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636" r:id="rId2"/>
    <p:sldId id="637" r:id="rId3"/>
    <p:sldId id="689" r:id="rId4"/>
    <p:sldId id="688" r:id="rId5"/>
    <p:sldId id="69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14" y="21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55A2C1-6737-4808-93A9-B2FBEC06A37B}" type="datetimeFigureOut">
              <a:rPr lang="en-IN" smtClean="0"/>
              <a:t>29-08-2021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070458-18F7-49C6-AF0D-729516E0A2F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949153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09" name="Notes Placeholder">
            <a:extLst>
              <a:ext uri="{FF2B5EF4-FFF2-40B4-BE49-F238E27FC236}">
                <a16:creationId xmlns:a16="http://schemas.microsoft.com/office/drawing/2014/main" id="{6234D514-FC98-4E4D-A952-98E085B08A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196610" name="Slide Number Placeholder 2">
            <a:extLst>
              <a:ext uri="{FF2B5EF4-FFF2-40B4-BE49-F238E27FC236}">
                <a16:creationId xmlns:a16="http://schemas.microsoft.com/office/drawing/2014/main" id="{4C261F1B-7725-4701-82BB-E7CE3883B879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A4C6A52-507A-436F-A5FA-2E7726C89B30}" type="slidenum">
              <a:rPr lang="en-US" altLang="en-US">
                <a:solidFill>
                  <a:srgbClr val="000000"/>
                </a:solidFill>
              </a:rPr>
              <a:pPr/>
              <a:t>3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96611" name="Footer Placeholder 3">
            <a:extLst>
              <a:ext uri="{FF2B5EF4-FFF2-40B4-BE49-F238E27FC236}">
                <a16:creationId xmlns:a16="http://schemas.microsoft.com/office/drawing/2014/main" id="{5CBD8A89-0CC3-4EC0-A46D-DE3DA0B19CA8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</a:rPr>
              <a:t>2013 ExcelR Solutions. All Rights Reserved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1" name="Notes Placeholder">
            <a:extLst>
              <a:ext uri="{FF2B5EF4-FFF2-40B4-BE49-F238E27FC236}">
                <a16:creationId xmlns:a16="http://schemas.microsoft.com/office/drawing/2014/main" id="{891C8CBE-0D9D-4F52-A0D7-2B29E01821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199682" name="Slide Number Placeholder 2">
            <a:extLst>
              <a:ext uri="{FF2B5EF4-FFF2-40B4-BE49-F238E27FC236}">
                <a16:creationId xmlns:a16="http://schemas.microsoft.com/office/drawing/2014/main" id="{8B81DBEC-AF05-421A-8F43-D6E21A4F8F77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A72DF83-DEAF-45BB-A2D6-4D7DA7E8EF21}" type="slidenum">
              <a:rPr lang="en-US" altLang="en-US">
                <a:solidFill>
                  <a:srgbClr val="000000"/>
                </a:solidFill>
              </a:rPr>
              <a:pPr/>
              <a:t>4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99683" name="Footer Placeholder 3">
            <a:extLst>
              <a:ext uri="{FF2B5EF4-FFF2-40B4-BE49-F238E27FC236}">
                <a16:creationId xmlns:a16="http://schemas.microsoft.com/office/drawing/2014/main" id="{C6F28B54-2EF6-4658-A5CD-CC0C7BDC9C0A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</a:rPr>
              <a:t>2013 ExcelR Solutions. All Rights Reserved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29" name="Notes Placeholder">
            <a:extLst>
              <a:ext uri="{FF2B5EF4-FFF2-40B4-BE49-F238E27FC236}">
                <a16:creationId xmlns:a16="http://schemas.microsoft.com/office/drawing/2014/main" id="{87580388-C9D2-47FF-9FF4-66032DB172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201730" name="Slide Number Placeholder 2">
            <a:extLst>
              <a:ext uri="{FF2B5EF4-FFF2-40B4-BE49-F238E27FC236}">
                <a16:creationId xmlns:a16="http://schemas.microsoft.com/office/drawing/2014/main" id="{E4036FB5-F592-4697-AD91-9CFA03C442BA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B19B8FE-A4FF-40A2-BCD1-E4AC2E6CFDBA}" type="slidenum">
              <a:rPr lang="en-US" altLang="en-US">
                <a:solidFill>
                  <a:srgbClr val="000000"/>
                </a:solidFill>
              </a:rPr>
              <a:pPr/>
              <a:t>5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201731" name="Footer Placeholder 3">
            <a:extLst>
              <a:ext uri="{FF2B5EF4-FFF2-40B4-BE49-F238E27FC236}">
                <a16:creationId xmlns:a16="http://schemas.microsoft.com/office/drawing/2014/main" id="{C691765D-74AA-4F53-8C82-6C8862EFEF76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rgbClr val="000000"/>
                </a:solidFill>
              </a:rPr>
              <a:t>2013 ExcelR Solutions. All Rights Reserved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FABB35-67A0-4485-B72A-FE80BAE9C4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2535936-ADF7-45D6-A390-8E5FC0853E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A234CC-FD81-441E-AFB7-C41DEA8C4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E0B95-600A-4D43-94EB-016A4E312ED7}" type="datetimeFigureOut">
              <a:rPr lang="en-IN" smtClean="0"/>
              <a:t>29-08-2021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14C5A0-6CAB-4E89-87C6-787C986F8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6FCBB-BCA9-476B-8044-2F3FF140C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4CEE-A0AA-45BB-8C77-92033C5D6BE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97265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91A503-FC71-43C3-9D4E-CC05E58FB5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271D07-D946-4C44-AA74-24CF709DB6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3002F3-21DB-4BDC-A1DF-47325C1DE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E0B95-600A-4D43-94EB-016A4E312ED7}" type="datetimeFigureOut">
              <a:rPr lang="en-IN" smtClean="0"/>
              <a:t>29-08-2021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765ED6-0AE1-4A32-B263-C745C4C97E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4EA5A0-5385-48F9-BBEA-CF9476B7D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4CEE-A0AA-45BB-8C77-92033C5D6BE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18881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11293A0-93C3-4305-9D9E-DF9B78B010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2CDFAF-FE32-4487-B02F-A12107750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AE395A-E5BE-41D6-81C5-62F19B224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E0B95-600A-4D43-94EB-016A4E312ED7}" type="datetimeFigureOut">
              <a:rPr lang="en-IN" smtClean="0"/>
              <a:t>29-08-2021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D2E3C1-5E11-4806-BCC1-A068BC3D4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BB9A20-A70A-429F-A785-146EEAE63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4CEE-A0AA-45BB-8C77-92033C5D6BE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26513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CBA58E-EA8A-449B-8287-FBC6043F78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F26295-DC4F-40C7-B7E3-29384C14C2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7719E9-8C38-42D7-AD49-AC9E4630D5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E0B95-600A-4D43-94EB-016A4E312ED7}" type="datetimeFigureOut">
              <a:rPr lang="en-IN" smtClean="0"/>
              <a:t>29-08-2021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426AB2-0BB6-4D5E-8D89-FBE00428C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B4035C-D84F-4C64-918F-7F40D21FD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4CEE-A0AA-45BB-8C77-92033C5D6BE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26187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F618AA-651C-455A-BEF1-D2709AE4C6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40FA15-FBB5-4D3B-9659-3ED9E1D277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1B0A8E-F309-4AA9-90F4-C30D95ABD9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E0B95-600A-4D43-94EB-016A4E312ED7}" type="datetimeFigureOut">
              <a:rPr lang="en-IN" smtClean="0"/>
              <a:t>29-08-2021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4AD28C-547B-46E9-89A2-88FA11AE69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79547C-56F1-4347-ABC3-F149AA49B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4CEE-A0AA-45BB-8C77-92033C5D6BE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14641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4AAE79-240B-4ABB-B694-DA107DE62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8DBD16-4E00-40BB-9AE0-1A7894ADF5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CDB73A-A04E-4776-A29A-7A9378E3F2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439159-B694-48D5-AD9E-0A1C69BE61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E0B95-600A-4D43-94EB-016A4E312ED7}" type="datetimeFigureOut">
              <a:rPr lang="en-IN" smtClean="0"/>
              <a:t>29-08-2021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73F9BC-3DC1-4107-98E5-A755CD1227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DE9302-B223-465A-A33B-7D3C3172F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4CEE-A0AA-45BB-8C77-92033C5D6BE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82534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102C3C-E453-45AF-A83E-046C5700D1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F0CBFC-E995-45E6-8828-3EC9195142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7E93A2-DF7B-4077-9EF1-972853BA72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4E4902E-1800-4F03-94AE-A001E92757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45FF0FA-DDDB-4C91-AE02-89070FC6BD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A155A39-4447-4444-8200-A32BB5E69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E0B95-600A-4D43-94EB-016A4E312ED7}" type="datetimeFigureOut">
              <a:rPr lang="en-IN" smtClean="0"/>
              <a:t>29-08-2021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50D87DF-2557-44F4-93D7-61FE00933B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E219D48-5EA2-4B32-8FDD-F6F15DBD1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4CEE-A0AA-45BB-8C77-92033C5D6BE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8324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E10115-A453-4300-8262-C401263F1D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CF889C-6C3E-40AF-BA11-AD1E5A3C1E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E0B95-600A-4D43-94EB-016A4E312ED7}" type="datetimeFigureOut">
              <a:rPr lang="en-IN" smtClean="0"/>
              <a:t>29-08-2021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921D2F-E7CC-41C1-933A-02A77B4D7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7F3474-8A63-4126-A63C-8E69C5267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4CEE-A0AA-45BB-8C77-92033C5D6BE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454166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8EC5A1-AC4B-4D4D-9B85-31E38A9987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E0B95-600A-4D43-94EB-016A4E312ED7}" type="datetimeFigureOut">
              <a:rPr lang="en-IN" smtClean="0"/>
              <a:t>29-08-2021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614727C-CD3F-493C-B993-F7859C6442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E860A4-75FD-46CA-8301-E4C22E593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4CEE-A0AA-45BB-8C77-92033C5D6BE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92372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A3A150-5414-4CE6-BB03-91A90AC61E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6C97F9-BF4B-4005-A376-B1D2062CED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14A7F2-7ADF-4384-8076-C729917762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AF775A-6DBF-4BA0-BBCD-54171BDA4E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E0B95-600A-4D43-94EB-016A4E312ED7}" type="datetimeFigureOut">
              <a:rPr lang="en-IN" smtClean="0"/>
              <a:t>29-08-2021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35C33B-C366-4EB7-91EE-9DBB082690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889B9E-1B02-49E2-8D76-F45058ECED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4CEE-A0AA-45BB-8C77-92033C5D6BE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243555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025C8D-D8B5-4D4B-A3A2-7B3E7EDBC8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5B310D-ECAC-4C35-A031-913F9A3566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E87423-5BB5-42A3-B658-9B9006CEEE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53429A-83E2-4406-93D8-908CE98E0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E0B95-600A-4D43-94EB-016A4E312ED7}" type="datetimeFigureOut">
              <a:rPr lang="en-IN" smtClean="0"/>
              <a:t>29-08-2021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0887DE-44B1-48EA-B602-E74E30702E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D18D51-D900-492A-9A4A-25852CD8E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4CEE-A0AA-45BB-8C77-92033C5D6BE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88285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1A47337-CBC8-46BD-8580-1376F9D5BD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2DFA2A-9C3B-429D-B45E-DCBD745F04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796C7B-8C45-4E59-80A3-9C26E77252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BE0B95-600A-4D43-94EB-016A4E312ED7}" type="datetimeFigureOut">
              <a:rPr lang="en-IN" smtClean="0"/>
              <a:t>29-08-2021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8F8BCC-163A-4B8D-9421-4C344BCD81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9FEE7D-3E76-4BD3-AEAD-9F98742826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B74CEE-A0AA-45BB-8C77-92033C5D6BED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541200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537" name="Picture 2">
            <a:extLst>
              <a:ext uri="{FF2B5EF4-FFF2-40B4-BE49-F238E27FC236}">
                <a16:creationId xmlns:a16="http://schemas.microsoft.com/office/drawing/2014/main" id="{699AA43C-3B3A-4CA3-8A1C-321078EF5D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6109" y="1126067"/>
            <a:ext cx="7961746" cy="3958167"/>
          </a:xfrm>
          <a:prstGeom prst="rect">
            <a:avLst/>
          </a:prstGeom>
          <a:noFill/>
          <a:ln w="12700">
            <a:solidFill>
              <a:srgbClr val="FC0128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3538" name="TextBox 2">
            <a:extLst>
              <a:ext uri="{FF2B5EF4-FFF2-40B4-BE49-F238E27FC236}">
                <a16:creationId xmlns:a16="http://schemas.microsoft.com/office/drawing/2014/main" id="{0B23E96D-F834-4CE9-B92A-E9170FA0BA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433" y="260352"/>
            <a:ext cx="4800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1"/>
              </a:buClr>
              <a:buSzPct val="50000"/>
              <a:buFont typeface="Monotype Sorts" pitchFamily="2" charset="2"/>
              <a:buChar char="l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tx1"/>
              </a:buClr>
              <a:buSzPct val="75000"/>
              <a:buFont typeface="Symbol" panose="05050102010706020507" pitchFamily="18" charset="2"/>
              <a:buChar char="-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1"/>
              </a:buClr>
              <a:buSzPct val="63000"/>
              <a:buFont typeface="Symbol" panose="05050102010706020507" pitchFamily="18" charset="2"/>
              <a:buChar char="&gt;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IN" altLang="en-US" sz="2400" dirty="0"/>
              <a:t>Visualization Techniques</a:t>
            </a:r>
          </a:p>
        </p:txBody>
      </p:sp>
    </p:spTree>
  </p:cSld>
  <p:clrMapOvr>
    <a:masterClrMapping/>
  </p:clrMapOvr>
  <p:transition>
    <p:pull dir="r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61" name="Picture 2">
            <a:extLst>
              <a:ext uri="{FF2B5EF4-FFF2-40B4-BE49-F238E27FC236}">
                <a16:creationId xmlns:a16="http://schemas.microsoft.com/office/drawing/2014/main" id="{F3AEE648-10ED-4627-904A-EBE2D8CBC2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5885" y="1198034"/>
            <a:ext cx="7681383" cy="3989917"/>
          </a:xfrm>
          <a:prstGeom prst="rect">
            <a:avLst/>
          </a:prstGeom>
          <a:noFill/>
          <a:ln w="12700">
            <a:solidFill>
              <a:srgbClr val="FC0128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pull dir="r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>
            <a:extLst>
              <a:ext uri="{FF2B5EF4-FFF2-40B4-BE49-F238E27FC236}">
                <a16:creationId xmlns:a16="http://schemas.microsoft.com/office/drawing/2014/main" id="{B78B8180-5C4A-457E-B192-CAD7A295696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91633" y="-108088"/>
            <a:ext cx="10236200" cy="863876"/>
          </a:xfrm>
        </p:spPr>
        <p:txBody>
          <a:bodyPr vert="horz" lIns="0" tIns="328852" rIns="0" bIns="0" rtlCol="0" anchor="ctr">
            <a:spAutoFit/>
          </a:bodyPr>
          <a:lstStyle/>
          <a:p>
            <a:pPr defTabSz="1097253">
              <a:defRPr/>
            </a:pPr>
            <a:r>
              <a:rPr sz="3840" dirty="0">
                <a:solidFill>
                  <a:schemeClr val="accent5">
                    <a:lumMod val="75000"/>
                  </a:schemeClr>
                </a:solidFill>
              </a:rPr>
              <a:t>Graphical Techniques – Box Plot</a:t>
            </a:r>
          </a:p>
        </p:txBody>
      </p:sp>
      <p:pic>
        <p:nvPicPr>
          <p:cNvPr id="54" name="Diagram 53">
            <a:extLst>
              <a:ext uri="{FF2B5EF4-FFF2-40B4-BE49-F238E27FC236}">
                <a16:creationId xmlns:a16="http://schemas.microsoft.com/office/drawing/2014/main" id="{8DFFC5B7-3E9E-468D-AC7D-FC47DA98D4CA}"/>
              </a:ext>
            </a:extLst>
          </p:cNvPr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734" y="4724400"/>
            <a:ext cx="10532533" cy="1557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9" name="object 69">
            <a:extLst>
              <a:ext uri="{FF2B5EF4-FFF2-40B4-BE49-F238E27FC236}">
                <a16:creationId xmlns:a16="http://schemas.microsoft.com/office/drawing/2014/main" id="{F5C5688C-2047-4203-AAA8-992237B24F06}"/>
              </a:ext>
            </a:extLst>
          </p:cNvPr>
          <p:cNvSpPr/>
          <p:nvPr/>
        </p:nvSpPr>
        <p:spPr>
          <a:xfrm>
            <a:off x="853017" y="1248833"/>
            <a:ext cx="1854200" cy="305858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lIns="0" tIns="0" rIns="0" bIns="0"/>
          <a:lstStyle/>
          <a:p>
            <a:pPr>
              <a:defRPr/>
            </a:pPr>
            <a:endParaRPr sz="2160">
              <a:solidFill>
                <a:prstClr val="black"/>
              </a:solidFill>
              <a:latin typeface="Garamond" panose="02020404030301010803" pitchFamily="18" charset="0"/>
            </a:endParaRPr>
          </a:p>
        </p:txBody>
      </p:sp>
      <p:pic>
        <p:nvPicPr>
          <p:cNvPr id="53" name="Diagram 52">
            <a:extLst>
              <a:ext uri="{FF2B5EF4-FFF2-40B4-BE49-F238E27FC236}">
                <a16:creationId xmlns:a16="http://schemas.microsoft.com/office/drawing/2014/main" id="{A7F5D42B-F880-40EF-9929-D13CD0582623}"/>
              </a:ext>
            </a:extLst>
          </p:cNvPr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200" y="1100667"/>
            <a:ext cx="22860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5589" name="Picture 1">
            <a:extLst>
              <a:ext uri="{FF2B5EF4-FFF2-40B4-BE49-F238E27FC236}">
                <a16:creationId xmlns:a16="http://schemas.microsoft.com/office/drawing/2014/main" id="{519E7451-3AD7-422D-8978-34C87D4091F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5417" y="838200"/>
            <a:ext cx="3962400" cy="378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>
            <a:extLst>
              <a:ext uri="{FF2B5EF4-FFF2-40B4-BE49-F238E27FC236}">
                <a16:creationId xmlns:a16="http://schemas.microsoft.com/office/drawing/2014/main" id="{438CAF68-9049-4AAD-B106-68C352F94AD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93234" y="-175821"/>
            <a:ext cx="10234084" cy="863876"/>
          </a:xfrm>
        </p:spPr>
        <p:txBody>
          <a:bodyPr vert="horz" wrap="square" lIns="0" tIns="328852" rIns="0" bIns="0" rtlCol="0" anchor="ctr">
            <a:spAutoFit/>
          </a:bodyPr>
          <a:lstStyle/>
          <a:p>
            <a:pPr algn="l">
              <a:defRPr/>
            </a:pPr>
            <a:r>
              <a:rPr sz="3840" dirty="0">
                <a:solidFill>
                  <a:schemeClr val="accent5">
                    <a:lumMod val="75000"/>
                  </a:schemeClr>
                </a:solidFill>
              </a:rPr>
              <a:t>Graphical Techniques – </a:t>
            </a:r>
            <a:r>
              <a:rPr lang="en-US" sz="3840" dirty="0">
                <a:solidFill>
                  <a:schemeClr val="accent5">
                    <a:lumMod val="75000"/>
                  </a:schemeClr>
                </a:solidFill>
              </a:rPr>
              <a:t>Histogram</a:t>
            </a:r>
            <a:endParaRPr sz="384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9" name="object 69">
            <a:extLst>
              <a:ext uri="{FF2B5EF4-FFF2-40B4-BE49-F238E27FC236}">
                <a16:creationId xmlns:a16="http://schemas.microsoft.com/office/drawing/2014/main" id="{87EC8F5F-DB99-4369-843F-BE9B2FA9B001}"/>
              </a:ext>
            </a:extLst>
          </p:cNvPr>
          <p:cNvSpPr/>
          <p:nvPr/>
        </p:nvSpPr>
        <p:spPr>
          <a:xfrm>
            <a:off x="1166284" y="1310217"/>
            <a:ext cx="9355667" cy="9906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lIns="0" tIns="0" rIns="0" bIns="0"/>
          <a:lstStyle/>
          <a:p>
            <a:pPr>
              <a:defRPr/>
            </a:pPr>
            <a:r>
              <a:rPr lang="en-IN" sz="2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 Histogram Represents the frequency distribution, i.e., how many observations take the value within a certain interval.</a:t>
            </a:r>
            <a:r>
              <a:rPr lang="en-IN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Garamond" panose="02020404030301010803" pitchFamily="18" charset="0"/>
              </a:rPr>
              <a:t> </a:t>
            </a:r>
            <a:endParaRPr sz="2400" dirty="0">
              <a:solidFill>
                <a:schemeClr val="tx1">
                  <a:lumMod val="75000"/>
                  <a:lumOff val="25000"/>
                </a:schemeClr>
              </a:solidFill>
              <a:latin typeface="Garamond" panose="02020404030301010803" pitchFamily="18" charset="0"/>
            </a:endParaRPr>
          </a:p>
        </p:txBody>
      </p:sp>
      <p:pic>
        <p:nvPicPr>
          <p:cNvPr id="198659" name="Picture 3">
            <a:extLst>
              <a:ext uri="{FF2B5EF4-FFF2-40B4-BE49-F238E27FC236}">
                <a16:creationId xmlns:a16="http://schemas.microsoft.com/office/drawing/2014/main" id="{F93F9F2C-8974-4CCA-9DC1-61AA4C62B8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5118" y="2895600"/>
            <a:ext cx="4938183" cy="3422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8660" name="Picture 5">
            <a:extLst>
              <a:ext uri="{FF2B5EF4-FFF2-40B4-BE49-F238E27FC236}">
                <a16:creationId xmlns:a16="http://schemas.microsoft.com/office/drawing/2014/main" id="{7D3696BC-21B8-44AC-AF8C-EE9D29B88C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6351" y="2895600"/>
            <a:ext cx="4756149" cy="3422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>
            <a:extLst>
              <a:ext uri="{FF2B5EF4-FFF2-40B4-BE49-F238E27FC236}">
                <a16:creationId xmlns:a16="http://schemas.microsoft.com/office/drawing/2014/main" id="{F4156584-A8C1-4477-870E-CF4AAB12A64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14917" y="-317639"/>
            <a:ext cx="10234083" cy="863876"/>
          </a:xfrm>
        </p:spPr>
        <p:txBody>
          <a:bodyPr vert="horz" lIns="0" tIns="328852" rIns="0" bIns="0" rtlCol="0" anchor="ctr">
            <a:spAutoFit/>
          </a:bodyPr>
          <a:lstStyle/>
          <a:p>
            <a:pPr defTabSz="1097253">
              <a:defRPr/>
            </a:pPr>
            <a:r>
              <a:rPr lang="en-US" sz="3840" dirty="0">
                <a:solidFill>
                  <a:schemeClr val="accent5">
                    <a:lumMod val="75000"/>
                  </a:schemeClr>
                </a:solidFill>
              </a:rPr>
              <a:t>Skewness &amp; Kurtosis</a:t>
            </a:r>
            <a:endParaRPr sz="384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9" name="object 69">
            <a:extLst>
              <a:ext uri="{FF2B5EF4-FFF2-40B4-BE49-F238E27FC236}">
                <a16:creationId xmlns:a16="http://schemas.microsoft.com/office/drawing/2014/main" id="{B92C3CFC-A4C9-4BBB-BCDF-9A843616AC10}"/>
              </a:ext>
            </a:extLst>
          </p:cNvPr>
          <p:cNvSpPr/>
          <p:nvPr/>
        </p:nvSpPr>
        <p:spPr>
          <a:xfrm>
            <a:off x="1056218" y="1600200"/>
            <a:ext cx="4948767" cy="305858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lIns="0" tIns="0" rIns="0" bIns="0"/>
          <a:lstStyle/>
          <a:p>
            <a:pPr marL="342891" indent="-342891" algn="just">
              <a:buFont typeface="Arial" panose="020B0604020202020204" pitchFamily="34" charset="0"/>
              <a:buChar char="•"/>
              <a:defRPr/>
            </a:pPr>
            <a:r>
              <a:rPr lang="en-IN" sz="192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A measure of asymmetry in the distribution</a:t>
            </a:r>
          </a:p>
          <a:p>
            <a:pPr marL="342891" indent="-342891" algn="just">
              <a:buFont typeface="Arial" panose="020B0604020202020204" pitchFamily="34" charset="0"/>
              <a:buChar char="•"/>
              <a:defRPr/>
            </a:pPr>
            <a:r>
              <a:rPr lang="en-IN" sz="192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Mathematically it is given by </a:t>
            </a:r>
          </a:p>
          <a:p>
            <a:pPr algn="just">
              <a:defRPr/>
            </a:pPr>
            <a:r>
              <a:rPr lang="en-IN" sz="192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            E[(x-µ/</a:t>
            </a:r>
            <a:r>
              <a:rPr lang="el-GR" sz="192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σ</a:t>
            </a:r>
            <a:r>
              <a:rPr lang="en-IN" sz="192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)</a:t>
            </a:r>
            <a:r>
              <a:rPr lang="en-IN" sz="1920" baseline="300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3</a:t>
            </a:r>
            <a:r>
              <a:rPr lang="en-IN" sz="192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] </a:t>
            </a:r>
          </a:p>
          <a:p>
            <a:pPr marL="342891" indent="-342891" algn="just">
              <a:buFont typeface="Arial" panose="020B0604020202020204" pitchFamily="34" charset="0"/>
              <a:buChar char="•"/>
              <a:defRPr/>
            </a:pPr>
            <a:r>
              <a:rPr lang="en-IN" sz="192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Negative skewness implies mass of the </a:t>
            </a:r>
          </a:p>
          <a:p>
            <a:pPr algn="just">
              <a:defRPr/>
            </a:pPr>
            <a:r>
              <a:rPr lang="en-IN" sz="192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      distribution is concentrated on the </a:t>
            </a:r>
          </a:p>
          <a:p>
            <a:pPr algn="just">
              <a:defRPr/>
            </a:pPr>
            <a:r>
              <a:rPr lang="en-IN" sz="192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      right </a:t>
            </a:r>
          </a:p>
        </p:txBody>
      </p:sp>
      <p:pic>
        <p:nvPicPr>
          <p:cNvPr id="200707" name="Picture 4">
            <a:extLst>
              <a:ext uri="{FF2B5EF4-FFF2-40B4-BE49-F238E27FC236}">
                <a16:creationId xmlns:a16="http://schemas.microsoft.com/office/drawing/2014/main" id="{D9EF8B68-4AC5-4138-8A79-31BD1A5007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218" y="3716867"/>
            <a:ext cx="9988549" cy="2796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D98B9F1-54AA-4128-A1A7-9100A8A8549B}"/>
              </a:ext>
            </a:extLst>
          </p:cNvPr>
          <p:cNvSpPr txBox="1"/>
          <p:nvPr/>
        </p:nvSpPr>
        <p:spPr>
          <a:xfrm>
            <a:off x="772584" y="666751"/>
            <a:ext cx="9990667" cy="38779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IN" sz="192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Third and Fourth moments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0B7C396-33DA-4A0F-A17F-FEAFE58B92FA}"/>
              </a:ext>
            </a:extLst>
          </p:cNvPr>
          <p:cNvSpPr txBox="1"/>
          <p:nvPr/>
        </p:nvSpPr>
        <p:spPr>
          <a:xfrm>
            <a:off x="2438401" y="1119718"/>
            <a:ext cx="6576993" cy="4247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IN" sz="2160" i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Skewness</a:t>
            </a:r>
            <a:r>
              <a:rPr lang="en-IN" sz="216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                                                                       </a:t>
            </a:r>
            <a:r>
              <a:rPr lang="en-IN" sz="2160" i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Kurtosis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E561905-735C-4662-AAFD-D48F2E184D32}"/>
              </a:ext>
            </a:extLst>
          </p:cNvPr>
          <p:cNvCxnSpPr/>
          <p:nvPr/>
        </p:nvCxnSpPr>
        <p:spPr>
          <a:xfrm>
            <a:off x="1157817" y="1509184"/>
            <a:ext cx="42058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AE1B3B7-5ECC-4D31-B36A-1B01A1C4F5DC}"/>
              </a:ext>
            </a:extLst>
          </p:cNvPr>
          <p:cNvCxnSpPr/>
          <p:nvPr/>
        </p:nvCxnSpPr>
        <p:spPr>
          <a:xfrm>
            <a:off x="6462184" y="1509184"/>
            <a:ext cx="42058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4307E9BC-FBF7-4097-BB2B-A6E4E3CF08D7}"/>
              </a:ext>
            </a:extLst>
          </p:cNvPr>
          <p:cNvSpPr txBox="1"/>
          <p:nvPr/>
        </p:nvSpPr>
        <p:spPr>
          <a:xfrm>
            <a:off x="6475209" y="1600201"/>
            <a:ext cx="4465518" cy="282538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342891" indent="-342891" algn="just">
              <a:buFont typeface="Arial" panose="020B0604020202020204" pitchFamily="34" charset="0"/>
              <a:buChar char="•"/>
              <a:defRPr/>
            </a:pPr>
            <a:r>
              <a:rPr lang="en-IN" sz="192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A measure of the “Peakedness” of</a:t>
            </a:r>
          </a:p>
          <a:p>
            <a:pPr algn="just">
              <a:defRPr/>
            </a:pPr>
            <a:r>
              <a:rPr lang="en-IN" sz="192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      the distribution</a:t>
            </a:r>
          </a:p>
          <a:p>
            <a:pPr marL="342891" indent="-342891" algn="just">
              <a:buFont typeface="Arial" panose="020B0604020202020204" pitchFamily="34" charset="0"/>
              <a:buChar char="•"/>
              <a:defRPr/>
            </a:pPr>
            <a:r>
              <a:rPr lang="en-IN" sz="192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Mathematically it is given by</a:t>
            </a:r>
          </a:p>
          <a:p>
            <a:pPr algn="just">
              <a:defRPr/>
            </a:pPr>
            <a:r>
              <a:rPr lang="en-IN" sz="192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                     E[(x-µ/</a:t>
            </a:r>
            <a:r>
              <a:rPr lang="el-GR" sz="192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σ</a:t>
            </a:r>
            <a:r>
              <a:rPr lang="en-IN" sz="192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)]</a:t>
            </a:r>
            <a:r>
              <a:rPr lang="en-IN" sz="1920" baseline="3000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4</a:t>
            </a:r>
            <a:r>
              <a:rPr lang="en-IN" sz="192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 -3</a:t>
            </a:r>
          </a:p>
          <a:p>
            <a:pPr marL="342891" indent="-342891" algn="just">
              <a:buFont typeface="Arial" panose="020B0604020202020204" pitchFamily="34" charset="0"/>
              <a:buChar char="•"/>
              <a:defRPr/>
            </a:pPr>
            <a:r>
              <a:rPr lang="en-IN" sz="192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For Symmetric  distributions, negative</a:t>
            </a:r>
          </a:p>
          <a:p>
            <a:pPr algn="just">
              <a:defRPr/>
            </a:pPr>
            <a:r>
              <a:rPr lang="en-IN" sz="192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      kurtosis implies wider peak and thinner</a:t>
            </a:r>
          </a:p>
          <a:p>
            <a:pPr algn="just">
              <a:defRPr/>
            </a:pPr>
            <a:r>
              <a:rPr lang="en-IN" sz="1920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      tails </a:t>
            </a:r>
          </a:p>
          <a:p>
            <a:pPr>
              <a:defRPr/>
            </a:pPr>
            <a:r>
              <a:rPr lang="en-IN" sz="2160" dirty="0">
                <a:solidFill>
                  <a:prstClr val="black"/>
                </a:solidFill>
                <a:latin typeface="Calibri"/>
              </a:rPr>
              <a:t>         </a:t>
            </a:r>
          </a:p>
          <a:p>
            <a:pPr>
              <a:defRPr/>
            </a:pPr>
            <a:endParaRPr lang="en-IN" sz="2160" dirty="0">
              <a:solidFill>
                <a:prstClr val="black"/>
              </a:solidFill>
              <a:latin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142</Words>
  <Application>Microsoft Office PowerPoint</Application>
  <PresentationFormat>Widescreen</PresentationFormat>
  <Paragraphs>27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Garamond</vt:lpstr>
      <vt:lpstr>Office Theme</vt:lpstr>
      <vt:lpstr>PowerPoint Presentation</vt:lpstr>
      <vt:lpstr>PowerPoint Presentation</vt:lpstr>
      <vt:lpstr>Graphical Techniques – Box Plot</vt:lpstr>
      <vt:lpstr>Graphical Techniques – Histogram</vt:lpstr>
      <vt:lpstr>Skewness &amp; Kurtosis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Measures of Variability</dc:title>
  <dc:creator>Tinge Photography</dc:creator>
  <cp:lastModifiedBy>hp</cp:lastModifiedBy>
  <cp:revision>5</cp:revision>
  <dcterms:created xsi:type="dcterms:W3CDTF">2020-04-07T15:59:18Z</dcterms:created>
  <dcterms:modified xsi:type="dcterms:W3CDTF">2021-08-29T07:15:34Z</dcterms:modified>
</cp:coreProperties>
</file>