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1012" r:id="rId3"/>
    <p:sldId id="973" r:id="rId4"/>
    <p:sldId id="974" r:id="rId5"/>
    <p:sldId id="975" r:id="rId6"/>
    <p:sldId id="976" r:id="rId7"/>
    <p:sldId id="977" r:id="rId8"/>
    <p:sldId id="307" r:id="rId9"/>
    <p:sldId id="308" r:id="rId10"/>
    <p:sldId id="309" r:id="rId11"/>
    <p:sldId id="310" r:id="rId12"/>
    <p:sldId id="1010" r:id="rId13"/>
    <p:sldId id="996" r:id="rId14"/>
    <p:sldId id="993" r:id="rId15"/>
    <p:sldId id="997" r:id="rId16"/>
    <p:sldId id="998" r:id="rId17"/>
    <p:sldId id="1000" r:id="rId18"/>
    <p:sldId id="992" r:id="rId19"/>
    <p:sldId id="1004" r:id="rId20"/>
    <p:sldId id="1001" r:id="rId21"/>
    <p:sldId id="1002" r:id="rId22"/>
    <p:sldId id="1003" r:id="rId23"/>
    <p:sldId id="994" r:id="rId24"/>
    <p:sldId id="960" r:id="rId25"/>
    <p:sldId id="411" r:id="rId26"/>
    <p:sldId id="446" r:id="rId27"/>
    <p:sldId id="450" r:id="rId28"/>
    <p:sldId id="457" r:id="rId29"/>
    <p:sldId id="458" r:id="rId30"/>
    <p:sldId id="452" r:id="rId31"/>
    <p:sldId id="460" r:id="rId32"/>
    <p:sldId id="461" r:id="rId33"/>
    <p:sldId id="95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FF9300"/>
    <a:srgbClr val="1359D2"/>
    <a:srgbClr val="D88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427"/>
  </p:normalViewPr>
  <p:slideViewPr>
    <p:cSldViewPr snapToGrid="0" snapToObjects="1">
      <p:cViewPr varScale="1">
        <p:scale>
          <a:sx n="78" d="100"/>
          <a:sy n="78" d="100"/>
        </p:scale>
        <p:origin x="7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67D96-8005-7F44-8E5F-33D562E4DE7E}" type="datetimeFigureOut">
              <a:rPr lang="en-US" smtClean="0"/>
              <a:t>9/25/2022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AD9F6-8A84-6F41-A90B-45C654442C71}" type="slidenum">
              <a:rPr lang="en-US" smtClean="0"/>
              <a:t>‹#›</a:t>
            </a:fld>
            <a:endParaRPr lang="en-US"/>
          </a:p>
        </p:txBody>
      </p:sp>
    </p:spTree>
    <p:extLst>
      <p:ext uri="{BB962C8B-B14F-4D97-AF65-F5344CB8AC3E}">
        <p14:creationId xmlns:p14="http://schemas.microsoft.com/office/powerpoint/2010/main" val="319202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Already available data is secondary data</a:t>
            </a:r>
          </a:p>
          <a:p>
            <a:r>
              <a:rPr lang="en-US" dirty="0"/>
              <a:t>Survey etc. is primary data</a:t>
            </a:r>
          </a:p>
          <a:p>
            <a:endParaRPr lang="en-US" dirty="0"/>
          </a:p>
          <a:p>
            <a:r>
              <a:rPr lang="en-US" dirty="0"/>
              <a:t>Pre-process = error free + good Quality because garbage in garbage out</a:t>
            </a:r>
          </a:p>
          <a:p>
            <a:r>
              <a:rPr lang="en-US" dirty="0"/>
              <a:t>Partition series = Training &amp; Validation data</a:t>
            </a:r>
          </a:p>
          <a:p>
            <a:r>
              <a:rPr lang="en-US" dirty="0"/>
              <a:t>AR, ES, MA, ARMA, ARIMA</a:t>
            </a:r>
          </a:p>
        </p:txBody>
      </p:sp>
      <p:sp>
        <p:nvSpPr>
          <p:cNvPr id="4" name="Slide Number Placeholder 3"/>
          <p:cNvSpPr>
            <a:spLocks noGrp="1"/>
          </p:cNvSpPr>
          <p:nvPr>
            <p:ph type="sldNum" sz="quarter" idx="10"/>
          </p:nvPr>
        </p:nvSpPr>
        <p:spPr/>
        <p:txBody>
          <a:bodyPr/>
          <a:lstStyle/>
          <a:p>
            <a:fld id="{080F9F66-AE46-42FE-8B5E-90217BDC1C6E}" type="slidenum">
              <a:rPr lang="en-US" smtClean="0"/>
              <a:t>25</a:t>
            </a:fld>
            <a:endParaRPr lang="en-US"/>
          </a:p>
        </p:txBody>
      </p:sp>
    </p:spTree>
    <p:extLst>
      <p:ext uri="{BB962C8B-B14F-4D97-AF65-F5344CB8AC3E}">
        <p14:creationId xmlns:p14="http://schemas.microsoft.com/office/powerpoint/2010/main" val="1362084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baseline="0" dirty="0">
                <a:solidFill>
                  <a:schemeClr val="tx1"/>
                </a:solidFill>
                <a:latin typeface="+mn-lt"/>
                <a:ea typeface="+mn-ea"/>
                <a:cs typeface="+mn-cs"/>
              </a:rPr>
              <a:t>The Space Shuttle Challenger disaster occurred on January 28, 1986, when the NASA Space Shuttle orbiter Challenger (OV-099) (mission STS-51-L) broke apart 73 seconds into its flight, leading to the deaths of its seven crew members, which included five NASA astronauts and two Payload Specialists.</a:t>
            </a:r>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28</a:t>
            </a:fld>
            <a:endParaRPr lang="en-US"/>
          </a:p>
        </p:txBody>
      </p:sp>
    </p:spTree>
    <p:extLst>
      <p:ext uri="{BB962C8B-B14F-4D97-AF65-F5344CB8AC3E}">
        <p14:creationId xmlns:p14="http://schemas.microsoft.com/office/powerpoint/2010/main" val="4135021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Linear regression combined with economics = econometric</a:t>
            </a:r>
          </a:p>
          <a:p>
            <a:r>
              <a:rPr lang="en-US" dirty="0"/>
              <a:t>Auto regression means</a:t>
            </a:r>
            <a:r>
              <a:rPr lang="en-US" baseline="0" dirty="0"/>
              <a:t> self regression; </a:t>
            </a:r>
            <a:r>
              <a:rPr lang="en-US" baseline="0" dirty="0" err="1"/>
              <a:t>Yt</a:t>
            </a:r>
            <a:r>
              <a:rPr lang="en-US" baseline="0" dirty="0"/>
              <a:t> regresses on Yt-1, Yt-2 </a:t>
            </a:r>
            <a:r>
              <a:rPr lang="en-US" baseline="0" dirty="0" err="1"/>
              <a:t>etc</a:t>
            </a:r>
            <a:r>
              <a:rPr lang="en-US" baseline="0" dirty="0"/>
              <a:t> It is used on top of Linear regression because we assume that </a:t>
            </a:r>
            <a:r>
              <a:rPr lang="en-US" baseline="0" dirty="0" err="1"/>
              <a:t>Yt</a:t>
            </a:r>
            <a:r>
              <a:rPr lang="en-US" baseline="0" dirty="0"/>
              <a:t>, Yt-1, Yt-2 are dependent</a:t>
            </a:r>
          </a:p>
          <a:p>
            <a:r>
              <a:rPr lang="en-US" baseline="0" dirty="0"/>
              <a:t>ARIMA = Combination of model based &amp; data driven, AR is model based approach; MA is data driven. It tends to be very complex but very useful. Explaining to stakeholders will become difficult</a:t>
            </a:r>
          </a:p>
          <a:p>
            <a:r>
              <a:rPr lang="en-US" dirty="0"/>
              <a:t>Econometric models : Macro economics (GDP etc.) Application of regression technique for economic scenario. </a:t>
            </a:r>
          </a:p>
          <a:p>
            <a:endParaRPr lang="en-US" dirty="0"/>
          </a:p>
          <a:p>
            <a:r>
              <a:rPr lang="en-US" dirty="0"/>
              <a:t>If intuitive knowledge is better then we can go with Model based</a:t>
            </a:r>
            <a:r>
              <a:rPr lang="en-US" baseline="0" dirty="0"/>
              <a:t> approach. Data based is done using black </a:t>
            </a:r>
            <a:r>
              <a:rPr lang="en-US" baseline="0"/>
              <a:t>box techniques.</a:t>
            </a:r>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31</a:t>
            </a:fld>
            <a:endParaRPr lang="en-US"/>
          </a:p>
        </p:txBody>
      </p:sp>
    </p:spTree>
    <p:extLst>
      <p:ext uri="{BB962C8B-B14F-4D97-AF65-F5344CB8AC3E}">
        <p14:creationId xmlns:p14="http://schemas.microsoft.com/office/powerpoint/2010/main" val="2461483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Linear Model: Simple &amp; Multiple; After</a:t>
            </a:r>
            <a:r>
              <a:rPr lang="en-US" baseline="0" dirty="0"/>
              <a:t> showing SLR, </a:t>
            </a:r>
            <a:r>
              <a:rPr lang="en-US" baseline="0" dirty="0" err="1"/>
              <a:t>goto</a:t>
            </a:r>
            <a:r>
              <a:rPr lang="en-US" baseline="0" dirty="0"/>
              <a:t> </a:t>
            </a:r>
            <a:r>
              <a:rPr lang="en-US" baseline="0" dirty="0" err="1"/>
              <a:t>MLR_training</a:t>
            </a:r>
            <a:r>
              <a:rPr lang="en-US" baseline="0" dirty="0"/>
              <a:t> score &amp; add the month details beside Predicted value. Jan 91 </a:t>
            </a:r>
            <a:r>
              <a:rPr lang="is-IS" baseline="0"/>
              <a:t>…etc</a:t>
            </a:r>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32</a:t>
            </a:fld>
            <a:endParaRPr lang="en-US"/>
          </a:p>
        </p:txBody>
      </p:sp>
    </p:spTree>
    <p:extLst>
      <p:ext uri="{BB962C8B-B14F-4D97-AF65-F5344CB8AC3E}">
        <p14:creationId xmlns:p14="http://schemas.microsoft.com/office/powerpoint/2010/main" val="158807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3228-9C96-194E-AFC0-EB3588615AF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B608731-630F-564F-BF20-639ACDCF8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60B73C9-65D5-AD44-AF2A-AFB1E013D143}"/>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33B95F48-0038-E049-858C-D819B84E9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CBCFD-FB4D-7A44-972B-B76888FB4E7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03671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D2E4-2D2E-6D40-932D-507A6CE1E1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9AF6FE1-73BF-5840-9BAA-B7106664E66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6D3C8F-E840-3748-B9E7-E889915291A7}"/>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D5DE9DF5-83AE-AF4D-93FC-0381D61BF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AF256-2892-FD49-ADD1-01EA6C1CFBDC}"/>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2985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6007AA-366B-8549-A0CB-FD09595F0E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4868C8-1D47-9A4B-B57B-7B849638FE2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ECB069-A3E2-E444-96EA-27A49772C901}"/>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D6B8DFCF-A1BD-C647-8228-CD1ED24B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103D9-7F4B-5C47-803B-EF0486DBF52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264618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B45C-E8E4-9B48-B6B1-FB5B2FC29F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F35B78-9868-E941-9359-AD3791CF01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567526-A111-5042-A204-ECF85781D7AF}"/>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8F76D8E0-2B09-EB40-BAB8-AE0FE20E41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37F5C-1E57-DF4A-8F69-9C3B207F9CE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1695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B4A4-CE3F-DD45-B694-607970859A7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BB316D-A12B-5045-94F9-57DD32FE6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57A3F9-1420-1C49-ADD6-E339D10174D1}"/>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48E2E1A3-7D46-BA47-9CF7-65D4E19D2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E380C-689A-254F-B806-104B3C8974A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34653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F4E02-DB39-6141-B93C-D8812197EB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34BF87F-F3AD-F341-A2D0-BAC8BC9406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E75245-A8E0-CD4A-ABC9-8143DF7205F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ECFE43-08FC-5246-8490-F1AC95B283EC}"/>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5E35E793-BA44-A842-9DB4-65CF9F1A82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7A749D-5B18-864C-9248-1257413E3110}"/>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040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775F-07D6-BA45-9D10-EBEE071DB9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3CD64E-5B86-BE44-B06B-9F2A6E611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08DE09C-3266-5A4F-8E37-1515C22733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9863B21-31AA-C748-92F9-33736514B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0D8F73-4C83-4D48-8C25-96D8E120ADE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312258B-D412-384E-A142-823569F2FE8A}"/>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8" name="Footer Placeholder 7">
            <a:extLst>
              <a:ext uri="{FF2B5EF4-FFF2-40B4-BE49-F238E27FC236}">
                <a16:creationId xmlns:a16="http://schemas.microsoft.com/office/drawing/2014/main" id="{4CC22AC5-791A-8C4D-A370-8F5D0D8ED3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22FA76-8266-C544-94AD-7574DC743A15}"/>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5352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8A8AF-6E13-DC40-ABFC-2F9C2816959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B6AFC1C-D3D7-3947-8DE4-332A440F87D2}"/>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4" name="Footer Placeholder 3">
            <a:extLst>
              <a:ext uri="{FF2B5EF4-FFF2-40B4-BE49-F238E27FC236}">
                <a16:creationId xmlns:a16="http://schemas.microsoft.com/office/drawing/2014/main" id="{B97405F4-4251-BA4C-97F1-511A048E0C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C271A3-4E72-B04E-9420-7DA932672274}"/>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55217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328B9-EF45-AC42-9242-E27BB94CE7A8}"/>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3" name="Footer Placeholder 2">
            <a:extLst>
              <a:ext uri="{FF2B5EF4-FFF2-40B4-BE49-F238E27FC236}">
                <a16:creationId xmlns:a16="http://schemas.microsoft.com/office/drawing/2014/main" id="{FFBFB8A0-B430-FD46-A129-B7C90C484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1128B-D853-674F-BEA9-F1906911DD0F}"/>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71194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63D0-FEE2-894F-A535-DB0167D7EA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A10993A-7DD9-134C-9D41-5F788232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6E57EF-778A-A041-9A28-756539EB7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D5A93F-A3D1-C440-B7E8-D632BFEF447B}"/>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5DF9BBE5-DAFD-5743-93B9-30C7A383D8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C5CB-D0FA-7B45-AEE3-214F96A38E0B}"/>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794639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E1F4-CB3B-9E44-A0FA-8A705D3515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9844ED-588F-A044-AA67-CA5EFD086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1D7E1-4E15-AD4F-B23A-78958FAB9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0DA47E-35EA-9245-BF8E-4E5A46D5B9B7}"/>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87B167A7-ABE2-F14A-8F21-F9669AE69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00747-30B4-1449-B8BD-451D9B41B1AA}"/>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41294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2625B8-51C7-474E-98E4-4C8B8C483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3ABCA2-4A2A-5D4E-955B-633F49CA5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FF005F-D421-9145-8C36-E40A24A1B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211513B6-3E4C-6141-9453-1AAB682E3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E07C3D9-C7D7-9445-8FAB-FAB1C98F4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AF139-434C-7243-81B2-248DEFEBBA38}" type="slidenum">
              <a:rPr lang="en-US" smtClean="0"/>
              <a:t>‹#›</a:t>
            </a:fld>
            <a:endParaRPr lang="en-US"/>
          </a:p>
        </p:txBody>
      </p:sp>
      <p:pic>
        <p:nvPicPr>
          <p:cNvPr id="7" name="Picture 6">
            <a:extLst>
              <a:ext uri="{FF2B5EF4-FFF2-40B4-BE49-F238E27FC236}">
                <a16:creationId xmlns:a16="http://schemas.microsoft.com/office/drawing/2014/main" id="{1E11D3A3-C536-E244-8D26-16B6122A212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0706847" y="0"/>
            <a:ext cx="1485153"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119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F2907A-6FA2-344B-BFE5-6BAAF835B6ED}"/>
              </a:ext>
            </a:extLst>
          </p:cNvPr>
          <p:cNvSpPr txBox="1"/>
          <p:nvPr/>
        </p:nvSpPr>
        <p:spPr>
          <a:xfrm>
            <a:off x="2620783" y="1358652"/>
            <a:ext cx="7913105" cy="3724096"/>
          </a:xfrm>
          <a:prstGeom prst="rect">
            <a:avLst/>
          </a:prstGeom>
          <a:noFill/>
        </p:spPr>
        <p:txBody>
          <a:bodyPr wrap="square" rtlCol="0">
            <a:spAutoFit/>
          </a:bodyPr>
          <a:lstStyle/>
          <a:p>
            <a:r>
              <a:rPr lang="en-IN" sz="4000" dirty="0">
                <a:solidFill>
                  <a:srgbClr val="FF6700"/>
                </a:solidFill>
                <a:latin typeface="Garamond" panose="02020404030301010803" pitchFamily="18" charset="0"/>
              </a:rPr>
              <a:t>Forecasting Analytics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Time Series Concepts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Visualizations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Transformations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Moving Average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Exponential Smoothing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Model Building methodology using ARIMA</a:t>
            </a:r>
          </a:p>
          <a:p>
            <a:endParaRPr lang="en-IN" sz="2800" dirty="0">
              <a:solidFill>
                <a:srgbClr val="FF6700"/>
              </a:solidFill>
              <a:latin typeface="Garamond" panose="02020404030301010803" pitchFamily="18" charset="0"/>
            </a:endParaRPr>
          </a:p>
        </p:txBody>
      </p:sp>
    </p:spTree>
    <p:extLst>
      <p:ext uri="{BB962C8B-B14F-4D97-AF65-F5344CB8AC3E}">
        <p14:creationId xmlns:p14="http://schemas.microsoft.com/office/powerpoint/2010/main" val="2571924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035808" cy="651845"/>
          </a:xfrm>
          <a:noFill/>
        </p:spPr>
        <p:txBody>
          <a:bodyPr vert="horz" wrap="square" lIns="91440" tIns="45720" rIns="91440" bIns="45720" rtlCol="0" anchor="ctr">
            <a:spAutoFit/>
          </a:bodyPr>
          <a:lstStyle/>
          <a:p>
            <a:r>
              <a:rPr lang="en-IN" sz="4000" dirty="0">
                <a:solidFill>
                  <a:srgbClr val="FF6700"/>
                </a:solidFill>
                <a:latin typeface="Garamond" panose="02020404030301010803" pitchFamily="18" charset="0"/>
                <a:ea typeface="+mn-ea"/>
                <a:cs typeface="+mn-cs"/>
              </a:rPr>
              <a:t>Aspect ratio</a:t>
            </a:r>
          </a:p>
        </p:txBody>
      </p:sp>
      <p:pic>
        <p:nvPicPr>
          <p:cNvPr id="4" name="Content Placeholder 3" descr="F1.JPG"/>
          <p:cNvPicPr>
            <a:picLocks noGrp="1" noChangeAspect="1"/>
          </p:cNvPicPr>
          <p:nvPr>
            <p:ph idx="1"/>
          </p:nvPr>
        </p:nvPicPr>
        <p:blipFill>
          <a:blip r:embed="rId2" cstate="print"/>
          <a:stretch>
            <a:fillRect/>
          </a:stretch>
        </p:blipFill>
        <p:spPr>
          <a:xfrm>
            <a:off x="3421380" y="2525712"/>
            <a:ext cx="5349240" cy="2857500"/>
          </a:xfrm>
        </p:spPr>
      </p:pic>
    </p:spTree>
    <p:extLst>
      <p:ext uri="{BB962C8B-B14F-4D97-AF65-F5344CB8AC3E}">
        <p14:creationId xmlns:p14="http://schemas.microsoft.com/office/powerpoint/2010/main" val="1022768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084576" cy="651845"/>
          </a:xfrm>
          <a:noFill/>
        </p:spPr>
        <p:txBody>
          <a:bodyPr vert="horz" wrap="square" lIns="91440" tIns="45720" rIns="91440" bIns="45720" rtlCol="0" anchor="ctr">
            <a:spAutoFit/>
          </a:bodyPr>
          <a:lstStyle/>
          <a:p>
            <a:r>
              <a:rPr lang="en-IN" sz="4000" dirty="0">
                <a:solidFill>
                  <a:srgbClr val="FF6700"/>
                </a:solidFill>
                <a:latin typeface="Garamond" panose="02020404030301010803" pitchFamily="18" charset="0"/>
                <a:ea typeface="+mn-ea"/>
                <a:cs typeface="+mn-cs"/>
              </a:rPr>
              <a:t>Aspect ratio</a:t>
            </a:r>
          </a:p>
        </p:txBody>
      </p:sp>
      <p:pic>
        <p:nvPicPr>
          <p:cNvPr id="4" name="Content Placeholder 3" descr="F2.JPG"/>
          <p:cNvPicPr>
            <a:picLocks noGrp="1" noChangeAspect="1"/>
          </p:cNvPicPr>
          <p:nvPr>
            <p:ph idx="1"/>
          </p:nvPr>
        </p:nvPicPr>
        <p:blipFill>
          <a:blip r:embed="rId2" cstate="print"/>
          <a:stretch>
            <a:fillRect/>
          </a:stretch>
        </p:blipFill>
        <p:spPr>
          <a:xfrm>
            <a:off x="2548890" y="2986722"/>
            <a:ext cx="7094220" cy="1935480"/>
          </a:xfrm>
        </p:spPr>
      </p:pic>
    </p:spTree>
    <p:extLst>
      <p:ext uri="{BB962C8B-B14F-4D97-AF65-F5344CB8AC3E}">
        <p14:creationId xmlns:p14="http://schemas.microsoft.com/office/powerpoint/2010/main" val="3962012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DA1F36-CD0E-A745-8E02-61F26FD65FE6}"/>
              </a:ext>
            </a:extLst>
          </p:cNvPr>
          <p:cNvSpPr/>
          <p:nvPr/>
        </p:nvSpPr>
        <p:spPr>
          <a:xfrm>
            <a:off x="3053372" y="3075057"/>
            <a:ext cx="6085256"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Resampling and Interpolation</a:t>
            </a:r>
          </a:p>
        </p:txBody>
      </p:sp>
    </p:spTree>
    <p:extLst>
      <p:ext uri="{BB962C8B-B14F-4D97-AF65-F5344CB8AC3E}">
        <p14:creationId xmlns:p14="http://schemas.microsoft.com/office/powerpoint/2010/main" val="3919961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FB0CD9-DBFE-5C42-90C6-689508F71596}"/>
              </a:ext>
            </a:extLst>
          </p:cNvPr>
          <p:cNvSpPr/>
          <p:nvPr/>
        </p:nvSpPr>
        <p:spPr>
          <a:xfrm>
            <a:off x="108154" y="438879"/>
            <a:ext cx="6233652"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Resampling and Interpolation</a:t>
            </a:r>
          </a:p>
        </p:txBody>
      </p:sp>
      <p:sp>
        <p:nvSpPr>
          <p:cNvPr id="5" name="Rectangle 4">
            <a:extLst>
              <a:ext uri="{FF2B5EF4-FFF2-40B4-BE49-F238E27FC236}">
                <a16:creationId xmlns:a16="http://schemas.microsoft.com/office/drawing/2014/main" id="{DA183C23-659F-0147-AE85-C1E0E5328532}"/>
              </a:ext>
            </a:extLst>
          </p:cNvPr>
          <p:cNvSpPr/>
          <p:nvPr/>
        </p:nvSpPr>
        <p:spPr>
          <a:xfrm>
            <a:off x="207264" y="1727168"/>
            <a:ext cx="11643360" cy="1477328"/>
          </a:xfrm>
          <a:prstGeom prst="rect">
            <a:avLst/>
          </a:prstGeom>
        </p:spPr>
        <p:txBody>
          <a:bodyPr wrap="square">
            <a:spAutoFit/>
          </a:bodyPr>
          <a:lstStyle/>
          <a:p>
            <a:r>
              <a:rPr lang="en-IN" sz="3000" dirty="0">
                <a:latin typeface="Garamond" panose="02020404030301010803" pitchFamily="18" charset="0"/>
              </a:rPr>
              <a:t>You may have observations at the wrong frequency. Maybe they are too granular or not granular enough. It is necessary to estimate data at the required frequency using mathematical techniques.</a:t>
            </a:r>
            <a:endParaRPr lang="en-IN" sz="3000" dirty="0">
              <a:effectLst/>
              <a:latin typeface="Garamond" panose="02020404030301010803" pitchFamily="18" charset="0"/>
            </a:endParaRPr>
          </a:p>
        </p:txBody>
      </p:sp>
    </p:spTree>
    <p:extLst>
      <p:ext uri="{BB962C8B-B14F-4D97-AF65-F5344CB8AC3E}">
        <p14:creationId xmlns:p14="http://schemas.microsoft.com/office/powerpoint/2010/main" val="1767402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363631-7483-8742-9950-BFA4A2299B5A}"/>
              </a:ext>
            </a:extLst>
          </p:cNvPr>
          <p:cNvSpPr/>
          <p:nvPr/>
        </p:nvSpPr>
        <p:spPr>
          <a:xfrm>
            <a:off x="-1" y="303373"/>
            <a:ext cx="3539613"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Resampling</a:t>
            </a:r>
          </a:p>
        </p:txBody>
      </p:sp>
      <p:sp>
        <p:nvSpPr>
          <p:cNvPr id="3" name="Rectangle 2">
            <a:extLst>
              <a:ext uri="{FF2B5EF4-FFF2-40B4-BE49-F238E27FC236}">
                <a16:creationId xmlns:a16="http://schemas.microsoft.com/office/drawing/2014/main" id="{A1B83E5E-A0CF-4D4C-A9D4-272A99BCEE1A}"/>
              </a:ext>
            </a:extLst>
          </p:cNvPr>
          <p:cNvSpPr/>
          <p:nvPr/>
        </p:nvSpPr>
        <p:spPr>
          <a:xfrm>
            <a:off x="97536" y="1575506"/>
            <a:ext cx="12015806" cy="3539430"/>
          </a:xfrm>
          <a:prstGeom prst="rect">
            <a:avLst/>
          </a:prstGeom>
        </p:spPr>
        <p:txBody>
          <a:bodyPr wrap="square">
            <a:spAutoFit/>
          </a:bodyPr>
          <a:lstStyle/>
          <a:p>
            <a:r>
              <a:rPr lang="en-IN" sz="2800" dirty="0">
                <a:latin typeface="Garamond" panose="02020404030301010803" pitchFamily="18" charset="0"/>
              </a:rPr>
              <a:t>Resampling involves changing the frequency of your time series observations. Two types of resampling are:</a:t>
            </a:r>
          </a:p>
          <a:p>
            <a:endParaRPr lang="en-IN" sz="2800" dirty="0">
              <a:latin typeface="Garamond" panose="02020404030301010803" pitchFamily="18" charset="0"/>
            </a:endParaRPr>
          </a:p>
          <a:p>
            <a:pPr marL="285750" indent="-285750">
              <a:buFont typeface="Arial" panose="020B0604020202020204" pitchFamily="34" charset="0"/>
              <a:buChar char="•"/>
            </a:pPr>
            <a:r>
              <a:rPr lang="en-IN" sz="2800" dirty="0">
                <a:latin typeface="Garamond" panose="02020404030301010803" pitchFamily="18" charset="0"/>
              </a:rPr>
              <a:t>Up sampling : Where you increase the frequency of the samples, such as from minutes to seconds.</a:t>
            </a:r>
          </a:p>
          <a:p>
            <a:pPr marL="285750" indent="-285750">
              <a:buFont typeface="Arial" panose="020B0604020202020204" pitchFamily="34" charset="0"/>
              <a:buChar char="•"/>
            </a:pPr>
            <a:endParaRPr lang="en-IN" sz="2800" dirty="0">
              <a:latin typeface="Garamond" panose="02020404030301010803" pitchFamily="18" charset="0"/>
            </a:endParaRPr>
          </a:p>
          <a:p>
            <a:pPr marL="285750" indent="-285750">
              <a:buFont typeface="Arial" panose="020B0604020202020204" pitchFamily="34" charset="0"/>
              <a:buChar char="•"/>
            </a:pPr>
            <a:r>
              <a:rPr lang="en-IN" sz="2800" dirty="0">
                <a:latin typeface="Garamond" panose="02020404030301010803" pitchFamily="18" charset="0"/>
              </a:rPr>
              <a:t>Down sampling : Where you decrease the frequency of the samples, such as from days to months.</a:t>
            </a:r>
            <a:endParaRPr lang="en-IN" sz="2800" dirty="0">
              <a:effectLst/>
              <a:latin typeface="Garamond" panose="02020404030301010803" pitchFamily="18" charset="0"/>
            </a:endParaRPr>
          </a:p>
        </p:txBody>
      </p:sp>
    </p:spTree>
    <p:extLst>
      <p:ext uri="{BB962C8B-B14F-4D97-AF65-F5344CB8AC3E}">
        <p14:creationId xmlns:p14="http://schemas.microsoft.com/office/powerpoint/2010/main" val="2867585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C4228B-378B-4649-AF10-6B3070CC9A28}"/>
              </a:ext>
            </a:extLst>
          </p:cNvPr>
          <p:cNvSpPr/>
          <p:nvPr/>
        </p:nvSpPr>
        <p:spPr>
          <a:xfrm>
            <a:off x="141191" y="257150"/>
            <a:ext cx="11234732" cy="1785104"/>
          </a:xfrm>
          <a:prstGeom prst="rect">
            <a:avLst/>
          </a:prstGeom>
        </p:spPr>
        <p:txBody>
          <a:bodyPr wrap="square">
            <a:spAutoFit/>
          </a:bodyPr>
          <a:lstStyle/>
          <a:p>
            <a:r>
              <a:rPr lang="en-IN" sz="2200" dirty="0">
                <a:latin typeface="Garamond" panose="02020404030301010803" pitchFamily="18" charset="0"/>
              </a:rPr>
              <a:t>The observations in the Shampoo Sales are monthly. Imagine we wanted daily sales information.</a:t>
            </a:r>
          </a:p>
          <a:p>
            <a:r>
              <a:rPr lang="en-IN" sz="2200" dirty="0">
                <a:latin typeface="Garamond" panose="02020404030301010803" pitchFamily="18" charset="0"/>
              </a:rPr>
              <a:t>We would have to up sample the frequency from monthly to daily and use an interpolation scheme</a:t>
            </a:r>
          </a:p>
          <a:p>
            <a:r>
              <a:rPr lang="en-IN" sz="2200" dirty="0">
                <a:latin typeface="Garamond" panose="02020404030301010803" pitchFamily="18" charset="0"/>
              </a:rPr>
              <a:t>to fill in the new daily frequency. </a:t>
            </a:r>
          </a:p>
          <a:p>
            <a:endParaRPr lang="en-IN" sz="2200" dirty="0">
              <a:latin typeface="Garamond" panose="02020404030301010803" pitchFamily="18" charset="0"/>
            </a:endParaRPr>
          </a:p>
          <a:p>
            <a:r>
              <a:rPr lang="en-IN" sz="2200" dirty="0">
                <a:latin typeface="Garamond" panose="02020404030301010803" pitchFamily="18" charset="0"/>
              </a:rPr>
              <a:t>Initially create the time intervals based on the frequency needed and the go for interpolation</a:t>
            </a:r>
          </a:p>
        </p:txBody>
      </p:sp>
      <p:pic>
        <p:nvPicPr>
          <p:cNvPr id="3" name="Picture 2">
            <a:extLst>
              <a:ext uri="{FF2B5EF4-FFF2-40B4-BE49-F238E27FC236}">
                <a16:creationId xmlns:a16="http://schemas.microsoft.com/office/drawing/2014/main" id="{AB6AE95F-2DE3-4E40-BC1A-5E17F0C44E2B}"/>
              </a:ext>
            </a:extLst>
          </p:cNvPr>
          <p:cNvPicPr>
            <a:picLocks noChangeAspect="1"/>
          </p:cNvPicPr>
          <p:nvPr/>
        </p:nvPicPr>
        <p:blipFill>
          <a:blip r:embed="rId2"/>
          <a:stretch>
            <a:fillRect/>
          </a:stretch>
        </p:blipFill>
        <p:spPr>
          <a:xfrm>
            <a:off x="449770" y="2576052"/>
            <a:ext cx="1382941" cy="3587004"/>
          </a:xfrm>
          <a:prstGeom prst="rect">
            <a:avLst/>
          </a:prstGeom>
        </p:spPr>
      </p:pic>
      <p:pic>
        <p:nvPicPr>
          <p:cNvPr id="4" name="Picture 3">
            <a:extLst>
              <a:ext uri="{FF2B5EF4-FFF2-40B4-BE49-F238E27FC236}">
                <a16:creationId xmlns:a16="http://schemas.microsoft.com/office/drawing/2014/main" id="{BEA87E86-D5C7-334E-8E71-69EF7B2E8DCE}"/>
              </a:ext>
            </a:extLst>
          </p:cNvPr>
          <p:cNvPicPr>
            <a:picLocks noChangeAspect="1"/>
          </p:cNvPicPr>
          <p:nvPr/>
        </p:nvPicPr>
        <p:blipFill>
          <a:blip r:embed="rId3"/>
          <a:stretch>
            <a:fillRect/>
          </a:stretch>
        </p:blipFill>
        <p:spPr>
          <a:xfrm>
            <a:off x="2994152" y="2172929"/>
            <a:ext cx="1128923" cy="4418371"/>
          </a:xfrm>
          <a:prstGeom prst="rect">
            <a:avLst/>
          </a:prstGeom>
          <a:ln>
            <a:solidFill>
              <a:schemeClr val="tx1"/>
            </a:solidFill>
          </a:ln>
        </p:spPr>
      </p:pic>
      <p:sp>
        <p:nvSpPr>
          <p:cNvPr id="5" name="Rectangle 4">
            <a:extLst>
              <a:ext uri="{FF2B5EF4-FFF2-40B4-BE49-F238E27FC236}">
                <a16:creationId xmlns:a16="http://schemas.microsoft.com/office/drawing/2014/main" id="{84320B15-7F6E-3240-8B8A-F4B5D4167694}"/>
              </a:ext>
            </a:extLst>
          </p:cNvPr>
          <p:cNvSpPr/>
          <p:nvPr/>
        </p:nvSpPr>
        <p:spPr>
          <a:xfrm>
            <a:off x="6986017" y="3405586"/>
            <a:ext cx="4901184" cy="2554545"/>
          </a:xfrm>
          <a:prstGeom prst="rect">
            <a:avLst/>
          </a:prstGeom>
        </p:spPr>
        <p:txBody>
          <a:bodyPr wrap="square">
            <a:spAutoFit/>
          </a:bodyPr>
          <a:lstStyle/>
          <a:p>
            <a:r>
              <a:rPr lang="en-IN" sz="1600" dirty="0">
                <a:latin typeface="Garamond" panose="02020404030301010803" pitchFamily="18" charset="0"/>
              </a:rPr>
              <a:t>Next, we can interpolate the missing values at this new frequency. </a:t>
            </a:r>
          </a:p>
          <a:p>
            <a:endParaRPr lang="en-IN" sz="1600" dirty="0">
              <a:latin typeface="Garamond" panose="02020404030301010803" pitchFamily="18" charset="0"/>
            </a:endParaRPr>
          </a:p>
          <a:p>
            <a:r>
              <a:rPr lang="en-IN" sz="1600" dirty="0">
                <a:latin typeface="Garamond" panose="02020404030301010803" pitchFamily="18" charset="0"/>
              </a:rPr>
              <a:t>We can use simple and more complex interpolation functions for the interpolation. </a:t>
            </a:r>
          </a:p>
          <a:p>
            <a:endParaRPr lang="en-IN" sz="1600" dirty="0">
              <a:latin typeface="Garamond" panose="02020404030301010803" pitchFamily="18" charset="0"/>
            </a:endParaRPr>
          </a:p>
          <a:p>
            <a:r>
              <a:rPr lang="en-IN" sz="1600" dirty="0">
                <a:latin typeface="Garamond" panose="02020404030301010803" pitchFamily="18" charset="0"/>
              </a:rPr>
              <a:t>A good starting point is to use a linear interpolation. This draws a straight line between available data, in this case on the first of the month, and fills in values at the chosen frequency from this line.</a:t>
            </a:r>
            <a:endParaRPr lang="en-IN" sz="1600" dirty="0">
              <a:effectLst/>
              <a:latin typeface="Garamond" panose="02020404030301010803" pitchFamily="18" charset="0"/>
            </a:endParaRPr>
          </a:p>
        </p:txBody>
      </p:sp>
      <p:pic>
        <p:nvPicPr>
          <p:cNvPr id="6" name="Picture 5">
            <a:extLst>
              <a:ext uri="{FF2B5EF4-FFF2-40B4-BE49-F238E27FC236}">
                <a16:creationId xmlns:a16="http://schemas.microsoft.com/office/drawing/2014/main" id="{AA255332-C36A-4249-BFE8-0779BC1002E9}"/>
              </a:ext>
            </a:extLst>
          </p:cNvPr>
          <p:cNvPicPr>
            <a:picLocks noChangeAspect="1"/>
          </p:cNvPicPr>
          <p:nvPr/>
        </p:nvPicPr>
        <p:blipFill>
          <a:blip r:embed="rId4"/>
          <a:stretch>
            <a:fillRect/>
          </a:stretch>
        </p:blipFill>
        <p:spPr>
          <a:xfrm>
            <a:off x="5452614" y="2172929"/>
            <a:ext cx="1448433" cy="4504033"/>
          </a:xfrm>
          <a:prstGeom prst="rect">
            <a:avLst/>
          </a:prstGeom>
          <a:ln>
            <a:solidFill>
              <a:srgbClr val="7030A0"/>
            </a:solidFill>
          </a:ln>
        </p:spPr>
      </p:pic>
      <p:sp>
        <p:nvSpPr>
          <p:cNvPr id="7" name="Right Arrow 6">
            <a:extLst>
              <a:ext uri="{FF2B5EF4-FFF2-40B4-BE49-F238E27FC236}">
                <a16:creationId xmlns:a16="http://schemas.microsoft.com/office/drawing/2014/main" id="{4F2DAF01-3E59-3F45-A067-20D224D904B7}"/>
              </a:ext>
            </a:extLst>
          </p:cNvPr>
          <p:cNvSpPr/>
          <p:nvPr/>
        </p:nvSpPr>
        <p:spPr>
          <a:xfrm>
            <a:off x="4328160" y="4291370"/>
            <a:ext cx="434682" cy="290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794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34FA3F-54B1-1E4F-851F-9D37FE4721DF}"/>
              </a:ext>
            </a:extLst>
          </p:cNvPr>
          <p:cNvPicPr>
            <a:picLocks noChangeAspect="1"/>
          </p:cNvPicPr>
          <p:nvPr/>
        </p:nvPicPr>
        <p:blipFill>
          <a:blip r:embed="rId2"/>
          <a:stretch>
            <a:fillRect/>
          </a:stretch>
        </p:blipFill>
        <p:spPr>
          <a:xfrm>
            <a:off x="2763520" y="490728"/>
            <a:ext cx="6100064" cy="4575048"/>
          </a:xfrm>
          <a:prstGeom prst="rect">
            <a:avLst/>
          </a:prstGeom>
        </p:spPr>
      </p:pic>
      <p:sp>
        <p:nvSpPr>
          <p:cNvPr id="3" name="Rectangle 2">
            <a:extLst>
              <a:ext uri="{FF2B5EF4-FFF2-40B4-BE49-F238E27FC236}">
                <a16:creationId xmlns:a16="http://schemas.microsoft.com/office/drawing/2014/main" id="{E3AF5069-ED18-F641-BB2B-A3DDAD789E60}"/>
              </a:ext>
            </a:extLst>
          </p:cNvPr>
          <p:cNvSpPr/>
          <p:nvPr/>
        </p:nvSpPr>
        <p:spPr>
          <a:xfrm>
            <a:off x="2084832" y="5397931"/>
            <a:ext cx="7717536" cy="369332"/>
          </a:xfrm>
          <a:prstGeom prst="rect">
            <a:avLst/>
          </a:prstGeom>
        </p:spPr>
        <p:txBody>
          <a:bodyPr wrap="square">
            <a:spAutoFit/>
          </a:bodyPr>
          <a:lstStyle/>
          <a:p>
            <a:r>
              <a:rPr lang="en-IN" dirty="0">
                <a:latin typeface="Garamond" panose="02020404030301010803" pitchFamily="18" charset="0"/>
              </a:rPr>
              <a:t>Line Plot of up sampled Shampoo Sales dataset with linear interpolation.</a:t>
            </a:r>
            <a:endParaRPr lang="en-IN" dirty="0">
              <a:effectLst/>
              <a:latin typeface="Garamond" panose="02020404030301010803" pitchFamily="18" charset="0"/>
            </a:endParaRPr>
          </a:p>
        </p:txBody>
      </p:sp>
    </p:spTree>
    <p:extLst>
      <p:ext uri="{BB962C8B-B14F-4D97-AF65-F5344CB8AC3E}">
        <p14:creationId xmlns:p14="http://schemas.microsoft.com/office/powerpoint/2010/main" val="2191719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86522C0-D32A-7F4B-8428-3CF67B381DD3}"/>
              </a:ext>
            </a:extLst>
          </p:cNvPr>
          <p:cNvSpPr/>
          <p:nvPr/>
        </p:nvSpPr>
        <p:spPr>
          <a:xfrm>
            <a:off x="0" y="0"/>
            <a:ext cx="4433906" cy="651845"/>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Down sampling Data</a:t>
            </a:r>
          </a:p>
        </p:txBody>
      </p:sp>
      <p:sp>
        <p:nvSpPr>
          <p:cNvPr id="3" name="TextBox 2">
            <a:extLst>
              <a:ext uri="{FF2B5EF4-FFF2-40B4-BE49-F238E27FC236}">
                <a16:creationId xmlns:a16="http://schemas.microsoft.com/office/drawing/2014/main" id="{90EEBABE-3FAA-D54C-AA5E-60B93489616E}"/>
              </a:ext>
            </a:extLst>
          </p:cNvPr>
          <p:cNvSpPr txBox="1"/>
          <p:nvPr/>
        </p:nvSpPr>
        <p:spPr>
          <a:xfrm>
            <a:off x="6096" y="1060704"/>
            <a:ext cx="11692128" cy="707886"/>
          </a:xfrm>
          <a:prstGeom prst="rect">
            <a:avLst/>
          </a:prstGeom>
          <a:noFill/>
        </p:spPr>
        <p:txBody>
          <a:bodyPr wrap="square" rtlCol="0">
            <a:spAutoFit/>
          </a:bodyPr>
          <a:lstStyle/>
          <a:p>
            <a:r>
              <a:rPr lang="en-IN" sz="2000" dirty="0">
                <a:latin typeface="Garamond" panose="02020404030301010803" pitchFamily="18" charset="0"/>
              </a:rPr>
              <a:t>The sales data is monthly, but perhaps we would prefer the data to be quarterly. The year can be divided into 4 business quarters, 3 months a piece.</a:t>
            </a:r>
            <a:endParaRPr lang="en-US" sz="2000" dirty="0">
              <a:latin typeface="Garamond" panose="02020404030301010803" pitchFamily="18" charset="0"/>
            </a:endParaRPr>
          </a:p>
        </p:txBody>
      </p:sp>
      <p:pic>
        <p:nvPicPr>
          <p:cNvPr id="4" name="Picture 3">
            <a:extLst>
              <a:ext uri="{FF2B5EF4-FFF2-40B4-BE49-F238E27FC236}">
                <a16:creationId xmlns:a16="http://schemas.microsoft.com/office/drawing/2014/main" id="{FAC80C1B-61D2-5B48-B347-4054F3D684DA}"/>
              </a:ext>
            </a:extLst>
          </p:cNvPr>
          <p:cNvPicPr>
            <a:picLocks noChangeAspect="1"/>
          </p:cNvPicPr>
          <p:nvPr/>
        </p:nvPicPr>
        <p:blipFill>
          <a:blip r:embed="rId2"/>
          <a:stretch>
            <a:fillRect/>
          </a:stretch>
        </p:blipFill>
        <p:spPr>
          <a:xfrm>
            <a:off x="3165856" y="1621536"/>
            <a:ext cx="5080000" cy="3810000"/>
          </a:xfrm>
          <a:prstGeom prst="rect">
            <a:avLst/>
          </a:prstGeom>
        </p:spPr>
      </p:pic>
      <p:sp>
        <p:nvSpPr>
          <p:cNvPr id="5" name="Rectangle 4">
            <a:extLst>
              <a:ext uri="{FF2B5EF4-FFF2-40B4-BE49-F238E27FC236}">
                <a16:creationId xmlns:a16="http://schemas.microsoft.com/office/drawing/2014/main" id="{497D1A06-021A-0546-B0FD-0C985B6A94D5}"/>
              </a:ext>
            </a:extLst>
          </p:cNvPr>
          <p:cNvSpPr/>
          <p:nvPr/>
        </p:nvSpPr>
        <p:spPr>
          <a:xfrm>
            <a:off x="1694688" y="5922264"/>
            <a:ext cx="8510016" cy="400110"/>
          </a:xfrm>
          <a:prstGeom prst="rect">
            <a:avLst/>
          </a:prstGeom>
        </p:spPr>
        <p:txBody>
          <a:bodyPr wrap="square">
            <a:spAutoFit/>
          </a:bodyPr>
          <a:lstStyle/>
          <a:p>
            <a:r>
              <a:rPr lang="en-IN" sz="2000" dirty="0">
                <a:latin typeface="Garamond" panose="02020404030301010803" pitchFamily="18" charset="0"/>
              </a:rPr>
              <a:t>Line Plot of down sampling the Shampoo Sales dataset to quarterly mean values.</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205612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F3D941-9BA7-2049-812B-7BC69920583F}"/>
              </a:ext>
            </a:extLst>
          </p:cNvPr>
          <p:cNvSpPr/>
          <p:nvPr/>
        </p:nvSpPr>
        <p:spPr>
          <a:xfrm>
            <a:off x="0" y="131310"/>
            <a:ext cx="7629832"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Transforming Time Series data</a:t>
            </a:r>
          </a:p>
        </p:txBody>
      </p:sp>
      <p:sp>
        <p:nvSpPr>
          <p:cNvPr id="3" name="TextBox 2">
            <a:extLst>
              <a:ext uri="{FF2B5EF4-FFF2-40B4-BE49-F238E27FC236}">
                <a16:creationId xmlns:a16="http://schemas.microsoft.com/office/drawing/2014/main" id="{0C593074-8ED8-EA4E-8A69-68B2BE691DC8}"/>
              </a:ext>
            </a:extLst>
          </p:cNvPr>
          <p:cNvSpPr txBox="1"/>
          <p:nvPr/>
        </p:nvSpPr>
        <p:spPr>
          <a:xfrm>
            <a:off x="146304" y="1085088"/>
            <a:ext cx="11338560" cy="1938992"/>
          </a:xfrm>
          <a:prstGeom prst="rect">
            <a:avLst/>
          </a:prstGeom>
          <a:noFill/>
        </p:spPr>
        <p:txBody>
          <a:bodyPr wrap="square" rtlCol="0">
            <a:spAutoFit/>
          </a:bodyPr>
          <a:lstStyle/>
          <a:p>
            <a:r>
              <a:rPr lang="en-IN" sz="2000" dirty="0">
                <a:latin typeface="Garamond" panose="02020404030301010803" pitchFamily="18" charset="0"/>
              </a:rPr>
              <a:t>Data transforms are intended to remove noise and improve the signal in time series forecasting. It can be very difficult to select a good, or even best, transform for a given prediction problem. There are many transforms to choose from and each has a different mathematical intuition.</a:t>
            </a:r>
          </a:p>
          <a:p>
            <a:endParaRPr lang="en-IN" sz="2000" dirty="0">
              <a:latin typeface="Garamond" panose="02020404030301010803" pitchFamily="18" charset="0"/>
            </a:endParaRPr>
          </a:p>
          <a:p>
            <a:r>
              <a:rPr lang="en-IN" sz="2000" dirty="0">
                <a:latin typeface="Garamond" panose="02020404030301010803" pitchFamily="18" charset="0"/>
              </a:rPr>
              <a:t>Square root transform</a:t>
            </a:r>
          </a:p>
          <a:p>
            <a:r>
              <a:rPr lang="en-IN" sz="2000" dirty="0">
                <a:latin typeface="Garamond" panose="02020404030301010803" pitchFamily="18" charset="0"/>
              </a:rPr>
              <a:t>log transform</a:t>
            </a:r>
          </a:p>
        </p:txBody>
      </p:sp>
    </p:spTree>
    <p:extLst>
      <p:ext uri="{BB962C8B-B14F-4D97-AF65-F5344CB8AC3E}">
        <p14:creationId xmlns:p14="http://schemas.microsoft.com/office/powerpoint/2010/main" val="3317630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0D4439-03CE-FC4F-9DE3-FDE1D43C3D55}"/>
              </a:ext>
            </a:extLst>
          </p:cNvPr>
          <p:cNvSpPr/>
          <p:nvPr/>
        </p:nvSpPr>
        <p:spPr>
          <a:xfrm>
            <a:off x="-3305" y="142732"/>
            <a:ext cx="2967479" cy="369332"/>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Airline Passengers Dataset</a:t>
            </a:r>
          </a:p>
        </p:txBody>
      </p:sp>
      <p:pic>
        <p:nvPicPr>
          <p:cNvPr id="3" name="Picture 2">
            <a:extLst>
              <a:ext uri="{FF2B5EF4-FFF2-40B4-BE49-F238E27FC236}">
                <a16:creationId xmlns:a16="http://schemas.microsoft.com/office/drawing/2014/main" id="{BA846CE5-A74B-B743-A127-A24C908551C7}"/>
              </a:ext>
            </a:extLst>
          </p:cNvPr>
          <p:cNvPicPr>
            <a:picLocks noChangeAspect="1"/>
          </p:cNvPicPr>
          <p:nvPr/>
        </p:nvPicPr>
        <p:blipFill>
          <a:blip r:embed="rId2"/>
          <a:stretch>
            <a:fillRect/>
          </a:stretch>
        </p:blipFill>
        <p:spPr>
          <a:xfrm>
            <a:off x="-3305" y="1889760"/>
            <a:ext cx="5941568" cy="4456176"/>
          </a:xfrm>
          <a:prstGeom prst="rect">
            <a:avLst/>
          </a:prstGeom>
        </p:spPr>
      </p:pic>
      <p:sp>
        <p:nvSpPr>
          <p:cNvPr id="4" name="Rectangle 3">
            <a:extLst>
              <a:ext uri="{FF2B5EF4-FFF2-40B4-BE49-F238E27FC236}">
                <a16:creationId xmlns:a16="http://schemas.microsoft.com/office/drawing/2014/main" id="{B1C67854-2CB5-E047-9BD5-61F7C886555A}"/>
              </a:ext>
            </a:extLst>
          </p:cNvPr>
          <p:cNvSpPr/>
          <p:nvPr/>
        </p:nvSpPr>
        <p:spPr>
          <a:xfrm>
            <a:off x="5949696" y="2990749"/>
            <a:ext cx="6096000" cy="1631216"/>
          </a:xfrm>
          <a:prstGeom prst="rect">
            <a:avLst/>
          </a:prstGeom>
        </p:spPr>
        <p:txBody>
          <a:bodyPr>
            <a:spAutoFit/>
          </a:bodyPr>
          <a:lstStyle/>
          <a:p>
            <a:r>
              <a:rPr lang="en-IN" sz="2000" dirty="0">
                <a:latin typeface="Garamond" panose="02020404030301010803" pitchFamily="18" charset="0"/>
              </a:rPr>
              <a:t>The dataset is non-stationary, meaning that the mean and the variance of the observations change over time. This makes it difficult to model for both classical statistical methods, like ARIMA, and more sophisticated machine learning methods, like neural networks.</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3679027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DBF84C1-F49B-FB47-A1E7-C3849D8D3F5B}"/>
              </a:ext>
            </a:extLst>
          </p:cNvPr>
          <p:cNvSpPr txBox="1"/>
          <p:nvPr/>
        </p:nvSpPr>
        <p:spPr>
          <a:xfrm>
            <a:off x="2810485" y="3075057"/>
            <a:ext cx="6571030" cy="707886"/>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Problems with Time series plots</a:t>
            </a:r>
          </a:p>
        </p:txBody>
      </p:sp>
    </p:spTree>
    <p:extLst>
      <p:ext uri="{BB962C8B-B14F-4D97-AF65-F5344CB8AC3E}">
        <p14:creationId xmlns:p14="http://schemas.microsoft.com/office/powerpoint/2010/main" val="3711781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FEBA9E-9DC0-9A49-962E-1E0C94E44EDA}"/>
              </a:ext>
            </a:extLst>
          </p:cNvPr>
          <p:cNvSpPr/>
          <p:nvPr/>
        </p:nvSpPr>
        <p:spPr>
          <a:xfrm>
            <a:off x="121920" y="1825675"/>
            <a:ext cx="9838944" cy="400110"/>
          </a:xfrm>
          <a:prstGeom prst="rect">
            <a:avLst/>
          </a:prstGeom>
        </p:spPr>
        <p:txBody>
          <a:bodyPr wrap="square">
            <a:spAutoFit/>
          </a:bodyPr>
          <a:lstStyle/>
          <a:p>
            <a:r>
              <a:rPr lang="en-IN" sz="2000" dirty="0">
                <a:latin typeface="Garamond" panose="02020404030301010803" pitchFamily="18" charset="0"/>
              </a:rPr>
              <a:t>A time series that has a quadratic growth trend can be made linear by taking the square root.</a:t>
            </a:r>
            <a:endParaRPr lang="en-IN" sz="2000" dirty="0">
              <a:effectLst/>
              <a:latin typeface="Garamond" panose="02020404030301010803" pitchFamily="18" charset="0"/>
            </a:endParaRPr>
          </a:p>
        </p:txBody>
      </p:sp>
      <p:sp>
        <p:nvSpPr>
          <p:cNvPr id="3" name="TextBox 2">
            <a:extLst>
              <a:ext uri="{FF2B5EF4-FFF2-40B4-BE49-F238E27FC236}">
                <a16:creationId xmlns:a16="http://schemas.microsoft.com/office/drawing/2014/main" id="{EBA18AB6-4164-174B-8538-4ABB17831AF4}"/>
              </a:ext>
            </a:extLst>
          </p:cNvPr>
          <p:cNvSpPr txBox="1"/>
          <p:nvPr/>
        </p:nvSpPr>
        <p:spPr>
          <a:xfrm>
            <a:off x="0" y="0"/>
            <a:ext cx="4894289"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IN" dirty="0"/>
              <a:t>Square Root Transform</a:t>
            </a:r>
            <a:endParaRPr lang="en-US" dirty="0"/>
          </a:p>
        </p:txBody>
      </p:sp>
      <p:pic>
        <p:nvPicPr>
          <p:cNvPr id="4" name="Picture 3">
            <a:extLst>
              <a:ext uri="{FF2B5EF4-FFF2-40B4-BE49-F238E27FC236}">
                <a16:creationId xmlns:a16="http://schemas.microsoft.com/office/drawing/2014/main" id="{D6905A0D-647D-0D4B-A68A-C8464846C881}"/>
              </a:ext>
            </a:extLst>
          </p:cNvPr>
          <p:cNvPicPr>
            <a:picLocks noChangeAspect="1"/>
          </p:cNvPicPr>
          <p:nvPr/>
        </p:nvPicPr>
        <p:blipFill>
          <a:blip r:embed="rId2"/>
          <a:stretch>
            <a:fillRect/>
          </a:stretch>
        </p:blipFill>
        <p:spPr>
          <a:xfrm>
            <a:off x="146304" y="2292096"/>
            <a:ext cx="5080000" cy="3810000"/>
          </a:xfrm>
          <a:prstGeom prst="rect">
            <a:avLst/>
          </a:prstGeom>
        </p:spPr>
      </p:pic>
      <p:pic>
        <p:nvPicPr>
          <p:cNvPr id="5" name="Picture 4">
            <a:extLst>
              <a:ext uri="{FF2B5EF4-FFF2-40B4-BE49-F238E27FC236}">
                <a16:creationId xmlns:a16="http://schemas.microsoft.com/office/drawing/2014/main" id="{B31D43E8-0DEC-DF4B-B69C-46F6532BBEA8}"/>
              </a:ext>
            </a:extLst>
          </p:cNvPr>
          <p:cNvPicPr>
            <a:picLocks noChangeAspect="1"/>
          </p:cNvPicPr>
          <p:nvPr/>
        </p:nvPicPr>
        <p:blipFill>
          <a:blip r:embed="rId3"/>
          <a:stretch>
            <a:fillRect/>
          </a:stretch>
        </p:blipFill>
        <p:spPr>
          <a:xfrm>
            <a:off x="6774688" y="2389632"/>
            <a:ext cx="5080000" cy="3810000"/>
          </a:xfrm>
          <a:prstGeom prst="rect">
            <a:avLst/>
          </a:prstGeom>
        </p:spPr>
      </p:pic>
      <p:sp>
        <p:nvSpPr>
          <p:cNvPr id="6" name="Right Arrow 5">
            <a:extLst>
              <a:ext uri="{FF2B5EF4-FFF2-40B4-BE49-F238E27FC236}">
                <a16:creationId xmlns:a16="http://schemas.microsoft.com/office/drawing/2014/main" id="{74A5E4A1-1D33-DA4E-A103-F0412EA2283F}"/>
              </a:ext>
            </a:extLst>
          </p:cNvPr>
          <p:cNvSpPr/>
          <p:nvPr/>
        </p:nvSpPr>
        <p:spPr>
          <a:xfrm>
            <a:off x="5457952" y="3947160"/>
            <a:ext cx="638048" cy="499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002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C764AF4-0426-2048-80FE-EBBFA39F0683}"/>
              </a:ext>
            </a:extLst>
          </p:cNvPr>
          <p:cNvPicPr>
            <a:picLocks noChangeAspect="1"/>
          </p:cNvPicPr>
          <p:nvPr/>
        </p:nvPicPr>
        <p:blipFill>
          <a:blip r:embed="rId2"/>
          <a:stretch>
            <a:fillRect/>
          </a:stretch>
        </p:blipFill>
        <p:spPr>
          <a:xfrm>
            <a:off x="6693408" y="1389888"/>
            <a:ext cx="5258816" cy="3944112"/>
          </a:xfrm>
          <a:prstGeom prst="rect">
            <a:avLst/>
          </a:prstGeom>
        </p:spPr>
      </p:pic>
      <p:pic>
        <p:nvPicPr>
          <p:cNvPr id="3" name="Picture 2">
            <a:extLst>
              <a:ext uri="{FF2B5EF4-FFF2-40B4-BE49-F238E27FC236}">
                <a16:creationId xmlns:a16="http://schemas.microsoft.com/office/drawing/2014/main" id="{434F54DE-91B5-8446-9F5F-C1E13DBD65A4}"/>
              </a:ext>
            </a:extLst>
          </p:cNvPr>
          <p:cNvPicPr>
            <a:picLocks noChangeAspect="1"/>
          </p:cNvPicPr>
          <p:nvPr/>
        </p:nvPicPr>
        <p:blipFill>
          <a:blip r:embed="rId3"/>
          <a:stretch>
            <a:fillRect/>
          </a:stretch>
        </p:blipFill>
        <p:spPr>
          <a:xfrm>
            <a:off x="0" y="1524000"/>
            <a:ext cx="5080000" cy="3810000"/>
          </a:xfrm>
          <a:prstGeom prst="rect">
            <a:avLst/>
          </a:prstGeom>
        </p:spPr>
      </p:pic>
      <p:sp>
        <p:nvSpPr>
          <p:cNvPr id="4" name="Rectangle 3">
            <a:extLst>
              <a:ext uri="{FF2B5EF4-FFF2-40B4-BE49-F238E27FC236}">
                <a16:creationId xmlns:a16="http://schemas.microsoft.com/office/drawing/2014/main" id="{67DE6307-4C98-0B4C-B874-68BD6319D163}"/>
              </a:ext>
            </a:extLst>
          </p:cNvPr>
          <p:cNvSpPr/>
          <p:nvPr/>
        </p:nvSpPr>
        <p:spPr>
          <a:xfrm>
            <a:off x="226141" y="335526"/>
            <a:ext cx="5968181"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Airline Passengers Dataset</a:t>
            </a:r>
          </a:p>
        </p:txBody>
      </p:sp>
      <p:sp>
        <p:nvSpPr>
          <p:cNvPr id="5" name="Right Arrow 4">
            <a:extLst>
              <a:ext uri="{FF2B5EF4-FFF2-40B4-BE49-F238E27FC236}">
                <a16:creationId xmlns:a16="http://schemas.microsoft.com/office/drawing/2014/main" id="{B061492C-F9E5-A441-A756-E7343AF9B3F3}"/>
              </a:ext>
            </a:extLst>
          </p:cNvPr>
          <p:cNvSpPr/>
          <p:nvPr/>
        </p:nvSpPr>
        <p:spPr>
          <a:xfrm>
            <a:off x="5218176" y="3121152"/>
            <a:ext cx="792480" cy="6217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18AEA05-2BD0-D544-9063-2A5A1C0B76F3}"/>
              </a:ext>
            </a:extLst>
          </p:cNvPr>
          <p:cNvSpPr/>
          <p:nvPr/>
        </p:nvSpPr>
        <p:spPr>
          <a:xfrm>
            <a:off x="1889760" y="5468112"/>
            <a:ext cx="9973056" cy="1015663"/>
          </a:xfrm>
          <a:prstGeom prst="rect">
            <a:avLst/>
          </a:prstGeom>
        </p:spPr>
        <p:txBody>
          <a:bodyPr wrap="square">
            <a:spAutoFit/>
          </a:bodyPr>
          <a:lstStyle/>
          <a:p>
            <a:r>
              <a:rPr lang="en-IN" sz="2000" dirty="0">
                <a:latin typeface="Garamond" panose="02020404030301010803" pitchFamily="18" charset="0"/>
              </a:rPr>
              <a:t>We can see that the trend was reduced, but was not removed. The line plot still shows an</a:t>
            </a:r>
          </a:p>
          <a:p>
            <a:r>
              <a:rPr lang="en-IN" sz="2000" dirty="0">
                <a:latin typeface="Garamond" panose="02020404030301010803" pitchFamily="18" charset="0"/>
              </a:rPr>
              <a:t>increasing variance from cycle to cycle. The histogram still shows a long tail to the right of the</a:t>
            </a:r>
          </a:p>
          <a:p>
            <a:r>
              <a:rPr lang="en-IN" sz="2000" dirty="0">
                <a:latin typeface="Garamond" panose="02020404030301010803" pitchFamily="18" charset="0"/>
              </a:rPr>
              <a:t>distribution, suggesting an exponential or long-tail distribution.</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2566723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6A2C7C7-BE94-414D-9B7D-22C915C759F5}"/>
              </a:ext>
            </a:extLst>
          </p:cNvPr>
          <p:cNvSpPr/>
          <p:nvPr/>
        </p:nvSpPr>
        <p:spPr>
          <a:xfrm>
            <a:off x="-1" y="291758"/>
            <a:ext cx="4552335"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Log Transform</a:t>
            </a:r>
          </a:p>
        </p:txBody>
      </p:sp>
      <p:sp>
        <p:nvSpPr>
          <p:cNvPr id="3" name="Rectangle 2">
            <a:extLst>
              <a:ext uri="{FF2B5EF4-FFF2-40B4-BE49-F238E27FC236}">
                <a16:creationId xmlns:a16="http://schemas.microsoft.com/office/drawing/2014/main" id="{172B221B-9362-D44F-B7FE-47067EBFF025}"/>
              </a:ext>
            </a:extLst>
          </p:cNvPr>
          <p:cNvSpPr/>
          <p:nvPr/>
        </p:nvSpPr>
        <p:spPr>
          <a:xfrm>
            <a:off x="219456" y="1397675"/>
            <a:ext cx="10826496" cy="1323439"/>
          </a:xfrm>
          <a:prstGeom prst="rect">
            <a:avLst/>
          </a:prstGeom>
        </p:spPr>
        <p:txBody>
          <a:bodyPr wrap="square">
            <a:spAutoFit/>
          </a:bodyPr>
          <a:lstStyle/>
          <a:p>
            <a:r>
              <a:rPr lang="en-IN" sz="2000" dirty="0">
                <a:latin typeface="Garamond" panose="02020404030301010803" pitchFamily="18" charset="0"/>
              </a:rPr>
              <a:t>A class of more extreme trends are exponential, often graphed as a hockey stick. Time series</a:t>
            </a:r>
          </a:p>
          <a:p>
            <a:r>
              <a:rPr lang="en-IN" sz="2000" dirty="0">
                <a:latin typeface="Garamond" panose="02020404030301010803" pitchFamily="18" charset="0"/>
              </a:rPr>
              <a:t>with an exponential distribution can be made linear by taking the logarithm of the values. This</a:t>
            </a:r>
          </a:p>
          <a:p>
            <a:r>
              <a:rPr lang="en-IN" sz="2000" dirty="0">
                <a:latin typeface="Garamond" panose="02020404030301010803" pitchFamily="18" charset="0"/>
              </a:rPr>
              <a:t>is called a log transform. As with the square and square root case above, we can demonstrate</a:t>
            </a:r>
          </a:p>
          <a:p>
            <a:r>
              <a:rPr lang="en-IN" sz="2000" dirty="0">
                <a:latin typeface="Garamond" panose="02020404030301010803" pitchFamily="18" charset="0"/>
              </a:rPr>
              <a:t>this with a quick example.</a:t>
            </a:r>
            <a:endParaRPr lang="en-IN" sz="2000" dirty="0">
              <a:effectLst/>
              <a:latin typeface="Garamond" panose="02020404030301010803" pitchFamily="18" charset="0"/>
            </a:endParaRPr>
          </a:p>
        </p:txBody>
      </p:sp>
      <p:pic>
        <p:nvPicPr>
          <p:cNvPr id="4" name="Picture 3">
            <a:extLst>
              <a:ext uri="{FF2B5EF4-FFF2-40B4-BE49-F238E27FC236}">
                <a16:creationId xmlns:a16="http://schemas.microsoft.com/office/drawing/2014/main" id="{68142AC0-FDA5-D340-83BE-19F300886C27}"/>
              </a:ext>
            </a:extLst>
          </p:cNvPr>
          <p:cNvPicPr>
            <a:picLocks noChangeAspect="1"/>
          </p:cNvPicPr>
          <p:nvPr/>
        </p:nvPicPr>
        <p:blipFill>
          <a:blip r:embed="rId2"/>
          <a:stretch>
            <a:fillRect/>
          </a:stretch>
        </p:blipFill>
        <p:spPr>
          <a:xfrm>
            <a:off x="219456" y="2755392"/>
            <a:ext cx="4169664" cy="3127248"/>
          </a:xfrm>
          <a:prstGeom prst="rect">
            <a:avLst/>
          </a:prstGeom>
        </p:spPr>
      </p:pic>
      <p:sp>
        <p:nvSpPr>
          <p:cNvPr id="5" name="Rectangle 4">
            <a:extLst>
              <a:ext uri="{FF2B5EF4-FFF2-40B4-BE49-F238E27FC236}">
                <a16:creationId xmlns:a16="http://schemas.microsoft.com/office/drawing/2014/main" id="{C925F74A-1C6C-7941-9AB8-AE2CE8194464}"/>
              </a:ext>
            </a:extLst>
          </p:cNvPr>
          <p:cNvSpPr/>
          <p:nvPr/>
        </p:nvSpPr>
        <p:spPr>
          <a:xfrm>
            <a:off x="1133856" y="6045016"/>
            <a:ext cx="8314944" cy="646331"/>
          </a:xfrm>
          <a:prstGeom prst="rect">
            <a:avLst/>
          </a:prstGeom>
        </p:spPr>
        <p:txBody>
          <a:bodyPr wrap="square">
            <a:spAutoFit/>
          </a:bodyPr>
          <a:lstStyle/>
          <a:p>
            <a:r>
              <a:rPr lang="en-IN" dirty="0">
                <a:latin typeface="Garamond" panose="02020404030301010803" pitchFamily="18" charset="0"/>
              </a:rPr>
              <a:t>we can transform this series back to linear by taking the natural logarithm of the</a:t>
            </a:r>
          </a:p>
          <a:p>
            <a:r>
              <a:rPr lang="en-IN" dirty="0">
                <a:latin typeface="Garamond" panose="02020404030301010803" pitchFamily="18" charset="0"/>
              </a:rPr>
              <a:t>values. This would make the series linear and the distribution uniform.</a:t>
            </a:r>
            <a:endParaRPr lang="en-IN" dirty="0">
              <a:effectLst/>
              <a:latin typeface="Garamond" panose="02020404030301010803" pitchFamily="18" charset="0"/>
            </a:endParaRPr>
          </a:p>
        </p:txBody>
      </p:sp>
      <p:pic>
        <p:nvPicPr>
          <p:cNvPr id="6" name="Picture 5">
            <a:extLst>
              <a:ext uri="{FF2B5EF4-FFF2-40B4-BE49-F238E27FC236}">
                <a16:creationId xmlns:a16="http://schemas.microsoft.com/office/drawing/2014/main" id="{87E3CCCC-A562-464D-ACCF-284EEFB999E2}"/>
              </a:ext>
            </a:extLst>
          </p:cNvPr>
          <p:cNvPicPr>
            <a:picLocks noChangeAspect="1"/>
          </p:cNvPicPr>
          <p:nvPr/>
        </p:nvPicPr>
        <p:blipFill>
          <a:blip r:embed="rId3"/>
          <a:stretch>
            <a:fillRect/>
          </a:stretch>
        </p:blipFill>
        <p:spPr>
          <a:xfrm>
            <a:off x="7038848" y="2877312"/>
            <a:ext cx="4007104" cy="3005328"/>
          </a:xfrm>
          <a:prstGeom prst="rect">
            <a:avLst/>
          </a:prstGeom>
        </p:spPr>
      </p:pic>
      <p:sp>
        <p:nvSpPr>
          <p:cNvPr id="7" name="Right Arrow 6">
            <a:extLst>
              <a:ext uri="{FF2B5EF4-FFF2-40B4-BE49-F238E27FC236}">
                <a16:creationId xmlns:a16="http://schemas.microsoft.com/office/drawing/2014/main" id="{11E6CB6E-B7F3-9E40-A7AF-3E833A35399E}"/>
              </a:ext>
            </a:extLst>
          </p:cNvPr>
          <p:cNvSpPr/>
          <p:nvPr/>
        </p:nvSpPr>
        <p:spPr>
          <a:xfrm>
            <a:off x="4949952" y="4125745"/>
            <a:ext cx="682752" cy="3865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0732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F9EE80-8611-CC4F-A40F-38BC4A10E11F}"/>
              </a:ext>
            </a:extLst>
          </p:cNvPr>
          <p:cNvPicPr>
            <a:picLocks noChangeAspect="1"/>
          </p:cNvPicPr>
          <p:nvPr/>
        </p:nvPicPr>
        <p:blipFill>
          <a:blip r:embed="rId2"/>
          <a:stretch>
            <a:fillRect/>
          </a:stretch>
        </p:blipFill>
        <p:spPr>
          <a:xfrm>
            <a:off x="6096000" y="1658112"/>
            <a:ext cx="5080000" cy="3810000"/>
          </a:xfrm>
          <a:prstGeom prst="rect">
            <a:avLst/>
          </a:prstGeom>
        </p:spPr>
      </p:pic>
      <p:sp>
        <p:nvSpPr>
          <p:cNvPr id="3" name="Rectangle 2">
            <a:extLst>
              <a:ext uri="{FF2B5EF4-FFF2-40B4-BE49-F238E27FC236}">
                <a16:creationId xmlns:a16="http://schemas.microsoft.com/office/drawing/2014/main" id="{407DB94A-BB70-CB46-A472-366D1C54F45D}"/>
              </a:ext>
            </a:extLst>
          </p:cNvPr>
          <p:cNvSpPr/>
          <p:nvPr/>
        </p:nvSpPr>
        <p:spPr>
          <a:xfrm>
            <a:off x="6579616" y="5337307"/>
            <a:ext cx="5368544" cy="261610"/>
          </a:xfrm>
          <a:prstGeom prst="rect">
            <a:avLst/>
          </a:prstGeom>
        </p:spPr>
        <p:txBody>
          <a:bodyPr wrap="square">
            <a:spAutoFit/>
          </a:bodyPr>
          <a:lstStyle/>
          <a:p>
            <a:r>
              <a:rPr lang="en-IN" sz="1100" dirty="0">
                <a:latin typeface="Helvetica" pitchFamily="2" charset="0"/>
              </a:rPr>
              <a:t>Line and density plots of the log transformed Airline Passengers dataset.</a:t>
            </a:r>
            <a:endParaRPr lang="en-IN" sz="1100" dirty="0">
              <a:effectLst/>
              <a:latin typeface="Helvetica" pitchFamily="2" charset="0"/>
            </a:endParaRPr>
          </a:p>
        </p:txBody>
      </p:sp>
      <p:pic>
        <p:nvPicPr>
          <p:cNvPr id="4" name="Picture 3">
            <a:extLst>
              <a:ext uri="{FF2B5EF4-FFF2-40B4-BE49-F238E27FC236}">
                <a16:creationId xmlns:a16="http://schemas.microsoft.com/office/drawing/2014/main" id="{F6D47767-19C7-B14C-97B0-BB98AE507D6A}"/>
              </a:ext>
            </a:extLst>
          </p:cNvPr>
          <p:cNvPicPr>
            <a:picLocks noChangeAspect="1"/>
          </p:cNvPicPr>
          <p:nvPr/>
        </p:nvPicPr>
        <p:blipFill>
          <a:blip r:embed="rId3"/>
          <a:stretch>
            <a:fillRect/>
          </a:stretch>
        </p:blipFill>
        <p:spPr>
          <a:xfrm>
            <a:off x="288544" y="1826192"/>
            <a:ext cx="4274155" cy="3205616"/>
          </a:xfrm>
          <a:prstGeom prst="rect">
            <a:avLst/>
          </a:prstGeom>
        </p:spPr>
      </p:pic>
      <p:sp>
        <p:nvSpPr>
          <p:cNvPr id="5" name="Rectangle 4">
            <a:extLst>
              <a:ext uri="{FF2B5EF4-FFF2-40B4-BE49-F238E27FC236}">
                <a16:creationId xmlns:a16="http://schemas.microsoft.com/office/drawing/2014/main" id="{8D6E5E90-6EC0-234C-B7A7-72EC0DBA17E5}"/>
              </a:ext>
            </a:extLst>
          </p:cNvPr>
          <p:cNvSpPr/>
          <p:nvPr/>
        </p:nvSpPr>
        <p:spPr>
          <a:xfrm>
            <a:off x="288544" y="982265"/>
            <a:ext cx="10607040" cy="1015663"/>
          </a:xfrm>
          <a:prstGeom prst="rect">
            <a:avLst/>
          </a:prstGeom>
        </p:spPr>
        <p:txBody>
          <a:bodyPr wrap="square">
            <a:spAutoFit/>
          </a:bodyPr>
          <a:lstStyle/>
          <a:p>
            <a:r>
              <a:rPr lang="en-IN" sz="2000" dirty="0">
                <a:latin typeface="Garamond" panose="02020404030301010803" pitchFamily="18" charset="0"/>
              </a:rPr>
              <a:t>Trend that does look a lot more linear than the square root transform above. The line plot shows a seemingly linear growth and variance. The histogram also shows a more uniform or squashed Gaussian-like distribution of observations.</a:t>
            </a:r>
            <a:endParaRPr lang="en-IN" sz="2000" dirty="0">
              <a:effectLst/>
              <a:latin typeface="Garamond" panose="02020404030301010803" pitchFamily="18" charset="0"/>
            </a:endParaRPr>
          </a:p>
        </p:txBody>
      </p:sp>
      <p:sp>
        <p:nvSpPr>
          <p:cNvPr id="6" name="Rectangle 5">
            <a:extLst>
              <a:ext uri="{FF2B5EF4-FFF2-40B4-BE49-F238E27FC236}">
                <a16:creationId xmlns:a16="http://schemas.microsoft.com/office/drawing/2014/main" id="{B0E90543-452E-0747-86C3-40CD7EC08C28}"/>
              </a:ext>
            </a:extLst>
          </p:cNvPr>
          <p:cNvSpPr/>
          <p:nvPr/>
        </p:nvSpPr>
        <p:spPr>
          <a:xfrm>
            <a:off x="0" y="165241"/>
            <a:ext cx="5850194"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Airline Passengers Dataset</a:t>
            </a:r>
          </a:p>
        </p:txBody>
      </p:sp>
      <p:sp>
        <p:nvSpPr>
          <p:cNvPr id="7" name="Right Arrow 6">
            <a:extLst>
              <a:ext uri="{FF2B5EF4-FFF2-40B4-BE49-F238E27FC236}">
                <a16:creationId xmlns:a16="http://schemas.microsoft.com/office/drawing/2014/main" id="{D94E398D-EF52-2140-B10C-5E0EA892365F}"/>
              </a:ext>
            </a:extLst>
          </p:cNvPr>
          <p:cNvSpPr/>
          <p:nvPr/>
        </p:nvSpPr>
        <p:spPr>
          <a:xfrm>
            <a:off x="4828032" y="3035808"/>
            <a:ext cx="764032" cy="520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B6231CD-2D5C-944A-B23A-352323FACC3D}"/>
              </a:ext>
            </a:extLst>
          </p:cNvPr>
          <p:cNvSpPr/>
          <p:nvPr/>
        </p:nvSpPr>
        <p:spPr>
          <a:xfrm>
            <a:off x="288544" y="5875735"/>
            <a:ext cx="9964928" cy="707886"/>
          </a:xfrm>
          <a:prstGeom prst="rect">
            <a:avLst/>
          </a:prstGeom>
        </p:spPr>
        <p:txBody>
          <a:bodyPr wrap="square">
            <a:spAutoFit/>
          </a:bodyPr>
          <a:lstStyle/>
          <a:p>
            <a:r>
              <a:rPr lang="en-IN" sz="2000" dirty="0">
                <a:latin typeface="Garamond" panose="02020404030301010803" pitchFamily="18" charset="0"/>
              </a:rPr>
              <a:t>Log transforms are popular with time series data as they are effective at removing exponential</a:t>
            </a:r>
          </a:p>
          <a:p>
            <a:r>
              <a:rPr lang="en-IN" sz="2000" dirty="0">
                <a:latin typeface="Garamond" panose="02020404030301010803" pitchFamily="18" charset="0"/>
              </a:rPr>
              <a:t>variance</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2226183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D33BCD-37AF-8E42-9345-8E3ABF36CA1E}"/>
              </a:ext>
            </a:extLst>
          </p:cNvPr>
          <p:cNvSpPr txBox="1"/>
          <p:nvPr/>
        </p:nvSpPr>
        <p:spPr>
          <a:xfrm>
            <a:off x="4107314" y="3075057"/>
            <a:ext cx="3874779" cy="707886"/>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Time Series model</a:t>
            </a:r>
          </a:p>
        </p:txBody>
      </p:sp>
    </p:spTree>
    <p:extLst>
      <p:ext uri="{BB962C8B-B14F-4D97-AF65-F5344CB8AC3E}">
        <p14:creationId xmlns:p14="http://schemas.microsoft.com/office/powerpoint/2010/main" val="1892082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7429" y="38347"/>
            <a:ext cx="4191660"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Forecasting Strategy</a:t>
            </a:r>
          </a:p>
        </p:txBody>
      </p:sp>
      <p:sp>
        <p:nvSpPr>
          <p:cNvPr id="83" name="Pentagon 12"/>
          <p:cNvSpPr/>
          <p:nvPr/>
        </p:nvSpPr>
        <p:spPr>
          <a:xfrm flipH="1">
            <a:off x="5025938" y="958936"/>
            <a:ext cx="4404304" cy="513222"/>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81BC00"/>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4" name="Pentagon 9"/>
          <p:cNvSpPr/>
          <p:nvPr/>
        </p:nvSpPr>
        <p:spPr>
          <a:xfrm>
            <a:off x="3041749" y="958936"/>
            <a:ext cx="2398394" cy="513222"/>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BDD203"/>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5" name="Pentagon 9"/>
          <p:cNvSpPr/>
          <p:nvPr/>
        </p:nvSpPr>
        <p:spPr>
          <a:xfrm>
            <a:off x="3043679" y="165507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A1DE">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6" name="Pentagon 12"/>
          <p:cNvSpPr/>
          <p:nvPr/>
        </p:nvSpPr>
        <p:spPr>
          <a:xfrm flipH="1">
            <a:off x="5027867" y="165507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1DE"/>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7" name="Pentagon 9"/>
          <p:cNvSpPr/>
          <p:nvPr/>
        </p:nvSpPr>
        <p:spPr>
          <a:xfrm>
            <a:off x="3043679" y="236107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72C7E7">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8" name="Pentagon 12"/>
          <p:cNvSpPr/>
          <p:nvPr/>
        </p:nvSpPr>
        <p:spPr>
          <a:xfrm flipH="1">
            <a:off x="5027867" y="236107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72C7E7"/>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89" name="Pentagon 9"/>
          <p:cNvSpPr/>
          <p:nvPr/>
        </p:nvSpPr>
        <p:spPr>
          <a:xfrm>
            <a:off x="3043679" y="304832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8C8C8C"/>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90" name="Pentagon 12"/>
          <p:cNvSpPr/>
          <p:nvPr/>
        </p:nvSpPr>
        <p:spPr>
          <a:xfrm flipH="1">
            <a:off x="5027867" y="304832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313131"/>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91" name="Pentagon 9"/>
          <p:cNvSpPr/>
          <p:nvPr/>
        </p:nvSpPr>
        <p:spPr>
          <a:xfrm>
            <a:off x="3043679" y="373725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8C8C8C">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92" name="Pentagon 12"/>
          <p:cNvSpPr/>
          <p:nvPr/>
        </p:nvSpPr>
        <p:spPr>
          <a:xfrm flipH="1">
            <a:off x="5027867" y="373725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313131">
              <a:lumMod val="75000"/>
              <a:lumOff val="25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93" name="TextBox 92"/>
          <p:cNvSpPr txBox="1"/>
          <p:nvPr/>
        </p:nvSpPr>
        <p:spPr>
          <a:xfrm>
            <a:off x="3140810" y="1042446"/>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01</a:t>
            </a:r>
          </a:p>
        </p:txBody>
      </p:sp>
      <p:sp>
        <p:nvSpPr>
          <p:cNvPr id="94" name="TextBox 93"/>
          <p:cNvSpPr txBox="1"/>
          <p:nvPr/>
        </p:nvSpPr>
        <p:spPr>
          <a:xfrm>
            <a:off x="3142739" y="1747921"/>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02</a:t>
            </a:r>
          </a:p>
        </p:txBody>
      </p:sp>
      <p:sp>
        <p:nvSpPr>
          <p:cNvPr id="95" name="TextBox 94"/>
          <p:cNvSpPr txBox="1"/>
          <p:nvPr/>
        </p:nvSpPr>
        <p:spPr>
          <a:xfrm>
            <a:off x="3142739" y="2451978"/>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03</a:t>
            </a:r>
          </a:p>
        </p:txBody>
      </p:sp>
      <p:sp>
        <p:nvSpPr>
          <p:cNvPr id="96" name="TextBox 95"/>
          <p:cNvSpPr txBox="1"/>
          <p:nvPr/>
        </p:nvSpPr>
        <p:spPr>
          <a:xfrm>
            <a:off x="3142739" y="3136371"/>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04</a:t>
            </a:r>
          </a:p>
        </p:txBody>
      </p:sp>
      <p:sp>
        <p:nvSpPr>
          <p:cNvPr id="97" name="TextBox 96"/>
          <p:cNvSpPr txBox="1"/>
          <p:nvPr/>
        </p:nvSpPr>
        <p:spPr>
          <a:xfrm>
            <a:off x="3142739" y="3830062"/>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05</a:t>
            </a:r>
          </a:p>
        </p:txBody>
      </p:sp>
      <p:sp>
        <p:nvSpPr>
          <p:cNvPr id="98" name="Half Frame 97"/>
          <p:cNvSpPr/>
          <p:nvPr/>
        </p:nvSpPr>
        <p:spPr>
          <a:xfrm rot="8142470">
            <a:off x="5870389" y="1136303"/>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99" name="Rectangle 98"/>
          <p:cNvSpPr/>
          <p:nvPr/>
        </p:nvSpPr>
        <p:spPr>
          <a:xfrm>
            <a:off x="6368390" y="1098998"/>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Define Goal</a:t>
            </a:r>
          </a:p>
        </p:txBody>
      </p:sp>
      <p:sp>
        <p:nvSpPr>
          <p:cNvPr id="100" name="Half Frame 99"/>
          <p:cNvSpPr/>
          <p:nvPr/>
        </p:nvSpPr>
        <p:spPr>
          <a:xfrm rot="8142470">
            <a:off x="5872319" y="183244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01" name="Rectangle 100"/>
          <p:cNvSpPr/>
          <p:nvPr/>
        </p:nvSpPr>
        <p:spPr>
          <a:xfrm>
            <a:off x="6370320" y="1795140"/>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Data Collection</a:t>
            </a:r>
          </a:p>
        </p:txBody>
      </p:sp>
      <p:sp>
        <p:nvSpPr>
          <p:cNvPr id="102" name="Half Frame 101"/>
          <p:cNvSpPr/>
          <p:nvPr/>
        </p:nvSpPr>
        <p:spPr>
          <a:xfrm rot="8142470">
            <a:off x="5872319" y="253844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03" name="Rectangle 102"/>
          <p:cNvSpPr/>
          <p:nvPr/>
        </p:nvSpPr>
        <p:spPr>
          <a:xfrm>
            <a:off x="6370320" y="2501139"/>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Explore &amp; Visualize Series</a:t>
            </a:r>
          </a:p>
        </p:txBody>
      </p:sp>
      <p:sp>
        <p:nvSpPr>
          <p:cNvPr id="104" name="Half Frame 103"/>
          <p:cNvSpPr/>
          <p:nvPr/>
        </p:nvSpPr>
        <p:spPr>
          <a:xfrm rot="8142470">
            <a:off x="5872319" y="3225695"/>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05" name="Rectangle 104"/>
          <p:cNvSpPr/>
          <p:nvPr/>
        </p:nvSpPr>
        <p:spPr>
          <a:xfrm>
            <a:off x="6370320" y="3188390"/>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Pre-Process Data</a:t>
            </a:r>
          </a:p>
        </p:txBody>
      </p:sp>
      <p:sp>
        <p:nvSpPr>
          <p:cNvPr id="106" name="Half Frame 105"/>
          <p:cNvSpPr/>
          <p:nvPr/>
        </p:nvSpPr>
        <p:spPr>
          <a:xfrm rot="8142470">
            <a:off x="5872319" y="391462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07" name="Rectangle 106"/>
          <p:cNvSpPr/>
          <p:nvPr/>
        </p:nvSpPr>
        <p:spPr>
          <a:xfrm>
            <a:off x="6370320" y="3877320"/>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Partition Series</a:t>
            </a:r>
          </a:p>
        </p:txBody>
      </p:sp>
      <p:sp>
        <p:nvSpPr>
          <p:cNvPr id="108" name="Pentagon 12"/>
          <p:cNvSpPr/>
          <p:nvPr/>
        </p:nvSpPr>
        <p:spPr>
          <a:xfrm flipH="1">
            <a:off x="5024080" y="4436047"/>
            <a:ext cx="4404304" cy="513222"/>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81BC00"/>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09" name="Pentagon 9"/>
          <p:cNvSpPr/>
          <p:nvPr/>
        </p:nvSpPr>
        <p:spPr>
          <a:xfrm>
            <a:off x="3039892" y="4436047"/>
            <a:ext cx="2398394" cy="513222"/>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BDD203"/>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0" name="Pentagon 9"/>
          <p:cNvSpPr/>
          <p:nvPr/>
        </p:nvSpPr>
        <p:spPr>
          <a:xfrm>
            <a:off x="3041821" y="513218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A1DE">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1" name="Pentagon 12"/>
          <p:cNvSpPr/>
          <p:nvPr/>
        </p:nvSpPr>
        <p:spPr>
          <a:xfrm flipH="1">
            <a:off x="5026010" y="513218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1DE"/>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2" name="Pentagon 9"/>
          <p:cNvSpPr/>
          <p:nvPr/>
        </p:nvSpPr>
        <p:spPr>
          <a:xfrm>
            <a:off x="3041821" y="583818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72C7E7">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3" name="Pentagon 12"/>
          <p:cNvSpPr/>
          <p:nvPr/>
        </p:nvSpPr>
        <p:spPr>
          <a:xfrm flipH="1">
            <a:off x="5026010" y="583818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72C7E7"/>
          </a:solidFill>
          <a:ln w="12700" cap="flat" cmpd="sng" algn="ctr">
            <a:noFill/>
            <a:prstDash val="solid"/>
          </a:ln>
          <a:effectLst/>
        </p:spPr>
        <p:txBody>
          <a:bodyPr lIns="109728" tIns="109728" rIns="109728" bIns="109728"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4" name="TextBox 113"/>
          <p:cNvSpPr txBox="1"/>
          <p:nvPr/>
        </p:nvSpPr>
        <p:spPr>
          <a:xfrm>
            <a:off x="3138952" y="4519556"/>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06</a:t>
            </a:r>
          </a:p>
        </p:txBody>
      </p:sp>
      <p:sp>
        <p:nvSpPr>
          <p:cNvPr id="115" name="TextBox 114"/>
          <p:cNvSpPr txBox="1"/>
          <p:nvPr/>
        </p:nvSpPr>
        <p:spPr>
          <a:xfrm>
            <a:off x="3140882" y="5225031"/>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07</a:t>
            </a:r>
          </a:p>
        </p:txBody>
      </p:sp>
      <p:sp>
        <p:nvSpPr>
          <p:cNvPr id="116" name="TextBox 115"/>
          <p:cNvSpPr txBox="1"/>
          <p:nvPr/>
        </p:nvSpPr>
        <p:spPr>
          <a:xfrm>
            <a:off x="3140882" y="5929088"/>
            <a:ext cx="758190" cy="287612"/>
          </a:xfrm>
          <a:prstGeom prst="rect">
            <a:avLst/>
          </a:prstGeom>
          <a:noFill/>
        </p:spPr>
        <p:txBody>
          <a:bodyPr wrap="square" lIns="0" tIns="0" rIns="0" bIns="0" rtlCol="0" anchor="ctr" anchorCtr="0">
            <a:noAutofit/>
          </a:bodyPr>
          <a:lstStyle/>
          <a:p>
            <a:pPr defTabSz="1097280">
              <a:defRPr/>
            </a:pPr>
            <a:r>
              <a:rPr lang="en-US" sz="1600" kern="0" dirty="0">
                <a:solidFill>
                  <a:sysClr val="window" lastClr="FFFFFF"/>
                </a:solidFill>
                <a:latin typeface="Garamond" panose="02020404030301010803" pitchFamily="18" charset="0"/>
              </a:rPr>
              <a:t>08</a:t>
            </a:r>
          </a:p>
        </p:txBody>
      </p:sp>
      <p:sp>
        <p:nvSpPr>
          <p:cNvPr id="117" name="Half Frame 116"/>
          <p:cNvSpPr/>
          <p:nvPr/>
        </p:nvSpPr>
        <p:spPr>
          <a:xfrm rot="8142470">
            <a:off x="5868532" y="4613413"/>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18" name="Rectangle 117"/>
          <p:cNvSpPr/>
          <p:nvPr/>
        </p:nvSpPr>
        <p:spPr>
          <a:xfrm>
            <a:off x="6366533" y="4576109"/>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Apply Forecasting Method(s)</a:t>
            </a:r>
          </a:p>
        </p:txBody>
      </p:sp>
      <p:sp>
        <p:nvSpPr>
          <p:cNvPr id="119" name="Half Frame 118"/>
          <p:cNvSpPr/>
          <p:nvPr/>
        </p:nvSpPr>
        <p:spPr>
          <a:xfrm rot="8142470">
            <a:off x="5870461" y="5309555"/>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20" name="Rectangle 119"/>
          <p:cNvSpPr/>
          <p:nvPr/>
        </p:nvSpPr>
        <p:spPr>
          <a:xfrm>
            <a:off x="6368462" y="5257800"/>
            <a:ext cx="3019378" cy="27432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Evaluate &amp; Compare Performance</a:t>
            </a:r>
          </a:p>
        </p:txBody>
      </p:sp>
      <p:sp>
        <p:nvSpPr>
          <p:cNvPr id="121" name="Half Frame 120"/>
          <p:cNvSpPr/>
          <p:nvPr/>
        </p:nvSpPr>
        <p:spPr>
          <a:xfrm rot="8142470">
            <a:off x="5870461" y="601555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00" kern="0" err="1">
              <a:solidFill>
                <a:srgbClr val="313131"/>
              </a:solidFill>
              <a:latin typeface="Garamond" panose="02020404030301010803" pitchFamily="18" charset="0"/>
            </a:endParaRPr>
          </a:p>
        </p:txBody>
      </p:sp>
      <p:sp>
        <p:nvSpPr>
          <p:cNvPr id="122" name="Rectangle 121"/>
          <p:cNvSpPr/>
          <p:nvPr/>
        </p:nvSpPr>
        <p:spPr>
          <a:xfrm>
            <a:off x="6368462" y="5978250"/>
            <a:ext cx="2745058" cy="259870"/>
          </a:xfrm>
          <a:prstGeom prst="rect">
            <a:avLst/>
          </a:prstGeom>
        </p:spPr>
        <p:txBody>
          <a:bodyPr wrap="square" lIns="0" tIns="0" rIns="0" bIns="0">
            <a:noAutofit/>
          </a:bodyPr>
          <a:lstStyle/>
          <a:p>
            <a:pPr defTabSz="1097280">
              <a:defRPr/>
            </a:pPr>
            <a:r>
              <a:rPr lang="en-US" sz="1600" b="1" kern="0" dirty="0">
                <a:solidFill>
                  <a:sysClr val="window" lastClr="FFFFFF"/>
                </a:solidFill>
                <a:latin typeface="Garamond" panose="02020404030301010803" pitchFamily="18" charset="0"/>
              </a:rPr>
              <a:t>Implement Forecasts / System</a:t>
            </a:r>
          </a:p>
        </p:txBody>
      </p:sp>
      <p:sp>
        <p:nvSpPr>
          <p:cNvPr id="123" name="Freeform 27"/>
          <p:cNvSpPr>
            <a:spLocks/>
          </p:cNvSpPr>
          <p:nvPr/>
        </p:nvSpPr>
        <p:spPr bwMode="gray">
          <a:xfrm rot="8675142" flipV="1">
            <a:off x="2034047" y="2087350"/>
            <a:ext cx="1261111" cy="66077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00" kern="0">
              <a:solidFill>
                <a:srgbClr val="000000"/>
              </a:solidFill>
              <a:latin typeface="Garamond" panose="02020404030301010803" pitchFamily="18" charset="0"/>
            </a:endParaRPr>
          </a:p>
        </p:txBody>
      </p:sp>
      <p:sp>
        <p:nvSpPr>
          <p:cNvPr id="124" name="Freeform 27"/>
          <p:cNvSpPr>
            <a:spLocks/>
          </p:cNvSpPr>
          <p:nvPr/>
        </p:nvSpPr>
        <p:spPr bwMode="gray">
          <a:xfrm rot="20046090" flipV="1">
            <a:off x="9253875" y="1808621"/>
            <a:ext cx="1115147" cy="77571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00" kern="0">
              <a:solidFill>
                <a:srgbClr val="000000"/>
              </a:solidFill>
              <a:latin typeface="Garamond" panose="02020404030301010803" pitchFamily="18" charset="0"/>
            </a:endParaRPr>
          </a:p>
        </p:txBody>
      </p:sp>
      <p:sp>
        <p:nvSpPr>
          <p:cNvPr id="125" name="Freeform 27"/>
          <p:cNvSpPr>
            <a:spLocks/>
          </p:cNvSpPr>
          <p:nvPr/>
        </p:nvSpPr>
        <p:spPr bwMode="gray">
          <a:xfrm rot="20046090" flipV="1">
            <a:off x="9226931" y="4547983"/>
            <a:ext cx="1115147" cy="77571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00" kern="0">
              <a:solidFill>
                <a:srgbClr val="000000"/>
              </a:solidFill>
              <a:latin typeface="Garamond" panose="02020404030301010803" pitchFamily="18" charset="0"/>
            </a:endParaRPr>
          </a:p>
        </p:txBody>
      </p:sp>
      <p:sp>
        <p:nvSpPr>
          <p:cNvPr id="126" name="Freeform 27"/>
          <p:cNvSpPr>
            <a:spLocks/>
          </p:cNvSpPr>
          <p:nvPr/>
        </p:nvSpPr>
        <p:spPr bwMode="gray">
          <a:xfrm rot="8675142" flipV="1">
            <a:off x="2025201" y="4830550"/>
            <a:ext cx="1261111" cy="66077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00" kern="0">
              <a:solidFill>
                <a:srgbClr val="000000"/>
              </a:solidFill>
              <a:latin typeface="Garamond" panose="02020404030301010803" pitchFamily="18" charset="0"/>
            </a:endParaRPr>
          </a:p>
        </p:txBody>
      </p:sp>
    </p:spTree>
    <p:extLst>
      <p:ext uri="{BB962C8B-B14F-4D97-AF65-F5344CB8AC3E}">
        <p14:creationId xmlns:p14="http://schemas.microsoft.com/office/powerpoint/2010/main" val="590403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Title 1"/>
          <p:cNvSpPr>
            <a:spLocks noGrp="1"/>
          </p:cNvSpPr>
          <p:nvPr>
            <p:ph type="title"/>
          </p:nvPr>
        </p:nvSpPr>
        <p:spPr>
          <a:xfrm>
            <a:off x="0" y="41208"/>
            <a:ext cx="2509918"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Partitioning</a:t>
            </a:r>
          </a:p>
        </p:txBody>
      </p:sp>
      <p:pic>
        <p:nvPicPr>
          <p:cNvPr id="2" name="Picture 1"/>
          <p:cNvPicPr>
            <a:picLocks noChangeAspect="1"/>
          </p:cNvPicPr>
          <p:nvPr/>
        </p:nvPicPr>
        <p:blipFill>
          <a:blip r:embed="rId2"/>
          <a:stretch>
            <a:fillRect/>
          </a:stretch>
        </p:blipFill>
        <p:spPr>
          <a:xfrm>
            <a:off x="1615440" y="1051561"/>
            <a:ext cx="9601200" cy="4114800"/>
          </a:xfrm>
          <a:prstGeom prst="rect">
            <a:avLst/>
          </a:prstGeom>
        </p:spPr>
      </p:pic>
      <p:sp>
        <p:nvSpPr>
          <p:cNvPr id="23" name="Freeform 7"/>
          <p:cNvSpPr>
            <a:spLocks/>
          </p:cNvSpPr>
          <p:nvPr/>
        </p:nvSpPr>
        <p:spPr bwMode="auto">
          <a:xfrm>
            <a:off x="975360" y="4343400"/>
            <a:ext cx="10149840" cy="2184760"/>
          </a:xfrm>
          <a:custGeom>
            <a:avLst/>
            <a:gdLst>
              <a:gd name="T0" fmla="*/ 4420 w 4639"/>
              <a:gd name="T1" fmla="*/ 1365 h 1365"/>
              <a:gd name="T2" fmla="*/ 4639 w 4639"/>
              <a:gd name="T3" fmla="*/ 819 h 1365"/>
              <a:gd name="T4" fmla="*/ 588 w 4639"/>
              <a:gd name="T5" fmla="*/ 819 h 1365"/>
              <a:gd name="T6" fmla="*/ 0 w 4639"/>
              <a:gd name="T7" fmla="*/ 0 h 1365"/>
              <a:gd name="T8" fmla="*/ 0 w 4639"/>
              <a:gd name="T9" fmla="*/ 982 h 1365"/>
              <a:gd name="T10" fmla="*/ 588 w 4639"/>
              <a:gd name="T11" fmla="*/ 1365 h 1365"/>
              <a:gd name="T12" fmla="*/ 4420 w 4639"/>
              <a:gd name="T13" fmla="*/ 1365 h 1365"/>
            </a:gdLst>
            <a:ahLst/>
            <a:cxnLst>
              <a:cxn ang="0">
                <a:pos x="T0" y="T1"/>
              </a:cxn>
              <a:cxn ang="0">
                <a:pos x="T2" y="T3"/>
              </a:cxn>
              <a:cxn ang="0">
                <a:pos x="T4" y="T5"/>
              </a:cxn>
              <a:cxn ang="0">
                <a:pos x="T6" y="T7"/>
              </a:cxn>
              <a:cxn ang="0">
                <a:pos x="T8" y="T9"/>
              </a:cxn>
              <a:cxn ang="0">
                <a:pos x="T10" y="T11"/>
              </a:cxn>
              <a:cxn ang="0">
                <a:pos x="T12" y="T13"/>
              </a:cxn>
            </a:cxnLst>
            <a:rect l="0" t="0" r="r" b="b"/>
            <a:pathLst>
              <a:path w="4639" h="1365">
                <a:moveTo>
                  <a:pt x="4420" y="1365"/>
                </a:moveTo>
                <a:lnTo>
                  <a:pt x="4639" y="819"/>
                </a:lnTo>
                <a:lnTo>
                  <a:pt x="588" y="819"/>
                </a:lnTo>
                <a:lnTo>
                  <a:pt x="0" y="0"/>
                </a:lnTo>
                <a:lnTo>
                  <a:pt x="0" y="982"/>
                </a:lnTo>
                <a:lnTo>
                  <a:pt x="588" y="1365"/>
                </a:lnTo>
                <a:lnTo>
                  <a:pt x="4420" y="1365"/>
                </a:lnTo>
                <a:close/>
              </a:path>
            </a:pathLst>
          </a:custGeom>
          <a:solidFill>
            <a:srgbClr val="002776"/>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200" kern="0" dirty="0">
              <a:solidFill>
                <a:sysClr val="windowText" lastClr="000000"/>
              </a:solidFill>
              <a:latin typeface="Garamond" panose="02020404030301010803" pitchFamily="18" charset="0"/>
            </a:endParaRPr>
          </a:p>
        </p:txBody>
      </p:sp>
      <p:sp>
        <p:nvSpPr>
          <p:cNvPr id="24" name="Rectangle 23"/>
          <p:cNvSpPr/>
          <p:nvPr/>
        </p:nvSpPr>
        <p:spPr>
          <a:xfrm>
            <a:off x="2273471" y="5883376"/>
            <a:ext cx="8535077" cy="369332"/>
          </a:xfrm>
          <a:prstGeom prst="rect">
            <a:avLst/>
          </a:prstGeom>
        </p:spPr>
        <p:txBody>
          <a:bodyPr wrap="square" lIns="0" tIns="0" rIns="0" bIns="0">
            <a:spAutoFit/>
          </a:bodyPr>
          <a:lstStyle/>
          <a:p>
            <a:pPr defTabSz="1097280">
              <a:defRPr/>
            </a:pPr>
            <a:r>
              <a:rPr lang="en-US" sz="2400" kern="0" dirty="0">
                <a:solidFill>
                  <a:sysClr val="window" lastClr="FFFFFF"/>
                </a:solidFill>
              </a:rPr>
              <a:t>Deploy model by joining Training + Validation to forecast the Future</a:t>
            </a:r>
          </a:p>
        </p:txBody>
      </p:sp>
    </p:spTree>
    <p:extLst>
      <p:ext uri="{BB962C8B-B14F-4D97-AF65-F5344CB8AC3E}">
        <p14:creationId xmlns:p14="http://schemas.microsoft.com/office/powerpoint/2010/main" val="1790744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783087"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NAÏVE Forecasts</a:t>
            </a:r>
          </a:p>
        </p:txBody>
      </p:sp>
      <p:sp>
        <p:nvSpPr>
          <p:cNvPr id="6" name="TextBox 5"/>
          <p:cNvSpPr txBox="1"/>
          <p:nvPr/>
        </p:nvSpPr>
        <p:spPr>
          <a:xfrm>
            <a:off x="1158240" y="1403770"/>
            <a:ext cx="5163208" cy="2160591"/>
          </a:xfrm>
          <a:prstGeom prst="rect">
            <a:avLst/>
          </a:prstGeom>
          <a:noFill/>
        </p:spPr>
        <p:txBody>
          <a:bodyPr wrap="none" rtlCol="0">
            <a:spAutoFit/>
          </a:bodyPr>
          <a:lstStyle/>
          <a:p>
            <a:r>
              <a:rPr lang="en-US" sz="3360" dirty="0">
                <a:latin typeface="Garamond" panose="02020404030301010803" pitchFamily="18" charset="0"/>
              </a:rPr>
              <a:t>Forecast method: Last sample</a:t>
            </a:r>
          </a:p>
          <a:p>
            <a:endParaRPr lang="en-US" sz="3360" dirty="0">
              <a:latin typeface="Garamond" panose="02020404030301010803" pitchFamily="18" charset="0"/>
            </a:endParaRPr>
          </a:p>
          <a:p>
            <a:endParaRPr lang="en-US" sz="3360" dirty="0">
              <a:latin typeface="Garamond" panose="02020404030301010803" pitchFamily="18" charset="0"/>
            </a:endParaRPr>
          </a:p>
          <a:p>
            <a:r>
              <a:rPr lang="en-US" sz="3360" dirty="0">
                <a:latin typeface="Garamond" panose="02020404030301010803" pitchFamily="18" charset="0"/>
              </a:rPr>
              <a:t>k-step ahead</a:t>
            </a:r>
          </a:p>
        </p:txBody>
      </p:sp>
      <p:sp>
        <p:nvSpPr>
          <p:cNvPr id="52226" name="Rectangle 2"/>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sp>
        <p:nvSpPr>
          <p:cNvPr id="52232" name="Rectangle 8"/>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52231" name="Picture 7"/>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736080" y="1220890"/>
            <a:ext cx="3017520" cy="1188720"/>
          </a:xfrm>
          <a:prstGeom prst="rect">
            <a:avLst/>
          </a:prstGeom>
          <a:noFill/>
        </p:spPr>
      </p:pic>
      <p:sp>
        <p:nvSpPr>
          <p:cNvPr id="4" name="TextBox 3"/>
          <p:cNvSpPr txBox="1"/>
          <p:nvPr/>
        </p:nvSpPr>
        <p:spPr>
          <a:xfrm>
            <a:off x="7038622" y="2719487"/>
            <a:ext cx="3450555" cy="978729"/>
          </a:xfrm>
          <a:prstGeom prst="rect">
            <a:avLst/>
          </a:prstGeom>
          <a:noFill/>
        </p:spPr>
        <p:txBody>
          <a:bodyPr wrap="square" rtlCol="0">
            <a:spAutoFit/>
          </a:bodyPr>
          <a:lstStyle/>
          <a:p>
            <a:r>
              <a:rPr lang="en-US" sz="5760" dirty="0" err="1">
                <a:latin typeface="Garamond" panose="02020404030301010803" pitchFamily="18" charset="0"/>
              </a:rPr>
              <a:t>F</a:t>
            </a:r>
            <a:r>
              <a:rPr lang="en-US" sz="5760" baseline="-25000" dirty="0" err="1">
                <a:latin typeface="Garamond" panose="02020404030301010803" pitchFamily="18" charset="0"/>
              </a:rPr>
              <a:t>t+k</a:t>
            </a:r>
            <a:r>
              <a:rPr lang="en-US" sz="5760" dirty="0">
                <a:latin typeface="Garamond" panose="02020404030301010803" pitchFamily="18" charset="0"/>
              </a:rPr>
              <a:t>  =  </a:t>
            </a:r>
            <a:r>
              <a:rPr lang="en-US" sz="5760" dirty="0" err="1">
                <a:latin typeface="Garamond" panose="02020404030301010803" pitchFamily="18" charset="0"/>
              </a:rPr>
              <a:t>Y</a:t>
            </a:r>
            <a:r>
              <a:rPr lang="en-US" sz="5760" baseline="-25000" dirty="0" err="1">
                <a:latin typeface="Garamond" panose="02020404030301010803" pitchFamily="18" charset="0"/>
              </a:rPr>
              <a:t>t</a:t>
            </a:r>
            <a:endParaRPr lang="en-US" sz="5760" baseline="-25000" dirty="0">
              <a:latin typeface="Garamond" panose="02020404030301010803" pitchFamily="18" charset="0"/>
            </a:endParaRPr>
          </a:p>
        </p:txBody>
      </p:sp>
    </p:spTree>
    <p:extLst>
      <p:ext uri="{BB962C8B-B14F-4D97-AF65-F5344CB8AC3E}">
        <p14:creationId xmlns:p14="http://schemas.microsoft.com/office/powerpoint/2010/main" val="1905560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5901"/>
            <a:ext cx="2987934"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Forecast error</a:t>
            </a:r>
          </a:p>
        </p:txBody>
      </p:sp>
      <p:sp>
        <p:nvSpPr>
          <p:cNvPr id="3" name="Content Placeholder 2"/>
          <p:cNvSpPr>
            <a:spLocks noGrp="1"/>
          </p:cNvSpPr>
          <p:nvPr>
            <p:ph idx="1"/>
          </p:nvPr>
        </p:nvSpPr>
        <p:spPr>
          <a:xfrm>
            <a:off x="831265" y="1853753"/>
            <a:ext cx="9875520" cy="2651760"/>
          </a:xfrm>
        </p:spPr>
        <p:txBody>
          <a:bodyPr>
            <a:normAutofit/>
          </a:bodyPr>
          <a:lstStyle/>
          <a:p>
            <a:r>
              <a:rPr lang="en-US" sz="2400" dirty="0">
                <a:latin typeface="Garamond" panose="02020404030301010803" pitchFamily="18" charset="0"/>
              </a:rPr>
              <a:t>Forecast error is</a:t>
            </a:r>
          </a:p>
          <a:p>
            <a:pPr marL="0" indent="0">
              <a:buNone/>
            </a:pPr>
            <a:endParaRPr lang="en-US" sz="2400" dirty="0">
              <a:latin typeface="Garamond" panose="02020404030301010803" pitchFamily="18" charset="0"/>
            </a:endParaRPr>
          </a:p>
          <a:p>
            <a:r>
              <a:rPr lang="en-US" sz="2400" dirty="0">
                <a:latin typeface="Garamond" panose="02020404030301010803" pitchFamily="18" charset="0"/>
              </a:rPr>
              <a:t>If model is adequate, forecast error should contain no information</a:t>
            </a:r>
          </a:p>
          <a:p>
            <a:r>
              <a:rPr lang="en-US" sz="2400" dirty="0">
                <a:latin typeface="Garamond" panose="02020404030301010803" pitchFamily="18" charset="0"/>
              </a:rPr>
              <a:t>Plots of </a:t>
            </a:r>
            <a:r>
              <a:rPr lang="en-US" sz="2400" i="1" dirty="0">
                <a:solidFill>
                  <a:schemeClr val="accent2">
                    <a:lumMod val="75000"/>
                  </a:schemeClr>
                </a:solidFill>
                <a:latin typeface="Garamond" panose="02020404030301010803" pitchFamily="18" charset="0"/>
              </a:rPr>
              <a:t>e</a:t>
            </a:r>
            <a:r>
              <a:rPr lang="en-US" sz="2400" i="1" baseline="-25000" dirty="0">
                <a:solidFill>
                  <a:schemeClr val="accent2">
                    <a:lumMod val="75000"/>
                  </a:schemeClr>
                </a:solidFill>
                <a:latin typeface="Garamond" panose="02020404030301010803" pitchFamily="18" charset="0"/>
              </a:rPr>
              <a:t>t</a:t>
            </a:r>
            <a:r>
              <a:rPr lang="en-US" sz="2400" dirty="0">
                <a:latin typeface="Garamond" panose="02020404030301010803" pitchFamily="18" charset="0"/>
              </a:rPr>
              <a:t> should resemble that of ‘white noise’ or uncorrelated random numbers with 0 mean and constant variance</a:t>
            </a:r>
          </a:p>
          <a:p>
            <a:pPr>
              <a:buNone/>
            </a:pPr>
            <a:r>
              <a:rPr lang="en-US" sz="2400" dirty="0">
                <a:latin typeface="Garamond" panose="02020404030301010803" pitchFamily="18" charset="0"/>
              </a:rPr>
              <a:t>	(There should be NO PATTERN)</a:t>
            </a:r>
          </a:p>
        </p:txBody>
      </p:sp>
      <p:sp>
        <p:nvSpPr>
          <p:cNvPr id="1026" name="Rectangle 2"/>
          <p:cNvSpPr>
            <a:spLocks noChangeArrowheads="1"/>
          </p:cNvSpPr>
          <p:nvPr/>
        </p:nvSpPr>
        <p:spPr bwMode="auto">
          <a:xfrm>
            <a:off x="609601" y="7001"/>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1025" name="Picture 1"/>
          <p:cNvPicPr>
            <a:picLocks noChangeAspect="1" noChangeArrowheads="1"/>
          </p:cNvPicPr>
          <p:nvPr/>
        </p:nvPicPr>
        <p:blipFill>
          <a:blip r:embed="rId3"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3627120" y="1663877"/>
            <a:ext cx="2468880" cy="731520"/>
          </a:xfrm>
          <a:prstGeom prst="rect">
            <a:avLst/>
          </a:prstGeom>
          <a:noFill/>
        </p:spPr>
      </p:pic>
      <p:sp>
        <p:nvSpPr>
          <p:cNvPr id="1027" name="Rectangle 3"/>
          <p:cNvSpPr>
            <a:spLocks noChangeArrowheads="1"/>
          </p:cNvSpPr>
          <p:nvPr/>
        </p:nvSpPr>
        <p:spPr bwMode="auto">
          <a:xfrm>
            <a:off x="609601" y="702327"/>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pPr defTabSz="1097280" fontAlgn="base">
              <a:spcBef>
                <a:spcPct val="0"/>
              </a:spcBef>
              <a:spcAft>
                <a:spcPct val="0"/>
              </a:spcAft>
            </a:pPr>
            <a:endParaRPr lang="en-US" sz="2160">
              <a:latin typeface="Arial" pitchFamily="34" charset="0"/>
              <a:cs typeface="Arial" pitchFamily="34" charset="0"/>
            </a:endParaRPr>
          </a:p>
        </p:txBody>
      </p:sp>
    </p:spTree>
    <p:extLst>
      <p:ext uri="{BB962C8B-B14F-4D97-AF65-F5344CB8AC3E}">
        <p14:creationId xmlns:p14="http://schemas.microsoft.com/office/powerpoint/2010/main" val="324475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8371" y="26712"/>
            <a:ext cx="6041975"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Typical plots of ‘White noise’</a:t>
            </a:r>
          </a:p>
        </p:txBody>
      </p:sp>
      <p:pic>
        <p:nvPicPr>
          <p:cNvPr id="46082" name="Picture 2"/>
          <p:cNvPicPr>
            <a:picLocks noGrp="1" noChangeAspect="1" noChangeArrowheads="1"/>
          </p:cNvPicPr>
          <p:nvPr>
            <p:ph idx="1"/>
          </p:nvPr>
        </p:nvPicPr>
        <p:blipFill>
          <a:blip r:embed="rId2" cstate="print"/>
          <a:srcRect/>
          <a:stretch>
            <a:fillRect/>
          </a:stretch>
        </p:blipFill>
        <p:spPr bwMode="auto">
          <a:xfrm>
            <a:off x="763698" y="996255"/>
            <a:ext cx="4297680" cy="2387600"/>
          </a:xfrm>
          <a:prstGeom prst="rect">
            <a:avLst/>
          </a:prstGeom>
          <a:noFill/>
          <a:ln w="9525">
            <a:noFill/>
            <a:miter lim="800000"/>
            <a:headEnd/>
            <a:tailEnd/>
          </a:ln>
          <a:effectLst/>
        </p:spPr>
      </p:pic>
      <p:pic>
        <p:nvPicPr>
          <p:cNvPr id="46083" name="Picture 3"/>
          <p:cNvPicPr>
            <a:picLocks noChangeAspect="1" noChangeArrowheads="1"/>
          </p:cNvPicPr>
          <p:nvPr/>
        </p:nvPicPr>
        <p:blipFill>
          <a:blip r:embed="rId3" cstate="print"/>
          <a:srcRect/>
          <a:stretch>
            <a:fillRect/>
          </a:stretch>
        </p:blipFill>
        <p:spPr bwMode="auto">
          <a:xfrm>
            <a:off x="7166179" y="996255"/>
            <a:ext cx="4297680" cy="2387600"/>
          </a:xfrm>
          <a:prstGeom prst="rect">
            <a:avLst/>
          </a:prstGeom>
          <a:noFill/>
          <a:ln w="9525">
            <a:noFill/>
            <a:miter lim="800000"/>
            <a:headEnd/>
            <a:tailEnd/>
          </a:ln>
          <a:effectLst/>
        </p:spPr>
      </p:pic>
      <p:pic>
        <p:nvPicPr>
          <p:cNvPr id="46084" name="Picture 4"/>
          <p:cNvPicPr>
            <a:picLocks noChangeAspect="1" noChangeArrowheads="1"/>
          </p:cNvPicPr>
          <p:nvPr/>
        </p:nvPicPr>
        <p:blipFill>
          <a:blip r:embed="rId4" cstate="print"/>
          <a:srcRect/>
          <a:stretch>
            <a:fillRect/>
          </a:stretch>
        </p:blipFill>
        <p:spPr bwMode="auto">
          <a:xfrm>
            <a:off x="763699" y="3815654"/>
            <a:ext cx="4326462" cy="2438400"/>
          </a:xfrm>
          <a:prstGeom prst="rect">
            <a:avLst/>
          </a:prstGeom>
          <a:noFill/>
          <a:ln w="9525">
            <a:noFill/>
            <a:miter lim="800000"/>
            <a:headEnd/>
            <a:tailEnd/>
          </a:ln>
          <a:effectLst/>
        </p:spPr>
      </p:pic>
      <p:sp>
        <p:nvSpPr>
          <p:cNvPr id="7" name="TextBox 6"/>
          <p:cNvSpPr txBox="1"/>
          <p:nvPr/>
        </p:nvSpPr>
        <p:spPr>
          <a:xfrm>
            <a:off x="4984050" y="886572"/>
            <a:ext cx="1609736" cy="535531"/>
          </a:xfrm>
          <a:prstGeom prst="rect">
            <a:avLst/>
          </a:prstGeom>
          <a:noFill/>
        </p:spPr>
        <p:txBody>
          <a:bodyPr wrap="none" rtlCol="0">
            <a:spAutoFit/>
          </a:bodyPr>
          <a:lstStyle/>
          <a:p>
            <a:r>
              <a:rPr lang="en-US" sz="2880" dirty="0">
                <a:solidFill>
                  <a:srgbClr val="FFC000"/>
                </a:solidFill>
              </a:rPr>
              <a:t>Time plot</a:t>
            </a:r>
          </a:p>
        </p:txBody>
      </p:sp>
      <p:sp>
        <p:nvSpPr>
          <p:cNvPr id="8" name="TextBox 7"/>
          <p:cNvSpPr txBox="1"/>
          <p:nvPr/>
        </p:nvSpPr>
        <p:spPr>
          <a:xfrm>
            <a:off x="5808721" y="2743593"/>
            <a:ext cx="1370888" cy="535531"/>
          </a:xfrm>
          <a:prstGeom prst="rect">
            <a:avLst/>
          </a:prstGeom>
          <a:noFill/>
        </p:spPr>
        <p:txBody>
          <a:bodyPr wrap="none" rtlCol="0">
            <a:spAutoFit/>
          </a:bodyPr>
          <a:lstStyle/>
          <a:p>
            <a:r>
              <a:rPr lang="en-US" sz="2880" dirty="0">
                <a:solidFill>
                  <a:srgbClr val="FFC000"/>
                </a:solidFill>
              </a:rPr>
              <a:t>Lag plot</a:t>
            </a:r>
          </a:p>
        </p:txBody>
      </p:sp>
      <p:sp>
        <p:nvSpPr>
          <p:cNvPr id="9" name="TextBox 8"/>
          <p:cNvSpPr txBox="1"/>
          <p:nvPr/>
        </p:nvSpPr>
        <p:spPr>
          <a:xfrm>
            <a:off x="5019046" y="3643882"/>
            <a:ext cx="1526893" cy="535531"/>
          </a:xfrm>
          <a:prstGeom prst="rect">
            <a:avLst/>
          </a:prstGeom>
          <a:noFill/>
        </p:spPr>
        <p:txBody>
          <a:bodyPr wrap="none" rtlCol="0">
            <a:spAutoFit/>
          </a:bodyPr>
          <a:lstStyle/>
          <a:p>
            <a:r>
              <a:rPr lang="en-US" sz="2880" dirty="0">
                <a:solidFill>
                  <a:srgbClr val="FFC000"/>
                </a:solidFill>
              </a:rPr>
              <a:t>ACF plot </a:t>
            </a:r>
          </a:p>
        </p:txBody>
      </p:sp>
      <p:pic>
        <p:nvPicPr>
          <p:cNvPr id="46085" name="Picture 5"/>
          <p:cNvPicPr>
            <a:picLocks noChangeAspect="1" noChangeArrowheads="1"/>
          </p:cNvPicPr>
          <p:nvPr/>
        </p:nvPicPr>
        <p:blipFill>
          <a:blip r:embed="rId5" cstate="print"/>
          <a:srcRect/>
          <a:stretch>
            <a:fillRect/>
          </a:stretch>
        </p:blipFill>
        <p:spPr bwMode="auto">
          <a:xfrm>
            <a:off x="7193280" y="3815654"/>
            <a:ext cx="4270579" cy="2438400"/>
          </a:xfrm>
          <a:prstGeom prst="rect">
            <a:avLst/>
          </a:prstGeom>
          <a:noFill/>
          <a:ln w="9525">
            <a:noFill/>
            <a:miter lim="800000"/>
            <a:headEnd/>
            <a:tailEnd/>
          </a:ln>
          <a:effectLst/>
        </p:spPr>
      </p:pic>
      <p:sp>
        <p:nvSpPr>
          <p:cNvPr id="12" name="TextBox 11"/>
          <p:cNvSpPr txBox="1"/>
          <p:nvPr/>
        </p:nvSpPr>
        <p:spPr>
          <a:xfrm>
            <a:off x="5498813" y="5596861"/>
            <a:ext cx="1804405" cy="535531"/>
          </a:xfrm>
          <a:prstGeom prst="rect">
            <a:avLst/>
          </a:prstGeom>
          <a:noFill/>
        </p:spPr>
        <p:txBody>
          <a:bodyPr wrap="none" rtlCol="0">
            <a:spAutoFit/>
          </a:bodyPr>
          <a:lstStyle/>
          <a:p>
            <a:r>
              <a:rPr lang="en-US" sz="2880" dirty="0">
                <a:solidFill>
                  <a:srgbClr val="FFC000"/>
                </a:solidFill>
              </a:rPr>
              <a:t>Histogram </a:t>
            </a:r>
          </a:p>
        </p:txBody>
      </p:sp>
      <p:cxnSp>
        <p:nvCxnSpPr>
          <p:cNvPr id="14" name="Straight Arrow Connector 13"/>
          <p:cNvCxnSpPr/>
          <p:nvPr/>
        </p:nvCxnSpPr>
        <p:spPr>
          <a:xfrm rot="10800000">
            <a:off x="5061378" y="1453455"/>
            <a:ext cx="1097280" cy="1588"/>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0800000">
            <a:off x="5082264" y="4196655"/>
            <a:ext cx="1097280" cy="1588"/>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54788" y="3282255"/>
            <a:ext cx="1097280" cy="1588"/>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090346" y="6177855"/>
            <a:ext cx="1097280" cy="1588"/>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268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0"/>
            <a:ext cx="3950120"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A Time series plot:</a:t>
            </a:r>
          </a:p>
        </p:txBody>
      </p:sp>
      <p:pic>
        <p:nvPicPr>
          <p:cNvPr id="247" name="Picture 246" descr="http://htmlimg4.scribdassets.com/cpltg1atc0j48e8/images/7-ef259a459c/000.jpg"/>
          <p:cNvPicPr/>
          <p:nvPr/>
        </p:nvPicPr>
        <p:blipFill>
          <a:blip r:embed="rId2" cstate="print"/>
          <a:srcRect/>
          <a:stretch>
            <a:fillRect/>
          </a:stretch>
        </p:blipFill>
        <p:spPr bwMode="auto">
          <a:xfrm>
            <a:off x="1524000" y="1197682"/>
            <a:ext cx="8534400" cy="5660319"/>
          </a:xfrm>
          <a:prstGeom prst="rect">
            <a:avLst/>
          </a:prstGeom>
          <a:noFill/>
          <a:ln w="9525">
            <a:noFill/>
            <a:miter lim="800000"/>
            <a:headEnd/>
            <a:tailEnd/>
          </a:ln>
        </p:spPr>
      </p:pic>
    </p:spTree>
    <p:extLst>
      <p:ext uri="{BB962C8B-B14F-4D97-AF65-F5344CB8AC3E}">
        <p14:creationId xmlns:p14="http://schemas.microsoft.com/office/powerpoint/2010/main" val="17129865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7862"/>
            <a:ext cx="6346033"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Evaluating Predictive Accuracy</a:t>
            </a:r>
          </a:p>
        </p:txBody>
      </p:sp>
      <p:sp>
        <p:nvSpPr>
          <p:cNvPr id="3" name="Content Placeholder 2"/>
          <p:cNvSpPr>
            <a:spLocks noGrp="1"/>
          </p:cNvSpPr>
          <p:nvPr>
            <p:ph idx="1"/>
          </p:nvPr>
        </p:nvSpPr>
        <p:spPr>
          <a:xfrm>
            <a:off x="792480" y="1165007"/>
            <a:ext cx="9875520" cy="5181600"/>
          </a:xfrm>
        </p:spPr>
        <p:txBody>
          <a:bodyPr>
            <a:normAutofit fontScale="85000" lnSpcReduction="20000"/>
          </a:bodyPr>
          <a:lstStyle/>
          <a:p>
            <a:pPr>
              <a:spcAft>
                <a:spcPts val="720"/>
              </a:spcAft>
            </a:pPr>
            <a:r>
              <a:rPr lang="en-US" sz="2880" dirty="0">
                <a:latin typeface="Garamond" panose="02020404030301010803" pitchFamily="18" charset="0"/>
              </a:rPr>
              <a:t>Mean error     </a:t>
            </a:r>
          </a:p>
          <a:p>
            <a:pPr>
              <a:spcAft>
                <a:spcPts val="720"/>
              </a:spcAft>
            </a:pPr>
            <a:endParaRPr lang="en-US" sz="2880" dirty="0">
              <a:latin typeface="Garamond" panose="02020404030301010803" pitchFamily="18" charset="0"/>
            </a:endParaRPr>
          </a:p>
          <a:p>
            <a:pPr>
              <a:spcAft>
                <a:spcPts val="720"/>
              </a:spcAft>
            </a:pPr>
            <a:r>
              <a:rPr lang="en-US" sz="2880" dirty="0">
                <a:latin typeface="Garamond" panose="02020404030301010803" pitchFamily="18" charset="0"/>
              </a:rPr>
              <a:t>Mean absolute deviation</a:t>
            </a:r>
          </a:p>
          <a:p>
            <a:pPr>
              <a:spcAft>
                <a:spcPts val="720"/>
              </a:spcAft>
            </a:pPr>
            <a:endParaRPr lang="en-US" sz="2880" dirty="0">
              <a:latin typeface="Garamond" panose="02020404030301010803" pitchFamily="18" charset="0"/>
            </a:endParaRPr>
          </a:p>
          <a:p>
            <a:pPr>
              <a:spcAft>
                <a:spcPts val="720"/>
              </a:spcAft>
            </a:pPr>
            <a:r>
              <a:rPr lang="en-US" sz="2880" dirty="0">
                <a:latin typeface="Garamond" panose="02020404030301010803" pitchFamily="18" charset="0"/>
              </a:rPr>
              <a:t>Mean squared error</a:t>
            </a:r>
          </a:p>
          <a:p>
            <a:pPr>
              <a:spcAft>
                <a:spcPts val="720"/>
              </a:spcAft>
            </a:pPr>
            <a:endParaRPr lang="en-US" sz="2880" dirty="0">
              <a:latin typeface="Garamond" panose="02020404030301010803" pitchFamily="18" charset="0"/>
            </a:endParaRPr>
          </a:p>
          <a:p>
            <a:pPr>
              <a:spcAft>
                <a:spcPts val="720"/>
              </a:spcAft>
            </a:pPr>
            <a:r>
              <a:rPr lang="en-US" sz="2880" dirty="0">
                <a:latin typeface="Garamond" panose="02020404030301010803" pitchFamily="18" charset="0"/>
              </a:rPr>
              <a:t>Root mean squared error</a:t>
            </a:r>
          </a:p>
          <a:p>
            <a:pPr>
              <a:spcAft>
                <a:spcPts val="720"/>
              </a:spcAft>
            </a:pPr>
            <a:endParaRPr lang="en-US" sz="2880" dirty="0">
              <a:latin typeface="Garamond" panose="02020404030301010803" pitchFamily="18" charset="0"/>
            </a:endParaRPr>
          </a:p>
          <a:p>
            <a:pPr>
              <a:spcAft>
                <a:spcPts val="720"/>
              </a:spcAft>
            </a:pPr>
            <a:r>
              <a:rPr lang="en-US" sz="2880" dirty="0">
                <a:latin typeface="Garamond" panose="02020404030301010803" pitchFamily="18" charset="0"/>
              </a:rPr>
              <a:t>Mean percentage error</a:t>
            </a:r>
          </a:p>
          <a:p>
            <a:endParaRPr lang="en-US" sz="2880" dirty="0">
              <a:latin typeface="Garamond" panose="02020404030301010803" pitchFamily="18" charset="0"/>
            </a:endParaRPr>
          </a:p>
          <a:p>
            <a:r>
              <a:rPr lang="en-US" sz="2880" dirty="0">
                <a:latin typeface="Garamond" panose="02020404030301010803" pitchFamily="18" charset="0"/>
              </a:rPr>
              <a:t>Mean absolute percentage error  </a:t>
            </a:r>
          </a:p>
          <a:p>
            <a:endParaRPr lang="en-US" sz="2880" dirty="0">
              <a:latin typeface="Garamond" panose="02020404030301010803" pitchFamily="18" charset="0"/>
            </a:endParaRPr>
          </a:p>
        </p:txBody>
      </p:sp>
      <p:sp>
        <p:nvSpPr>
          <p:cNvPr id="47106" name="Rectangle 2"/>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47105" name="Picture 1"/>
          <p:cNvPicPr>
            <a:picLocks noChangeAspect="1" noChangeArrowheads="1"/>
          </p:cNvPicPr>
          <p:nvPr/>
        </p:nvPicPr>
        <p:blipFill>
          <a:blip r:embed="rId2"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8199120" y="1622209"/>
            <a:ext cx="2651760" cy="1082351"/>
          </a:xfrm>
          <a:prstGeom prst="rect">
            <a:avLst/>
          </a:prstGeom>
          <a:noFill/>
        </p:spPr>
      </p:pic>
      <p:sp>
        <p:nvSpPr>
          <p:cNvPr id="47108" name="Rectangle 4"/>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47107" name="Picture 3"/>
          <p:cNvPicPr>
            <a:picLocks noChangeAspect="1" noChangeArrowheads="1"/>
          </p:cNvPicPr>
          <p:nvPr/>
        </p:nvPicPr>
        <p:blipFill>
          <a:blip r:embed="rId3"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4267200" y="2780447"/>
            <a:ext cx="2377440" cy="1038184"/>
          </a:xfrm>
          <a:prstGeom prst="rect">
            <a:avLst/>
          </a:prstGeom>
          <a:noFill/>
        </p:spPr>
      </p:pic>
      <p:sp>
        <p:nvSpPr>
          <p:cNvPr id="47110" name="Rectangle 6"/>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47109" name="Picture 5"/>
          <p:cNvPicPr>
            <a:picLocks noChangeAspect="1" noChangeArrowheads="1"/>
          </p:cNvPicPr>
          <p:nvPr/>
        </p:nvPicPr>
        <p:blipFill>
          <a:blip r:embed="rId4"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8016240" y="3496122"/>
            <a:ext cx="2926080" cy="1296005"/>
          </a:xfrm>
          <a:prstGeom prst="rect">
            <a:avLst/>
          </a:prstGeom>
          <a:noFill/>
        </p:spPr>
      </p:pic>
      <p:sp>
        <p:nvSpPr>
          <p:cNvPr id="47112" name="Rectangle 8"/>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47111" name="Picture 7"/>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4267200" y="4517807"/>
            <a:ext cx="2410968" cy="1066800"/>
          </a:xfrm>
          <a:prstGeom prst="rect">
            <a:avLst/>
          </a:prstGeom>
          <a:noFill/>
        </p:spPr>
      </p:pic>
      <p:sp>
        <p:nvSpPr>
          <p:cNvPr id="47114" name="Rectangle 10"/>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pic>
        <p:nvPicPr>
          <p:cNvPr id="47113" name="Picture 9"/>
          <p:cNvPicPr>
            <a:picLocks noChangeAspect="1" noChangeArrowheads="1"/>
          </p:cNvPicPr>
          <p:nvPr/>
        </p:nvPicPr>
        <p:blipFill>
          <a:blip r:embed="rId6"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8016240" y="5340767"/>
            <a:ext cx="2926080" cy="1079734"/>
          </a:xfrm>
          <a:prstGeom prst="rect">
            <a:avLst/>
          </a:prstGeom>
          <a:noFill/>
        </p:spPr>
      </p:pic>
      <p:sp>
        <p:nvSpPr>
          <p:cNvPr id="67586" name="Rectangle 2"/>
          <p:cNvSpPr>
            <a:spLocks noChangeArrowheads="1"/>
          </p:cNvSpPr>
          <p:nvPr/>
        </p:nvSpPr>
        <p:spPr bwMode="auto">
          <a:xfrm>
            <a:off x="609601" y="7001"/>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IN" sz="2160"/>
          </a:p>
        </p:txBody>
      </p:sp>
      <p:pic>
        <p:nvPicPr>
          <p:cNvPr id="90114" name="Picture 2"/>
          <p:cNvPicPr>
            <a:picLocks noChangeAspect="1" noChangeArrowheads="1"/>
          </p:cNvPicPr>
          <p:nvPr/>
        </p:nvPicPr>
        <p:blipFill>
          <a:blip r:embed="rId7"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4267200" y="951647"/>
            <a:ext cx="1920240" cy="838200"/>
          </a:xfrm>
          <a:prstGeom prst="rect">
            <a:avLst/>
          </a:prstGeom>
          <a:noFill/>
          <a:ln w="9525">
            <a:noFill/>
            <a:miter lim="800000"/>
            <a:headEnd/>
            <a:tailEnd/>
          </a:ln>
          <a:effectLst/>
        </p:spPr>
      </p:pic>
    </p:spTree>
    <p:extLst>
      <p:ext uri="{BB962C8B-B14F-4D97-AF65-F5344CB8AC3E}">
        <p14:creationId xmlns:p14="http://schemas.microsoft.com/office/powerpoint/2010/main" val="2133332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0536"/>
            <a:ext cx="6460741"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Forecasting Different Methods</a:t>
            </a:r>
          </a:p>
        </p:txBody>
      </p:sp>
      <p:sp>
        <p:nvSpPr>
          <p:cNvPr id="52226" name="Rectangle 2"/>
          <p:cNvSpPr>
            <a:spLocks noChangeArrowheads="1"/>
          </p:cNvSpPr>
          <p:nvPr/>
        </p:nvSpPr>
        <p:spPr bwMode="auto">
          <a:xfrm>
            <a:off x="609601" y="-221599"/>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sp>
        <p:nvSpPr>
          <p:cNvPr id="54274" name="Rectangle 2"/>
          <p:cNvSpPr>
            <a:spLocks noChangeArrowheads="1"/>
          </p:cNvSpPr>
          <p:nvPr/>
        </p:nvSpPr>
        <p:spPr bwMode="auto">
          <a:xfrm>
            <a:off x="609601" y="7001"/>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sp>
        <p:nvSpPr>
          <p:cNvPr id="54277" name="Rectangle 5"/>
          <p:cNvSpPr>
            <a:spLocks noChangeArrowheads="1"/>
          </p:cNvSpPr>
          <p:nvPr/>
        </p:nvSpPr>
        <p:spPr bwMode="auto">
          <a:xfrm>
            <a:off x="609601" y="7001"/>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sp>
        <p:nvSpPr>
          <p:cNvPr id="54280" name="Rectangle 8"/>
          <p:cNvSpPr>
            <a:spLocks noChangeArrowheads="1"/>
          </p:cNvSpPr>
          <p:nvPr/>
        </p:nvSpPr>
        <p:spPr bwMode="auto">
          <a:xfrm>
            <a:off x="609601" y="7001"/>
            <a:ext cx="221664" cy="443198"/>
          </a:xfrm>
          <a:prstGeom prst="rect">
            <a:avLst/>
          </a:prstGeom>
          <a:noFill/>
          <a:ln w="9525">
            <a:noFill/>
            <a:miter lim="800000"/>
            <a:headEnd/>
            <a:tailEnd/>
          </a:ln>
          <a:effectLst/>
        </p:spPr>
        <p:txBody>
          <a:bodyPr vert="horz" wrap="none" lIns="109728" tIns="54864" rIns="109728" bIns="54864" numCol="1" anchor="ctr" anchorCtr="0" compatLnSpc="1">
            <a:prstTxWarp prst="textNoShape">
              <a:avLst/>
            </a:prstTxWarp>
            <a:spAutoFit/>
          </a:bodyPr>
          <a:lstStyle/>
          <a:p>
            <a:endParaRPr lang="en-US" sz="2160"/>
          </a:p>
        </p:txBody>
      </p:sp>
      <p:grpSp>
        <p:nvGrpSpPr>
          <p:cNvPr id="16" name="Group 3"/>
          <p:cNvGrpSpPr>
            <a:grpSpLocks/>
          </p:cNvGrpSpPr>
          <p:nvPr/>
        </p:nvGrpSpPr>
        <p:grpSpPr bwMode="auto">
          <a:xfrm>
            <a:off x="3973866" y="1368213"/>
            <a:ext cx="4480390" cy="4387218"/>
            <a:chOff x="1599" y="911"/>
            <a:chExt cx="2497" cy="2258"/>
          </a:xfrm>
          <a:solidFill>
            <a:srgbClr val="00A1DE"/>
          </a:solidFill>
        </p:grpSpPr>
        <p:sp>
          <p:nvSpPr>
            <p:cNvPr id="17" name="AutoShape 4"/>
            <p:cNvSpPr>
              <a:spLocks noChangeArrowheads="1"/>
            </p:cNvSpPr>
            <p:nvPr/>
          </p:nvSpPr>
          <p:spPr bwMode="blackWhite">
            <a:xfrm flipV="1">
              <a:off x="2906" y="911"/>
              <a:ext cx="1078" cy="2257"/>
            </a:xfrm>
            <a:prstGeom prst="curvedRightArrow">
              <a:avLst>
                <a:gd name="adj1" fmla="val 51295"/>
                <a:gd name="adj2" fmla="val 83767"/>
                <a:gd name="adj3" fmla="val 33301"/>
              </a:avLst>
            </a:prstGeom>
            <a:grpFill/>
            <a:ln w="12700">
              <a:solidFill>
                <a:sysClr val="window" lastClr="FFFFFF"/>
              </a:solidFill>
              <a:miter lim="800000"/>
              <a:headEnd/>
              <a:tailEnd/>
            </a:ln>
          </p:spPr>
          <p:txBody>
            <a:bodyPr lIns="0" tIns="0" rIns="0" bIns="0" anchor="ctr">
              <a:noAutofit/>
            </a:bodyPr>
            <a:lstStyle/>
            <a:p>
              <a:pPr defTabSz="1097280">
                <a:defRPr/>
              </a:pPr>
              <a:endParaRPr lang="en-US" sz="1440" kern="0">
                <a:solidFill>
                  <a:srgbClr val="313131"/>
                </a:solidFill>
                <a:latin typeface="Garamond" panose="02020404030301010803" pitchFamily="18" charset="0"/>
              </a:endParaRPr>
            </a:p>
          </p:txBody>
        </p:sp>
        <p:sp>
          <p:nvSpPr>
            <p:cNvPr id="18" name="AutoShape 5"/>
            <p:cNvSpPr>
              <a:spLocks noChangeArrowheads="1"/>
            </p:cNvSpPr>
            <p:nvPr/>
          </p:nvSpPr>
          <p:spPr bwMode="blackWhite">
            <a:xfrm flipH="1" flipV="1">
              <a:off x="1681" y="912"/>
              <a:ext cx="1078" cy="2257"/>
            </a:xfrm>
            <a:prstGeom prst="curvedRightArrow">
              <a:avLst>
                <a:gd name="adj1" fmla="val 51295"/>
                <a:gd name="adj2" fmla="val 83767"/>
                <a:gd name="adj3" fmla="val 33301"/>
              </a:avLst>
            </a:prstGeom>
            <a:grpFill/>
            <a:ln w="12700">
              <a:solidFill>
                <a:sysClr val="window" lastClr="FFFFFF"/>
              </a:solidFill>
              <a:miter lim="800000"/>
              <a:headEnd/>
              <a:tailEnd/>
            </a:ln>
          </p:spPr>
          <p:txBody>
            <a:bodyPr lIns="0" tIns="0" rIns="0" bIns="0" anchor="ctr">
              <a:noAutofit/>
            </a:bodyPr>
            <a:lstStyle/>
            <a:p>
              <a:pPr defTabSz="1097280">
                <a:defRPr/>
              </a:pPr>
              <a:endParaRPr lang="en-US" sz="1440" kern="0">
                <a:solidFill>
                  <a:srgbClr val="313131"/>
                </a:solidFill>
                <a:latin typeface="Garamond" panose="02020404030301010803" pitchFamily="18" charset="0"/>
              </a:endParaRPr>
            </a:p>
          </p:txBody>
        </p:sp>
        <p:sp>
          <p:nvSpPr>
            <p:cNvPr id="19" name="Rectangle 6"/>
            <p:cNvSpPr>
              <a:spLocks noChangeArrowheads="1"/>
            </p:cNvSpPr>
            <p:nvPr/>
          </p:nvSpPr>
          <p:spPr bwMode="auto">
            <a:xfrm>
              <a:off x="1599" y="2091"/>
              <a:ext cx="950" cy="10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nchorCtr="1">
              <a:noAutofit/>
            </a:bodyPr>
            <a:lstStyle/>
            <a:p>
              <a:pPr defTabSz="944880">
                <a:lnSpc>
                  <a:spcPct val="95000"/>
                </a:lnSpc>
                <a:spcBef>
                  <a:spcPct val="80000"/>
                </a:spcBef>
                <a:buClr>
                  <a:srgbClr val="000000"/>
                </a:buClr>
                <a:buSzPct val="80000"/>
                <a:defRPr/>
              </a:pPr>
              <a:r>
                <a:rPr lang="de-DE" sz="3840" b="1" kern="0" dirty="0">
                  <a:solidFill>
                    <a:srgbClr val="313131"/>
                  </a:solidFill>
                  <a:latin typeface="Garamond" panose="02020404030301010803" pitchFamily="18" charset="0"/>
                </a:rPr>
                <a:t>Model </a:t>
              </a:r>
              <a:r>
                <a:rPr lang="de-DE" sz="3840" b="1" kern="0" dirty="0" err="1">
                  <a:solidFill>
                    <a:srgbClr val="313131"/>
                  </a:solidFill>
                  <a:latin typeface="Garamond" panose="02020404030301010803" pitchFamily="18" charset="0"/>
                </a:rPr>
                <a:t>based</a:t>
              </a:r>
              <a:endParaRPr lang="de-DE" sz="3840" b="1" kern="0" dirty="0">
                <a:solidFill>
                  <a:srgbClr val="313131"/>
                </a:solidFill>
                <a:latin typeface="Garamond" panose="02020404030301010803" pitchFamily="18" charset="0"/>
              </a:endParaRPr>
            </a:p>
          </p:txBody>
        </p:sp>
        <p:sp>
          <p:nvSpPr>
            <p:cNvPr id="20" name="Rectangle 7"/>
            <p:cNvSpPr>
              <a:spLocks noChangeArrowheads="1"/>
            </p:cNvSpPr>
            <p:nvPr/>
          </p:nvSpPr>
          <p:spPr bwMode="auto">
            <a:xfrm>
              <a:off x="3147" y="2091"/>
              <a:ext cx="949" cy="10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nchorCtr="1">
              <a:noAutofit/>
            </a:bodyPr>
            <a:lstStyle/>
            <a:p>
              <a:pPr defTabSz="944880">
                <a:lnSpc>
                  <a:spcPct val="95000"/>
                </a:lnSpc>
                <a:spcBef>
                  <a:spcPct val="80000"/>
                </a:spcBef>
                <a:buClr>
                  <a:srgbClr val="000000"/>
                </a:buClr>
                <a:buSzPct val="80000"/>
                <a:defRPr/>
              </a:pPr>
              <a:r>
                <a:rPr lang="de-DE" sz="3840" b="1" kern="0" dirty="0">
                  <a:solidFill>
                    <a:srgbClr val="313131"/>
                  </a:solidFill>
                  <a:latin typeface="Garamond" panose="02020404030301010803" pitchFamily="18" charset="0"/>
                </a:rPr>
                <a:t>Data </a:t>
              </a:r>
              <a:r>
                <a:rPr lang="de-DE" sz="3840" b="1" kern="0" dirty="0" err="1">
                  <a:solidFill>
                    <a:srgbClr val="313131"/>
                  </a:solidFill>
                  <a:latin typeface="Garamond" panose="02020404030301010803" pitchFamily="18" charset="0"/>
                </a:rPr>
                <a:t>driven</a:t>
              </a:r>
              <a:endParaRPr lang="de-DE" sz="3840" b="1" kern="0" dirty="0">
                <a:solidFill>
                  <a:srgbClr val="313131"/>
                </a:solidFill>
                <a:latin typeface="Garamond" panose="02020404030301010803" pitchFamily="18" charset="0"/>
              </a:endParaRPr>
            </a:p>
          </p:txBody>
        </p:sp>
      </p:grpSp>
      <p:sp>
        <p:nvSpPr>
          <p:cNvPr id="3" name="TextBox 2"/>
          <p:cNvSpPr txBox="1"/>
          <p:nvPr/>
        </p:nvSpPr>
        <p:spPr>
          <a:xfrm>
            <a:off x="771595" y="2761820"/>
            <a:ext cx="3447059" cy="1754326"/>
          </a:xfrm>
          <a:prstGeom prst="rect">
            <a:avLst/>
          </a:prstGeom>
          <a:noFill/>
        </p:spPr>
        <p:txBody>
          <a:bodyPr wrap="square" rtlCol="0">
            <a:spAutoFit/>
          </a:bodyPr>
          <a:lstStyle/>
          <a:p>
            <a:pPr marL="342900" indent="-342900">
              <a:buFont typeface="Arial"/>
              <a:buChar char="•"/>
            </a:pPr>
            <a:r>
              <a:rPr lang="en-US" sz="2160" dirty="0">
                <a:latin typeface="Garamond" panose="02020404030301010803" pitchFamily="18" charset="0"/>
              </a:rPr>
              <a:t>Linear regression </a:t>
            </a:r>
          </a:p>
          <a:p>
            <a:pPr marL="342900" indent="-342900">
              <a:buFont typeface="Arial"/>
              <a:buChar char="•"/>
            </a:pPr>
            <a:r>
              <a:rPr lang="en-US" sz="2160" dirty="0">
                <a:latin typeface="Garamond" panose="02020404030301010803" pitchFamily="18" charset="0"/>
              </a:rPr>
              <a:t>Autoregressive models </a:t>
            </a:r>
          </a:p>
          <a:p>
            <a:pPr marL="342900" indent="-342900">
              <a:buFont typeface="Arial"/>
              <a:buChar char="•"/>
            </a:pPr>
            <a:r>
              <a:rPr lang="en-US" sz="2160" dirty="0">
                <a:latin typeface="Garamond" panose="02020404030301010803" pitchFamily="18" charset="0"/>
              </a:rPr>
              <a:t>ARIMA </a:t>
            </a:r>
          </a:p>
          <a:p>
            <a:pPr marL="342900" indent="-342900">
              <a:buFont typeface="Arial"/>
              <a:buChar char="•"/>
            </a:pPr>
            <a:r>
              <a:rPr lang="en-US" sz="2160" dirty="0">
                <a:latin typeface="Garamond" panose="02020404030301010803" pitchFamily="18" charset="0"/>
              </a:rPr>
              <a:t>Logistic regression </a:t>
            </a:r>
          </a:p>
          <a:p>
            <a:pPr marL="342900" indent="-342900">
              <a:buFont typeface="Arial"/>
              <a:buChar char="•"/>
            </a:pPr>
            <a:r>
              <a:rPr lang="en-US" sz="2160" dirty="0">
                <a:latin typeface="Garamond" panose="02020404030301010803" pitchFamily="18" charset="0"/>
              </a:rPr>
              <a:t>Econometric models </a:t>
            </a:r>
          </a:p>
        </p:txBody>
      </p:sp>
      <p:sp>
        <p:nvSpPr>
          <p:cNvPr id="22" name="TextBox 21"/>
          <p:cNvSpPr txBox="1"/>
          <p:nvPr/>
        </p:nvSpPr>
        <p:spPr>
          <a:xfrm>
            <a:off x="8584726" y="2902367"/>
            <a:ext cx="3447059" cy="1421928"/>
          </a:xfrm>
          <a:prstGeom prst="rect">
            <a:avLst/>
          </a:prstGeom>
          <a:noFill/>
        </p:spPr>
        <p:txBody>
          <a:bodyPr wrap="square" rtlCol="0" anchor="t">
            <a:spAutoFit/>
          </a:bodyPr>
          <a:lstStyle/>
          <a:p>
            <a:endParaRPr lang="en-US" sz="2160" dirty="0"/>
          </a:p>
          <a:p>
            <a:pPr marL="342900" indent="-342900">
              <a:buFont typeface="Arial"/>
              <a:buChar char="•"/>
            </a:pPr>
            <a:r>
              <a:rPr lang="en-US" sz="2160" dirty="0">
                <a:latin typeface="Garamond" panose="02020404030301010803" pitchFamily="18" charset="0"/>
              </a:rPr>
              <a:t>Naïve forecasts </a:t>
            </a:r>
          </a:p>
          <a:p>
            <a:pPr marL="342900" indent="-342900">
              <a:buFont typeface="Arial"/>
              <a:buChar char="•"/>
            </a:pPr>
            <a:r>
              <a:rPr lang="en-US" sz="2160" dirty="0">
                <a:latin typeface="Garamond" panose="02020404030301010803" pitchFamily="18" charset="0"/>
              </a:rPr>
              <a:t>Smoothing </a:t>
            </a:r>
          </a:p>
          <a:p>
            <a:pPr marL="342900" indent="-342900">
              <a:buFont typeface="Arial"/>
              <a:buChar char="•"/>
            </a:pPr>
            <a:r>
              <a:rPr lang="en-US" sz="2160" dirty="0">
                <a:latin typeface="Garamond" panose="02020404030301010803" pitchFamily="18" charset="0"/>
              </a:rPr>
              <a:t>Neural nets </a:t>
            </a:r>
          </a:p>
        </p:txBody>
      </p:sp>
    </p:spTree>
    <p:extLst>
      <p:ext uri="{BB962C8B-B14F-4D97-AF65-F5344CB8AC3E}">
        <p14:creationId xmlns:p14="http://schemas.microsoft.com/office/powerpoint/2010/main" val="25733131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084832" y="173072"/>
            <a:ext cx="6330259"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Forecasting Different Methods</a:t>
            </a:r>
          </a:p>
        </p:txBody>
      </p:sp>
      <p:sp>
        <p:nvSpPr>
          <p:cNvPr id="52226" name="Rectangle 2"/>
          <p:cNvSpPr>
            <a:spLocks noChangeArrowheads="1"/>
          </p:cNvSpPr>
          <p:nvPr/>
        </p:nvSpPr>
        <p:spPr bwMode="auto">
          <a:xfrm>
            <a:off x="609599" y="-680275"/>
            <a:ext cx="327468" cy="443198"/>
          </a:xfrm>
          <a:prstGeom prst="rect">
            <a:avLst/>
          </a:prstGeom>
          <a:noFill/>
          <a:ln w="9525">
            <a:noFill/>
            <a:miter lim="800000"/>
            <a:headEnd/>
            <a:tailEnd/>
          </a:ln>
          <a:effectLst/>
        </p:spPr>
        <p:txBody>
          <a:bodyPr vert="horz" wrap="square" lIns="109728" tIns="54864" rIns="109728" bIns="54864" numCol="1" anchor="ctr" anchorCtr="0" compatLnSpc="1">
            <a:prstTxWarp prst="textNoShape">
              <a:avLst/>
            </a:prstTxWarp>
            <a:spAutoFit/>
          </a:bodyPr>
          <a:lstStyle/>
          <a:p>
            <a:endParaRPr lang="en-US" sz="2160"/>
          </a:p>
        </p:txBody>
      </p:sp>
      <p:sp>
        <p:nvSpPr>
          <p:cNvPr id="54274" name="Rectangle 2"/>
          <p:cNvSpPr>
            <a:spLocks noChangeArrowheads="1"/>
          </p:cNvSpPr>
          <p:nvPr/>
        </p:nvSpPr>
        <p:spPr bwMode="auto">
          <a:xfrm>
            <a:off x="609599" y="-451675"/>
            <a:ext cx="327468" cy="443198"/>
          </a:xfrm>
          <a:prstGeom prst="rect">
            <a:avLst/>
          </a:prstGeom>
          <a:noFill/>
          <a:ln w="9525">
            <a:noFill/>
            <a:miter lim="800000"/>
            <a:headEnd/>
            <a:tailEnd/>
          </a:ln>
          <a:effectLst/>
        </p:spPr>
        <p:txBody>
          <a:bodyPr vert="horz" wrap="square" lIns="109728" tIns="54864" rIns="109728" bIns="54864" numCol="1" anchor="ctr" anchorCtr="0" compatLnSpc="1">
            <a:prstTxWarp prst="textNoShape">
              <a:avLst/>
            </a:prstTxWarp>
            <a:spAutoFit/>
          </a:bodyPr>
          <a:lstStyle/>
          <a:p>
            <a:endParaRPr lang="en-US" sz="2160"/>
          </a:p>
        </p:txBody>
      </p:sp>
      <p:sp>
        <p:nvSpPr>
          <p:cNvPr id="54277" name="Rectangle 5"/>
          <p:cNvSpPr>
            <a:spLocks noChangeArrowheads="1"/>
          </p:cNvSpPr>
          <p:nvPr/>
        </p:nvSpPr>
        <p:spPr bwMode="auto">
          <a:xfrm>
            <a:off x="609599" y="-451675"/>
            <a:ext cx="327468" cy="443198"/>
          </a:xfrm>
          <a:prstGeom prst="rect">
            <a:avLst/>
          </a:prstGeom>
          <a:noFill/>
          <a:ln w="9525">
            <a:noFill/>
            <a:miter lim="800000"/>
            <a:headEnd/>
            <a:tailEnd/>
          </a:ln>
          <a:effectLst/>
        </p:spPr>
        <p:txBody>
          <a:bodyPr vert="horz" wrap="square" lIns="109728" tIns="54864" rIns="109728" bIns="54864" numCol="1" anchor="ctr" anchorCtr="0" compatLnSpc="1">
            <a:prstTxWarp prst="textNoShape">
              <a:avLst/>
            </a:prstTxWarp>
            <a:spAutoFit/>
          </a:bodyPr>
          <a:lstStyle/>
          <a:p>
            <a:endParaRPr lang="en-US" sz="2160"/>
          </a:p>
        </p:txBody>
      </p:sp>
      <p:sp>
        <p:nvSpPr>
          <p:cNvPr id="54280" name="Rectangle 8"/>
          <p:cNvSpPr>
            <a:spLocks noChangeArrowheads="1"/>
          </p:cNvSpPr>
          <p:nvPr/>
        </p:nvSpPr>
        <p:spPr bwMode="auto">
          <a:xfrm>
            <a:off x="609599" y="-451675"/>
            <a:ext cx="327468" cy="443198"/>
          </a:xfrm>
          <a:prstGeom prst="rect">
            <a:avLst/>
          </a:prstGeom>
          <a:noFill/>
          <a:ln w="9525">
            <a:noFill/>
            <a:miter lim="800000"/>
            <a:headEnd/>
            <a:tailEnd/>
          </a:ln>
          <a:effectLst/>
        </p:spPr>
        <p:txBody>
          <a:bodyPr vert="horz" wrap="square" lIns="109728" tIns="54864" rIns="109728" bIns="54864" numCol="1" anchor="ctr" anchorCtr="0" compatLnSpc="1">
            <a:prstTxWarp prst="textNoShape">
              <a:avLst/>
            </a:prstTxWarp>
            <a:spAutoFit/>
          </a:bodyPr>
          <a:lstStyle/>
          <a:p>
            <a:endParaRPr lang="en-US" sz="2160"/>
          </a:p>
        </p:txBody>
      </p:sp>
      <p:sp>
        <p:nvSpPr>
          <p:cNvPr id="74" name="Freeform 6"/>
          <p:cNvSpPr>
            <a:spLocks/>
          </p:cNvSpPr>
          <p:nvPr/>
        </p:nvSpPr>
        <p:spPr bwMode="auto">
          <a:xfrm>
            <a:off x="614863" y="4268474"/>
            <a:ext cx="10967537" cy="2208768"/>
          </a:xfrm>
          <a:custGeom>
            <a:avLst/>
            <a:gdLst>
              <a:gd name="T0" fmla="*/ 4422 w 4637"/>
              <a:gd name="T1" fmla="*/ 0 h 1380"/>
              <a:gd name="T2" fmla="*/ 588 w 4637"/>
              <a:gd name="T3" fmla="*/ 0 h 1380"/>
              <a:gd name="T4" fmla="*/ 0 w 4637"/>
              <a:gd name="T5" fmla="*/ 156 h 1380"/>
              <a:gd name="T6" fmla="*/ 0 w 4637"/>
              <a:gd name="T7" fmla="*/ 1380 h 1380"/>
              <a:gd name="T8" fmla="*/ 588 w 4637"/>
              <a:gd name="T9" fmla="*/ 553 h 1380"/>
              <a:gd name="T10" fmla="*/ 4417 w 4637"/>
              <a:gd name="T11" fmla="*/ 553 h 1380"/>
              <a:gd name="T12" fmla="*/ 4637 w 4637"/>
              <a:gd name="T13" fmla="*/ 0 h 1380"/>
              <a:gd name="T14" fmla="*/ 4422 w 4637"/>
              <a:gd name="T15" fmla="*/ 0 h 13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7" h="1380">
                <a:moveTo>
                  <a:pt x="4422" y="0"/>
                </a:moveTo>
                <a:lnTo>
                  <a:pt x="588" y="0"/>
                </a:lnTo>
                <a:lnTo>
                  <a:pt x="0" y="156"/>
                </a:lnTo>
                <a:lnTo>
                  <a:pt x="0" y="1380"/>
                </a:lnTo>
                <a:lnTo>
                  <a:pt x="588" y="553"/>
                </a:lnTo>
                <a:lnTo>
                  <a:pt x="4417" y="553"/>
                </a:lnTo>
                <a:lnTo>
                  <a:pt x="4637" y="0"/>
                </a:lnTo>
                <a:lnTo>
                  <a:pt x="4422" y="0"/>
                </a:lnTo>
              </a:path>
            </a:pathLst>
          </a:custGeom>
          <a:solidFill>
            <a:srgbClr val="8C8C8C">
              <a:lumMod val="60000"/>
              <a:lumOff val="40000"/>
            </a:srgbClr>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latin typeface="Garamond" panose="02020404030301010803" pitchFamily="18" charset="0"/>
            </a:endParaRPr>
          </a:p>
        </p:txBody>
      </p:sp>
      <p:sp>
        <p:nvSpPr>
          <p:cNvPr id="75" name="Freeform 7"/>
          <p:cNvSpPr>
            <a:spLocks/>
          </p:cNvSpPr>
          <p:nvPr/>
        </p:nvSpPr>
        <p:spPr bwMode="auto">
          <a:xfrm>
            <a:off x="614863" y="-497980"/>
            <a:ext cx="10972267" cy="2184760"/>
          </a:xfrm>
          <a:custGeom>
            <a:avLst/>
            <a:gdLst>
              <a:gd name="T0" fmla="*/ 4420 w 4639"/>
              <a:gd name="T1" fmla="*/ 1365 h 1365"/>
              <a:gd name="T2" fmla="*/ 4639 w 4639"/>
              <a:gd name="T3" fmla="*/ 819 h 1365"/>
              <a:gd name="T4" fmla="*/ 588 w 4639"/>
              <a:gd name="T5" fmla="*/ 819 h 1365"/>
              <a:gd name="T6" fmla="*/ 0 w 4639"/>
              <a:gd name="T7" fmla="*/ 0 h 1365"/>
              <a:gd name="T8" fmla="*/ 0 w 4639"/>
              <a:gd name="T9" fmla="*/ 982 h 1365"/>
              <a:gd name="T10" fmla="*/ 588 w 4639"/>
              <a:gd name="T11" fmla="*/ 1365 h 1365"/>
              <a:gd name="T12" fmla="*/ 4420 w 4639"/>
              <a:gd name="T13" fmla="*/ 1365 h 1365"/>
            </a:gdLst>
            <a:ahLst/>
            <a:cxnLst>
              <a:cxn ang="0">
                <a:pos x="T0" y="T1"/>
              </a:cxn>
              <a:cxn ang="0">
                <a:pos x="T2" y="T3"/>
              </a:cxn>
              <a:cxn ang="0">
                <a:pos x="T4" y="T5"/>
              </a:cxn>
              <a:cxn ang="0">
                <a:pos x="T6" y="T7"/>
              </a:cxn>
              <a:cxn ang="0">
                <a:pos x="T8" y="T9"/>
              </a:cxn>
              <a:cxn ang="0">
                <a:pos x="T10" y="T11"/>
              </a:cxn>
              <a:cxn ang="0">
                <a:pos x="T12" y="T13"/>
              </a:cxn>
            </a:cxnLst>
            <a:rect l="0" t="0" r="r" b="b"/>
            <a:pathLst>
              <a:path w="4639" h="1365">
                <a:moveTo>
                  <a:pt x="4420" y="1365"/>
                </a:moveTo>
                <a:lnTo>
                  <a:pt x="4639" y="819"/>
                </a:lnTo>
                <a:lnTo>
                  <a:pt x="588" y="819"/>
                </a:lnTo>
                <a:lnTo>
                  <a:pt x="0" y="0"/>
                </a:lnTo>
                <a:lnTo>
                  <a:pt x="0" y="982"/>
                </a:lnTo>
                <a:lnTo>
                  <a:pt x="588" y="1365"/>
                </a:lnTo>
                <a:lnTo>
                  <a:pt x="4420" y="1365"/>
                </a:lnTo>
                <a:close/>
              </a:path>
            </a:pathLst>
          </a:custGeom>
          <a:solidFill>
            <a:srgbClr val="002776"/>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76" name="Freeform 8"/>
          <p:cNvSpPr>
            <a:spLocks/>
          </p:cNvSpPr>
          <p:nvPr/>
        </p:nvSpPr>
        <p:spPr bwMode="auto">
          <a:xfrm>
            <a:off x="614863" y="1073767"/>
            <a:ext cx="10972267" cy="1475713"/>
          </a:xfrm>
          <a:custGeom>
            <a:avLst/>
            <a:gdLst>
              <a:gd name="T0" fmla="*/ 4420 w 4639"/>
              <a:gd name="T1" fmla="*/ 383 h 922"/>
              <a:gd name="T2" fmla="*/ 588 w 4639"/>
              <a:gd name="T3" fmla="*/ 383 h 922"/>
              <a:gd name="T4" fmla="*/ 0 w 4639"/>
              <a:gd name="T5" fmla="*/ 0 h 922"/>
              <a:gd name="T6" fmla="*/ 0 w 4639"/>
              <a:gd name="T7" fmla="*/ 678 h 922"/>
              <a:gd name="T8" fmla="*/ 588 w 4639"/>
              <a:gd name="T9" fmla="*/ 922 h 922"/>
              <a:gd name="T10" fmla="*/ 4424 w 4639"/>
              <a:gd name="T11" fmla="*/ 922 h 922"/>
              <a:gd name="T12" fmla="*/ 4639 w 4639"/>
              <a:gd name="T13" fmla="*/ 383 h 922"/>
              <a:gd name="T14" fmla="*/ 4420 w 4639"/>
              <a:gd name="T15" fmla="*/ 383 h 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9" h="922">
                <a:moveTo>
                  <a:pt x="4420" y="383"/>
                </a:moveTo>
                <a:lnTo>
                  <a:pt x="588" y="383"/>
                </a:lnTo>
                <a:lnTo>
                  <a:pt x="0" y="0"/>
                </a:lnTo>
                <a:lnTo>
                  <a:pt x="0" y="678"/>
                </a:lnTo>
                <a:lnTo>
                  <a:pt x="588" y="922"/>
                </a:lnTo>
                <a:lnTo>
                  <a:pt x="4424" y="922"/>
                </a:lnTo>
                <a:lnTo>
                  <a:pt x="4639" y="383"/>
                </a:lnTo>
                <a:lnTo>
                  <a:pt x="4420" y="383"/>
                </a:lnTo>
              </a:path>
            </a:pathLst>
          </a:custGeom>
          <a:solidFill>
            <a:srgbClr val="00A1DE"/>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latin typeface="Garamond" panose="02020404030301010803" pitchFamily="18" charset="0"/>
            </a:endParaRPr>
          </a:p>
        </p:txBody>
      </p:sp>
      <p:sp>
        <p:nvSpPr>
          <p:cNvPr id="77" name="Freeform 9"/>
          <p:cNvSpPr>
            <a:spLocks/>
          </p:cNvSpPr>
          <p:nvPr/>
        </p:nvSpPr>
        <p:spPr bwMode="auto">
          <a:xfrm>
            <a:off x="614863" y="3237716"/>
            <a:ext cx="10967537" cy="1280446"/>
          </a:xfrm>
          <a:custGeom>
            <a:avLst/>
            <a:gdLst>
              <a:gd name="T0" fmla="*/ 4420 w 4637"/>
              <a:gd name="T1" fmla="*/ 106 h 800"/>
              <a:gd name="T2" fmla="*/ 590 w 4637"/>
              <a:gd name="T3" fmla="*/ 106 h 800"/>
              <a:gd name="T4" fmla="*/ 0 w 4637"/>
              <a:gd name="T5" fmla="*/ 0 h 800"/>
              <a:gd name="T6" fmla="*/ 0 w 4637"/>
              <a:gd name="T7" fmla="*/ 800 h 800"/>
              <a:gd name="T8" fmla="*/ 588 w 4637"/>
              <a:gd name="T9" fmla="*/ 644 h 800"/>
              <a:gd name="T10" fmla="*/ 4422 w 4637"/>
              <a:gd name="T11" fmla="*/ 644 h 800"/>
              <a:gd name="T12" fmla="*/ 4637 w 4637"/>
              <a:gd name="T13" fmla="*/ 106 h 800"/>
              <a:gd name="T14" fmla="*/ 4420 w 4637"/>
              <a:gd name="T15" fmla="*/ 106 h 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7" h="800">
                <a:moveTo>
                  <a:pt x="4420" y="106"/>
                </a:moveTo>
                <a:lnTo>
                  <a:pt x="590" y="106"/>
                </a:lnTo>
                <a:lnTo>
                  <a:pt x="0" y="0"/>
                </a:lnTo>
                <a:lnTo>
                  <a:pt x="0" y="800"/>
                </a:lnTo>
                <a:lnTo>
                  <a:pt x="588" y="644"/>
                </a:lnTo>
                <a:lnTo>
                  <a:pt x="4422" y="644"/>
                </a:lnTo>
                <a:lnTo>
                  <a:pt x="4637" y="106"/>
                </a:lnTo>
                <a:lnTo>
                  <a:pt x="4420" y="106"/>
                </a:lnTo>
              </a:path>
            </a:pathLst>
          </a:custGeom>
          <a:solidFill>
            <a:srgbClr val="8C8C8C"/>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latin typeface="Garamond" panose="02020404030301010803" pitchFamily="18" charset="0"/>
            </a:endParaRPr>
          </a:p>
        </p:txBody>
      </p:sp>
      <p:sp>
        <p:nvSpPr>
          <p:cNvPr id="78" name="Freeform 10"/>
          <p:cNvSpPr>
            <a:spLocks/>
          </p:cNvSpPr>
          <p:nvPr/>
        </p:nvSpPr>
        <p:spPr bwMode="auto">
          <a:xfrm>
            <a:off x="614865" y="2158942"/>
            <a:ext cx="10962808" cy="1248434"/>
          </a:xfrm>
          <a:custGeom>
            <a:avLst/>
            <a:gdLst>
              <a:gd name="T0" fmla="*/ 4424 w 4635"/>
              <a:gd name="T1" fmla="*/ 244 h 780"/>
              <a:gd name="T2" fmla="*/ 588 w 4635"/>
              <a:gd name="T3" fmla="*/ 244 h 780"/>
              <a:gd name="T4" fmla="*/ 0 w 4635"/>
              <a:gd name="T5" fmla="*/ 0 h 780"/>
              <a:gd name="T6" fmla="*/ 0 w 4635"/>
              <a:gd name="T7" fmla="*/ 674 h 780"/>
              <a:gd name="T8" fmla="*/ 590 w 4635"/>
              <a:gd name="T9" fmla="*/ 780 h 780"/>
              <a:gd name="T10" fmla="*/ 4420 w 4635"/>
              <a:gd name="T11" fmla="*/ 780 h 780"/>
              <a:gd name="T12" fmla="*/ 4635 w 4635"/>
              <a:gd name="T13" fmla="*/ 244 h 780"/>
              <a:gd name="T14" fmla="*/ 4424 w 4635"/>
              <a:gd name="T15" fmla="*/ 244 h 7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5" h="780">
                <a:moveTo>
                  <a:pt x="4424" y="244"/>
                </a:moveTo>
                <a:lnTo>
                  <a:pt x="588" y="244"/>
                </a:lnTo>
                <a:lnTo>
                  <a:pt x="0" y="0"/>
                </a:lnTo>
                <a:lnTo>
                  <a:pt x="0" y="674"/>
                </a:lnTo>
                <a:lnTo>
                  <a:pt x="590" y="780"/>
                </a:lnTo>
                <a:lnTo>
                  <a:pt x="4420" y="780"/>
                </a:lnTo>
                <a:lnTo>
                  <a:pt x="4635" y="244"/>
                </a:lnTo>
                <a:lnTo>
                  <a:pt x="4424" y="244"/>
                </a:lnTo>
              </a:path>
            </a:pathLst>
          </a:custGeom>
          <a:solidFill>
            <a:srgbClr val="313131">
              <a:lumMod val="75000"/>
              <a:lumOff val="25000"/>
            </a:srgbClr>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latin typeface="Garamond" panose="02020404030301010803" pitchFamily="18" charset="0"/>
            </a:endParaRPr>
          </a:p>
        </p:txBody>
      </p:sp>
      <p:sp>
        <p:nvSpPr>
          <p:cNvPr id="79" name="Rectangle 78"/>
          <p:cNvSpPr/>
          <p:nvPr/>
        </p:nvSpPr>
        <p:spPr>
          <a:xfrm>
            <a:off x="1955307" y="971441"/>
            <a:ext cx="7631665" cy="369332"/>
          </a:xfrm>
          <a:prstGeom prst="rect">
            <a:avLst/>
          </a:prstGeom>
        </p:spPr>
        <p:txBody>
          <a:bodyPr wrap="square" lIns="0" tIns="0" rIns="0" bIns="0">
            <a:spAutoFit/>
          </a:bodyPr>
          <a:lstStyle/>
          <a:p>
            <a:pPr defTabSz="1097280">
              <a:defRPr/>
            </a:pPr>
            <a:r>
              <a:rPr lang="en-US" sz="2400" kern="0" dirty="0">
                <a:solidFill>
                  <a:sysClr val="window" lastClr="FFFFFF"/>
                </a:solidFill>
                <a:latin typeface="Garamond" panose="02020404030301010803" pitchFamily="18" charset="0"/>
              </a:rPr>
              <a:t>Linear Model: </a:t>
            </a:r>
            <a:r>
              <a:rPr lang="en-US" sz="2400" kern="0" dirty="0" err="1">
                <a:solidFill>
                  <a:sysClr val="window" lastClr="FFFFFF"/>
                </a:solidFill>
                <a:latin typeface="Garamond" panose="02020404030301010803" pitchFamily="18" charset="0"/>
              </a:rPr>
              <a:t>Y</a:t>
            </a:r>
            <a:r>
              <a:rPr lang="en-US" sz="2400" kern="0" baseline="-25000" dirty="0" err="1">
                <a:solidFill>
                  <a:sysClr val="window" lastClr="FFFFFF"/>
                </a:solidFill>
                <a:latin typeface="Garamond" panose="02020404030301010803" pitchFamily="18" charset="0"/>
              </a:rPr>
              <a:t>t</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o</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1</a:t>
            </a:r>
            <a:r>
              <a:rPr lang="en-US" sz="2400" kern="0" dirty="0">
                <a:solidFill>
                  <a:sysClr val="window" lastClr="FFFFFF"/>
                </a:solidFill>
                <a:latin typeface="Garamond" panose="02020404030301010803" pitchFamily="18" charset="0"/>
              </a:rPr>
              <a:t>t + </a:t>
            </a:r>
            <a:r>
              <a:rPr lang="en-US" sz="2400" kern="0" dirty="0" err="1">
                <a:solidFill>
                  <a:sysClr val="window" lastClr="FFFFFF"/>
                </a:solidFill>
                <a:latin typeface="Garamond" panose="02020404030301010803" pitchFamily="18" charset="0"/>
              </a:rPr>
              <a:t>ε</a:t>
            </a:r>
            <a:endParaRPr lang="en-US" sz="2400" kern="0" dirty="0">
              <a:solidFill>
                <a:sysClr val="window" lastClr="FFFFFF"/>
              </a:solidFill>
              <a:latin typeface="Garamond" panose="02020404030301010803" pitchFamily="18" charset="0"/>
            </a:endParaRPr>
          </a:p>
        </p:txBody>
      </p:sp>
      <p:sp>
        <p:nvSpPr>
          <p:cNvPr id="80" name="Rectangle 79"/>
          <p:cNvSpPr/>
          <p:nvPr/>
        </p:nvSpPr>
        <p:spPr>
          <a:xfrm>
            <a:off x="1955307" y="1840121"/>
            <a:ext cx="8572934" cy="369332"/>
          </a:xfrm>
          <a:prstGeom prst="rect">
            <a:avLst/>
          </a:prstGeom>
        </p:spPr>
        <p:txBody>
          <a:bodyPr wrap="square" lIns="0" tIns="0" rIns="0" bIns="0">
            <a:spAutoFit/>
          </a:bodyPr>
          <a:lstStyle/>
          <a:p>
            <a:pPr lvl="0">
              <a:defRPr/>
            </a:pPr>
            <a:r>
              <a:rPr lang="en-US" sz="2400" kern="0" dirty="0">
                <a:solidFill>
                  <a:sysClr val="window" lastClr="FFFFFF"/>
                </a:solidFill>
                <a:latin typeface="Garamond" panose="02020404030301010803" pitchFamily="18" charset="0"/>
              </a:rPr>
              <a:t>Exponential Model: Log (</a:t>
            </a:r>
            <a:r>
              <a:rPr lang="en-US" sz="2400" kern="0" dirty="0" err="1">
                <a:solidFill>
                  <a:sysClr val="window" lastClr="FFFFFF"/>
                </a:solidFill>
                <a:latin typeface="Garamond" panose="02020404030301010803" pitchFamily="18" charset="0"/>
              </a:rPr>
              <a:t>Y</a:t>
            </a:r>
            <a:r>
              <a:rPr lang="en-US" sz="2400" kern="0" baseline="-25000" dirty="0" err="1">
                <a:solidFill>
                  <a:sysClr val="window" lastClr="FFFFFF"/>
                </a:solidFill>
                <a:latin typeface="Garamond" panose="02020404030301010803" pitchFamily="18" charset="0"/>
              </a:rPr>
              <a:t>t</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o</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1</a:t>
            </a:r>
            <a:r>
              <a:rPr lang="en-US" sz="2400" kern="0" dirty="0">
                <a:solidFill>
                  <a:sysClr val="window" lastClr="FFFFFF"/>
                </a:solidFill>
                <a:latin typeface="Garamond" panose="02020404030301010803" pitchFamily="18" charset="0"/>
              </a:rPr>
              <a:t>t + </a:t>
            </a:r>
            <a:r>
              <a:rPr lang="en-US" sz="2400" kern="0" dirty="0" err="1">
                <a:solidFill>
                  <a:sysClr val="window" lastClr="FFFFFF"/>
                </a:solidFill>
                <a:latin typeface="Garamond" panose="02020404030301010803" pitchFamily="18" charset="0"/>
              </a:rPr>
              <a:t>ε</a:t>
            </a:r>
            <a:endParaRPr lang="en-US" sz="2400" kern="0" dirty="0">
              <a:solidFill>
                <a:sysClr val="window" lastClr="FFFFFF"/>
              </a:solidFill>
              <a:latin typeface="Garamond" panose="02020404030301010803" pitchFamily="18" charset="0"/>
            </a:endParaRPr>
          </a:p>
        </p:txBody>
      </p:sp>
      <p:sp>
        <p:nvSpPr>
          <p:cNvPr id="81" name="Rectangle 80"/>
          <p:cNvSpPr/>
          <p:nvPr/>
        </p:nvSpPr>
        <p:spPr>
          <a:xfrm>
            <a:off x="1962695" y="2696004"/>
            <a:ext cx="8151055" cy="738664"/>
          </a:xfrm>
          <a:prstGeom prst="rect">
            <a:avLst/>
          </a:prstGeom>
        </p:spPr>
        <p:txBody>
          <a:bodyPr wrap="square" lIns="0" tIns="0" rIns="0" bIns="0">
            <a:spAutoFit/>
          </a:bodyPr>
          <a:lstStyle/>
          <a:p>
            <a:r>
              <a:rPr lang="en-US" sz="2400" kern="0" dirty="0">
                <a:solidFill>
                  <a:sysClr val="window" lastClr="FFFFFF"/>
                </a:solidFill>
                <a:latin typeface="Garamond" panose="02020404030301010803" pitchFamily="18" charset="0"/>
              </a:rPr>
              <a:t>Quadratic Model: </a:t>
            </a:r>
            <a:r>
              <a:rPr lang="en-US" sz="2400" kern="0" dirty="0" err="1">
                <a:solidFill>
                  <a:sysClr val="window" lastClr="FFFFFF"/>
                </a:solidFill>
                <a:latin typeface="Garamond" panose="02020404030301010803" pitchFamily="18" charset="0"/>
              </a:rPr>
              <a:t>Y</a:t>
            </a:r>
            <a:r>
              <a:rPr lang="en-US" sz="2400" kern="0" baseline="-25000" dirty="0" err="1">
                <a:solidFill>
                  <a:sysClr val="window" lastClr="FFFFFF"/>
                </a:solidFill>
                <a:latin typeface="Garamond" panose="02020404030301010803" pitchFamily="18" charset="0"/>
              </a:rPr>
              <a:t>t</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o</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1</a:t>
            </a:r>
            <a:r>
              <a:rPr lang="en-US" sz="2400" kern="0" dirty="0">
                <a:solidFill>
                  <a:sysClr val="window" lastClr="FFFFFF"/>
                </a:solidFill>
                <a:latin typeface="Garamond" panose="02020404030301010803" pitchFamily="18" charset="0"/>
              </a:rPr>
              <a:t>t + β</a:t>
            </a:r>
            <a:r>
              <a:rPr lang="en-US" sz="2400" kern="0" baseline="-25000" dirty="0">
                <a:solidFill>
                  <a:sysClr val="window" lastClr="FFFFFF"/>
                </a:solidFill>
                <a:latin typeface="Garamond" panose="02020404030301010803" pitchFamily="18" charset="0"/>
              </a:rPr>
              <a:t>2</a:t>
            </a:r>
            <a:r>
              <a:rPr lang="en-US" sz="2400" kern="0" dirty="0">
                <a:solidFill>
                  <a:sysClr val="window" lastClr="FFFFFF"/>
                </a:solidFill>
                <a:latin typeface="Garamond" panose="02020404030301010803" pitchFamily="18" charset="0"/>
              </a:rPr>
              <a:t>t</a:t>
            </a:r>
            <a:r>
              <a:rPr lang="en-US" sz="2400" kern="0" baseline="30000" dirty="0">
                <a:solidFill>
                  <a:sysClr val="window" lastClr="FFFFFF"/>
                </a:solidFill>
                <a:latin typeface="Garamond" panose="02020404030301010803" pitchFamily="18" charset="0"/>
              </a:rPr>
              <a:t>2 </a:t>
            </a:r>
            <a:r>
              <a:rPr lang="en-US" sz="2400" kern="0" dirty="0">
                <a:solidFill>
                  <a:sysClr val="window" lastClr="FFFFFF"/>
                </a:solidFill>
                <a:latin typeface="Garamond" panose="02020404030301010803" pitchFamily="18" charset="0"/>
              </a:rPr>
              <a:t>+ </a:t>
            </a:r>
            <a:r>
              <a:rPr lang="en-US" sz="2400" kern="0" dirty="0" err="1">
                <a:solidFill>
                  <a:sysClr val="window" lastClr="FFFFFF"/>
                </a:solidFill>
                <a:latin typeface="Garamond" panose="02020404030301010803" pitchFamily="18" charset="0"/>
              </a:rPr>
              <a:t>ε</a:t>
            </a:r>
            <a:endParaRPr lang="en-US" sz="2400" kern="0" dirty="0">
              <a:solidFill>
                <a:sysClr val="window" lastClr="FFFFFF"/>
              </a:solidFill>
              <a:latin typeface="Garamond" panose="02020404030301010803" pitchFamily="18" charset="0"/>
            </a:endParaRPr>
          </a:p>
          <a:p>
            <a:pPr defTabSz="1097280">
              <a:defRPr/>
            </a:pPr>
            <a:r>
              <a:rPr lang="en-US" sz="2400" kern="0" dirty="0">
                <a:solidFill>
                  <a:sysClr val="window" lastClr="FFFFFF"/>
                </a:solidFill>
                <a:latin typeface="Garamond" panose="02020404030301010803" pitchFamily="18" charset="0"/>
              </a:rPr>
              <a:t> </a:t>
            </a:r>
          </a:p>
        </p:txBody>
      </p:sp>
      <p:sp>
        <p:nvSpPr>
          <p:cNvPr id="82" name="Rectangle 81"/>
          <p:cNvSpPr/>
          <p:nvPr/>
        </p:nvSpPr>
        <p:spPr>
          <a:xfrm>
            <a:off x="1965482" y="3610404"/>
            <a:ext cx="10515600" cy="369332"/>
          </a:xfrm>
          <a:prstGeom prst="rect">
            <a:avLst/>
          </a:prstGeom>
        </p:spPr>
        <p:txBody>
          <a:bodyPr wrap="square" lIns="0" tIns="0" rIns="0" bIns="0">
            <a:spAutoFit/>
          </a:bodyPr>
          <a:lstStyle/>
          <a:p>
            <a:r>
              <a:rPr lang="en-US" sz="2400" kern="0" dirty="0">
                <a:solidFill>
                  <a:sysClr val="window" lastClr="FFFFFF"/>
                </a:solidFill>
              </a:rPr>
              <a:t>Additive Seasonality: </a:t>
            </a:r>
            <a:r>
              <a:rPr lang="en-US" sz="2400" kern="0" dirty="0" err="1">
                <a:solidFill>
                  <a:sysClr val="window" lastClr="FFFFFF"/>
                </a:solidFill>
              </a:rPr>
              <a:t>Y</a:t>
            </a:r>
            <a:r>
              <a:rPr lang="en-US" sz="2400" kern="0" baseline="-25000" dirty="0" err="1">
                <a:solidFill>
                  <a:sysClr val="window" lastClr="FFFFFF"/>
                </a:solidFill>
              </a:rPr>
              <a:t>t</a:t>
            </a:r>
            <a:r>
              <a:rPr lang="en-US" sz="2400" kern="0" dirty="0">
                <a:solidFill>
                  <a:sysClr val="window" lastClr="FFFFFF"/>
                </a:solidFill>
              </a:rPr>
              <a:t> = β</a:t>
            </a:r>
            <a:r>
              <a:rPr lang="en-US" sz="2400" kern="0" baseline="-25000" dirty="0">
                <a:solidFill>
                  <a:sysClr val="window" lastClr="FFFFFF"/>
                </a:solidFill>
              </a:rPr>
              <a:t>o</a:t>
            </a:r>
            <a:r>
              <a:rPr lang="en-US" sz="2400" kern="0" dirty="0">
                <a:solidFill>
                  <a:sysClr val="window" lastClr="FFFFFF"/>
                </a:solidFill>
              </a:rPr>
              <a:t> + β</a:t>
            </a:r>
            <a:r>
              <a:rPr lang="en-US" sz="2400" kern="0" baseline="-25000" dirty="0">
                <a:solidFill>
                  <a:sysClr val="window" lastClr="FFFFFF"/>
                </a:solidFill>
              </a:rPr>
              <a:t>1</a:t>
            </a:r>
            <a:r>
              <a:rPr lang="en-US" sz="2400" kern="0" dirty="0">
                <a:solidFill>
                  <a:sysClr val="window" lastClr="FFFFFF"/>
                </a:solidFill>
              </a:rPr>
              <a:t>D</a:t>
            </a:r>
            <a:r>
              <a:rPr lang="en-US" sz="2400" kern="0" baseline="-25000" dirty="0">
                <a:solidFill>
                  <a:sysClr val="window" lastClr="FFFFFF"/>
                </a:solidFill>
              </a:rPr>
              <a:t>Jan</a:t>
            </a:r>
            <a:r>
              <a:rPr lang="en-US" sz="2400" kern="0" dirty="0">
                <a:solidFill>
                  <a:sysClr val="window" lastClr="FFFFFF"/>
                </a:solidFill>
              </a:rPr>
              <a:t> + β</a:t>
            </a:r>
            <a:r>
              <a:rPr lang="en-US" sz="2400" kern="0" baseline="-25000" dirty="0">
                <a:solidFill>
                  <a:sysClr val="window" lastClr="FFFFFF"/>
                </a:solidFill>
              </a:rPr>
              <a:t>2</a:t>
            </a:r>
            <a:r>
              <a:rPr lang="en-US" sz="2400" kern="0" dirty="0">
                <a:solidFill>
                  <a:sysClr val="window" lastClr="FFFFFF"/>
                </a:solidFill>
              </a:rPr>
              <a:t>D</a:t>
            </a:r>
            <a:r>
              <a:rPr lang="en-US" sz="2400" kern="0" baseline="-25000" dirty="0">
                <a:solidFill>
                  <a:sysClr val="window" lastClr="FFFFFF"/>
                </a:solidFill>
              </a:rPr>
              <a:t>Feb</a:t>
            </a:r>
            <a:r>
              <a:rPr lang="en-US" sz="2400" kern="0" baseline="30000" dirty="0">
                <a:solidFill>
                  <a:sysClr val="window" lastClr="FFFFFF"/>
                </a:solidFill>
              </a:rPr>
              <a:t> </a:t>
            </a:r>
            <a:r>
              <a:rPr lang="en-US" sz="2400" kern="0" dirty="0">
                <a:solidFill>
                  <a:sysClr val="window" lastClr="FFFFFF"/>
                </a:solidFill>
              </a:rPr>
              <a:t>+ β</a:t>
            </a:r>
            <a:r>
              <a:rPr lang="en-US" sz="2400" kern="0" baseline="-25000" dirty="0">
                <a:solidFill>
                  <a:sysClr val="window" lastClr="FFFFFF"/>
                </a:solidFill>
              </a:rPr>
              <a:t>3</a:t>
            </a:r>
            <a:r>
              <a:rPr lang="en-US" sz="2400" kern="0" dirty="0">
                <a:solidFill>
                  <a:sysClr val="window" lastClr="FFFFFF"/>
                </a:solidFill>
              </a:rPr>
              <a:t>D</a:t>
            </a:r>
            <a:r>
              <a:rPr lang="en-US" sz="2400" kern="0" baseline="-25000" dirty="0">
                <a:solidFill>
                  <a:sysClr val="window" lastClr="FFFFFF"/>
                </a:solidFill>
              </a:rPr>
              <a:t>Mar</a:t>
            </a:r>
            <a:r>
              <a:rPr lang="en-US" sz="2400" kern="0" dirty="0">
                <a:solidFill>
                  <a:sysClr val="window" lastClr="FFFFFF"/>
                </a:solidFill>
              </a:rPr>
              <a:t> + </a:t>
            </a:r>
            <a:r>
              <a:rPr lang="is-IS" sz="2400" kern="0" dirty="0">
                <a:solidFill>
                  <a:sysClr val="window" lastClr="FFFFFF"/>
                </a:solidFill>
              </a:rPr>
              <a:t>…...+ </a:t>
            </a:r>
            <a:r>
              <a:rPr lang="en-US" sz="2400" kern="0" dirty="0">
                <a:solidFill>
                  <a:sysClr val="window" lastClr="FFFFFF"/>
                </a:solidFill>
              </a:rPr>
              <a:t>β</a:t>
            </a:r>
            <a:r>
              <a:rPr lang="en-US" sz="2400" kern="0" baseline="-25000" dirty="0">
                <a:solidFill>
                  <a:sysClr val="window" lastClr="FFFFFF"/>
                </a:solidFill>
              </a:rPr>
              <a:t>11</a:t>
            </a:r>
            <a:r>
              <a:rPr lang="en-US" sz="2400" kern="0" dirty="0">
                <a:solidFill>
                  <a:sysClr val="window" lastClr="FFFFFF"/>
                </a:solidFill>
              </a:rPr>
              <a:t>D</a:t>
            </a:r>
            <a:r>
              <a:rPr lang="en-US" sz="2400" kern="0" baseline="-25000" dirty="0">
                <a:solidFill>
                  <a:sysClr val="window" lastClr="FFFFFF"/>
                </a:solidFill>
              </a:rPr>
              <a:t>Nov</a:t>
            </a:r>
            <a:r>
              <a:rPr lang="en-US" sz="2400" kern="0" dirty="0">
                <a:solidFill>
                  <a:sysClr val="window" lastClr="FFFFFF"/>
                </a:solidFill>
              </a:rPr>
              <a:t> + </a:t>
            </a:r>
            <a:r>
              <a:rPr lang="en-US" sz="2400" kern="0" dirty="0" err="1">
                <a:solidFill>
                  <a:sysClr val="window" lastClr="FFFFFF"/>
                </a:solidFill>
              </a:rPr>
              <a:t>ε</a:t>
            </a:r>
            <a:r>
              <a:rPr lang="en-US" sz="2400" kern="0" dirty="0">
                <a:solidFill>
                  <a:sysClr val="window" lastClr="FFFFFF"/>
                </a:solidFill>
              </a:rPr>
              <a:t> </a:t>
            </a:r>
          </a:p>
        </p:txBody>
      </p:sp>
      <p:sp>
        <p:nvSpPr>
          <p:cNvPr id="83" name="Rectangle 82"/>
          <p:cNvSpPr/>
          <p:nvPr/>
        </p:nvSpPr>
        <p:spPr>
          <a:xfrm>
            <a:off x="1955306" y="4225576"/>
            <a:ext cx="9261334" cy="1107996"/>
          </a:xfrm>
          <a:prstGeom prst="rect">
            <a:avLst/>
          </a:prstGeom>
        </p:spPr>
        <p:txBody>
          <a:bodyPr wrap="square" lIns="0" tIns="0" rIns="0" bIns="0">
            <a:spAutoFit/>
          </a:bodyPr>
          <a:lstStyle/>
          <a:p>
            <a:pPr defTabSz="1097280">
              <a:defRPr/>
            </a:pPr>
            <a:r>
              <a:rPr lang="en-US" sz="2400" kern="0" dirty="0">
                <a:solidFill>
                  <a:sysClr val="window" lastClr="FFFFFF"/>
                </a:solidFill>
                <a:latin typeface="Garamond" panose="02020404030301010803" pitchFamily="18" charset="0"/>
              </a:rPr>
              <a:t>Additive Seasonality with Quadratic Trend:</a:t>
            </a:r>
          </a:p>
          <a:p>
            <a:r>
              <a:rPr lang="en-US" sz="2400" kern="0" dirty="0" err="1">
                <a:solidFill>
                  <a:sysClr val="window" lastClr="FFFFFF"/>
                </a:solidFill>
                <a:latin typeface="Garamond" panose="02020404030301010803" pitchFamily="18" charset="0"/>
              </a:rPr>
              <a:t>Y</a:t>
            </a:r>
            <a:r>
              <a:rPr lang="en-US" sz="2400" kern="0" baseline="-25000" dirty="0" err="1">
                <a:solidFill>
                  <a:sysClr val="window" lastClr="FFFFFF"/>
                </a:solidFill>
                <a:latin typeface="Garamond" panose="02020404030301010803" pitchFamily="18" charset="0"/>
              </a:rPr>
              <a:t>t</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o</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1</a:t>
            </a:r>
            <a:r>
              <a:rPr lang="en-US" sz="2400" kern="0" dirty="0">
                <a:solidFill>
                  <a:sysClr val="window" lastClr="FFFFFF"/>
                </a:solidFill>
                <a:latin typeface="Garamond" panose="02020404030301010803" pitchFamily="18" charset="0"/>
              </a:rPr>
              <a:t>t + β</a:t>
            </a:r>
            <a:r>
              <a:rPr lang="en-US" sz="2400" kern="0" baseline="-25000" dirty="0">
                <a:solidFill>
                  <a:sysClr val="window" lastClr="FFFFFF"/>
                </a:solidFill>
                <a:latin typeface="Garamond" panose="02020404030301010803" pitchFamily="18" charset="0"/>
              </a:rPr>
              <a:t>2</a:t>
            </a:r>
            <a:r>
              <a:rPr lang="en-US" sz="2400" kern="0" dirty="0">
                <a:solidFill>
                  <a:sysClr val="window" lastClr="FFFFFF"/>
                </a:solidFill>
                <a:latin typeface="Garamond" panose="02020404030301010803" pitchFamily="18" charset="0"/>
              </a:rPr>
              <a:t>t</a:t>
            </a:r>
            <a:r>
              <a:rPr lang="en-US" sz="2400" kern="0" baseline="30000" dirty="0">
                <a:solidFill>
                  <a:sysClr val="window" lastClr="FFFFFF"/>
                </a:solidFill>
                <a:latin typeface="Garamond" panose="02020404030301010803" pitchFamily="18" charset="0"/>
              </a:rPr>
              <a:t>2 </a:t>
            </a:r>
            <a:r>
              <a:rPr lang="en-US" sz="2400" kern="0" dirty="0">
                <a:solidFill>
                  <a:sysClr val="window" lastClr="FFFFFF"/>
                </a:solidFill>
                <a:latin typeface="Garamond" panose="02020404030301010803" pitchFamily="18" charset="0"/>
              </a:rPr>
              <a:t>+ β</a:t>
            </a:r>
            <a:r>
              <a:rPr lang="en-US" sz="2400" kern="0" baseline="-25000" dirty="0">
                <a:solidFill>
                  <a:sysClr val="window" lastClr="FFFFFF"/>
                </a:solidFill>
                <a:latin typeface="Garamond" panose="02020404030301010803" pitchFamily="18" charset="0"/>
              </a:rPr>
              <a:t>3</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Jan</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4</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Feb</a:t>
            </a:r>
            <a:r>
              <a:rPr lang="en-US" sz="2400" kern="0" baseline="30000" dirty="0">
                <a:solidFill>
                  <a:sysClr val="window" lastClr="FFFFFF"/>
                </a:solidFill>
                <a:latin typeface="Garamond" panose="02020404030301010803" pitchFamily="18" charset="0"/>
              </a:rPr>
              <a:t> </a:t>
            </a:r>
            <a:r>
              <a:rPr lang="en-US" sz="2400" kern="0" dirty="0">
                <a:solidFill>
                  <a:sysClr val="window" lastClr="FFFFFF"/>
                </a:solidFill>
                <a:latin typeface="Garamond" panose="02020404030301010803" pitchFamily="18" charset="0"/>
              </a:rPr>
              <a:t>+ β</a:t>
            </a:r>
            <a:r>
              <a:rPr lang="en-US" sz="2400" kern="0" baseline="-25000" dirty="0">
                <a:solidFill>
                  <a:sysClr val="window" lastClr="FFFFFF"/>
                </a:solidFill>
                <a:latin typeface="Garamond" panose="02020404030301010803" pitchFamily="18" charset="0"/>
              </a:rPr>
              <a:t>5</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Mar</a:t>
            </a:r>
            <a:r>
              <a:rPr lang="en-US" sz="2400" kern="0" dirty="0">
                <a:solidFill>
                  <a:sysClr val="window" lastClr="FFFFFF"/>
                </a:solidFill>
                <a:latin typeface="Garamond" panose="02020404030301010803" pitchFamily="18" charset="0"/>
              </a:rPr>
              <a:t> + </a:t>
            </a:r>
            <a:r>
              <a:rPr lang="is-IS" sz="2400" kern="0" dirty="0">
                <a:solidFill>
                  <a:sysClr val="window" lastClr="FFFFFF"/>
                </a:solidFill>
                <a:latin typeface="Garamond" panose="02020404030301010803" pitchFamily="18" charset="0"/>
              </a:rPr>
              <a:t>…...+ </a:t>
            </a:r>
            <a:r>
              <a:rPr lang="en-US" sz="2400" kern="0" dirty="0">
                <a:solidFill>
                  <a:sysClr val="window" lastClr="FFFFFF"/>
                </a:solidFill>
                <a:latin typeface="Garamond" panose="02020404030301010803" pitchFamily="18" charset="0"/>
              </a:rPr>
              <a:t>β</a:t>
            </a:r>
            <a:r>
              <a:rPr lang="en-US" sz="2400" kern="0" baseline="-25000" dirty="0">
                <a:solidFill>
                  <a:sysClr val="window" lastClr="FFFFFF"/>
                </a:solidFill>
                <a:latin typeface="Garamond" panose="02020404030301010803" pitchFamily="18" charset="0"/>
              </a:rPr>
              <a:t>13</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Nov</a:t>
            </a:r>
            <a:r>
              <a:rPr lang="en-US" sz="2400" kern="0" dirty="0">
                <a:solidFill>
                  <a:sysClr val="window" lastClr="FFFFFF"/>
                </a:solidFill>
                <a:latin typeface="Garamond" panose="02020404030301010803" pitchFamily="18" charset="0"/>
              </a:rPr>
              <a:t> + </a:t>
            </a:r>
            <a:r>
              <a:rPr lang="en-US" sz="2400" kern="0" dirty="0" err="1">
                <a:solidFill>
                  <a:sysClr val="window" lastClr="FFFFFF"/>
                </a:solidFill>
                <a:latin typeface="Garamond" panose="02020404030301010803" pitchFamily="18" charset="0"/>
              </a:rPr>
              <a:t>ε</a:t>
            </a:r>
            <a:r>
              <a:rPr lang="en-US" sz="2400" kern="0" dirty="0">
                <a:solidFill>
                  <a:sysClr val="window" lastClr="FFFFFF"/>
                </a:solidFill>
                <a:latin typeface="Garamond" panose="02020404030301010803" pitchFamily="18" charset="0"/>
              </a:rPr>
              <a:t> </a:t>
            </a:r>
          </a:p>
          <a:p>
            <a:pPr defTabSz="1097280">
              <a:defRPr/>
            </a:pPr>
            <a:endParaRPr lang="en-US" sz="2400" kern="0" dirty="0">
              <a:solidFill>
                <a:sysClr val="window" lastClr="FFFFFF"/>
              </a:solidFill>
              <a:latin typeface="Garamond" panose="02020404030301010803" pitchFamily="18" charset="0"/>
            </a:endParaRPr>
          </a:p>
        </p:txBody>
      </p:sp>
      <p:sp>
        <p:nvSpPr>
          <p:cNvPr id="17" name="Freeform 6"/>
          <p:cNvSpPr>
            <a:spLocks/>
          </p:cNvSpPr>
          <p:nvPr/>
        </p:nvSpPr>
        <p:spPr bwMode="auto">
          <a:xfrm>
            <a:off x="620191" y="5146766"/>
            <a:ext cx="10967537" cy="2208768"/>
          </a:xfrm>
          <a:custGeom>
            <a:avLst/>
            <a:gdLst>
              <a:gd name="T0" fmla="*/ 4422 w 4637"/>
              <a:gd name="T1" fmla="*/ 0 h 1380"/>
              <a:gd name="T2" fmla="*/ 588 w 4637"/>
              <a:gd name="T3" fmla="*/ 0 h 1380"/>
              <a:gd name="T4" fmla="*/ 0 w 4637"/>
              <a:gd name="T5" fmla="*/ 156 h 1380"/>
              <a:gd name="T6" fmla="*/ 0 w 4637"/>
              <a:gd name="T7" fmla="*/ 1380 h 1380"/>
              <a:gd name="T8" fmla="*/ 588 w 4637"/>
              <a:gd name="T9" fmla="*/ 553 h 1380"/>
              <a:gd name="T10" fmla="*/ 4417 w 4637"/>
              <a:gd name="T11" fmla="*/ 553 h 1380"/>
              <a:gd name="T12" fmla="*/ 4637 w 4637"/>
              <a:gd name="T13" fmla="*/ 0 h 1380"/>
              <a:gd name="T14" fmla="*/ 4422 w 4637"/>
              <a:gd name="T15" fmla="*/ 0 h 13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7" h="1380">
                <a:moveTo>
                  <a:pt x="4422" y="0"/>
                </a:moveTo>
                <a:lnTo>
                  <a:pt x="588" y="0"/>
                </a:lnTo>
                <a:lnTo>
                  <a:pt x="0" y="156"/>
                </a:lnTo>
                <a:lnTo>
                  <a:pt x="0" y="1380"/>
                </a:lnTo>
                <a:lnTo>
                  <a:pt x="588" y="553"/>
                </a:lnTo>
                <a:lnTo>
                  <a:pt x="4417" y="553"/>
                </a:lnTo>
                <a:lnTo>
                  <a:pt x="4637" y="0"/>
                </a:lnTo>
                <a:lnTo>
                  <a:pt x="4422" y="0"/>
                </a:lnTo>
              </a:path>
            </a:pathLst>
          </a:custGeom>
          <a:solidFill>
            <a:schemeClr val="accent1"/>
          </a:solidFill>
          <a:ln w="9525" cap="flat">
            <a:solidFill>
              <a:sysClr val="window" lastClr="FFFFFF"/>
            </a:solidFill>
            <a:prstDash val="solid"/>
            <a:miter lim="800000"/>
            <a:headEnd/>
            <a:tailEnd/>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18" name="Rectangle 17"/>
          <p:cNvSpPr/>
          <p:nvPr/>
        </p:nvSpPr>
        <p:spPr>
          <a:xfrm>
            <a:off x="1966404" y="5116644"/>
            <a:ext cx="9261334" cy="1477328"/>
          </a:xfrm>
          <a:prstGeom prst="rect">
            <a:avLst/>
          </a:prstGeom>
        </p:spPr>
        <p:txBody>
          <a:bodyPr wrap="square" lIns="0" tIns="0" rIns="0" bIns="0">
            <a:spAutoFit/>
          </a:bodyPr>
          <a:lstStyle/>
          <a:p>
            <a:pPr defTabSz="1097280">
              <a:defRPr/>
            </a:pPr>
            <a:r>
              <a:rPr lang="en-US" sz="2400" kern="0" dirty="0">
                <a:solidFill>
                  <a:sysClr val="window" lastClr="FFFFFF"/>
                </a:solidFill>
                <a:latin typeface="Garamond" panose="02020404030301010803" pitchFamily="18" charset="0"/>
              </a:rPr>
              <a:t>Multiplicative Seasonality:</a:t>
            </a:r>
          </a:p>
          <a:p>
            <a:r>
              <a:rPr lang="en-US" sz="2400" kern="0" dirty="0">
                <a:solidFill>
                  <a:sysClr val="window" lastClr="FFFFFF"/>
                </a:solidFill>
                <a:latin typeface="Garamond" panose="02020404030301010803" pitchFamily="18" charset="0"/>
              </a:rPr>
              <a:t>Log (</a:t>
            </a:r>
            <a:r>
              <a:rPr lang="en-US" sz="2400" kern="0" dirty="0" err="1">
                <a:solidFill>
                  <a:sysClr val="window" lastClr="FFFFFF"/>
                </a:solidFill>
                <a:latin typeface="Garamond" panose="02020404030301010803" pitchFamily="18" charset="0"/>
              </a:rPr>
              <a:t>Y</a:t>
            </a:r>
            <a:r>
              <a:rPr lang="en-US" sz="2400" kern="0" baseline="-25000" dirty="0" err="1">
                <a:solidFill>
                  <a:sysClr val="window" lastClr="FFFFFF"/>
                </a:solidFill>
                <a:latin typeface="Garamond" panose="02020404030301010803" pitchFamily="18" charset="0"/>
              </a:rPr>
              <a:t>t</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o</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1</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Jan</a:t>
            </a:r>
            <a:r>
              <a:rPr lang="en-US" sz="2400" kern="0" dirty="0">
                <a:solidFill>
                  <a:sysClr val="window" lastClr="FFFFFF"/>
                </a:solidFill>
                <a:latin typeface="Garamond" panose="02020404030301010803" pitchFamily="18" charset="0"/>
              </a:rPr>
              <a:t> + β</a:t>
            </a:r>
            <a:r>
              <a:rPr lang="en-US" sz="2400" kern="0" baseline="-25000" dirty="0">
                <a:solidFill>
                  <a:sysClr val="window" lastClr="FFFFFF"/>
                </a:solidFill>
                <a:latin typeface="Garamond" panose="02020404030301010803" pitchFamily="18" charset="0"/>
              </a:rPr>
              <a:t>2</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Feb</a:t>
            </a:r>
            <a:r>
              <a:rPr lang="en-US" sz="2400" kern="0" baseline="30000" dirty="0">
                <a:solidFill>
                  <a:sysClr val="window" lastClr="FFFFFF"/>
                </a:solidFill>
                <a:latin typeface="Garamond" panose="02020404030301010803" pitchFamily="18" charset="0"/>
              </a:rPr>
              <a:t> </a:t>
            </a:r>
            <a:r>
              <a:rPr lang="en-US" sz="2400" kern="0" dirty="0">
                <a:solidFill>
                  <a:sysClr val="window" lastClr="FFFFFF"/>
                </a:solidFill>
                <a:latin typeface="Garamond" panose="02020404030301010803" pitchFamily="18" charset="0"/>
              </a:rPr>
              <a:t>+ β</a:t>
            </a:r>
            <a:r>
              <a:rPr lang="en-US" sz="2400" kern="0" baseline="-25000" dirty="0">
                <a:solidFill>
                  <a:sysClr val="window" lastClr="FFFFFF"/>
                </a:solidFill>
                <a:latin typeface="Garamond" panose="02020404030301010803" pitchFamily="18" charset="0"/>
              </a:rPr>
              <a:t>3</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Mar</a:t>
            </a:r>
            <a:r>
              <a:rPr lang="en-US" sz="2400" kern="0" dirty="0">
                <a:solidFill>
                  <a:sysClr val="window" lastClr="FFFFFF"/>
                </a:solidFill>
                <a:latin typeface="Garamond" panose="02020404030301010803" pitchFamily="18" charset="0"/>
              </a:rPr>
              <a:t> + </a:t>
            </a:r>
            <a:r>
              <a:rPr lang="is-IS" sz="2400" kern="0" dirty="0">
                <a:solidFill>
                  <a:sysClr val="window" lastClr="FFFFFF"/>
                </a:solidFill>
                <a:latin typeface="Garamond" panose="02020404030301010803" pitchFamily="18" charset="0"/>
              </a:rPr>
              <a:t>…...+ </a:t>
            </a:r>
            <a:r>
              <a:rPr lang="en-US" sz="2400" kern="0" dirty="0">
                <a:solidFill>
                  <a:sysClr val="window" lastClr="FFFFFF"/>
                </a:solidFill>
                <a:latin typeface="Garamond" panose="02020404030301010803" pitchFamily="18" charset="0"/>
              </a:rPr>
              <a:t>β</a:t>
            </a:r>
            <a:r>
              <a:rPr lang="en-US" sz="2400" kern="0" baseline="-25000" dirty="0">
                <a:solidFill>
                  <a:sysClr val="window" lastClr="FFFFFF"/>
                </a:solidFill>
                <a:latin typeface="Garamond" panose="02020404030301010803" pitchFamily="18" charset="0"/>
              </a:rPr>
              <a:t>11</a:t>
            </a:r>
            <a:r>
              <a:rPr lang="en-US" sz="2400" kern="0" dirty="0">
                <a:solidFill>
                  <a:sysClr val="window" lastClr="FFFFFF"/>
                </a:solidFill>
                <a:latin typeface="Garamond" panose="02020404030301010803" pitchFamily="18" charset="0"/>
              </a:rPr>
              <a:t>D</a:t>
            </a:r>
            <a:r>
              <a:rPr lang="en-US" sz="2400" kern="0" baseline="-25000" dirty="0">
                <a:solidFill>
                  <a:sysClr val="window" lastClr="FFFFFF"/>
                </a:solidFill>
                <a:latin typeface="Garamond" panose="02020404030301010803" pitchFamily="18" charset="0"/>
              </a:rPr>
              <a:t>Nov</a:t>
            </a:r>
            <a:r>
              <a:rPr lang="en-US" sz="2400" kern="0" dirty="0">
                <a:solidFill>
                  <a:sysClr val="window" lastClr="FFFFFF"/>
                </a:solidFill>
                <a:latin typeface="Garamond" panose="02020404030301010803" pitchFamily="18" charset="0"/>
              </a:rPr>
              <a:t> + </a:t>
            </a:r>
            <a:r>
              <a:rPr lang="en-US" sz="2400" kern="0" dirty="0" err="1">
                <a:solidFill>
                  <a:sysClr val="window" lastClr="FFFFFF"/>
                </a:solidFill>
                <a:latin typeface="Garamond" panose="02020404030301010803" pitchFamily="18" charset="0"/>
              </a:rPr>
              <a:t>ε</a:t>
            </a:r>
            <a:r>
              <a:rPr lang="en-US" sz="2400" kern="0" dirty="0">
                <a:solidFill>
                  <a:sysClr val="window" lastClr="FFFFFF"/>
                </a:solidFill>
                <a:latin typeface="Garamond" panose="02020404030301010803" pitchFamily="18" charset="0"/>
              </a:rPr>
              <a:t> </a:t>
            </a:r>
          </a:p>
          <a:p>
            <a:endParaRPr lang="en-US" sz="2400" kern="0" dirty="0">
              <a:solidFill>
                <a:sysClr val="window" lastClr="FFFFFF"/>
              </a:solidFill>
              <a:latin typeface="Garamond" panose="02020404030301010803" pitchFamily="18" charset="0"/>
            </a:endParaRPr>
          </a:p>
          <a:p>
            <a:pPr defTabSz="1097280">
              <a:defRPr/>
            </a:pPr>
            <a:endParaRPr lang="en-US" sz="2400" kern="0" dirty="0">
              <a:solidFill>
                <a:sysClr val="window" lastClr="FFFFFF"/>
              </a:solidFill>
              <a:latin typeface="Garamond" panose="02020404030301010803" pitchFamily="18" charset="0"/>
            </a:endParaRPr>
          </a:p>
        </p:txBody>
      </p:sp>
    </p:spTree>
    <p:extLst>
      <p:ext uri="{BB962C8B-B14F-4D97-AF65-F5344CB8AC3E}">
        <p14:creationId xmlns:p14="http://schemas.microsoft.com/office/powerpoint/2010/main" val="2858221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1A09E-940B-E947-B054-1FB919B421F1}"/>
              </a:ext>
            </a:extLst>
          </p:cNvPr>
          <p:cNvSpPr txBox="1"/>
          <p:nvPr/>
        </p:nvSpPr>
        <p:spPr>
          <a:xfrm>
            <a:off x="4474464" y="2840736"/>
            <a:ext cx="2327304" cy="707886"/>
          </a:xfrm>
          <a:prstGeom prst="rect">
            <a:avLst/>
          </a:prstGeom>
          <a:noFill/>
        </p:spPr>
        <p:txBody>
          <a:bodyPr wrap="none" rtlCol="0">
            <a:spAutoFit/>
          </a:bodyPr>
          <a:lstStyle/>
          <a:p>
            <a:r>
              <a:rPr lang="en-US" sz="4000" dirty="0">
                <a:solidFill>
                  <a:srgbClr val="FF6700"/>
                </a:solidFill>
                <a:latin typeface="Garamond" panose="02020404030301010803" pitchFamily="18" charset="0"/>
              </a:rPr>
              <a:t>Thank you</a:t>
            </a:r>
          </a:p>
        </p:txBody>
      </p:sp>
    </p:spTree>
    <p:extLst>
      <p:ext uri="{BB962C8B-B14F-4D97-AF65-F5344CB8AC3E}">
        <p14:creationId xmlns:p14="http://schemas.microsoft.com/office/powerpoint/2010/main" val="2221836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0"/>
            <a:ext cx="10358541" cy="707886"/>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Effect of omission of data on the Time series plot</a:t>
            </a:r>
          </a:p>
        </p:txBody>
      </p:sp>
      <p:pic>
        <p:nvPicPr>
          <p:cNvPr id="4" name="Picture 3" descr="http://htmlimg4.scribdassets.com/cpltg1atc0j48e8/images/6-fc27ef9e56/000.jpg"/>
          <p:cNvPicPr/>
          <p:nvPr/>
        </p:nvPicPr>
        <p:blipFill>
          <a:blip r:embed="rId2" cstate="print"/>
          <a:srcRect/>
          <a:stretch>
            <a:fillRect/>
          </a:stretch>
        </p:blipFill>
        <p:spPr bwMode="auto">
          <a:xfrm>
            <a:off x="1524000" y="1197682"/>
            <a:ext cx="8686800" cy="5660319"/>
          </a:xfrm>
          <a:prstGeom prst="rect">
            <a:avLst/>
          </a:prstGeom>
          <a:noFill/>
          <a:ln w="9525">
            <a:noFill/>
            <a:miter lim="800000"/>
            <a:headEnd/>
            <a:tailEnd/>
          </a:ln>
        </p:spPr>
      </p:pic>
    </p:spTree>
    <p:extLst>
      <p:ext uri="{BB962C8B-B14F-4D97-AF65-F5344CB8AC3E}">
        <p14:creationId xmlns:p14="http://schemas.microsoft.com/office/powerpoint/2010/main" val="166963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0"/>
            <a:ext cx="10358541" cy="707886"/>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Effect of omission of data on the Time series plot</a:t>
            </a:r>
          </a:p>
        </p:txBody>
      </p:sp>
      <p:pic>
        <p:nvPicPr>
          <p:cNvPr id="5" name="Picture 4" descr="http://htmlimg3.scribdassets.com/cpltg1atc0j48e8/images/8-8899f38b5e/000.jpg"/>
          <p:cNvPicPr/>
          <p:nvPr/>
        </p:nvPicPr>
        <p:blipFill>
          <a:blip r:embed="rId2" cstate="print"/>
          <a:srcRect/>
          <a:stretch>
            <a:fillRect/>
          </a:stretch>
        </p:blipFill>
        <p:spPr bwMode="auto">
          <a:xfrm>
            <a:off x="1524000" y="1197682"/>
            <a:ext cx="8686800" cy="5660319"/>
          </a:xfrm>
          <a:prstGeom prst="rect">
            <a:avLst/>
          </a:prstGeom>
          <a:noFill/>
          <a:ln w="9525">
            <a:noFill/>
            <a:miter lim="800000"/>
            <a:headEnd/>
            <a:tailEnd/>
          </a:ln>
        </p:spPr>
      </p:pic>
    </p:spTree>
    <p:extLst>
      <p:ext uri="{BB962C8B-B14F-4D97-AF65-F5344CB8AC3E}">
        <p14:creationId xmlns:p14="http://schemas.microsoft.com/office/powerpoint/2010/main" val="4130638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0"/>
            <a:ext cx="9364916"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Trend could be misleading due to scale effect:</a:t>
            </a:r>
          </a:p>
        </p:txBody>
      </p:sp>
      <p:grpSp>
        <p:nvGrpSpPr>
          <p:cNvPr id="3" name="Group 126"/>
          <p:cNvGrpSpPr>
            <a:grpSpLocks noChangeAspect="1"/>
          </p:cNvGrpSpPr>
          <p:nvPr/>
        </p:nvGrpSpPr>
        <p:grpSpPr bwMode="auto">
          <a:xfrm>
            <a:off x="1365249" y="1019176"/>
            <a:ext cx="9153526" cy="5495925"/>
            <a:chOff x="-3" y="861"/>
            <a:chExt cx="5766" cy="3462"/>
          </a:xfrm>
        </p:grpSpPr>
        <p:sp>
          <p:nvSpPr>
            <p:cNvPr id="1149" name="AutoShape 125"/>
            <p:cNvSpPr>
              <a:spLocks noChangeAspect="1" noChangeArrowheads="1" noTextEdit="1"/>
            </p:cNvSpPr>
            <p:nvPr/>
          </p:nvSpPr>
          <p:spPr bwMode="auto">
            <a:xfrm>
              <a:off x="0" y="864"/>
              <a:ext cx="5760" cy="34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1" name="Rectangle 127"/>
            <p:cNvSpPr>
              <a:spLocks noChangeArrowheads="1"/>
            </p:cNvSpPr>
            <p:nvPr/>
          </p:nvSpPr>
          <p:spPr bwMode="auto">
            <a:xfrm>
              <a:off x="-3" y="861"/>
              <a:ext cx="5766" cy="3462"/>
            </a:xfrm>
            <a:prstGeom prst="rect">
              <a:avLst/>
            </a:prstGeom>
            <a:solidFill>
              <a:srgbClr val="EAF2F3"/>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2" name="Rectangle 128"/>
            <p:cNvSpPr>
              <a:spLocks noChangeArrowheads="1"/>
            </p:cNvSpPr>
            <p:nvPr/>
          </p:nvSpPr>
          <p:spPr bwMode="auto">
            <a:xfrm>
              <a:off x="0" y="867"/>
              <a:ext cx="5757" cy="3453"/>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3" name="Rectangle 129"/>
            <p:cNvSpPr>
              <a:spLocks noChangeArrowheads="1"/>
            </p:cNvSpPr>
            <p:nvPr/>
          </p:nvSpPr>
          <p:spPr bwMode="auto">
            <a:xfrm>
              <a:off x="91" y="942"/>
              <a:ext cx="2789" cy="3303"/>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4" name="Rectangle 130"/>
            <p:cNvSpPr>
              <a:spLocks noChangeArrowheads="1"/>
            </p:cNvSpPr>
            <p:nvPr/>
          </p:nvSpPr>
          <p:spPr bwMode="auto">
            <a:xfrm>
              <a:off x="517" y="1034"/>
              <a:ext cx="2251" cy="2860"/>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5" name="Line 131"/>
            <p:cNvSpPr>
              <a:spLocks noChangeShapeType="1"/>
            </p:cNvSpPr>
            <p:nvPr/>
          </p:nvSpPr>
          <p:spPr bwMode="auto">
            <a:xfrm>
              <a:off x="517" y="3148"/>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6" name="Line 132"/>
            <p:cNvSpPr>
              <a:spLocks noChangeShapeType="1"/>
            </p:cNvSpPr>
            <p:nvPr/>
          </p:nvSpPr>
          <p:spPr bwMode="auto">
            <a:xfrm>
              <a:off x="517" y="2462"/>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7" name="Line 133"/>
            <p:cNvSpPr>
              <a:spLocks noChangeShapeType="1"/>
            </p:cNvSpPr>
            <p:nvPr/>
          </p:nvSpPr>
          <p:spPr bwMode="auto">
            <a:xfrm>
              <a:off x="517" y="1777"/>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8" name="Line 134"/>
            <p:cNvSpPr>
              <a:spLocks noChangeShapeType="1"/>
            </p:cNvSpPr>
            <p:nvPr/>
          </p:nvSpPr>
          <p:spPr bwMode="auto">
            <a:xfrm>
              <a:off x="517" y="1092"/>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9" name="Freeform 135"/>
            <p:cNvSpPr>
              <a:spLocks/>
            </p:cNvSpPr>
            <p:nvPr/>
          </p:nvSpPr>
          <p:spPr bwMode="auto">
            <a:xfrm>
              <a:off x="691" y="1434"/>
              <a:ext cx="2007" cy="1956"/>
            </a:xfrm>
            <a:custGeom>
              <a:avLst/>
              <a:gdLst/>
              <a:ahLst/>
              <a:cxnLst>
                <a:cxn ang="0">
                  <a:pos x="0" y="679"/>
                </a:cxn>
                <a:cxn ang="0">
                  <a:pos x="31" y="643"/>
                </a:cxn>
                <a:cxn ang="0">
                  <a:pos x="61" y="607"/>
                </a:cxn>
                <a:cxn ang="0">
                  <a:pos x="91" y="572"/>
                </a:cxn>
                <a:cxn ang="0">
                  <a:pos x="121" y="536"/>
                </a:cxn>
                <a:cxn ang="0">
                  <a:pos x="152" y="500"/>
                </a:cxn>
                <a:cxn ang="0">
                  <a:pos x="182" y="464"/>
                </a:cxn>
                <a:cxn ang="0">
                  <a:pos x="212" y="429"/>
                </a:cxn>
                <a:cxn ang="0">
                  <a:pos x="242" y="393"/>
                </a:cxn>
                <a:cxn ang="0">
                  <a:pos x="273" y="357"/>
                </a:cxn>
                <a:cxn ang="0">
                  <a:pos x="303" y="322"/>
                </a:cxn>
                <a:cxn ang="0">
                  <a:pos x="333" y="286"/>
                </a:cxn>
                <a:cxn ang="0">
                  <a:pos x="363" y="250"/>
                </a:cxn>
                <a:cxn ang="0">
                  <a:pos x="394" y="214"/>
                </a:cxn>
                <a:cxn ang="0">
                  <a:pos x="424" y="179"/>
                </a:cxn>
                <a:cxn ang="0">
                  <a:pos x="454" y="143"/>
                </a:cxn>
                <a:cxn ang="0">
                  <a:pos x="484" y="107"/>
                </a:cxn>
                <a:cxn ang="0">
                  <a:pos x="515" y="71"/>
                </a:cxn>
                <a:cxn ang="0">
                  <a:pos x="545" y="36"/>
                </a:cxn>
                <a:cxn ang="0">
                  <a:pos x="575" y="0"/>
                </a:cxn>
              </a:cxnLst>
              <a:rect l="0" t="0" r="r" b="b"/>
              <a:pathLst>
                <a:path w="575" h="679">
                  <a:moveTo>
                    <a:pt x="0" y="679"/>
                  </a:moveTo>
                  <a:lnTo>
                    <a:pt x="31" y="643"/>
                  </a:lnTo>
                  <a:lnTo>
                    <a:pt x="61" y="607"/>
                  </a:lnTo>
                  <a:lnTo>
                    <a:pt x="91" y="572"/>
                  </a:lnTo>
                  <a:lnTo>
                    <a:pt x="121" y="536"/>
                  </a:lnTo>
                  <a:lnTo>
                    <a:pt x="152" y="500"/>
                  </a:lnTo>
                  <a:lnTo>
                    <a:pt x="182" y="464"/>
                  </a:lnTo>
                  <a:lnTo>
                    <a:pt x="212" y="429"/>
                  </a:lnTo>
                  <a:lnTo>
                    <a:pt x="242" y="393"/>
                  </a:lnTo>
                  <a:lnTo>
                    <a:pt x="273" y="357"/>
                  </a:lnTo>
                  <a:lnTo>
                    <a:pt x="303" y="322"/>
                  </a:lnTo>
                  <a:lnTo>
                    <a:pt x="333" y="286"/>
                  </a:lnTo>
                  <a:lnTo>
                    <a:pt x="363" y="250"/>
                  </a:lnTo>
                  <a:lnTo>
                    <a:pt x="394" y="214"/>
                  </a:lnTo>
                  <a:lnTo>
                    <a:pt x="424" y="179"/>
                  </a:lnTo>
                  <a:lnTo>
                    <a:pt x="454" y="143"/>
                  </a:lnTo>
                  <a:lnTo>
                    <a:pt x="484" y="107"/>
                  </a:lnTo>
                  <a:lnTo>
                    <a:pt x="515" y="71"/>
                  </a:lnTo>
                  <a:lnTo>
                    <a:pt x="545" y="36"/>
                  </a:lnTo>
                  <a:lnTo>
                    <a:pt x="575"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0" name="Oval 136"/>
            <p:cNvSpPr>
              <a:spLocks noChangeArrowheads="1"/>
            </p:cNvSpPr>
            <p:nvPr/>
          </p:nvSpPr>
          <p:spPr bwMode="auto">
            <a:xfrm>
              <a:off x="667" y="337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1" name="Oval 137"/>
            <p:cNvSpPr>
              <a:spLocks noChangeArrowheads="1"/>
            </p:cNvSpPr>
            <p:nvPr/>
          </p:nvSpPr>
          <p:spPr bwMode="auto">
            <a:xfrm>
              <a:off x="775" y="326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2" name="Oval 138"/>
            <p:cNvSpPr>
              <a:spLocks noChangeArrowheads="1"/>
            </p:cNvSpPr>
            <p:nvPr/>
          </p:nvSpPr>
          <p:spPr bwMode="auto">
            <a:xfrm>
              <a:off x="880" y="3162"/>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3" name="Oval 139"/>
            <p:cNvSpPr>
              <a:spLocks noChangeArrowheads="1"/>
            </p:cNvSpPr>
            <p:nvPr/>
          </p:nvSpPr>
          <p:spPr bwMode="auto">
            <a:xfrm>
              <a:off x="984" y="3061"/>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4" name="Oval 140"/>
            <p:cNvSpPr>
              <a:spLocks noChangeArrowheads="1"/>
            </p:cNvSpPr>
            <p:nvPr/>
          </p:nvSpPr>
          <p:spPr bwMode="auto">
            <a:xfrm>
              <a:off x="1089" y="295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5" name="Oval 141"/>
            <p:cNvSpPr>
              <a:spLocks noChangeArrowheads="1"/>
            </p:cNvSpPr>
            <p:nvPr/>
          </p:nvSpPr>
          <p:spPr bwMode="auto">
            <a:xfrm>
              <a:off x="1197" y="285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6" name="Oval 142"/>
            <p:cNvSpPr>
              <a:spLocks noChangeArrowheads="1"/>
            </p:cNvSpPr>
            <p:nvPr/>
          </p:nvSpPr>
          <p:spPr bwMode="auto">
            <a:xfrm>
              <a:off x="1302" y="2750"/>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7" name="Oval 143"/>
            <p:cNvSpPr>
              <a:spLocks noChangeArrowheads="1"/>
            </p:cNvSpPr>
            <p:nvPr/>
          </p:nvSpPr>
          <p:spPr bwMode="auto">
            <a:xfrm>
              <a:off x="1407" y="265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8" name="Oval 144"/>
            <p:cNvSpPr>
              <a:spLocks noChangeArrowheads="1"/>
            </p:cNvSpPr>
            <p:nvPr/>
          </p:nvSpPr>
          <p:spPr bwMode="auto">
            <a:xfrm>
              <a:off x="1512" y="2546"/>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9" name="Oval 145"/>
            <p:cNvSpPr>
              <a:spLocks noChangeArrowheads="1"/>
            </p:cNvSpPr>
            <p:nvPr/>
          </p:nvSpPr>
          <p:spPr bwMode="auto">
            <a:xfrm>
              <a:off x="1620" y="2442"/>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0" name="Oval 146"/>
            <p:cNvSpPr>
              <a:spLocks noChangeArrowheads="1"/>
            </p:cNvSpPr>
            <p:nvPr/>
          </p:nvSpPr>
          <p:spPr bwMode="auto">
            <a:xfrm>
              <a:off x="1725" y="2341"/>
              <a:ext cx="48"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1" name="Oval 147"/>
            <p:cNvSpPr>
              <a:spLocks noChangeArrowheads="1"/>
            </p:cNvSpPr>
            <p:nvPr/>
          </p:nvSpPr>
          <p:spPr bwMode="auto">
            <a:xfrm>
              <a:off x="1829" y="223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2" name="Oval 148"/>
            <p:cNvSpPr>
              <a:spLocks noChangeArrowheads="1"/>
            </p:cNvSpPr>
            <p:nvPr/>
          </p:nvSpPr>
          <p:spPr bwMode="auto">
            <a:xfrm>
              <a:off x="1934" y="213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3" name="Oval 149"/>
            <p:cNvSpPr>
              <a:spLocks noChangeArrowheads="1"/>
            </p:cNvSpPr>
            <p:nvPr/>
          </p:nvSpPr>
          <p:spPr bwMode="auto">
            <a:xfrm>
              <a:off x="2042" y="2030"/>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4" name="Oval 150"/>
            <p:cNvSpPr>
              <a:spLocks noChangeArrowheads="1"/>
            </p:cNvSpPr>
            <p:nvPr/>
          </p:nvSpPr>
          <p:spPr bwMode="auto">
            <a:xfrm>
              <a:off x="2147" y="193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5" name="Oval 151"/>
            <p:cNvSpPr>
              <a:spLocks noChangeArrowheads="1"/>
            </p:cNvSpPr>
            <p:nvPr/>
          </p:nvSpPr>
          <p:spPr bwMode="auto">
            <a:xfrm>
              <a:off x="2252" y="182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6" name="Oval 152"/>
            <p:cNvSpPr>
              <a:spLocks noChangeArrowheads="1"/>
            </p:cNvSpPr>
            <p:nvPr/>
          </p:nvSpPr>
          <p:spPr bwMode="auto">
            <a:xfrm>
              <a:off x="2356" y="1722"/>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7" name="Oval 153"/>
            <p:cNvSpPr>
              <a:spLocks noChangeArrowheads="1"/>
            </p:cNvSpPr>
            <p:nvPr/>
          </p:nvSpPr>
          <p:spPr bwMode="auto">
            <a:xfrm>
              <a:off x="2465" y="1619"/>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8" name="Oval 154"/>
            <p:cNvSpPr>
              <a:spLocks noChangeArrowheads="1"/>
            </p:cNvSpPr>
            <p:nvPr/>
          </p:nvSpPr>
          <p:spPr bwMode="auto">
            <a:xfrm>
              <a:off x="2569" y="151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9" name="Oval 155"/>
            <p:cNvSpPr>
              <a:spLocks noChangeArrowheads="1"/>
            </p:cNvSpPr>
            <p:nvPr/>
          </p:nvSpPr>
          <p:spPr bwMode="auto">
            <a:xfrm>
              <a:off x="2674" y="141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0" name="Line 156"/>
            <p:cNvSpPr>
              <a:spLocks noChangeShapeType="1"/>
            </p:cNvSpPr>
            <p:nvPr/>
          </p:nvSpPr>
          <p:spPr bwMode="auto">
            <a:xfrm flipV="1">
              <a:off x="517" y="1034"/>
              <a:ext cx="1" cy="2860"/>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1" name="Line 157"/>
            <p:cNvSpPr>
              <a:spLocks noChangeShapeType="1"/>
            </p:cNvSpPr>
            <p:nvPr/>
          </p:nvSpPr>
          <p:spPr bwMode="auto">
            <a:xfrm flipH="1">
              <a:off x="475" y="383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2" name="Rectangle 158"/>
            <p:cNvSpPr>
              <a:spLocks noChangeArrowheads="1"/>
            </p:cNvSpPr>
            <p:nvPr/>
          </p:nvSpPr>
          <p:spPr bwMode="auto">
            <a:xfrm rot="16200000">
              <a:off x="386" y="3748"/>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1183" name="Line 159"/>
            <p:cNvSpPr>
              <a:spLocks noChangeShapeType="1"/>
            </p:cNvSpPr>
            <p:nvPr/>
          </p:nvSpPr>
          <p:spPr bwMode="auto">
            <a:xfrm flipH="1">
              <a:off x="475" y="3148"/>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4" name="Rectangle 160"/>
            <p:cNvSpPr>
              <a:spLocks noChangeArrowheads="1"/>
            </p:cNvSpPr>
            <p:nvPr/>
          </p:nvSpPr>
          <p:spPr bwMode="auto">
            <a:xfrm rot="16200000">
              <a:off x="362" y="3055"/>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1185" name="Line 161"/>
            <p:cNvSpPr>
              <a:spLocks noChangeShapeType="1"/>
            </p:cNvSpPr>
            <p:nvPr/>
          </p:nvSpPr>
          <p:spPr bwMode="auto">
            <a:xfrm flipH="1">
              <a:off x="475" y="2462"/>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6" name="Rectangle 162"/>
            <p:cNvSpPr>
              <a:spLocks noChangeArrowheads="1"/>
            </p:cNvSpPr>
            <p:nvPr/>
          </p:nvSpPr>
          <p:spPr bwMode="auto">
            <a:xfrm rot="16200000">
              <a:off x="362" y="2369"/>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40</a:t>
              </a:r>
              <a:endParaRPr lang="en-US">
                <a:latin typeface="Arial" pitchFamily="34" charset="0"/>
                <a:cs typeface="Arial" pitchFamily="34" charset="0"/>
              </a:endParaRPr>
            </a:p>
          </p:txBody>
        </p:sp>
        <p:sp>
          <p:nvSpPr>
            <p:cNvPr id="1187" name="Line 163"/>
            <p:cNvSpPr>
              <a:spLocks noChangeShapeType="1"/>
            </p:cNvSpPr>
            <p:nvPr/>
          </p:nvSpPr>
          <p:spPr bwMode="auto">
            <a:xfrm flipH="1">
              <a:off x="475" y="1777"/>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8" name="Rectangle 164"/>
            <p:cNvSpPr>
              <a:spLocks noChangeArrowheads="1"/>
            </p:cNvSpPr>
            <p:nvPr/>
          </p:nvSpPr>
          <p:spPr bwMode="auto">
            <a:xfrm rot="16200000">
              <a:off x="362" y="1684"/>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60</a:t>
              </a:r>
              <a:endParaRPr lang="en-US">
                <a:latin typeface="Arial" pitchFamily="34" charset="0"/>
                <a:cs typeface="Arial" pitchFamily="34" charset="0"/>
              </a:endParaRPr>
            </a:p>
          </p:txBody>
        </p:sp>
        <p:sp>
          <p:nvSpPr>
            <p:cNvPr id="1189" name="Line 165"/>
            <p:cNvSpPr>
              <a:spLocks noChangeShapeType="1"/>
            </p:cNvSpPr>
            <p:nvPr/>
          </p:nvSpPr>
          <p:spPr bwMode="auto">
            <a:xfrm flipH="1">
              <a:off x="475" y="1092"/>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0" name="Rectangle 166"/>
            <p:cNvSpPr>
              <a:spLocks noChangeArrowheads="1"/>
            </p:cNvSpPr>
            <p:nvPr/>
          </p:nvSpPr>
          <p:spPr bwMode="auto">
            <a:xfrm rot="16200000">
              <a:off x="362" y="998"/>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80</a:t>
              </a:r>
              <a:endParaRPr lang="en-US">
                <a:latin typeface="Arial" pitchFamily="34" charset="0"/>
                <a:cs typeface="Arial" pitchFamily="34" charset="0"/>
              </a:endParaRPr>
            </a:p>
          </p:txBody>
        </p:sp>
        <p:sp>
          <p:nvSpPr>
            <p:cNvPr id="1191" name="Rectangle 167"/>
            <p:cNvSpPr>
              <a:spLocks noChangeArrowheads="1"/>
            </p:cNvSpPr>
            <p:nvPr/>
          </p:nvSpPr>
          <p:spPr bwMode="auto">
            <a:xfrm rot="16200000">
              <a:off x="266" y="2379"/>
              <a:ext cx="44"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y</a:t>
              </a:r>
              <a:endParaRPr lang="en-US">
                <a:latin typeface="Arial" pitchFamily="34" charset="0"/>
                <a:cs typeface="Arial" pitchFamily="34" charset="0"/>
              </a:endParaRPr>
            </a:p>
          </p:txBody>
        </p:sp>
        <p:sp>
          <p:nvSpPr>
            <p:cNvPr id="1192" name="Line 168"/>
            <p:cNvSpPr>
              <a:spLocks noChangeShapeType="1"/>
            </p:cNvSpPr>
            <p:nvPr/>
          </p:nvSpPr>
          <p:spPr bwMode="auto">
            <a:xfrm>
              <a:off x="517" y="3894"/>
              <a:ext cx="2251"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3" name="Line 169"/>
            <p:cNvSpPr>
              <a:spLocks noChangeShapeType="1"/>
            </p:cNvSpPr>
            <p:nvPr/>
          </p:nvSpPr>
          <p:spPr bwMode="auto">
            <a:xfrm>
              <a:off x="586"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4" name="Rectangle 170"/>
            <p:cNvSpPr>
              <a:spLocks noChangeArrowheads="1"/>
            </p:cNvSpPr>
            <p:nvPr/>
          </p:nvSpPr>
          <p:spPr bwMode="auto">
            <a:xfrm>
              <a:off x="559" y="3946"/>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1195" name="Line 171"/>
            <p:cNvSpPr>
              <a:spLocks noChangeShapeType="1"/>
            </p:cNvSpPr>
            <p:nvPr/>
          </p:nvSpPr>
          <p:spPr bwMode="auto">
            <a:xfrm>
              <a:off x="1114"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6" name="Rectangle 172"/>
            <p:cNvSpPr>
              <a:spLocks noChangeArrowheads="1"/>
            </p:cNvSpPr>
            <p:nvPr/>
          </p:nvSpPr>
          <p:spPr bwMode="auto">
            <a:xfrm>
              <a:off x="1086" y="3946"/>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5</a:t>
              </a:r>
              <a:endParaRPr lang="en-US">
                <a:latin typeface="Arial" pitchFamily="34" charset="0"/>
                <a:cs typeface="Arial" pitchFamily="34" charset="0"/>
              </a:endParaRPr>
            </a:p>
          </p:txBody>
        </p:sp>
        <p:sp>
          <p:nvSpPr>
            <p:cNvPr id="1197" name="Line 173"/>
            <p:cNvSpPr>
              <a:spLocks noChangeShapeType="1"/>
            </p:cNvSpPr>
            <p:nvPr/>
          </p:nvSpPr>
          <p:spPr bwMode="auto">
            <a:xfrm>
              <a:off x="1644"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8" name="Rectangle 174"/>
            <p:cNvSpPr>
              <a:spLocks noChangeArrowheads="1"/>
            </p:cNvSpPr>
            <p:nvPr/>
          </p:nvSpPr>
          <p:spPr bwMode="auto">
            <a:xfrm>
              <a:off x="1585"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10</a:t>
              </a:r>
              <a:endParaRPr lang="en-US">
                <a:latin typeface="Arial" pitchFamily="34" charset="0"/>
                <a:cs typeface="Arial" pitchFamily="34" charset="0"/>
              </a:endParaRPr>
            </a:p>
          </p:txBody>
        </p:sp>
        <p:sp>
          <p:nvSpPr>
            <p:cNvPr id="1199" name="Line 175"/>
            <p:cNvSpPr>
              <a:spLocks noChangeShapeType="1"/>
            </p:cNvSpPr>
            <p:nvPr/>
          </p:nvSpPr>
          <p:spPr bwMode="auto">
            <a:xfrm>
              <a:off x="2171"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0" name="Rectangle 176"/>
            <p:cNvSpPr>
              <a:spLocks noChangeArrowheads="1"/>
            </p:cNvSpPr>
            <p:nvPr/>
          </p:nvSpPr>
          <p:spPr bwMode="auto">
            <a:xfrm>
              <a:off x="2112"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15</a:t>
              </a:r>
              <a:endParaRPr lang="en-US">
                <a:latin typeface="Arial" pitchFamily="34" charset="0"/>
                <a:cs typeface="Arial" pitchFamily="34" charset="0"/>
              </a:endParaRPr>
            </a:p>
          </p:txBody>
        </p:sp>
        <p:sp>
          <p:nvSpPr>
            <p:cNvPr id="1201" name="Line 177"/>
            <p:cNvSpPr>
              <a:spLocks noChangeShapeType="1"/>
            </p:cNvSpPr>
            <p:nvPr/>
          </p:nvSpPr>
          <p:spPr bwMode="auto">
            <a:xfrm>
              <a:off x="2698"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2" name="Rectangle 178"/>
            <p:cNvSpPr>
              <a:spLocks noChangeArrowheads="1"/>
            </p:cNvSpPr>
            <p:nvPr/>
          </p:nvSpPr>
          <p:spPr bwMode="auto">
            <a:xfrm>
              <a:off x="2639"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1203" name="Rectangle 179"/>
            <p:cNvSpPr>
              <a:spLocks noChangeArrowheads="1"/>
            </p:cNvSpPr>
            <p:nvPr/>
          </p:nvSpPr>
          <p:spPr bwMode="auto">
            <a:xfrm>
              <a:off x="1630" y="4035"/>
              <a:ext cx="24"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t</a:t>
              </a:r>
              <a:endParaRPr lang="en-US">
                <a:latin typeface="Arial" pitchFamily="34" charset="0"/>
                <a:cs typeface="Arial" pitchFamily="34" charset="0"/>
              </a:endParaRPr>
            </a:p>
          </p:txBody>
        </p:sp>
        <p:sp>
          <p:nvSpPr>
            <p:cNvPr id="1204" name="Rectangle 180"/>
            <p:cNvSpPr>
              <a:spLocks noChangeArrowheads="1"/>
            </p:cNvSpPr>
            <p:nvPr/>
          </p:nvSpPr>
          <p:spPr bwMode="auto">
            <a:xfrm>
              <a:off x="2880" y="942"/>
              <a:ext cx="2786" cy="3303"/>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5" name="Rectangle 181"/>
            <p:cNvSpPr>
              <a:spLocks noChangeArrowheads="1"/>
            </p:cNvSpPr>
            <p:nvPr/>
          </p:nvSpPr>
          <p:spPr bwMode="auto">
            <a:xfrm>
              <a:off x="3306" y="1034"/>
              <a:ext cx="2248" cy="2860"/>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6" name="Line 182"/>
            <p:cNvSpPr>
              <a:spLocks noChangeShapeType="1"/>
            </p:cNvSpPr>
            <p:nvPr/>
          </p:nvSpPr>
          <p:spPr bwMode="auto">
            <a:xfrm>
              <a:off x="3306" y="383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7" name="Line 183"/>
            <p:cNvSpPr>
              <a:spLocks noChangeShapeType="1"/>
            </p:cNvSpPr>
            <p:nvPr/>
          </p:nvSpPr>
          <p:spPr bwMode="auto">
            <a:xfrm>
              <a:off x="3306" y="328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8" name="Line 184"/>
            <p:cNvSpPr>
              <a:spLocks noChangeShapeType="1"/>
            </p:cNvSpPr>
            <p:nvPr/>
          </p:nvSpPr>
          <p:spPr bwMode="auto">
            <a:xfrm>
              <a:off x="3306" y="2739"/>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9" name="Line 185"/>
            <p:cNvSpPr>
              <a:spLocks noChangeShapeType="1"/>
            </p:cNvSpPr>
            <p:nvPr/>
          </p:nvSpPr>
          <p:spPr bwMode="auto">
            <a:xfrm>
              <a:off x="3306" y="2189"/>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0" name="Line 186"/>
            <p:cNvSpPr>
              <a:spLocks noChangeShapeType="1"/>
            </p:cNvSpPr>
            <p:nvPr/>
          </p:nvSpPr>
          <p:spPr bwMode="auto">
            <a:xfrm>
              <a:off x="3306" y="1639"/>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1" name="Line 187"/>
            <p:cNvSpPr>
              <a:spLocks noChangeShapeType="1"/>
            </p:cNvSpPr>
            <p:nvPr/>
          </p:nvSpPr>
          <p:spPr bwMode="auto">
            <a:xfrm>
              <a:off x="3306" y="1092"/>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2" name="Freeform 188"/>
            <p:cNvSpPr>
              <a:spLocks/>
            </p:cNvSpPr>
            <p:nvPr/>
          </p:nvSpPr>
          <p:spPr bwMode="auto">
            <a:xfrm>
              <a:off x="3480" y="3816"/>
              <a:ext cx="2004" cy="17"/>
            </a:xfrm>
            <a:custGeom>
              <a:avLst/>
              <a:gdLst/>
              <a:ahLst/>
              <a:cxnLst>
                <a:cxn ang="0">
                  <a:pos x="0" y="6"/>
                </a:cxn>
                <a:cxn ang="0">
                  <a:pos x="30" y="5"/>
                </a:cxn>
                <a:cxn ang="0">
                  <a:pos x="60" y="5"/>
                </a:cxn>
                <a:cxn ang="0">
                  <a:pos x="90" y="5"/>
                </a:cxn>
                <a:cxn ang="0">
                  <a:pos x="121" y="4"/>
                </a:cxn>
                <a:cxn ang="0">
                  <a:pos x="151" y="4"/>
                </a:cxn>
                <a:cxn ang="0">
                  <a:pos x="181" y="4"/>
                </a:cxn>
                <a:cxn ang="0">
                  <a:pos x="211" y="4"/>
                </a:cxn>
                <a:cxn ang="0">
                  <a:pos x="242" y="3"/>
                </a:cxn>
                <a:cxn ang="0">
                  <a:pos x="272" y="3"/>
                </a:cxn>
                <a:cxn ang="0">
                  <a:pos x="302" y="3"/>
                </a:cxn>
                <a:cxn ang="0">
                  <a:pos x="332" y="2"/>
                </a:cxn>
                <a:cxn ang="0">
                  <a:pos x="363" y="2"/>
                </a:cxn>
                <a:cxn ang="0">
                  <a:pos x="393" y="2"/>
                </a:cxn>
                <a:cxn ang="0">
                  <a:pos x="423" y="2"/>
                </a:cxn>
                <a:cxn ang="0">
                  <a:pos x="453" y="1"/>
                </a:cxn>
                <a:cxn ang="0">
                  <a:pos x="484" y="1"/>
                </a:cxn>
                <a:cxn ang="0">
                  <a:pos x="514" y="1"/>
                </a:cxn>
                <a:cxn ang="0">
                  <a:pos x="544" y="0"/>
                </a:cxn>
                <a:cxn ang="0">
                  <a:pos x="574" y="0"/>
                </a:cxn>
              </a:cxnLst>
              <a:rect l="0" t="0" r="r" b="b"/>
              <a:pathLst>
                <a:path w="574" h="6">
                  <a:moveTo>
                    <a:pt x="0" y="6"/>
                  </a:moveTo>
                  <a:lnTo>
                    <a:pt x="30" y="5"/>
                  </a:lnTo>
                  <a:lnTo>
                    <a:pt x="60" y="5"/>
                  </a:lnTo>
                  <a:lnTo>
                    <a:pt x="90" y="5"/>
                  </a:lnTo>
                  <a:lnTo>
                    <a:pt x="121" y="4"/>
                  </a:lnTo>
                  <a:lnTo>
                    <a:pt x="151" y="4"/>
                  </a:lnTo>
                  <a:lnTo>
                    <a:pt x="181" y="4"/>
                  </a:lnTo>
                  <a:lnTo>
                    <a:pt x="211" y="4"/>
                  </a:lnTo>
                  <a:lnTo>
                    <a:pt x="242" y="3"/>
                  </a:lnTo>
                  <a:lnTo>
                    <a:pt x="272" y="3"/>
                  </a:lnTo>
                  <a:lnTo>
                    <a:pt x="302" y="3"/>
                  </a:lnTo>
                  <a:lnTo>
                    <a:pt x="332" y="2"/>
                  </a:lnTo>
                  <a:lnTo>
                    <a:pt x="363" y="2"/>
                  </a:lnTo>
                  <a:lnTo>
                    <a:pt x="393" y="2"/>
                  </a:lnTo>
                  <a:lnTo>
                    <a:pt x="423" y="2"/>
                  </a:lnTo>
                  <a:lnTo>
                    <a:pt x="453" y="1"/>
                  </a:lnTo>
                  <a:lnTo>
                    <a:pt x="484" y="1"/>
                  </a:lnTo>
                  <a:lnTo>
                    <a:pt x="514" y="1"/>
                  </a:lnTo>
                  <a:lnTo>
                    <a:pt x="544" y="0"/>
                  </a:lnTo>
                  <a:lnTo>
                    <a:pt x="574"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3" name="Oval 189"/>
            <p:cNvSpPr>
              <a:spLocks noChangeArrowheads="1"/>
            </p:cNvSpPr>
            <p:nvPr/>
          </p:nvSpPr>
          <p:spPr bwMode="auto">
            <a:xfrm>
              <a:off x="3456" y="3813"/>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4" name="Oval 190"/>
            <p:cNvSpPr>
              <a:spLocks noChangeArrowheads="1"/>
            </p:cNvSpPr>
            <p:nvPr/>
          </p:nvSpPr>
          <p:spPr bwMode="auto">
            <a:xfrm>
              <a:off x="3561" y="3810"/>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5" name="Oval 191"/>
            <p:cNvSpPr>
              <a:spLocks noChangeArrowheads="1"/>
            </p:cNvSpPr>
            <p:nvPr/>
          </p:nvSpPr>
          <p:spPr bwMode="auto">
            <a:xfrm>
              <a:off x="3665" y="3810"/>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6" name="Oval 192"/>
            <p:cNvSpPr>
              <a:spLocks noChangeArrowheads="1"/>
            </p:cNvSpPr>
            <p:nvPr/>
          </p:nvSpPr>
          <p:spPr bwMode="auto">
            <a:xfrm>
              <a:off x="3770" y="3810"/>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7" name="Oval 193"/>
            <p:cNvSpPr>
              <a:spLocks noChangeArrowheads="1"/>
            </p:cNvSpPr>
            <p:nvPr/>
          </p:nvSpPr>
          <p:spPr bwMode="auto">
            <a:xfrm>
              <a:off x="3878" y="3807"/>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8" name="Oval 194"/>
            <p:cNvSpPr>
              <a:spLocks noChangeArrowheads="1"/>
            </p:cNvSpPr>
            <p:nvPr/>
          </p:nvSpPr>
          <p:spPr bwMode="auto">
            <a:xfrm>
              <a:off x="3983" y="3807"/>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9" name="Oval 195"/>
            <p:cNvSpPr>
              <a:spLocks noChangeArrowheads="1"/>
            </p:cNvSpPr>
            <p:nvPr/>
          </p:nvSpPr>
          <p:spPr bwMode="auto">
            <a:xfrm>
              <a:off x="4088" y="3807"/>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0" name="Oval 196"/>
            <p:cNvSpPr>
              <a:spLocks noChangeArrowheads="1"/>
            </p:cNvSpPr>
            <p:nvPr/>
          </p:nvSpPr>
          <p:spPr bwMode="auto">
            <a:xfrm>
              <a:off x="4193" y="3807"/>
              <a:ext cx="48"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1" name="Oval 197"/>
            <p:cNvSpPr>
              <a:spLocks noChangeArrowheads="1"/>
            </p:cNvSpPr>
            <p:nvPr/>
          </p:nvSpPr>
          <p:spPr bwMode="auto">
            <a:xfrm>
              <a:off x="4301" y="3804"/>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2" name="Oval 198"/>
            <p:cNvSpPr>
              <a:spLocks noChangeArrowheads="1"/>
            </p:cNvSpPr>
            <p:nvPr/>
          </p:nvSpPr>
          <p:spPr bwMode="auto">
            <a:xfrm>
              <a:off x="4406" y="3804"/>
              <a:ext cx="48"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3" name="Oval 199"/>
            <p:cNvSpPr>
              <a:spLocks noChangeArrowheads="1"/>
            </p:cNvSpPr>
            <p:nvPr/>
          </p:nvSpPr>
          <p:spPr bwMode="auto">
            <a:xfrm>
              <a:off x="4510" y="3804"/>
              <a:ext cx="49" cy="41"/>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4" name="Oval 200"/>
            <p:cNvSpPr>
              <a:spLocks noChangeArrowheads="1"/>
            </p:cNvSpPr>
            <p:nvPr/>
          </p:nvSpPr>
          <p:spPr bwMode="auto">
            <a:xfrm>
              <a:off x="4615" y="380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5" name="Oval 201"/>
            <p:cNvSpPr>
              <a:spLocks noChangeArrowheads="1"/>
            </p:cNvSpPr>
            <p:nvPr/>
          </p:nvSpPr>
          <p:spPr bwMode="auto">
            <a:xfrm>
              <a:off x="4723" y="380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6" name="Oval 202"/>
            <p:cNvSpPr>
              <a:spLocks noChangeArrowheads="1"/>
            </p:cNvSpPr>
            <p:nvPr/>
          </p:nvSpPr>
          <p:spPr bwMode="auto">
            <a:xfrm>
              <a:off x="4828" y="380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7" name="Oval 203"/>
            <p:cNvSpPr>
              <a:spLocks noChangeArrowheads="1"/>
            </p:cNvSpPr>
            <p:nvPr/>
          </p:nvSpPr>
          <p:spPr bwMode="auto">
            <a:xfrm>
              <a:off x="4933" y="380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8" name="Oval 204"/>
            <p:cNvSpPr>
              <a:spLocks noChangeArrowheads="1"/>
            </p:cNvSpPr>
            <p:nvPr/>
          </p:nvSpPr>
          <p:spPr bwMode="auto">
            <a:xfrm>
              <a:off x="5037" y="379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9" name="Oval 205"/>
            <p:cNvSpPr>
              <a:spLocks noChangeArrowheads="1"/>
            </p:cNvSpPr>
            <p:nvPr/>
          </p:nvSpPr>
          <p:spPr bwMode="auto">
            <a:xfrm>
              <a:off x="5146" y="3799"/>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 name="Oval 206"/>
            <p:cNvSpPr>
              <a:spLocks noChangeArrowheads="1"/>
            </p:cNvSpPr>
            <p:nvPr/>
          </p:nvSpPr>
          <p:spPr bwMode="auto">
            <a:xfrm>
              <a:off x="5250" y="379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1" name="Oval 207"/>
            <p:cNvSpPr>
              <a:spLocks noChangeArrowheads="1"/>
            </p:cNvSpPr>
            <p:nvPr/>
          </p:nvSpPr>
          <p:spPr bwMode="auto">
            <a:xfrm>
              <a:off x="5355" y="379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 name="Oval 208"/>
            <p:cNvSpPr>
              <a:spLocks noChangeArrowheads="1"/>
            </p:cNvSpPr>
            <p:nvPr/>
          </p:nvSpPr>
          <p:spPr bwMode="auto">
            <a:xfrm>
              <a:off x="5460" y="379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 name="Line 209"/>
            <p:cNvSpPr>
              <a:spLocks noChangeShapeType="1"/>
            </p:cNvSpPr>
            <p:nvPr/>
          </p:nvSpPr>
          <p:spPr bwMode="auto">
            <a:xfrm flipV="1">
              <a:off x="3306" y="1034"/>
              <a:ext cx="1" cy="2860"/>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 name="Line 210"/>
            <p:cNvSpPr>
              <a:spLocks noChangeShapeType="1"/>
            </p:cNvSpPr>
            <p:nvPr/>
          </p:nvSpPr>
          <p:spPr bwMode="auto">
            <a:xfrm flipH="1">
              <a:off x="3261" y="383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 name="Rectangle 211"/>
            <p:cNvSpPr>
              <a:spLocks noChangeArrowheads="1"/>
            </p:cNvSpPr>
            <p:nvPr/>
          </p:nvSpPr>
          <p:spPr bwMode="auto">
            <a:xfrm rot="16200000">
              <a:off x="3173" y="3748"/>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1236" name="Line 212"/>
            <p:cNvSpPr>
              <a:spLocks noChangeShapeType="1"/>
            </p:cNvSpPr>
            <p:nvPr/>
          </p:nvSpPr>
          <p:spPr bwMode="auto">
            <a:xfrm flipH="1">
              <a:off x="3261" y="328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 name="Rectangle 213"/>
            <p:cNvSpPr>
              <a:spLocks noChangeArrowheads="1"/>
            </p:cNvSpPr>
            <p:nvPr/>
          </p:nvSpPr>
          <p:spPr bwMode="auto">
            <a:xfrm rot="16200000">
              <a:off x="3099" y="3178"/>
              <a:ext cx="19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2000</a:t>
              </a:r>
              <a:endParaRPr lang="en-US">
                <a:latin typeface="Arial" pitchFamily="34" charset="0"/>
                <a:cs typeface="Arial" pitchFamily="34" charset="0"/>
              </a:endParaRPr>
            </a:p>
          </p:txBody>
        </p:sp>
        <p:sp>
          <p:nvSpPr>
            <p:cNvPr id="1238" name="Line 214"/>
            <p:cNvSpPr>
              <a:spLocks noChangeShapeType="1"/>
            </p:cNvSpPr>
            <p:nvPr/>
          </p:nvSpPr>
          <p:spPr bwMode="auto">
            <a:xfrm flipH="1">
              <a:off x="3261" y="273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 name="Rectangle 215"/>
            <p:cNvSpPr>
              <a:spLocks noChangeArrowheads="1"/>
            </p:cNvSpPr>
            <p:nvPr/>
          </p:nvSpPr>
          <p:spPr bwMode="auto">
            <a:xfrm rot="16200000">
              <a:off x="3099" y="2631"/>
              <a:ext cx="19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4000</a:t>
              </a:r>
              <a:endParaRPr lang="en-US">
                <a:latin typeface="Arial" pitchFamily="34" charset="0"/>
                <a:cs typeface="Arial" pitchFamily="34" charset="0"/>
              </a:endParaRPr>
            </a:p>
          </p:txBody>
        </p:sp>
        <p:sp>
          <p:nvSpPr>
            <p:cNvPr id="1240" name="Line 216"/>
            <p:cNvSpPr>
              <a:spLocks noChangeShapeType="1"/>
            </p:cNvSpPr>
            <p:nvPr/>
          </p:nvSpPr>
          <p:spPr bwMode="auto">
            <a:xfrm flipH="1">
              <a:off x="3261" y="218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1" name="Rectangle 217"/>
            <p:cNvSpPr>
              <a:spLocks noChangeArrowheads="1"/>
            </p:cNvSpPr>
            <p:nvPr/>
          </p:nvSpPr>
          <p:spPr bwMode="auto">
            <a:xfrm rot="16200000">
              <a:off x="3099" y="2081"/>
              <a:ext cx="19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6000</a:t>
              </a:r>
              <a:endParaRPr lang="en-US">
                <a:latin typeface="Arial" pitchFamily="34" charset="0"/>
                <a:cs typeface="Arial" pitchFamily="34" charset="0"/>
              </a:endParaRPr>
            </a:p>
          </p:txBody>
        </p:sp>
        <p:sp>
          <p:nvSpPr>
            <p:cNvPr id="1242" name="Line 218"/>
            <p:cNvSpPr>
              <a:spLocks noChangeShapeType="1"/>
            </p:cNvSpPr>
            <p:nvPr/>
          </p:nvSpPr>
          <p:spPr bwMode="auto">
            <a:xfrm flipH="1">
              <a:off x="3261" y="163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3" name="Rectangle 219"/>
            <p:cNvSpPr>
              <a:spLocks noChangeArrowheads="1"/>
            </p:cNvSpPr>
            <p:nvPr/>
          </p:nvSpPr>
          <p:spPr bwMode="auto">
            <a:xfrm rot="16200000">
              <a:off x="3099" y="1531"/>
              <a:ext cx="19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8000</a:t>
              </a:r>
              <a:endParaRPr lang="en-US">
                <a:latin typeface="Arial" pitchFamily="34" charset="0"/>
                <a:cs typeface="Arial" pitchFamily="34" charset="0"/>
              </a:endParaRPr>
            </a:p>
          </p:txBody>
        </p:sp>
        <p:sp>
          <p:nvSpPr>
            <p:cNvPr id="1244" name="Line 220"/>
            <p:cNvSpPr>
              <a:spLocks noChangeShapeType="1"/>
            </p:cNvSpPr>
            <p:nvPr/>
          </p:nvSpPr>
          <p:spPr bwMode="auto">
            <a:xfrm flipH="1">
              <a:off x="3261" y="1092"/>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5" name="Rectangle 221"/>
            <p:cNvSpPr>
              <a:spLocks noChangeArrowheads="1"/>
            </p:cNvSpPr>
            <p:nvPr/>
          </p:nvSpPr>
          <p:spPr bwMode="auto">
            <a:xfrm rot="16200000">
              <a:off x="3074" y="974"/>
              <a:ext cx="247"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10000</a:t>
              </a:r>
              <a:endParaRPr lang="en-US">
                <a:latin typeface="Arial" pitchFamily="34" charset="0"/>
                <a:cs typeface="Arial" pitchFamily="34" charset="0"/>
              </a:endParaRPr>
            </a:p>
          </p:txBody>
        </p:sp>
        <p:sp>
          <p:nvSpPr>
            <p:cNvPr id="1246" name="Line 222"/>
            <p:cNvSpPr>
              <a:spLocks noChangeShapeType="1"/>
            </p:cNvSpPr>
            <p:nvPr/>
          </p:nvSpPr>
          <p:spPr bwMode="auto">
            <a:xfrm flipH="1">
              <a:off x="3261" y="383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7" name="Line 223"/>
            <p:cNvSpPr>
              <a:spLocks noChangeShapeType="1"/>
            </p:cNvSpPr>
            <p:nvPr/>
          </p:nvSpPr>
          <p:spPr bwMode="auto">
            <a:xfrm flipH="1">
              <a:off x="3261" y="3563"/>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8" name="Line 224"/>
            <p:cNvSpPr>
              <a:spLocks noChangeShapeType="1"/>
            </p:cNvSpPr>
            <p:nvPr/>
          </p:nvSpPr>
          <p:spPr bwMode="auto">
            <a:xfrm flipH="1">
              <a:off x="3261" y="328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9" name="Line 225"/>
            <p:cNvSpPr>
              <a:spLocks noChangeShapeType="1"/>
            </p:cNvSpPr>
            <p:nvPr/>
          </p:nvSpPr>
          <p:spPr bwMode="auto">
            <a:xfrm flipH="1">
              <a:off x="3261" y="3012"/>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0" name="Line 226"/>
            <p:cNvSpPr>
              <a:spLocks noChangeShapeType="1"/>
            </p:cNvSpPr>
            <p:nvPr/>
          </p:nvSpPr>
          <p:spPr bwMode="auto">
            <a:xfrm flipH="1">
              <a:off x="3261" y="273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1" name="Line 227"/>
            <p:cNvSpPr>
              <a:spLocks noChangeShapeType="1"/>
            </p:cNvSpPr>
            <p:nvPr/>
          </p:nvSpPr>
          <p:spPr bwMode="auto">
            <a:xfrm flipH="1">
              <a:off x="3261" y="2462"/>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2" name="Line 228"/>
            <p:cNvSpPr>
              <a:spLocks noChangeShapeType="1"/>
            </p:cNvSpPr>
            <p:nvPr/>
          </p:nvSpPr>
          <p:spPr bwMode="auto">
            <a:xfrm flipH="1">
              <a:off x="3261" y="218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3" name="Line 229"/>
            <p:cNvSpPr>
              <a:spLocks noChangeShapeType="1"/>
            </p:cNvSpPr>
            <p:nvPr/>
          </p:nvSpPr>
          <p:spPr bwMode="auto">
            <a:xfrm flipH="1">
              <a:off x="3261" y="1915"/>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4" name="Line 230"/>
            <p:cNvSpPr>
              <a:spLocks noChangeShapeType="1"/>
            </p:cNvSpPr>
            <p:nvPr/>
          </p:nvSpPr>
          <p:spPr bwMode="auto">
            <a:xfrm flipH="1">
              <a:off x="3261" y="1639"/>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5" name="Line 231"/>
            <p:cNvSpPr>
              <a:spLocks noChangeShapeType="1"/>
            </p:cNvSpPr>
            <p:nvPr/>
          </p:nvSpPr>
          <p:spPr bwMode="auto">
            <a:xfrm flipH="1">
              <a:off x="3261" y="1365"/>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6" name="Line 232"/>
            <p:cNvSpPr>
              <a:spLocks noChangeShapeType="1"/>
            </p:cNvSpPr>
            <p:nvPr/>
          </p:nvSpPr>
          <p:spPr bwMode="auto">
            <a:xfrm flipH="1">
              <a:off x="3261" y="1092"/>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7" name="Rectangle 233"/>
            <p:cNvSpPr>
              <a:spLocks noChangeArrowheads="1"/>
            </p:cNvSpPr>
            <p:nvPr/>
          </p:nvSpPr>
          <p:spPr bwMode="auto">
            <a:xfrm rot="16200000">
              <a:off x="3052" y="2378"/>
              <a:ext cx="44"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y</a:t>
              </a:r>
              <a:endParaRPr lang="en-US">
                <a:latin typeface="Arial" pitchFamily="34" charset="0"/>
                <a:cs typeface="Arial" pitchFamily="34" charset="0"/>
              </a:endParaRPr>
            </a:p>
          </p:txBody>
        </p:sp>
        <p:sp>
          <p:nvSpPr>
            <p:cNvPr id="1258" name="Line 234"/>
            <p:cNvSpPr>
              <a:spLocks noChangeShapeType="1"/>
            </p:cNvSpPr>
            <p:nvPr/>
          </p:nvSpPr>
          <p:spPr bwMode="auto">
            <a:xfrm>
              <a:off x="3306" y="3894"/>
              <a:ext cx="2248"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9" name="Line 235"/>
            <p:cNvSpPr>
              <a:spLocks noChangeShapeType="1"/>
            </p:cNvSpPr>
            <p:nvPr/>
          </p:nvSpPr>
          <p:spPr bwMode="auto">
            <a:xfrm>
              <a:off x="3372"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0" name="Rectangle 236"/>
            <p:cNvSpPr>
              <a:spLocks noChangeArrowheads="1"/>
            </p:cNvSpPr>
            <p:nvPr/>
          </p:nvSpPr>
          <p:spPr bwMode="auto">
            <a:xfrm>
              <a:off x="3344" y="3946"/>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1261" name="Line 237"/>
            <p:cNvSpPr>
              <a:spLocks noChangeShapeType="1"/>
            </p:cNvSpPr>
            <p:nvPr/>
          </p:nvSpPr>
          <p:spPr bwMode="auto">
            <a:xfrm>
              <a:off x="3903"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2" name="Rectangle 238"/>
            <p:cNvSpPr>
              <a:spLocks noChangeArrowheads="1"/>
            </p:cNvSpPr>
            <p:nvPr/>
          </p:nvSpPr>
          <p:spPr bwMode="auto">
            <a:xfrm>
              <a:off x="3875" y="3946"/>
              <a:ext cx="4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5</a:t>
              </a:r>
              <a:endParaRPr lang="en-US">
                <a:latin typeface="Arial" pitchFamily="34" charset="0"/>
                <a:cs typeface="Arial" pitchFamily="34" charset="0"/>
              </a:endParaRPr>
            </a:p>
          </p:txBody>
        </p:sp>
        <p:sp>
          <p:nvSpPr>
            <p:cNvPr id="1263" name="Line 239"/>
            <p:cNvSpPr>
              <a:spLocks noChangeShapeType="1"/>
            </p:cNvSpPr>
            <p:nvPr/>
          </p:nvSpPr>
          <p:spPr bwMode="auto">
            <a:xfrm>
              <a:off x="4430"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4" name="Rectangle 240"/>
            <p:cNvSpPr>
              <a:spLocks noChangeArrowheads="1"/>
            </p:cNvSpPr>
            <p:nvPr/>
          </p:nvSpPr>
          <p:spPr bwMode="auto">
            <a:xfrm>
              <a:off x="4371"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10</a:t>
              </a:r>
              <a:endParaRPr lang="en-US">
                <a:latin typeface="Arial" pitchFamily="34" charset="0"/>
                <a:cs typeface="Arial" pitchFamily="34" charset="0"/>
              </a:endParaRPr>
            </a:p>
          </p:txBody>
        </p:sp>
        <p:sp>
          <p:nvSpPr>
            <p:cNvPr id="1265" name="Line 241"/>
            <p:cNvSpPr>
              <a:spLocks noChangeShapeType="1"/>
            </p:cNvSpPr>
            <p:nvPr/>
          </p:nvSpPr>
          <p:spPr bwMode="auto">
            <a:xfrm>
              <a:off x="4957"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6" name="Rectangle 242"/>
            <p:cNvSpPr>
              <a:spLocks noChangeArrowheads="1"/>
            </p:cNvSpPr>
            <p:nvPr/>
          </p:nvSpPr>
          <p:spPr bwMode="auto">
            <a:xfrm>
              <a:off x="4898"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15</a:t>
              </a:r>
              <a:endParaRPr lang="en-US">
                <a:latin typeface="Arial" pitchFamily="34" charset="0"/>
                <a:cs typeface="Arial" pitchFamily="34" charset="0"/>
              </a:endParaRPr>
            </a:p>
          </p:txBody>
        </p:sp>
        <p:sp>
          <p:nvSpPr>
            <p:cNvPr id="1267" name="Line 243"/>
            <p:cNvSpPr>
              <a:spLocks noChangeShapeType="1"/>
            </p:cNvSpPr>
            <p:nvPr/>
          </p:nvSpPr>
          <p:spPr bwMode="auto">
            <a:xfrm>
              <a:off x="5484" y="3894"/>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8" name="Rectangle 244"/>
            <p:cNvSpPr>
              <a:spLocks noChangeArrowheads="1"/>
            </p:cNvSpPr>
            <p:nvPr/>
          </p:nvSpPr>
          <p:spPr bwMode="auto">
            <a:xfrm>
              <a:off x="5425" y="3946"/>
              <a:ext cx="99"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1269" name="Rectangle 245"/>
            <p:cNvSpPr>
              <a:spLocks noChangeArrowheads="1"/>
            </p:cNvSpPr>
            <p:nvPr/>
          </p:nvSpPr>
          <p:spPr bwMode="auto">
            <a:xfrm>
              <a:off x="4416" y="4035"/>
              <a:ext cx="24"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t</a:t>
              </a:r>
              <a:endParaRPr lang="en-US">
                <a:latin typeface="Arial" pitchFamily="34" charset="0"/>
                <a:cs typeface="Arial" pitchFamily="34" charset="0"/>
              </a:endParaRPr>
            </a:p>
          </p:txBody>
        </p:sp>
      </p:grpSp>
    </p:spTree>
    <p:extLst>
      <p:ext uri="{BB962C8B-B14F-4D97-AF65-F5344CB8AC3E}">
        <p14:creationId xmlns:p14="http://schemas.microsoft.com/office/powerpoint/2010/main" val="3048057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68435"/>
            <a:ext cx="10799367" cy="707886"/>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Confusing kind of trend due to other type of scaling </a:t>
            </a:r>
          </a:p>
        </p:txBody>
      </p:sp>
      <p:grpSp>
        <p:nvGrpSpPr>
          <p:cNvPr id="3" name="Group 5"/>
          <p:cNvGrpSpPr>
            <a:grpSpLocks noChangeAspect="1"/>
          </p:cNvGrpSpPr>
          <p:nvPr/>
        </p:nvGrpSpPr>
        <p:grpSpPr bwMode="auto">
          <a:xfrm>
            <a:off x="1519237" y="1295401"/>
            <a:ext cx="9153526" cy="5567363"/>
            <a:chOff x="-3" y="909"/>
            <a:chExt cx="5766" cy="3414"/>
          </a:xfrm>
        </p:grpSpPr>
        <p:sp>
          <p:nvSpPr>
            <p:cNvPr id="7172" name="AutoShape 4"/>
            <p:cNvSpPr>
              <a:spLocks noChangeAspect="1" noChangeArrowheads="1" noTextEdit="1"/>
            </p:cNvSpPr>
            <p:nvPr/>
          </p:nvSpPr>
          <p:spPr bwMode="auto">
            <a:xfrm>
              <a:off x="0" y="912"/>
              <a:ext cx="5760" cy="34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6"/>
            <p:cNvGrpSpPr>
              <a:grpSpLocks/>
            </p:cNvGrpSpPr>
            <p:nvPr/>
          </p:nvGrpSpPr>
          <p:grpSpPr bwMode="auto">
            <a:xfrm>
              <a:off x="-3" y="909"/>
              <a:ext cx="5766" cy="3414"/>
              <a:chOff x="-3" y="909"/>
              <a:chExt cx="5766" cy="3414"/>
            </a:xfrm>
          </p:grpSpPr>
          <p:sp>
            <p:nvSpPr>
              <p:cNvPr id="7174" name="Rectangle 6"/>
              <p:cNvSpPr>
                <a:spLocks noChangeArrowheads="1"/>
              </p:cNvSpPr>
              <p:nvPr/>
            </p:nvSpPr>
            <p:spPr bwMode="auto">
              <a:xfrm>
                <a:off x="-3" y="909"/>
                <a:ext cx="5766" cy="3414"/>
              </a:xfrm>
              <a:prstGeom prst="rect">
                <a:avLst/>
              </a:prstGeom>
              <a:solidFill>
                <a:srgbClr val="EAF2F3"/>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75" name="Rectangle 7"/>
              <p:cNvSpPr>
                <a:spLocks noChangeArrowheads="1"/>
              </p:cNvSpPr>
              <p:nvPr/>
            </p:nvSpPr>
            <p:spPr bwMode="auto">
              <a:xfrm>
                <a:off x="0" y="915"/>
                <a:ext cx="5757" cy="3405"/>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76" name="Rectangle 8"/>
              <p:cNvSpPr>
                <a:spLocks noChangeArrowheads="1"/>
              </p:cNvSpPr>
              <p:nvPr/>
            </p:nvSpPr>
            <p:spPr bwMode="auto">
              <a:xfrm>
                <a:off x="91" y="989"/>
                <a:ext cx="2789" cy="1627"/>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77" name="Rectangle 9"/>
              <p:cNvSpPr>
                <a:spLocks noChangeArrowheads="1"/>
              </p:cNvSpPr>
              <p:nvPr/>
            </p:nvSpPr>
            <p:spPr bwMode="auto">
              <a:xfrm>
                <a:off x="517" y="1080"/>
                <a:ext cx="2251" cy="1190"/>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78" name="Line 10"/>
              <p:cNvSpPr>
                <a:spLocks noChangeShapeType="1"/>
              </p:cNvSpPr>
              <p:nvPr/>
            </p:nvSpPr>
            <p:spPr bwMode="auto">
              <a:xfrm>
                <a:off x="517" y="1946"/>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9" name="Line 11"/>
              <p:cNvSpPr>
                <a:spLocks noChangeShapeType="1"/>
              </p:cNvSpPr>
              <p:nvPr/>
            </p:nvSpPr>
            <p:spPr bwMode="auto">
              <a:xfrm>
                <a:off x="517" y="1676"/>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0" name="Line 12"/>
              <p:cNvSpPr>
                <a:spLocks noChangeShapeType="1"/>
              </p:cNvSpPr>
              <p:nvPr/>
            </p:nvSpPr>
            <p:spPr bwMode="auto">
              <a:xfrm>
                <a:off x="517" y="1406"/>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1" name="Line 13"/>
              <p:cNvSpPr>
                <a:spLocks noChangeShapeType="1"/>
              </p:cNvSpPr>
              <p:nvPr/>
            </p:nvSpPr>
            <p:spPr bwMode="auto">
              <a:xfrm>
                <a:off x="517" y="1136"/>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2" name="Freeform 14"/>
              <p:cNvSpPr>
                <a:spLocks/>
              </p:cNvSpPr>
              <p:nvPr/>
            </p:nvSpPr>
            <p:spPr bwMode="auto">
              <a:xfrm>
                <a:off x="691" y="1270"/>
                <a:ext cx="2007" cy="769"/>
              </a:xfrm>
              <a:custGeom>
                <a:avLst/>
                <a:gdLst/>
                <a:ahLst/>
                <a:cxnLst>
                  <a:cxn ang="0">
                    <a:pos x="0" y="271"/>
                  </a:cxn>
                  <a:cxn ang="0">
                    <a:pos x="31" y="257"/>
                  </a:cxn>
                  <a:cxn ang="0">
                    <a:pos x="61" y="242"/>
                  </a:cxn>
                  <a:cxn ang="0">
                    <a:pos x="91" y="228"/>
                  </a:cxn>
                  <a:cxn ang="0">
                    <a:pos x="121" y="214"/>
                  </a:cxn>
                  <a:cxn ang="0">
                    <a:pos x="152" y="200"/>
                  </a:cxn>
                  <a:cxn ang="0">
                    <a:pos x="182" y="185"/>
                  </a:cxn>
                  <a:cxn ang="0">
                    <a:pos x="212" y="171"/>
                  </a:cxn>
                  <a:cxn ang="0">
                    <a:pos x="242" y="157"/>
                  </a:cxn>
                  <a:cxn ang="0">
                    <a:pos x="273" y="143"/>
                  </a:cxn>
                  <a:cxn ang="0">
                    <a:pos x="303" y="128"/>
                  </a:cxn>
                  <a:cxn ang="0">
                    <a:pos x="333" y="114"/>
                  </a:cxn>
                  <a:cxn ang="0">
                    <a:pos x="363" y="100"/>
                  </a:cxn>
                  <a:cxn ang="0">
                    <a:pos x="394" y="86"/>
                  </a:cxn>
                  <a:cxn ang="0">
                    <a:pos x="424" y="71"/>
                  </a:cxn>
                  <a:cxn ang="0">
                    <a:pos x="454" y="57"/>
                  </a:cxn>
                  <a:cxn ang="0">
                    <a:pos x="484" y="43"/>
                  </a:cxn>
                  <a:cxn ang="0">
                    <a:pos x="515" y="29"/>
                  </a:cxn>
                  <a:cxn ang="0">
                    <a:pos x="545" y="14"/>
                  </a:cxn>
                  <a:cxn ang="0">
                    <a:pos x="575" y="0"/>
                  </a:cxn>
                </a:cxnLst>
                <a:rect l="0" t="0" r="r" b="b"/>
                <a:pathLst>
                  <a:path w="575" h="271">
                    <a:moveTo>
                      <a:pt x="0" y="271"/>
                    </a:moveTo>
                    <a:lnTo>
                      <a:pt x="31" y="257"/>
                    </a:lnTo>
                    <a:lnTo>
                      <a:pt x="61" y="242"/>
                    </a:lnTo>
                    <a:lnTo>
                      <a:pt x="91" y="228"/>
                    </a:lnTo>
                    <a:lnTo>
                      <a:pt x="121" y="214"/>
                    </a:lnTo>
                    <a:lnTo>
                      <a:pt x="152" y="200"/>
                    </a:lnTo>
                    <a:lnTo>
                      <a:pt x="182" y="185"/>
                    </a:lnTo>
                    <a:lnTo>
                      <a:pt x="212" y="171"/>
                    </a:lnTo>
                    <a:lnTo>
                      <a:pt x="242" y="157"/>
                    </a:lnTo>
                    <a:lnTo>
                      <a:pt x="273" y="143"/>
                    </a:lnTo>
                    <a:lnTo>
                      <a:pt x="303" y="128"/>
                    </a:lnTo>
                    <a:lnTo>
                      <a:pt x="333" y="114"/>
                    </a:lnTo>
                    <a:lnTo>
                      <a:pt x="363" y="100"/>
                    </a:lnTo>
                    <a:lnTo>
                      <a:pt x="394" y="86"/>
                    </a:lnTo>
                    <a:lnTo>
                      <a:pt x="424" y="71"/>
                    </a:lnTo>
                    <a:lnTo>
                      <a:pt x="454" y="57"/>
                    </a:lnTo>
                    <a:lnTo>
                      <a:pt x="484" y="43"/>
                    </a:lnTo>
                    <a:lnTo>
                      <a:pt x="515" y="29"/>
                    </a:lnTo>
                    <a:lnTo>
                      <a:pt x="545" y="14"/>
                    </a:lnTo>
                    <a:lnTo>
                      <a:pt x="575"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3" name="Oval 15"/>
              <p:cNvSpPr>
                <a:spLocks noChangeArrowheads="1"/>
              </p:cNvSpPr>
              <p:nvPr/>
            </p:nvSpPr>
            <p:spPr bwMode="auto">
              <a:xfrm>
                <a:off x="667" y="202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4" name="Oval 16"/>
              <p:cNvSpPr>
                <a:spLocks noChangeArrowheads="1"/>
              </p:cNvSpPr>
              <p:nvPr/>
            </p:nvSpPr>
            <p:spPr bwMode="auto">
              <a:xfrm>
                <a:off x="775" y="198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5" name="Oval 17"/>
              <p:cNvSpPr>
                <a:spLocks noChangeArrowheads="1"/>
              </p:cNvSpPr>
              <p:nvPr/>
            </p:nvSpPr>
            <p:spPr bwMode="auto">
              <a:xfrm>
                <a:off x="880" y="193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6" name="Oval 18"/>
              <p:cNvSpPr>
                <a:spLocks noChangeArrowheads="1"/>
              </p:cNvSpPr>
              <p:nvPr/>
            </p:nvSpPr>
            <p:spPr bwMode="auto">
              <a:xfrm>
                <a:off x="984" y="189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7" name="Oval 19"/>
              <p:cNvSpPr>
                <a:spLocks noChangeArrowheads="1"/>
              </p:cNvSpPr>
              <p:nvPr/>
            </p:nvSpPr>
            <p:spPr bwMode="auto">
              <a:xfrm>
                <a:off x="1089" y="1858"/>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8" name="Oval 20"/>
              <p:cNvSpPr>
                <a:spLocks noChangeArrowheads="1"/>
              </p:cNvSpPr>
              <p:nvPr/>
            </p:nvSpPr>
            <p:spPr bwMode="auto">
              <a:xfrm>
                <a:off x="1197" y="181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9" name="Oval 21"/>
              <p:cNvSpPr>
                <a:spLocks noChangeArrowheads="1"/>
              </p:cNvSpPr>
              <p:nvPr/>
            </p:nvSpPr>
            <p:spPr bwMode="auto">
              <a:xfrm>
                <a:off x="1302" y="1775"/>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0" name="Oval 22"/>
              <p:cNvSpPr>
                <a:spLocks noChangeArrowheads="1"/>
              </p:cNvSpPr>
              <p:nvPr/>
            </p:nvSpPr>
            <p:spPr bwMode="auto">
              <a:xfrm>
                <a:off x="1407" y="1736"/>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1" name="Oval 23"/>
              <p:cNvSpPr>
                <a:spLocks noChangeArrowheads="1"/>
              </p:cNvSpPr>
              <p:nvPr/>
            </p:nvSpPr>
            <p:spPr bwMode="auto">
              <a:xfrm>
                <a:off x="1512" y="1696"/>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2" name="Oval 24"/>
              <p:cNvSpPr>
                <a:spLocks noChangeArrowheads="1"/>
              </p:cNvSpPr>
              <p:nvPr/>
            </p:nvSpPr>
            <p:spPr bwMode="auto">
              <a:xfrm>
                <a:off x="1620" y="165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3" name="Oval 25"/>
              <p:cNvSpPr>
                <a:spLocks noChangeArrowheads="1"/>
              </p:cNvSpPr>
              <p:nvPr/>
            </p:nvSpPr>
            <p:spPr bwMode="auto">
              <a:xfrm>
                <a:off x="1725" y="1613"/>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4" name="Oval 26"/>
              <p:cNvSpPr>
                <a:spLocks noChangeArrowheads="1"/>
              </p:cNvSpPr>
              <p:nvPr/>
            </p:nvSpPr>
            <p:spPr bwMode="auto">
              <a:xfrm>
                <a:off x="1829" y="1574"/>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5" name="Oval 27"/>
              <p:cNvSpPr>
                <a:spLocks noChangeArrowheads="1"/>
              </p:cNvSpPr>
              <p:nvPr/>
            </p:nvSpPr>
            <p:spPr bwMode="auto">
              <a:xfrm>
                <a:off x="1934" y="153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6" name="Oval 28"/>
              <p:cNvSpPr>
                <a:spLocks noChangeArrowheads="1"/>
              </p:cNvSpPr>
              <p:nvPr/>
            </p:nvSpPr>
            <p:spPr bwMode="auto">
              <a:xfrm>
                <a:off x="2042" y="149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7" name="Oval 29"/>
              <p:cNvSpPr>
                <a:spLocks noChangeArrowheads="1"/>
              </p:cNvSpPr>
              <p:nvPr/>
            </p:nvSpPr>
            <p:spPr bwMode="auto">
              <a:xfrm>
                <a:off x="2147" y="1452"/>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8" name="Oval 30"/>
              <p:cNvSpPr>
                <a:spLocks noChangeArrowheads="1"/>
              </p:cNvSpPr>
              <p:nvPr/>
            </p:nvSpPr>
            <p:spPr bwMode="auto">
              <a:xfrm>
                <a:off x="2252" y="141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9" name="Oval 31"/>
              <p:cNvSpPr>
                <a:spLocks noChangeArrowheads="1"/>
              </p:cNvSpPr>
              <p:nvPr/>
            </p:nvSpPr>
            <p:spPr bwMode="auto">
              <a:xfrm>
                <a:off x="2356" y="137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0" name="Oval 32"/>
              <p:cNvSpPr>
                <a:spLocks noChangeArrowheads="1"/>
              </p:cNvSpPr>
              <p:nvPr/>
            </p:nvSpPr>
            <p:spPr bwMode="auto">
              <a:xfrm>
                <a:off x="2465" y="1332"/>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1" name="Oval 33"/>
              <p:cNvSpPr>
                <a:spLocks noChangeArrowheads="1"/>
              </p:cNvSpPr>
              <p:nvPr/>
            </p:nvSpPr>
            <p:spPr bwMode="auto">
              <a:xfrm>
                <a:off x="2569" y="129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2" name="Oval 34"/>
              <p:cNvSpPr>
                <a:spLocks noChangeArrowheads="1"/>
              </p:cNvSpPr>
              <p:nvPr/>
            </p:nvSpPr>
            <p:spPr bwMode="auto">
              <a:xfrm>
                <a:off x="2674" y="125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3" name="Line 35"/>
              <p:cNvSpPr>
                <a:spLocks noChangeShapeType="1"/>
              </p:cNvSpPr>
              <p:nvPr/>
            </p:nvSpPr>
            <p:spPr bwMode="auto">
              <a:xfrm flipV="1">
                <a:off x="517" y="1080"/>
                <a:ext cx="1" cy="1190"/>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4" name="Line 36"/>
              <p:cNvSpPr>
                <a:spLocks noChangeShapeType="1"/>
              </p:cNvSpPr>
              <p:nvPr/>
            </p:nvSpPr>
            <p:spPr bwMode="auto">
              <a:xfrm flipH="1">
                <a:off x="475" y="221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5" name="Rectangle 37"/>
              <p:cNvSpPr>
                <a:spLocks noChangeArrowheads="1"/>
              </p:cNvSpPr>
              <p:nvPr/>
            </p:nvSpPr>
            <p:spPr bwMode="auto">
              <a:xfrm rot="16200000">
                <a:off x="384" y="2130"/>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206" name="Line 38"/>
              <p:cNvSpPr>
                <a:spLocks noChangeShapeType="1"/>
              </p:cNvSpPr>
              <p:nvPr/>
            </p:nvSpPr>
            <p:spPr bwMode="auto">
              <a:xfrm flipH="1">
                <a:off x="475" y="194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7" name="Rectangle 39"/>
              <p:cNvSpPr>
                <a:spLocks noChangeArrowheads="1"/>
              </p:cNvSpPr>
              <p:nvPr/>
            </p:nvSpPr>
            <p:spPr bwMode="auto">
              <a:xfrm rot="16200000">
                <a:off x="360" y="1856"/>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7208" name="Line 40"/>
              <p:cNvSpPr>
                <a:spLocks noChangeShapeType="1"/>
              </p:cNvSpPr>
              <p:nvPr/>
            </p:nvSpPr>
            <p:spPr bwMode="auto">
              <a:xfrm flipH="1">
                <a:off x="475" y="167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9" name="Rectangle 41"/>
              <p:cNvSpPr>
                <a:spLocks noChangeArrowheads="1"/>
              </p:cNvSpPr>
              <p:nvPr/>
            </p:nvSpPr>
            <p:spPr bwMode="auto">
              <a:xfrm rot="16200000">
                <a:off x="360" y="1586"/>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40</a:t>
                </a:r>
                <a:endParaRPr lang="en-US">
                  <a:latin typeface="Arial" pitchFamily="34" charset="0"/>
                  <a:cs typeface="Arial" pitchFamily="34" charset="0"/>
                </a:endParaRPr>
              </a:p>
            </p:txBody>
          </p:sp>
          <p:sp>
            <p:nvSpPr>
              <p:cNvPr id="7210" name="Line 42"/>
              <p:cNvSpPr>
                <a:spLocks noChangeShapeType="1"/>
              </p:cNvSpPr>
              <p:nvPr/>
            </p:nvSpPr>
            <p:spPr bwMode="auto">
              <a:xfrm flipH="1">
                <a:off x="475" y="140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1" name="Rectangle 43"/>
              <p:cNvSpPr>
                <a:spLocks noChangeArrowheads="1"/>
              </p:cNvSpPr>
              <p:nvPr/>
            </p:nvSpPr>
            <p:spPr bwMode="auto">
              <a:xfrm rot="16200000">
                <a:off x="360" y="1316"/>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60</a:t>
                </a:r>
                <a:endParaRPr lang="en-US">
                  <a:latin typeface="Arial" pitchFamily="34" charset="0"/>
                  <a:cs typeface="Arial" pitchFamily="34" charset="0"/>
                </a:endParaRPr>
              </a:p>
            </p:txBody>
          </p:sp>
          <p:sp>
            <p:nvSpPr>
              <p:cNvPr id="7212" name="Line 44"/>
              <p:cNvSpPr>
                <a:spLocks noChangeShapeType="1"/>
              </p:cNvSpPr>
              <p:nvPr/>
            </p:nvSpPr>
            <p:spPr bwMode="auto">
              <a:xfrm flipH="1">
                <a:off x="475" y="1136"/>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3" name="Rectangle 45"/>
              <p:cNvSpPr>
                <a:spLocks noChangeArrowheads="1"/>
              </p:cNvSpPr>
              <p:nvPr/>
            </p:nvSpPr>
            <p:spPr bwMode="auto">
              <a:xfrm rot="16200000">
                <a:off x="360" y="1047"/>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80</a:t>
                </a:r>
                <a:endParaRPr lang="en-US">
                  <a:latin typeface="Arial" pitchFamily="34" charset="0"/>
                  <a:cs typeface="Arial" pitchFamily="34" charset="0"/>
                </a:endParaRPr>
              </a:p>
            </p:txBody>
          </p:sp>
          <p:sp>
            <p:nvSpPr>
              <p:cNvPr id="7214" name="Rectangle 46"/>
              <p:cNvSpPr>
                <a:spLocks noChangeArrowheads="1"/>
              </p:cNvSpPr>
              <p:nvPr/>
            </p:nvSpPr>
            <p:spPr bwMode="auto">
              <a:xfrm rot="16200000">
                <a:off x="264" y="1594"/>
                <a:ext cx="43"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y</a:t>
                </a:r>
                <a:endParaRPr lang="en-US">
                  <a:latin typeface="Arial" pitchFamily="34" charset="0"/>
                  <a:cs typeface="Arial" pitchFamily="34" charset="0"/>
                </a:endParaRPr>
              </a:p>
            </p:txBody>
          </p:sp>
          <p:sp>
            <p:nvSpPr>
              <p:cNvPr id="7215" name="Line 47"/>
              <p:cNvSpPr>
                <a:spLocks noChangeShapeType="1"/>
              </p:cNvSpPr>
              <p:nvPr/>
            </p:nvSpPr>
            <p:spPr bwMode="auto">
              <a:xfrm>
                <a:off x="517" y="2270"/>
                <a:ext cx="2251"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6" name="Line 48"/>
              <p:cNvSpPr>
                <a:spLocks noChangeShapeType="1"/>
              </p:cNvSpPr>
              <p:nvPr/>
            </p:nvSpPr>
            <p:spPr bwMode="auto">
              <a:xfrm>
                <a:off x="586"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7" name="Rectangle 49"/>
              <p:cNvSpPr>
                <a:spLocks noChangeArrowheads="1"/>
              </p:cNvSpPr>
              <p:nvPr/>
            </p:nvSpPr>
            <p:spPr bwMode="auto">
              <a:xfrm>
                <a:off x="559"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218" name="Line 50"/>
              <p:cNvSpPr>
                <a:spLocks noChangeShapeType="1"/>
              </p:cNvSpPr>
              <p:nvPr/>
            </p:nvSpPr>
            <p:spPr bwMode="auto">
              <a:xfrm>
                <a:off x="1114"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9" name="Rectangle 51"/>
              <p:cNvSpPr>
                <a:spLocks noChangeArrowheads="1"/>
              </p:cNvSpPr>
              <p:nvPr/>
            </p:nvSpPr>
            <p:spPr bwMode="auto">
              <a:xfrm>
                <a:off x="1086"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5</a:t>
                </a:r>
                <a:endParaRPr lang="en-US">
                  <a:latin typeface="Arial" pitchFamily="34" charset="0"/>
                  <a:cs typeface="Arial" pitchFamily="34" charset="0"/>
                </a:endParaRPr>
              </a:p>
            </p:txBody>
          </p:sp>
          <p:sp>
            <p:nvSpPr>
              <p:cNvPr id="7220" name="Line 52"/>
              <p:cNvSpPr>
                <a:spLocks noChangeShapeType="1"/>
              </p:cNvSpPr>
              <p:nvPr/>
            </p:nvSpPr>
            <p:spPr bwMode="auto">
              <a:xfrm>
                <a:off x="1644"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1" name="Rectangle 53"/>
              <p:cNvSpPr>
                <a:spLocks noChangeArrowheads="1"/>
              </p:cNvSpPr>
              <p:nvPr/>
            </p:nvSpPr>
            <p:spPr bwMode="auto">
              <a:xfrm>
                <a:off x="1585" y="2323"/>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10</a:t>
                </a:r>
                <a:endParaRPr lang="en-US">
                  <a:latin typeface="Arial" pitchFamily="34" charset="0"/>
                  <a:cs typeface="Arial" pitchFamily="34" charset="0"/>
                </a:endParaRPr>
              </a:p>
            </p:txBody>
          </p:sp>
          <p:sp>
            <p:nvSpPr>
              <p:cNvPr id="7222" name="Line 54"/>
              <p:cNvSpPr>
                <a:spLocks noChangeShapeType="1"/>
              </p:cNvSpPr>
              <p:nvPr/>
            </p:nvSpPr>
            <p:spPr bwMode="auto">
              <a:xfrm>
                <a:off x="2171"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3" name="Rectangle 55"/>
              <p:cNvSpPr>
                <a:spLocks noChangeArrowheads="1"/>
              </p:cNvSpPr>
              <p:nvPr/>
            </p:nvSpPr>
            <p:spPr bwMode="auto">
              <a:xfrm>
                <a:off x="2112" y="2323"/>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15</a:t>
                </a:r>
                <a:endParaRPr lang="en-US">
                  <a:latin typeface="Arial" pitchFamily="34" charset="0"/>
                  <a:cs typeface="Arial" pitchFamily="34" charset="0"/>
                </a:endParaRPr>
              </a:p>
            </p:txBody>
          </p:sp>
          <p:sp>
            <p:nvSpPr>
              <p:cNvPr id="7224" name="Line 56"/>
              <p:cNvSpPr>
                <a:spLocks noChangeShapeType="1"/>
              </p:cNvSpPr>
              <p:nvPr/>
            </p:nvSpPr>
            <p:spPr bwMode="auto">
              <a:xfrm>
                <a:off x="2698"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5" name="Rectangle 57"/>
              <p:cNvSpPr>
                <a:spLocks noChangeArrowheads="1"/>
              </p:cNvSpPr>
              <p:nvPr/>
            </p:nvSpPr>
            <p:spPr bwMode="auto">
              <a:xfrm>
                <a:off x="2639" y="2323"/>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7226" name="Rectangle 58"/>
              <p:cNvSpPr>
                <a:spLocks noChangeArrowheads="1"/>
              </p:cNvSpPr>
              <p:nvPr/>
            </p:nvSpPr>
            <p:spPr bwMode="auto">
              <a:xfrm>
                <a:off x="1630" y="2411"/>
                <a:ext cx="24"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t</a:t>
                </a:r>
                <a:endParaRPr lang="en-US">
                  <a:latin typeface="Arial" pitchFamily="34" charset="0"/>
                  <a:cs typeface="Arial" pitchFamily="34" charset="0"/>
                </a:endParaRPr>
              </a:p>
            </p:txBody>
          </p:sp>
          <p:sp>
            <p:nvSpPr>
              <p:cNvPr id="7227" name="Rectangle 59"/>
              <p:cNvSpPr>
                <a:spLocks noChangeArrowheads="1"/>
              </p:cNvSpPr>
              <p:nvPr/>
            </p:nvSpPr>
            <p:spPr bwMode="auto">
              <a:xfrm>
                <a:off x="2880" y="989"/>
                <a:ext cx="2786" cy="1627"/>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28" name="Rectangle 60"/>
              <p:cNvSpPr>
                <a:spLocks noChangeArrowheads="1"/>
              </p:cNvSpPr>
              <p:nvPr/>
            </p:nvSpPr>
            <p:spPr bwMode="auto">
              <a:xfrm>
                <a:off x="3306" y="1080"/>
                <a:ext cx="2248" cy="1190"/>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29" name="Line 61"/>
              <p:cNvSpPr>
                <a:spLocks noChangeShapeType="1"/>
              </p:cNvSpPr>
              <p:nvPr/>
            </p:nvSpPr>
            <p:spPr bwMode="auto">
              <a:xfrm>
                <a:off x="3306" y="194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0" name="Line 62"/>
              <p:cNvSpPr>
                <a:spLocks noChangeShapeType="1"/>
              </p:cNvSpPr>
              <p:nvPr/>
            </p:nvSpPr>
            <p:spPr bwMode="auto">
              <a:xfrm>
                <a:off x="3306" y="167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1" name="Line 63"/>
              <p:cNvSpPr>
                <a:spLocks noChangeShapeType="1"/>
              </p:cNvSpPr>
              <p:nvPr/>
            </p:nvSpPr>
            <p:spPr bwMode="auto">
              <a:xfrm>
                <a:off x="3306" y="140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2" name="Line 64"/>
              <p:cNvSpPr>
                <a:spLocks noChangeShapeType="1"/>
              </p:cNvSpPr>
              <p:nvPr/>
            </p:nvSpPr>
            <p:spPr bwMode="auto">
              <a:xfrm>
                <a:off x="3306" y="1136"/>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3" name="Freeform 65"/>
              <p:cNvSpPr>
                <a:spLocks/>
              </p:cNvSpPr>
              <p:nvPr/>
            </p:nvSpPr>
            <p:spPr bwMode="auto">
              <a:xfrm>
                <a:off x="3372" y="1270"/>
                <a:ext cx="2109" cy="769"/>
              </a:xfrm>
              <a:custGeom>
                <a:avLst/>
                <a:gdLst/>
                <a:ahLst/>
                <a:cxnLst>
                  <a:cxn ang="0">
                    <a:pos x="0" y="271"/>
                  </a:cxn>
                  <a:cxn ang="0">
                    <a:pos x="140" y="257"/>
                  </a:cxn>
                  <a:cxn ang="0">
                    <a:pos x="222" y="242"/>
                  </a:cxn>
                  <a:cxn ang="0">
                    <a:pos x="280" y="228"/>
                  </a:cxn>
                  <a:cxn ang="0">
                    <a:pos x="325" y="214"/>
                  </a:cxn>
                  <a:cxn ang="0">
                    <a:pos x="362" y="200"/>
                  </a:cxn>
                  <a:cxn ang="0">
                    <a:pos x="393" y="185"/>
                  </a:cxn>
                  <a:cxn ang="0">
                    <a:pos x="420" y="171"/>
                  </a:cxn>
                  <a:cxn ang="0">
                    <a:pos x="443" y="157"/>
                  </a:cxn>
                  <a:cxn ang="0">
                    <a:pos x="465" y="143"/>
                  </a:cxn>
                  <a:cxn ang="0">
                    <a:pos x="484" y="128"/>
                  </a:cxn>
                  <a:cxn ang="0">
                    <a:pos x="501" y="114"/>
                  </a:cxn>
                  <a:cxn ang="0">
                    <a:pos x="518" y="100"/>
                  </a:cxn>
                  <a:cxn ang="0">
                    <a:pos x="532" y="86"/>
                  </a:cxn>
                  <a:cxn ang="0">
                    <a:pos x="546" y="71"/>
                  </a:cxn>
                  <a:cxn ang="0">
                    <a:pos x="559" y="57"/>
                  </a:cxn>
                  <a:cxn ang="0">
                    <a:pos x="572" y="43"/>
                  </a:cxn>
                  <a:cxn ang="0">
                    <a:pos x="583" y="29"/>
                  </a:cxn>
                  <a:cxn ang="0">
                    <a:pos x="594" y="14"/>
                  </a:cxn>
                  <a:cxn ang="0">
                    <a:pos x="604" y="0"/>
                  </a:cxn>
                </a:cxnLst>
                <a:rect l="0" t="0" r="r" b="b"/>
                <a:pathLst>
                  <a:path w="604" h="271">
                    <a:moveTo>
                      <a:pt x="0" y="271"/>
                    </a:moveTo>
                    <a:lnTo>
                      <a:pt x="140" y="257"/>
                    </a:lnTo>
                    <a:lnTo>
                      <a:pt x="222" y="242"/>
                    </a:lnTo>
                    <a:lnTo>
                      <a:pt x="280" y="228"/>
                    </a:lnTo>
                    <a:lnTo>
                      <a:pt x="325" y="214"/>
                    </a:lnTo>
                    <a:lnTo>
                      <a:pt x="362" y="200"/>
                    </a:lnTo>
                    <a:lnTo>
                      <a:pt x="393" y="185"/>
                    </a:lnTo>
                    <a:lnTo>
                      <a:pt x="420" y="171"/>
                    </a:lnTo>
                    <a:lnTo>
                      <a:pt x="443" y="157"/>
                    </a:lnTo>
                    <a:lnTo>
                      <a:pt x="465" y="143"/>
                    </a:lnTo>
                    <a:lnTo>
                      <a:pt x="484" y="128"/>
                    </a:lnTo>
                    <a:lnTo>
                      <a:pt x="501" y="114"/>
                    </a:lnTo>
                    <a:lnTo>
                      <a:pt x="518" y="100"/>
                    </a:lnTo>
                    <a:lnTo>
                      <a:pt x="532" y="86"/>
                    </a:lnTo>
                    <a:lnTo>
                      <a:pt x="546" y="71"/>
                    </a:lnTo>
                    <a:lnTo>
                      <a:pt x="559" y="57"/>
                    </a:lnTo>
                    <a:lnTo>
                      <a:pt x="572" y="43"/>
                    </a:lnTo>
                    <a:lnTo>
                      <a:pt x="583" y="29"/>
                    </a:lnTo>
                    <a:lnTo>
                      <a:pt x="594" y="14"/>
                    </a:lnTo>
                    <a:lnTo>
                      <a:pt x="604"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4" name="Oval 66"/>
              <p:cNvSpPr>
                <a:spLocks noChangeArrowheads="1"/>
              </p:cNvSpPr>
              <p:nvPr/>
            </p:nvSpPr>
            <p:spPr bwMode="auto">
              <a:xfrm>
                <a:off x="3348" y="202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5" name="Oval 67"/>
              <p:cNvSpPr>
                <a:spLocks noChangeArrowheads="1"/>
              </p:cNvSpPr>
              <p:nvPr/>
            </p:nvSpPr>
            <p:spPr bwMode="auto">
              <a:xfrm>
                <a:off x="3837" y="1980"/>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6" name="Oval 68"/>
              <p:cNvSpPr>
                <a:spLocks noChangeArrowheads="1"/>
              </p:cNvSpPr>
              <p:nvPr/>
            </p:nvSpPr>
            <p:spPr bwMode="auto">
              <a:xfrm>
                <a:off x="4123" y="193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7" name="Oval 69"/>
              <p:cNvSpPr>
                <a:spLocks noChangeArrowheads="1"/>
              </p:cNvSpPr>
              <p:nvPr/>
            </p:nvSpPr>
            <p:spPr bwMode="auto">
              <a:xfrm>
                <a:off x="4325" y="189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8" name="Oval 70"/>
              <p:cNvSpPr>
                <a:spLocks noChangeArrowheads="1"/>
              </p:cNvSpPr>
              <p:nvPr/>
            </p:nvSpPr>
            <p:spPr bwMode="auto">
              <a:xfrm>
                <a:off x="4482" y="1858"/>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9" name="Oval 71"/>
              <p:cNvSpPr>
                <a:spLocks noChangeArrowheads="1"/>
              </p:cNvSpPr>
              <p:nvPr/>
            </p:nvSpPr>
            <p:spPr bwMode="auto">
              <a:xfrm>
                <a:off x="4611" y="181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0" name="Oval 72"/>
              <p:cNvSpPr>
                <a:spLocks noChangeArrowheads="1"/>
              </p:cNvSpPr>
              <p:nvPr/>
            </p:nvSpPr>
            <p:spPr bwMode="auto">
              <a:xfrm>
                <a:off x="4720" y="1775"/>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1" name="Oval 73"/>
              <p:cNvSpPr>
                <a:spLocks noChangeArrowheads="1"/>
              </p:cNvSpPr>
              <p:nvPr/>
            </p:nvSpPr>
            <p:spPr bwMode="auto">
              <a:xfrm>
                <a:off x="4814" y="1736"/>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2" name="Oval 74"/>
              <p:cNvSpPr>
                <a:spLocks noChangeArrowheads="1"/>
              </p:cNvSpPr>
              <p:nvPr/>
            </p:nvSpPr>
            <p:spPr bwMode="auto">
              <a:xfrm>
                <a:off x="4894" y="169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3" name="Oval 75"/>
              <p:cNvSpPr>
                <a:spLocks noChangeArrowheads="1"/>
              </p:cNvSpPr>
              <p:nvPr/>
            </p:nvSpPr>
            <p:spPr bwMode="auto">
              <a:xfrm>
                <a:off x="4971" y="1656"/>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4" name="Oval 76"/>
              <p:cNvSpPr>
                <a:spLocks noChangeArrowheads="1"/>
              </p:cNvSpPr>
              <p:nvPr/>
            </p:nvSpPr>
            <p:spPr bwMode="auto">
              <a:xfrm>
                <a:off x="5037" y="1613"/>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5" name="Oval 77"/>
              <p:cNvSpPr>
                <a:spLocks noChangeArrowheads="1"/>
              </p:cNvSpPr>
              <p:nvPr/>
            </p:nvSpPr>
            <p:spPr bwMode="auto">
              <a:xfrm>
                <a:off x="5097" y="1574"/>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6" name="Oval 78"/>
              <p:cNvSpPr>
                <a:spLocks noChangeArrowheads="1"/>
              </p:cNvSpPr>
              <p:nvPr/>
            </p:nvSpPr>
            <p:spPr bwMode="auto">
              <a:xfrm>
                <a:off x="5156" y="153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7" name="Oval 79"/>
              <p:cNvSpPr>
                <a:spLocks noChangeArrowheads="1"/>
              </p:cNvSpPr>
              <p:nvPr/>
            </p:nvSpPr>
            <p:spPr bwMode="auto">
              <a:xfrm>
                <a:off x="5205" y="149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8" name="Oval 80"/>
              <p:cNvSpPr>
                <a:spLocks noChangeArrowheads="1"/>
              </p:cNvSpPr>
              <p:nvPr/>
            </p:nvSpPr>
            <p:spPr bwMode="auto">
              <a:xfrm>
                <a:off x="5254" y="1452"/>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9" name="Oval 81"/>
              <p:cNvSpPr>
                <a:spLocks noChangeArrowheads="1"/>
              </p:cNvSpPr>
              <p:nvPr/>
            </p:nvSpPr>
            <p:spPr bwMode="auto">
              <a:xfrm>
                <a:off x="5299" y="141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0" name="Oval 82"/>
              <p:cNvSpPr>
                <a:spLocks noChangeArrowheads="1"/>
              </p:cNvSpPr>
              <p:nvPr/>
            </p:nvSpPr>
            <p:spPr bwMode="auto">
              <a:xfrm>
                <a:off x="5345" y="1372"/>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1" name="Oval 83"/>
              <p:cNvSpPr>
                <a:spLocks noChangeArrowheads="1"/>
              </p:cNvSpPr>
              <p:nvPr/>
            </p:nvSpPr>
            <p:spPr bwMode="auto">
              <a:xfrm>
                <a:off x="5383" y="1332"/>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2" name="Oval 84"/>
              <p:cNvSpPr>
                <a:spLocks noChangeArrowheads="1"/>
              </p:cNvSpPr>
              <p:nvPr/>
            </p:nvSpPr>
            <p:spPr bwMode="auto">
              <a:xfrm>
                <a:off x="5421" y="129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3" name="Oval 85"/>
              <p:cNvSpPr>
                <a:spLocks noChangeArrowheads="1"/>
              </p:cNvSpPr>
              <p:nvPr/>
            </p:nvSpPr>
            <p:spPr bwMode="auto">
              <a:xfrm>
                <a:off x="5456" y="125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4" name="Line 86"/>
              <p:cNvSpPr>
                <a:spLocks noChangeShapeType="1"/>
              </p:cNvSpPr>
              <p:nvPr/>
            </p:nvSpPr>
            <p:spPr bwMode="auto">
              <a:xfrm flipV="1">
                <a:off x="3306" y="1080"/>
                <a:ext cx="1" cy="1190"/>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5" name="Line 87"/>
              <p:cNvSpPr>
                <a:spLocks noChangeShapeType="1"/>
              </p:cNvSpPr>
              <p:nvPr/>
            </p:nvSpPr>
            <p:spPr bwMode="auto">
              <a:xfrm flipH="1">
                <a:off x="3261" y="221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6" name="Rectangle 88"/>
              <p:cNvSpPr>
                <a:spLocks noChangeArrowheads="1"/>
              </p:cNvSpPr>
              <p:nvPr/>
            </p:nvSpPr>
            <p:spPr bwMode="auto">
              <a:xfrm rot="16200000">
                <a:off x="3171" y="2129"/>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257" name="Line 89"/>
              <p:cNvSpPr>
                <a:spLocks noChangeShapeType="1"/>
              </p:cNvSpPr>
              <p:nvPr/>
            </p:nvSpPr>
            <p:spPr bwMode="auto">
              <a:xfrm flipH="1">
                <a:off x="3261" y="194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8" name="Rectangle 90"/>
              <p:cNvSpPr>
                <a:spLocks noChangeArrowheads="1"/>
              </p:cNvSpPr>
              <p:nvPr/>
            </p:nvSpPr>
            <p:spPr bwMode="auto">
              <a:xfrm rot="16200000">
                <a:off x="3147" y="1855"/>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7259" name="Line 91"/>
              <p:cNvSpPr>
                <a:spLocks noChangeShapeType="1"/>
              </p:cNvSpPr>
              <p:nvPr/>
            </p:nvSpPr>
            <p:spPr bwMode="auto">
              <a:xfrm flipH="1">
                <a:off x="3261" y="167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0" name="Rectangle 92"/>
              <p:cNvSpPr>
                <a:spLocks noChangeArrowheads="1"/>
              </p:cNvSpPr>
              <p:nvPr/>
            </p:nvSpPr>
            <p:spPr bwMode="auto">
              <a:xfrm rot="16200000">
                <a:off x="3147" y="1585"/>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40</a:t>
                </a:r>
                <a:endParaRPr lang="en-US">
                  <a:latin typeface="Arial" pitchFamily="34" charset="0"/>
                  <a:cs typeface="Arial" pitchFamily="34" charset="0"/>
                </a:endParaRPr>
              </a:p>
            </p:txBody>
          </p:sp>
          <p:sp>
            <p:nvSpPr>
              <p:cNvPr id="7261" name="Line 93"/>
              <p:cNvSpPr>
                <a:spLocks noChangeShapeType="1"/>
              </p:cNvSpPr>
              <p:nvPr/>
            </p:nvSpPr>
            <p:spPr bwMode="auto">
              <a:xfrm flipH="1">
                <a:off x="3261" y="140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2" name="Rectangle 94"/>
              <p:cNvSpPr>
                <a:spLocks noChangeArrowheads="1"/>
              </p:cNvSpPr>
              <p:nvPr/>
            </p:nvSpPr>
            <p:spPr bwMode="auto">
              <a:xfrm rot="16200000">
                <a:off x="3147" y="1315"/>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60</a:t>
                </a:r>
                <a:endParaRPr lang="en-US">
                  <a:latin typeface="Arial" pitchFamily="34" charset="0"/>
                  <a:cs typeface="Arial" pitchFamily="34" charset="0"/>
                </a:endParaRPr>
              </a:p>
            </p:txBody>
          </p:sp>
          <p:sp>
            <p:nvSpPr>
              <p:cNvPr id="7263" name="Line 95"/>
              <p:cNvSpPr>
                <a:spLocks noChangeShapeType="1"/>
              </p:cNvSpPr>
              <p:nvPr/>
            </p:nvSpPr>
            <p:spPr bwMode="auto">
              <a:xfrm flipH="1">
                <a:off x="3261" y="1136"/>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4" name="Rectangle 96"/>
              <p:cNvSpPr>
                <a:spLocks noChangeArrowheads="1"/>
              </p:cNvSpPr>
              <p:nvPr/>
            </p:nvSpPr>
            <p:spPr bwMode="auto">
              <a:xfrm rot="16200000">
                <a:off x="3147" y="1046"/>
                <a:ext cx="9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80</a:t>
                </a:r>
                <a:endParaRPr lang="en-US">
                  <a:latin typeface="Arial" pitchFamily="34" charset="0"/>
                  <a:cs typeface="Arial" pitchFamily="34" charset="0"/>
                </a:endParaRPr>
              </a:p>
            </p:txBody>
          </p:sp>
          <p:sp>
            <p:nvSpPr>
              <p:cNvPr id="7265" name="Rectangle 97"/>
              <p:cNvSpPr>
                <a:spLocks noChangeArrowheads="1"/>
              </p:cNvSpPr>
              <p:nvPr/>
            </p:nvSpPr>
            <p:spPr bwMode="auto">
              <a:xfrm rot="16200000">
                <a:off x="3050" y="1593"/>
                <a:ext cx="43"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y</a:t>
                </a:r>
                <a:endParaRPr lang="en-US">
                  <a:latin typeface="Arial" pitchFamily="34" charset="0"/>
                  <a:cs typeface="Arial" pitchFamily="34" charset="0"/>
                </a:endParaRPr>
              </a:p>
            </p:txBody>
          </p:sp>
          <p:sp>
            <p:nvSpPr>
              <p:cNvPr id="7266" name="Line 98"/>
              <p:cNvSpPr>
                <a:spLocks noChangeShapeType="1"/>
              </p:cNvSpPr>
              <p:nvPr/>
            </p:nvSpPr>
            <p:spPr bwMode="auto">
              <a:xfrm>
                <a:off x="3306" y="2270"/>
                <a:ext cx="2248"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7" name="Line 99"/>
              <p:cNvSpPr>
                <a:spLocks noChangeShapeType="1"/>
              </p:cNvSpPr>
              <p:nvPr/>
            </p:nvSpPr>
            <p:spPr bwMode="auto">
              <a:xfrm>
                <a:off x="3372"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8" name="Rectangle 100"/>
              <p:cNvSpPr>
                <a:spLocks noChangeArrowheads="1"/>
              </p:cNvSpPr>
              <p:nvPr/>
            </p:nvSpPr>
            <p:spPr bwMode="auto">
              <a:xfrm>
                <a:off x="3344"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269" name="Line 101"/>
              <p:cNvSpPr>
                <a:spLocks noChangeShapeType="1"/>
              </p:cNvSpPr>
              <p:nvPr/>
            </p:nvSpPr>
            <p:spPr bwMode="auto">
              <a:xfrm>
                <a:off x="4077"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0" name="Rectangle 102"/>
              <p:cNvSpPr>
                <a:spLocks noChangeArrowheads="1"/>
              </p:cNvSpPr>
              <p:nvPr/>
            </p:nvSpPr>
            <p:spPr bwMode="auto">
              <a:xfrm>
                <a:off x="4049"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a:t>
                </a:r>
                <a:endParaRPr lang="en-US">
                  <a:latin typeface="Arial" pitchFamily="34" charset="0"/>
                  <a:cs typeface="Arial" pitchFamily="34" charset="0"/>
                </a:endParaRPr>
              </a:p>
            </p:txBody>
          </p:sp>
          <p:sp>
            <p:nvSpPr>
              <p:cNvPr id="7271" name="Line 103"/>
              <p:cNvSpPr>
                <a:spLocks noChangeShapeType="1"/>
              </p:cNvSpPr>
              <p:nvPr/>
            </p:nvSpPr>
            <p:spPr bwMode="auto">
              <a:xfrm>
                <a:off x="4783"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2" name="Rectangle 104"/>
              <p:cNvSpPr>
                <a:spLocks noChangeArrowheads="1"/>
              </p:cNvSpPr>
              <p:nvPr/>
            </p:nvSpPr>
            <p:spPr bwMode="auto">
              <a:xfrm>
                <a:off x="4755"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a:t>
                </a:r>
                <a:endParaRPr lang="en-US">
                  <a:latin typeface="Arial" pitchFamily="34" charset="0"/>
                  <a:cs typeface="Arial" pitchFamily="34" charset="0"/>
                </a:endParaRPr>
              </a:p>
            </p:txBody>
          </p:sp>
          <p:sp>
            <p:nvSpPr>
              <p:cNvPr id="7273" name="Line 105"/>
              <p:cNvSpPr>
                <a:spLocks noChangeShapeType="1"/>
              </p:cNvSpPr>
              <p:nvPr/>
            </p:nvSpPr>
            <p:spPr bwMode="auto">
              <a:xfrm>
                <a:off x="5484" y="2270"/>
                <a:ext cx="1" cy="36"/>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4" name="Rectangle 106"/>
              <p:cNvSpPr>
                <a:spLocks noChangeArrowheads="1"/>
              </p:cNvSpPr>
              <p:nvPr/>
            </p:nvSpPr>
            <p:spPr bwMode="auto">
              <a:xfrm>
                <a:off x="5456" y="2323"/>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a:t>
                </a:r>
                <a:endParaRPr lang="en-US">
                  <a:latin typeface="Arial" pitchFamily="34" charset="0"/>
                  <a:cs typeface="Arial" pitchFamily="34" charset="0"/>
                </a:endParaRPr>
              </a:p>
            </p:txBody>
          </p:sp>
          <p:sp>
            <p:nvSpPr>
              <p:cNvPr id="7275" name="Rectangle 107"/>
              <p:cNvSpPr>
                <a:spLocks noChangeArrowheads="1"/>
              </p:cNvSpPr>
              <p:nvPr/>
            </p:nvSpPr>
            <p:spPr bwMode="auto">
              <a:xfrm>
                <a:off x="4346" y="2411"/>
                <a:ext cx="245"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dirty="0">
                    <a:solidFill>
                      <a:srgbClr val="000000"/>
                    </a:solidFill>
                    <a:latin typeface="Arial" pitchFamily="34" charset="0"/>
                    <a:cs typeface="Arial" pitchFamily="34" charset="0"/>
                  </a:rPr>
                  <a:t>Log   t</a:t>
                </a:r>
                <a:endParaRPr lang="en-US" dirty="0">
                  <a:latin typeface="Arial" pitchFamily="34" charset="0"/>
                  <a:cs typeface="Arial" pitchFamily="34" charset="0"/>
                </a:endParaRPr>
              </a:p>
            </p:txBody>
          </p:sp>
          <p:sp>
            <p:nvSpPr>
              <p:cNvPr id="7276" name="Rectangle 108"/>
              <p:cNvSpPr>
                <a:spLocks noChangeArrowheads="1"/>
              </p:cNvSpPr>
              <p:nvPr/>
            </p:nvSpPr>
            <p:spPr bwMode="auto">
              <a:xfrm>
                <a:off x="91" y="2616"/>
                <a:ext cx="2789" cy="1630"/>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77" name="Rectangle 109"/>
              <p:cNvSpPr>
                <a:spLocks noChangeArrowheads="1"/>
              </p:cNvSpPr>
              <p:nvPr/>
            </p:nvSpPr>
            <p:spPr bwMode="auto">
              <a:xfrm>
                <a:off x="517" y="2707"/>
                <a:ext cx="2251" cy="1193"/>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78" name="Line 110"/>
              <p:cNvSpPr>
                <a:spLocks noChangeShapeType="1"/>
              </p:cNvSpPr>
              <p:nvPr/>
            </p:nvSpPr>
            <p:spPr bwMode="auto">
              <a:xfrm>
                <a:off x="517" y="3843"/>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9" name="Line 111"/>
              <p:cNvSpPr>
                <a:spLocks noChangeShapeType="1"/>
              </p:cNvSpPr>
              <p:nvPr/>
            </p:nvSpPr>
            <p:spPr bwMode="auto">
              <a:xfrm>
                <a:off x="517" y="3573"/>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0" name="Line 112"/>
              <p:cNvSpPr>
                <a:spLocks noChangeShapeType="1"/>
              </p:cNvSpPr>
              <p:nvPr/>
            </p:nvSpPr>
            <p:spPr bwMode="auto">
              <a:xfrm>
                <a:off x="517" y="3303"/>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1" name="Line 113"/>
              <p:cNvSpPr>
                <a:spLocks noChangeShapeType="1"/>
              </p:cNvSpPr>
              <p:nvPr/>
            </p:nvSpPr>
            <p:spPr bwMode="auto">
              <a:xfrm>
                <a:off x="517" y="3033"/>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2" name="Line 114"/>
              <p:cNvSpPr>
                <a:spLocks noChangeShapeType="1"/>
              </p:cNvSpPr>
              <p:nvPr/>
            </p:nvSpPr>
            <p:spPr bwMode="auto">
              <a:xfrm>
                <a:off x="517" y="2764"/>
                <a:ext cx="2251"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3" name="Freeform 115"/>
              <p:cNvSpPr>
                <a:spLocks/>
              </p:cNvSpPr>
              <p:nvPr/>
            </p:nvSpPr>
            <p:spPr bwMode="auto">
              <a:xfrm>
                <a:off x="691" y="2900"/>
                <a:ext cx="2007" cy="909"/>
              </a:xfrm>
              <a:custGeom>
                <a:avLst/>
                <a:gdLst/>
                <a:ahLst/>
                <a:cxnLst>
                  <a:cxn ang="0">
                    <a:pos x="0" y="320"/>
                  </a:cxn>
                  <a:cxn ang="0">
                    <a:pos x="31" y="280"/>
                  </a:cxn>
                  <a:cxn ang="0">
                    <a:pos x="61" y="247"/>
                  </a:cxn>
                  <a:cxn ang="0">
                    <a:pos x="91" y="220"/>
                  </a:cxn>
                  <a:cxn ang="0">
                    <a:pos x="121" y="195"/>
                  </a:cxn>
                  <a:cxn ang="0">
                    <a:pos x="152" y="174"/>
                  </a:cxn>
                  <a:cxn ang="0">
                    <a:pos x="182" y="154"/>
                  </a:cxn>
                  <a:cxn ang="0">
                    <a:pos x="212" y="137"/>
                  </a:cxn>
                  <a:cxn ang="0">
                    <a:pos x="242" y="121"/>
                  </a:cxn>
                  <a:cxn ang="0">
                    <a:pos x="273" y="106"/>
                  </a:cxn>
                  <a:cxn ang="0">
                    <a:pos x="303" y="92"/>
                  </a:cxn>
                  <a:cxn ang="0">
                    <a:pos x="333" y="79"/>
                  </a:cxn>
                  <a:cxn ang="0">
                    <a:pos x="363" y="67"/>
                  </a:cxn>
                  <a:cxn ang="0">
                    <a:pos x="394" y="56"/>
                  </a:cxn>
                  <a:cxn ang="0">
                    <a:pos x="424" y="45"/>
                  </a:cxn>
                  <a:cxn ang="0">
                    <a:pos x="454" y="35"/>
                  </a:cxn>
                  <a:cxn ang="0">
                    <a:pos x="484" y="26"/>
                  </a:cxn>
                  <a:cxn ang="0">
                    <a:pos x="515" y="17"/>
                  </a:cxn>
                  <a:cxn ang="0">
                    <a:pos x="545" y="8"/>
                  </a:cxn>
                  <a:cxn ang="0">
                    <a:pos x="575" y="0"/>
                  </a:cxn>
                </a:cxnLst>
                <a:rect l="0" t="0" r="r" b="b"/>
                <a:pathLst>
                  <a:path w="575" h="320">
                    <a:moveTo>
                      <a:pt x="0" y="320"/>
                    </a:moveTo>
                    <a:lnTo>
                      <a:pt x="31" y="280"/>
                    </a:lnTo>
                    <a:lnTo>
                      <a:pt x="61" y="247"/>
                    </a:lnTo>
                    <a:lnTo>
                      <a:pt x="91" y="220"/>
                    </a:lnTo>
                    <a:lnTo>
                      <a:pt x="121" y="195"/>
                    </a:lnTo>
                    <a:lnTo>
                      <a:pt x="152" y="174"/>
                    </a:lnTo>
                    <a:lnTo>
                      <a:pt x="182" y="154"/>
                    </a:lnTo>
                    <a:lnTo>
                      <a:pt x="212" y="137"/>
                    </a:lnTo>
                    <a:lnTo>
                      <a:pt x="242" y="121"/>
                    </a:lnTo>
                    <a:lnTo>
                      <a:pt x="273" y="106"/>
                    </a:lnTo>
                    <a:lnTo>
                      <a:pt x="303" y="92"/>
                    </a:lnTo>
                    <a:lnTo>
                      <a:pt x="333" y="79"/>
                    </a:lnTo>
                    <a:lnTo>
                      <a:pt x="363" y="67"/>
                    </a:lnTo>
                    <a:lnTo>
                      <a:pt x="394" y="56"/>
                    </a:lnTo>
                    <a:lnTo>
                      <a:pt x="424" y="45"/>
                    </a:lnTo>
                    <a:lnTo>
                      <a:pt x="454" y="35"/>
                    </a:lnTo>
                    <a:lnTo>
                      <a:pt x="484" y="26"/>
                    </a:lnTo>
                    <a:lnTo>
                      <a:pt x="515" y="17"/>
                    </a:lnTo>
                    <a:lnTo>
                      <a:pt x="545" y="8"/>
                    </a:lnTo>
                    <a:lnTo>
                      <a:pt x="575"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4" name="Oval 116"/>
              <p:cNvSpPr>
                <a:spLocks noChangeArrowheads="1"/>
              </p:cNvSpPr>
              <p:nvPr/>
            </p:nvSpPr>
            <p:spPr bwMode="auto">
              <a:xfrm>
                <a:off x="667" y="378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5" name="Oval 117"/>
              <p:cNvSpPr>
                <a:spLocks noChangeArrowheads="1"/>
              </p:cNvSpPr>
              <p:nvPr/>
            </p:nvSpPr>
            <p:spPr bwMode="auto">
              <a:xfrm>
                <a:off x="775" y="3675"/>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6" name="Oval 118"/>
              <p:cNvSpPr>
                <a:spLocks noChangeArrowheads="1"/>
              </p:cNvSpPr>
              <p:nvPr/>
            </p:nvSpPr>
            <p:spPr bwMode="auto">
              <a:xfrm>
                <a:off x="880" y="3582"/>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7" name="Oval 119"/>
              <p:cNvSpPr>
                <a:spLocks noChangeArrowheads="1"/>
              </p:cNvSpPr>
              <p:nvPr/>
            </p:nvSpPr>
            <p:spPr bwMode="auto">
              <a:xfrm>
                <a:off x="984" y="3505"/>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8" name="Oval 120"/>
              <p:cNvSpPr>
                <a:spLocks noChangeArrowheads="1"/>
              </p:cNvSpPr>
              <p:nvPr/>
            </p:nvSpPr>
            <p:spPr bwMode="auto">
              <a:xfrm>
                <a:off x="1089" y="343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9" name="Oval 121"/>
              <p:cNvSpPr>
                <a:spLocks noChangeArrowheads="1"/>
              </p:cNvSpPr>
              <p:nvPr/>
            </p:nvSpPr>
            <p:spPr bwMode="auto">
              <a:xfrm>
                <a:off x="1197" y="337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0" name="Oval 122"/>
              <p:cNvSpPr>
                <a:spLocks noChangeArrowheads="1"/>
              </p:cNvSpPr>
              <p:nvPr/>
            </p:nvSpPr>
            <p:spPr bwMode="auto">
              <a:xfrm>
                <a:off x="1302" y="331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1" name="Oval 123"/>
              <p:cNvSpPr>
                <a:spLocks noChangeArrowheads="1"/>
              </p:cNvSpPr>
              <p:nvPr/>
            </p:nvSpPr>
            <p:spPr bwMode="auto">
              <a:xfrm>
                <a:off x="1407" y="326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2" name="Oval 124"/>
              <p:cNvSpPr>
                <a:spLocks noChangeArrowheads="1"/>
              </p:cNvSpPr>
              <p:nvPr/>
            </p:nvSpPr>
            <p:spPr bwMode="auto">
              <a:xfrm>
                <a:off x="1512" y="3224"/>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3" name="Oval 125"/>
              <p:cNvSpPr>
                <a:spLocks noChangeArrowheads="1"/>
              </p:cNvSpPr>
              <p:nvPr/>
            </p:nvSpPr>
            <p:spPr bwMode="auto">
              <a:xfrm>
                <a:off x="1620" y="3181"/>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4" name="Oval 126"/>
              <p:cNvSpPr>
                <a:spLocks noChangeArrowheads="1"/>
              </p:cNvSpPr>
              <p:nvPr/>
            </p:nvSpPr>
            <p:spPr bwMode="auto">
              <a:xfrm>
                <a:off x="1725" y="3141"/>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5" name="Oval 127"/>
              <p:cNvSpPr>
                <a:spLocks noChangeArrowheads="1"/>
              </p:cNvSpPr>
              <p:nvPr/>
            </p:nvSpPr>
            <p:spPr bwMode="auto">
              <a:xfrm>
                <a:off x="1829" y="310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6" name="Oval 128"/>
              <p:cNvSpPr>
                <a:spLocks noChangeArrowheads="1"/>
              </p:cNvSpPr>
              <p:nvPr/>
            </p:nvSpPr>
            <p:spPr bwMode="auto">
              <a:xfrm>
                <a:off x="1934" y="307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7" name="Oval 129"/>
              <p:cNvSpPr>
                <a:spLocks noChangeArrowheads="1"/>
              </p:cNvSpPr>
              <p:nvPr/>
            </p:nvSpPr>
            <p:spPr bwMode="auto">
              <a:xfrm>
                <a:off x="2042" y="303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8" name="Oval 130"/>
              <p:cNvSpPr>
                <a:spLocks noChangeArrowheads="1"/>
              </p:cNvSpPr>
              <p:nvPr/>
            </p:nvSpPr>
            <p:spPr bwMode="auto">
              <a:xfrm>
                <a:off x="2147" y="300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9" name="Oval 131"/>
              <p:cNvSpPr>
                <a:spLocks noChangeArrowheads="1"/>
              </p:cNvSpPr>
              <p:nvPr/>
            </p:nvSpPr>
            <p:spPr bwMode="auto">
              <a:xfrm>
                <a:off x="2252" y="298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0" name="Oval 132"/>
              <p:cNvSpPr>
                <a:spLocks noChangeArrowheads="1"/>
              </p:cNvSpPr>
              <p:nvPr/>
            </p:nvSpPr>
            <p:spPr bwMode="auto">
              <a:xfrm>
                <a:off x="2356" y="295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1" name="Oval 133"/>
              <p:cNvSpPr>
                <a:spLocks noChangeArrowheads="1"/>
              </p:cNvSpPr>
              <p:nvPr/>
            </p:nvSpPr>
            <p:spPr bwMode="auto">
              <a:xfrm>
                <a:off x="2465" y="2928"/>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2" name="Oval 134"/>
              <p:cNvSpPr>
                <a:spLocks noChangeArrowheads="1"/>
              </p:cNvSpPr>
              <p:nvPr/>
            </p:nvSpPr>
            <p:spPr bwMode="auto">
              <a:xfrm>
                <a:off x="2569" y="2903"/>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3" name="Oval 135"/>
              <p:cNvSpPr>
                <a:spLocks noChangeArrowheads="1"/>
              </p:cNvSpPr>
              <p:nvPr/>
            </p:nvSpPr>
            <p:spPr bwMode="auto">
              <a:xfrm>
                <a:off x="2674" y="288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4" name="Line 136"/>
              <p:cNvSpPr>
                <a:spLocks noChangeShapeType="1"/>
              </p:cNvSpPr>
              <p:nvPr/>
            </p:nvSpPr>
            <p:spPr bwMode="auto">
              <a:xfrm flipV="1">
                <a:off x="517" y="2707"/>
                <a:ext cx="1" cy="1193"/>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5" name="Line 137"/>
              <p:cNvSpPr>
                <a:spLocks noChangeShapeType="1"/>
              </p:cNvSpPr>
              <p:nvPr/>
            </p:nvSpPr>
            <p:spPr bwMode="auto">
              <a:xfrm flipH="1">
                <a:off x="475" y="3843"/>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6" name="Rectangle 138"/>
              <p:cNvSpPr>
                <a:spLocks noChangeArrowheads="1"/>
              </p:cNvSpPr>
              <p:nvPr/>
            </p:nvSpPr>
            <p:spPr bwMode="auto">
              <a:xfrm rot="16200000">
                <a:off x="348" y="3749"/>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2.5</a:t>
                </a:r>
                <a:endParaRPr lang="en-US">
                  <a:latin typeface="Arial" pitchFamily="34" charset="0"/>
                  <a:cs typeface="Arial" pitchFamily="34" charset="0"/>
                </a:endParaRPr>
              </a:p>
            </p:txBody>
          </p:sp>
          <p:sp>
            <p:nvSpPr>
              <p:cNvPr id="7307" name="Line 139"/>
              <p:cNvSpPr>
                <a:spLocks noChangeShapeType="1"/>
              </p:cNvSpPr>
              <p:nvPr/>
            </p:nvSpPr>
            <p:spPr bwMode="auto">
              <a:xfrm flipH="1">
                <a:off x="475" y="3573"/>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8" name="Rectangle 140"/>
              <p:cNvSpPr>
                <a:spLocks noChangeArrowheads="1"/>
              </p:cNvSpPr>
              <p:nvPr/>
            </p:nvSpPr>
            <p:spPr bwMode="auto">
              <a:xfrm rot="16200000">
                <a:off x="384" y="3488"/>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a:t>
                </a:r>
                <a:endParaRPr lang="en-US">
                  <a:latin typeface="Arial" pitchFamily="34" charset="0"/>
                  <a:cs typeface="Arial" pitchFamily="34" charset="0"/>
                </a:endParaRPr>
              </a:p>
            </p:txBody>
          </p:sp>
          <p:sp>
            <p:nvSpPr>
              <p:cNvPr id="7309" name="Line 141"/>
              <p:cNvSpPr>
                <a:spLocks noChangeShapeType="1"/>
              </p:cNvSpPr>
              <p:nvPr/>
            </p:nvSpPr>
            <p:spPr bwMode="auto">
              <a:xfrm flipH="1">
                <a:off x="475" y="3303"/>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0" name="Rectangle 142"/>
              <p:cNvSpPr>
                <a:spLocks noChangeArrowheads="1"/>
              </p:cNvSpPr>
              <p:nvPr/>
            </p:nvSpPr>
            <p:spPr bwMode="auto">
              <a:xfrm rot="16200000">
                <a:off x="348" y="3209"/>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3.5</a:t>
                </a:r>
                <a:endParaRPr lang="en-US">
                  <a:latin typeface="Arial" pitchFamily="34" charset="0"/>
                  <a:cs typeface="Arial" pitchFamily="34" charset="0"/>
                </a:endParaRPr>
              </a:p>
            </p:txBody>
          </p:sp>
          <p:sp>
            <p:nvSpPr>
              <p:cNvPr id="7311" name="Line 143"/>
              <p:cNvSpPr>
                <a:spLocks noChangeShapeType="1"/>
              </p:cNvSpPr>
              <p:nvPr/>
            </p:nvSpPr>
            <p:spPr bwMode="auto">
              <a:xfrm flipH="1">
                <a:off x="475" y="3033"/>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2" name="Rectangle 144"/>
              <p:cNvSpPr>
                <a:spLocks noChangeArrowheads="1"/>
              </p:cNvSpPr>
              <p:nvPr/>
            </p:nvSpPr>
            <p:spPr bwMode="auto">
              <a:xfrm rot="16200000">
                <a:off x="384" y="2948"/>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a:t>
                </a:r>
                <a:endParaRPr lang="en-US">
                  <a:latin typeface="Arial" pitchFamily="34" charset="0"/>
                  <a:cs typeface="Arial" pitchFamily="34" charset="0"/>
                </a:endParaRPr>
              </a:p>
            </p:txBody>
          </p:sp>
          <p:sp>
            <p:nvSpPr>
              <p:cNvPr id="7313" name="Line 145"/>
              <p:cNvSpPr>
                <a:spLocks noChangeShapeType="1"/>
              </p:cNvSpPr>
              <p:nvPr/>
            </p:nvSpPr>
            <p:spPr bwMode="auto">
              <a:xfrm flipH="1">
                <a:off x="475" y="2764"/>
                <a:ext cx="42"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4" name="Rectangle 146"/>
              <p:cNvSpPr>
                <a:spLocks noChangeArrowheads="1"/>
              </p:cNvSpPr>
              <p:nvPr/>
            </p:nvSpPr>
            <p:spPr bwMode="auto">
              <a:xfrm rot="16200000">
                <a:off x="348" y="2669"/>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4.5</a:t>
                </a:r>
                <a:endParaRPr lang="en-US">
                  <a:latin typeface="Arial" pitchFamily="34" charset="0"/>
                  <a:cs typeface="Arial" pitchFamily="34" charset="0"/>
                </a:endParaRPr>
              </a:p>
            </p:txBody>
          </p:sp>
          <p:sp>
            <p:nvSpPr>
              <p:cNvPr id="7315" name="Rectangle 147"/>
              <p:cNvSpPr>
                <a:spLocks noChangeArrowheads="1"/>
              </p:cNvSpPr>
              <p:nvPr/>
            </p:nvSpPr>
            <p:spPr bwMode="auto">
              <a:xfrm rot="16200000">
                <a:off x="153" y="3208"/>
                <a:ext cx="26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dirty="0">
                    <a:solidFill>
                      <a:srgbClr val="000000"/>
                    </a:solidFill>
                    <a:latin typeface="Arial" pitchFamily="34" charset="0"/>
                    <a:cs typeface="Arial" pitchFamily="34" charset="0"/>
                  </a:rPr>
                  <a:t>Log   y</a:t>
                </a:r>
                <a:endParaRPr lang="en-US" dirty="0">
                  <a:latin typeface="Arial" pitchFamily="34" charset="0"/>
                  <a:cs typeface="Arial" pitchFamily="34" charset="0"/>
                </a:endParaRPr>
              </a:p>
            </p:txBody>
          </p:sp>
          <p:sp>
            <p:nvSpPr>
              <p:cNvPr id="7316" name="Line 148"/>
              <p:cNvSpPr>
                <a:spLocks noChangeShapeType="1"/>
              </p:cNvSpPr>
              <p:nvPr/>
            </p:nvSpPr>
            <p:spPr bwMode="auto">
              <a:xfrm>
                <a:off x="517" y="3900"/>
                <a:ext cx="2251"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7" name="Line 149"/>
              <p:cNvSpPr>
                <a:spLocks noChangeShapeType="1"/>
              </p:cNvSpPr>
              <p:nvPr/>
            </p:nvSpPr>
            <p:spPr bwMode="auto">
              <a:xfrm>
                <a:off x="586"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8" name="Rectangle 150"/>
              <p:cNvSpPr>
                <a:spLocks noChangeArrowheads="1"/>
              </p:cNvSpPr>
              <p:nvPr/>
            </p:nvSpPr>
            <p:spPr bwMode="auto">
              <a:xfrm>
                <a:off x="559"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319" name="Line 151"/>
              <p:cNvSpPr>
                <a:spLocks noChangeShapeType="1"/>
              </p:cNvSpPr>
              <p:nvPr/>
            </p:nvSpPr>
            <p:spPr bwMode="auto">
              <a:xfrm>
                <a:off x="1114"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0" name="Rectangle 152"/>
              <p:cNvSpPr>
                <a:spLocks noChangeArrowheads="1"/>
              </p:cNvSpPr>
              <p:nvPr/>
            </p:nvSpPr>
            <p:spPr bwMode="auto">
              <a:xfrm>
                <a:off x="1086"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5</a:t>
                </a:r>
                <a:endParaRPr lang="en-US">
                  <a:latin typeface="Arial" pitchFamily="34" charset="0"/>
                  <a:cs typeface="Arial" pitchFamily="34" charset="0"/>
                </a:endParaRPr>
              </a:p>
            </p:txBody>
          </p:sp>
          <p:sp>
            <p:nvSpPr>
              <p:cNvPr id="7321" name="Line 153"/>
              <p:cNvSpPr>
                <a:spLocks noChangeShapeType="1"/>
              </p:cNvSpPr>
              <p:nvPr/>
            </p:nvSpPr>
            <p:spPr bwMode="auto">
              <a:xfrm>
                <a:off x="1644"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2" name="Rectangle 154"/>
              <p:cNvSpPr>
                <a:spLocks noChangeArrowheads="1"/>
              </p:cNvSpPr>
              <p:nvPr/>
            </p:nvSpPr>
            <p:spPr bwMode="auto">
              <a:xfrm>
                <a:off x="1585" y="3951"/>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10</a:t>
                </a:r>
                <a:endParaRPr lang="en-US">
                  <a:latin typeface="Arial" pitchFamily="34" charset="0"/>
                  <a:cs typeface="Arial" pitchFamily="34" charset="0"/>
                </a:endParaRPr>
              </a:p>
            </p:txBody>
          </p:sp>
          <p:sp>
            <p:nvSpPr>
              <p:cNvPr id="7323" name="Line 155"/>
              <p:cNvSpPr>
                <a:spLocks noChangeShapeType="1"/>
              </p:cNvSpPr>
              <p:nvPr/>
            </p:nvSpPr>
            <p:spPr bwMode="auto">
              <a:xfrm>
                <a:off x="2171"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4" name="Rectangle 156"/>
              <p:cNvSpPr>
                <a:spLocks noChangeArrowheads="1"/>
              </p:cNvSpPr>
              <p:nvPr/>
            </p:nvSpPr>
            <p:spPr bwMode="auto">
              <a:xfrm>
                <a:off x="2112" y="3951"/>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15</a:t>
                </a:r>
                <a:endParaRPr lang="en-US">
                  <a:latin typeface="Arial" pitchFamily="34" charset="0"/>
                  <a:cs typeface="Arial" pitchFamily="34" charset="0"/>
                </a:endParaRPr>
              </a:p>
            </p:txBody>
          </p:sp>
          <p:sp>
            <p:nvSpPr>
              <p:cNvPr id="7325" name="Line 157"/>
              <p:cNvSpPr>
                <a:spLocks noChangeShapeType="1"/>
              </p:cNvSpPr>
              <p:nvPr/>
            </p:nvSpPr>
            <p:spPr bwMode="auto">
              <a:xfrm>
                <a:off x="2698"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6" name="Rectangle 158"/>
              <p:cNvSpPr>
                <a:spLocks noChangeArrowheads="1"/>
              </p:cNvSpPr>
              <p:nvPr/>
            </p:nvSpPr>
            <p:spPr bwMode="auto">
              <a:xfrm>
                <a:off x="2639" y="3951"/>
                <a:ext cx="9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20</a:t>
                </a:r>
                <a:endParaRPr lang="en-US">
                  <a:latin typeface="Arial" pitchFamily="34" charset="0"/>
                  <a:cs typeface="Arial" pitchFamily="34" charset="0"/>
                </a:endParaRPr>
              </a:p>
            </p:txBody>
          </p:sp>
          <p:sp>
            <p:nvSpPr>
              <p:cNvPr id="7327" name="Rectangle 159"/>
              <p:cNvSpPr>
                <a:spLocks noChangeArrowheads="1"/>
              </p:cNvSpPr>
              <p:nvPr/>
            </p:nvSpPr>
            <p:spPr bwMode="auto">
              <a:xfrm>
                <a:off x="1630" y="4038"/>
                <a:ext cx="24"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t</a:t>
                </a:r>
                <a:endParaRPr lang="en-US">
                  <a:latin typeface="Arial" pitchFamily="34" charset="0"/>
                  <a:cs typeface="Arial" pitchFamily="34" charset="0"/>
                </a:endParaRPr>
              </a:p>
            </p:txBody>
          </p:sp>
          <p:sp>
            <p:nvSpPr>
              <p:cNvPr id="7328" name="Rectangle 160"/>
              <p:cNvSpPr>
                <a:spLocks noChangeArrowheads="1"/>
              </p:cNvSpPr>
              <p:nvPr/>
            </p:nvSpPr>
            <p:spPr bwMode="auto">
              <a:xfrm>
                <a:off x="2880" y="2616"/>
                <a:ext cx="2786" cy="1630"/>
              </a:xfrm>
              <a:prstGeom prst="rect">
                <a:avLst/>
              </a:prstGeom>
              <a:solidFill>
                <a:srgbClr val="EAF2F3"/>
              </a:solidFill>
              <a:ln w="7">
                <a:solidFill>
                  <a:srgbClr val="EAF2F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29" name="Rectangle 161"/>
              <p:cNvSpPr>
                <a:spLocks noChangeArrowheads="1"/>
              </p:cNvSpPr>
              <p:nvPr/>
            </p:nvSpPr>
            <p:spPr bwMode="auto">
              <a:xfrm>
                <a:off x="3306" y="2707"/>
                <a:ext cx="2248" cy="1193"/>
              </a:xfrm>
              <a:prstGeom prst="rect">
                <a:avLst/>
              </a:prstGeom>
              <a:solidFill>
                <a:srgbClr val="FFFFFF"/>
              </a:solidFill>
              <a:ln w="7">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30" name="Line 162"/>
              <p:cNvSpPr>
                <a:spLocks noChangeShapeType="1"/>
              </p:cNvSpPr>
              <p:nvPr/>
            </p:nvSpPr>
            <p:spPr bwMode="auto">
              <a:xfrm>
                <a:off x="3306" y="3843"/>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1" name="Line 163"/>
              <p:cNvSpPr>
                <a:spLocks noChangeShapeType="1"/>
              </p:cNvSpPr>
              <p:nvPr/>
            </p:nvSpPr>
            <p:spPr bwMode="auto">
              <a:xfrm>
                <a:off x="3306" y="3573"/>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2" name="Line 164"/>
              <p:cNvSpPr>
                <a:spLocks noChangeShapeType="1"/>
              </p:cNvSpPr>
              <p:nvPr/>
            </p:nvSpPr>
            <p:spPr bwMode="auto">
              <a:xfrm>
                <a:off x="3306" y="3303"/>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3" name="Line 165"/>
              <p:cNvSpPr>
                <a:spLocks noChangeShapeType="1"/>
              </p:cNvSpPr>
              <p:nvPr/>
            </p:nvSpPr>
            <p:spPr bwMode="auto">
              <a:xfrm>
                <a:off x="3306" y="3033"/>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4" name="Line 166"/>
              <p:cNvSpPr>
                <a:spLocks noChangeShapeType="1"/>
              </p:cNvSpPr>
              <p:nvPr/>
            </p:nvSpPr>
            <p:spPr bwMode="auto">
              <a:xfrm>
                <a:off x="3306" y="2764"/>
                <a:ext cx="2248" cy="1"/>
              </a:xfrm>
              <a:prstGeom prst="line">
                <a:avLst/>
              </a:prstGeom>
              <a:noFill/>
              <a:ln w="10">
                <a:solidFill>
                  <a:srgbClr val="EAF2F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5" name="Freeform 167"/>
              <p:cNvSpPr>
                <a:spLocks/>
              </p:cNvSpPr>
              <p:nvPr/>
            </p:nvSpPr>
            <p:spPr bwMode="auto">
              <a:xfrm>
                <a:off x="3372" y="2900"/>
                <a:ext cx="2109" cy="909"/>
              </a:xfrm>
              <a:custGeom>
                <a:avLst/>
                <a:gdLst/>
                <a:ahLst/>
                <a:cxnLst>
                  <a:cxn ang="0">
                    <a:pos x="0" y="320"/>
                  </a:cxn>
                  <a:cxn ang="0">
                    <a:pos x="140" y="280"/>
                  </a:cxn>
                  <a:cxn ang="0">
                    <a:pos x="222" y="247"/>
                  </a:cxn>
                  <a:cxn ang="0">
                    <a:pos x="280" y="220"/>
                  </a:cxn>
                  <a:cxn ang="0">
                    <a:pos x="325" y="195"/>
                  </a:cxn>
                  <a:cxn ang="0">
                    <a:pos x="362" y="174"/>
                  </a:cxn>
                  <a:cxn ang="0">
                    <a:pos x="393" y="154"/>
                  </a:cxn>
                  <a:cxn ang="0">
                    <a:pos x="420" y="137"/>
                  </a:cxn>
                  <a:cxn ang="0">
                    <a:pos x="443" y="121"/>
                  </a:cxn>
                  <a:cxn ang="0">
                    <a:pos x="465" y="106"/>
                  </a:cxn>
                  <a:cxn ang="0">
                    <a:pos x="484" y="92"/>
                  </a:cxn>
                  <a:cxn ang="0">
                    <a:pos x="501" y="79"/>
                  </a:cxn>
                  <a:cxn ang="0">
                    <a:pos x="518" y="67"/>
                  </a:cxn>
                  <a:cxn ang="0">
                    <a:pos x="532" y="56"/>
                  </a:cxn>
                  <a:cxn ang="0">
                    <a:pos x="546" y="45"/>
                  </a:cxn>
                  <a:cxn ang="0">
                    <a:pos x="559" y="35"/>
                  </a:cxn>
                  <a:cxn ang="0">
                    <a:pos x="572" y="26"/>
                  </a:cxn>
                  <a:cxn ang="0">
                    <a:pos x="583" y="17"/>
                  </a:cxn>
                  <a:cxn ang="0">
                    <a:pos x="594" y="8"/>
                  </a:cxn>
                  <a:cxn ang="0">
                    <a:pos x="604" y="0"/>
                  </a:cxn>
                </a:cxnLst>
                <a:rect l="0" t="0" r="r" b="b"/>
                <a:pathLst>
                  <a:path w="604" h="320">
                    <a:moveTo>
                      <a:pt x="0" y="320"/>
                    </a:moveTo>
                    <a:lnTo>
                      <a:pt x="140" y="280"/>
                    </a:lnTo>
                    <a:lnTo>
                      <a:pt x="222" y="247"/>
                    </a:lnTo>
                    <a:lnTo>
                      <a:pt x="280" y="220"/>
                    </a:lnTo>
                    <a:lnTo>
                      <a:pt x="325" y="195"/>
                    </a:lnTo>
                    <a:lnTo>
                      <a:pt x="362" y="174"/>
                    </a:lnTo>
                    <a:lnTo>
                      <a:pt x="393" y="154"/>
                    </a:lnTo>
                    <a:lnTo>
                      <a:pt x="420" y="137"/>
                    </a:lnTo>
                    <a:lnTo>
                      <a:pt x="443" y="121"/>
                    </a:lnTo>
                    <a:lnTo>
                      <a:pt x="465" y="106"/>
                    </a:lnTo>
                    <a:lnTo>
                      <a:pt x="484" y="92"/>
                    </a:lnTo>
                    <a:lnTo>
                      <a:pt x="501" y="79"/>
                    </a:lnTo>
                    <a:lnTo>
                      <a:pt x="518" y="67"/>
                    </a:lnTo>
                    <a:lnTo>
                      <a:pt x="532" y="56"/>
                    </a:lnTo>
                    <a:lnTo>
                      <a:pt x="546" y="45"/>
                    </a:lnTo>
                    <a:lnTo>
                      <a:pt x="559" y="35"/>
                    </a:lnTo>
                    <a:lnTo>
                      <a:pt x="572" y="26"/>
                    </a:lnTo>
                    <a:lnTo>
                      <a:pt x="583" y="17"/>
                    </a:lnTo>
                    <a:lnTo>
                      <a:pt x="594" y="8"/>
                    </a:lnTo>
                    <a:lnTo>
                      <a:pt x="604" y="0"/>
                    </a:lnTo>
                  </a:path>
                </a:pathLst>
              </a:custGeom>
              <a:no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6" name="Oval 168"/>
              <p:cNvSpPr>
                <a:spLocks noChangeArrowheads="1"/>
              </p:cNvSpPr>
              <p:nvPr/>
            </p:nvSpPr>
            <p:spPr bwMode="auto">
              <a:xfrm>
                <a:off x="3348" y="378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7" name="Oval 169"/>
              <p:cNvSpPr>
                <a:spLocks noChangeArrowheads="1"/>
              </p:cNvSpPr>
              <p:nvPr/>
            </p:nvSpPr>
            <p:spPr bwMode="auto">
              <a:xfrm>
                <a:off x="3837" y="3675"/>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8" name="Oval 170"/>
              <p:cNvSpPr>
                <a:spLocks noChangeArrowheads="1"/>
              </p:cNvSpPr>
              <p:nvPr/>
            </p:nvSpPr>
            <p:spPr bwMode="auto">
              <a:xfrm>
                <a:off x="4123" y="3582"/>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9" name="Oval 171"/>
              <p:cNvSpPr>
                <a:spLocks noChangeArrowheads="1"/>
              </p:cNvSpPr>
              <p:nvPr/>
            </p:nvSpPr>
            <p:spPr bwMode="auto">
              <a:xfrm>
                <a:off x="4325" y="3505"/>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0" name="Oval 172"/>
              <p:cNvSpPr>
                <a:spLocks noChangeArrowheads="1"/>
              </p:cNvSpPr>
              <p:nvPr/>
            </p:nvSpPr>
            <p:spPr bwMode="auto">
              <a:xfrm>
                <a:off x="4482" y="343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1" name="Oval 173"/>
              <p:cNvSpPr>
                <a:spLocks noChangeArrowheads="1"/>
              </p:cNvSpPr>
              <p:nvPr/>
            </p:nvSpPr>
            <p:spPr bwMode="auto">
              <a:xfrm>
                <a:off x="4611" y="337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2" name="Oval 174"/>
              <p:cNvSpPr>
                <a:spLocks noChangeArrowheads="1"/>
              </p:cNvSpPr>
              <p:nvPr/>
            </p:nvSpPr>
            <p:spPr bwMode="auto">
              <a:xfrm>
                <a:off x="4720" y="3317"/>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3" name="Oval 175"/>
              <p:cNvSpPr>
                <a:spLocks noChangeArrowheads="1"/>
              </p:cNvSpPr>
              <p:nvPr/>
            </p:nvSpPr>
            <p:spPr bwMode="auto">
              <a:xfrm>
                <a:off x="4814" y="326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4" name="Oval 176"/>
              <p:cNvSpPr>
                <a:spLocks noChangeArrowheads="1"/>
              </p:cNvSpPr>
              <p:nvPr/>
            </p:nvSpPr>
            <p:spPr bwMode="auto">
              <a:xfrm>
                <a:off x="4894" y="322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5" name="Oval 177"/>
              <p:cNvSpPr>
                <a:spLocks noChangeArrowheads="1"/>
              </p:cNvSpPr>
              <p:nvPr/>
            </p:nvSpPr>
            <p:spPr bwMode="auto">
              <a:xfrm>
                <a:off x="4971" y="3181"/>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6" name="Oval 178"/>
              <p:cNvSpPr>
                <a:spLocks noChangeArrowheads="1"/>
              </p:cNvSpPr>
              <p:nvPr/>
            </p:nvSpPr>
            <p:spPr bwMode="auto">
              <a:xfrm>
                <a:off x="5037" y="3141"/>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7" name="Oval 179"/>
              <p:cNvSpPr>
                <a:spLocks noChangeArrowheads="1"/>
              </p:cNvSpPr>
              <p:nvPr/>
            </p:nvSpPr>
            <p:spPr bwMode="auto">
              <a:xfrm>
                <a:off x="5097" y="3104"/>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8" name="Oval 180"/>
              <p:cNvSpPr>
                <a:spLocks noChangeArrowheads="1"/>
              </p:cNvSpPr>
              <p:nvPr/>
            </p:nvSpPr>
            <p:spPr bwMode="auto">
              <a:xfrm>
                <a:off x="5156" y="307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9" name="Oval 181"/>
              <p:cNvSpPr>
                <a:spLocks noChangeArrowheads="1"/>
              </p:cNvSpPr>
              <p:nvPr/>
            </p:nvSpPr>
            <p:spPr bwMode="auto">
              <a:xfrm>
                <a:off x="5205" y="3039"/>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0" name="Oval 182"/>
              <p:cNvSpPr>
                <a:spLocks noChangeArrowheads="1"/>
              </p:cNvSpPr>
              <p:nvPr/>
            </p:nvSpPr>
            <p:spPr bwMode="auto">
              <a:xfrm>
                <a:off x="5254" y="300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1" name="Oval 183"/>
              <p:cNvSpPr>
                <a:spLocks noChangeArrowheads="1"/>
              </p:cNvSpPr>
              <p:nvPr/>
            </p:nvSpPr>
            <p:spPr bwMode="auto">
              <a:xfrm>
                <a:off x="5299" y="2980"/>
                <a:ext cx="49" cy="39"/>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2" name="Oval 184"/>
              <p:cNvSpPr>
                <a:spLocks noChangeArrowheads="1"/>
              </p:cNvSpPr>
              <p:nvPr/>
            </p:nvSpPr>
            <p:spPr bwMode="auto">
              <a:xfrm>
                <a:off x="5345" y="2954"/>
                <a:ext cx="48"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3" name="Oval 185"/>
              <p:cNvSpPr>
                <a:spLocks noChangeArrowheads="1"/>
              </p:cNvSpPr>
              <p:nvPr/>
            </p:nvSpPr>
            <p:spPr bwMode="auto">
              <a:xfrm>
                <a:off x="5383" y="2928"/>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4" name="Oval 186"/>
              <p:cNvSpPr>
                <a:spLocks noChangeArrowheads="1"/>
              </p:cNvSpPr>
              <p:nvPr/>
            </p:nvSpPr>
            <p:spPr bwMode="auto">
              <a:xfrm>
                <a:off x="5421" y="2903"/>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5" name="Oval 187"/>
              <p:cNvSpPr>
                <a:spLocks noChangeArrowheads="1"/>
              </p:cNvSpPr>
              <p:nvPr/>
            </p:nvSpPr>
            <p:spPr bwMode="auto">
              <a:xfrm>
                <a:off x="5456" y="2880"/>
                <a:ext cx="49" cy="40"/>
              </a:xfrm>
              <a:prstGeom prst="ellipse">
                <a:avLst/>
              </a:prstGeom>
              <a:solidFill>
                <a:srgbClr val="1A476F"/>
              </a:solidFill>
              <a:ln w="10">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6" name="Line 188"/>
              <p:cNvSpPr>
                <a:spLocks noChangeShapeType="1"/>
              </p:cNvSpPr>
              <p:nvPr/>
            </p:nvSpPr>
            <p:spPr bwMode="auto">
              <a:xfrm flipV="1">
                <a:off x="3306" y="2707"/>
                <a:ext cx="1" cy="1193"/>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7" name="Line 189"/>
              <p:cNvSpPr>
                <a:spLocks noChangeShapeType="1"/>
              </p:cNvSpPr>
              <p:nvPr/>
            </p:nvSpPr>
            <p:spPr bwMode="auto">
              <a:xfrm flipH="1">
                <a:off x="3261" y="3843"/>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8" name="Rectangle 190"/>
              <p:cNvSpPr>
                <a:spLocks noChangeArrowheads="1"/>
              </p:cNvSpPr>
              <p:nvPr/>
            </p:nvSpPr>
            <p:spPr bwMode="auto">
              <a:xfrm rot="16200000">
                <a:off x="3135" y="3749"/>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2.5</a:t>
                </a:r>
                <a:endParaRPr lang="en-US">
                  <a:latin typeface="Arial" pitchFamily="34" charset="0"/>
                  <a:cs typeface="Arial" pitchFamily="34" charset="0"/>
                </a:endParaRPr>
              </a:p>
            </p:txBody>
          </p:sp>
          <p:sp>
            <p:nvSpPr>
              <p:cNvPr id="7359" name="Line 191"/>
              <p:cNvSpPr>
                <a:spLocks noChangeShapeType="1"/>
              </p:cNvSpPr>
              <p:nvPr/>
            </p:nvSpPr>
            <p:spPr bwMode="auto">
              <a:xfrm flipH="1">
                <a:off x="3261" y="3573"/>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0" name="Rectangle 192"/>
              <p:cNvSpPr>
                <a:spLocks noChangeArrowheads="1"/>
              </p:cNvSpPr>
              <p:nvPr/>
            </p:nvSpPr>
            <p:spPr bwMode="auto">
              <a:xfrm rot="16200000">
                <a:off x="3171" y="3487"/>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a:t>
                </a:r>
                <a:endParaRPr lang="en-US">
                  <a:latin typeface="Arial" pitchFamily="34" charset="0"/>
                  <a:cs typeface="Arial" pitchFamily="34" charset="0"/>
                </a:endParaRPr>
              </a:p>
            </p:txBody>
          </p:sp>
          <p:sp>
            <p:nvSpPr>
              <p:cNvPr id="7361" name="Line 193"/>
              <p:cNvSpPr>
                <a:spLocks noChangeShapeType="1"/>
              </p:cNvSpPr>
              <p:nvPr/>
            </p:nvSpPr>
            <p:spPr bwMode="auto">
              <a:xfrm flipH="1">
                <a:off x="3261" y="3303"/>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2" name="Rectangle 194"/>
              <p:cNvSpPr>
                <a:spLocks noChangeArrowheads="1"/>
              </p:cNvSpPr>
              <p:nvPr/>
            </p:nvSpPr>
            <p:spPr bwMode="auto">
              <a:xfrm rot="16200000">
                <a:off x="3135" y="3208"/>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3.5</a:t>
                </a:r>
                <a:endParaRPr lang="en-US">
                  <a:latin typeface="Arial" pitchFamily="34" charset="0"/>
                  <a:cs typeface="Arial" pitchFamily="34" charset="0"/>
                </a:endParaRPr>
              </a:p>
            </p:txBody>
          </p:sp>
          <p:sp>
            <p:nvSpPr>
              <p:cNvPr id="7363" name="Line 195"/>
              <p:cNvSpPr>
                <a:spLocks noChangeShapeType="1"/>
              </p:cNvSpPr>
              <p:nvPr/>
            </p:nvSpPr>
            <p:spPr bwMode="auto">
              <a:xfrm flipH="1">
                <a:off x="3261" y="3033"/>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4" name="Rectangle 196"/>
              <p:cNvSpPr>
                <a:spLocks noChangeArrowheads="1"/>
              </p:cNvSpPr>
              <p:nvPr/>
            </p:nvSpPr>
            <p:spPr bwMode="auto">
              <a:xfrm rot="16200000">
                <a:off x="3171" y="2947"/>
                <a:ext cx="48"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a:t>
                </a:r>
                <a:endParaRPr lang="en-US">
                  <a:latin typeface="Arial" pitchFamily="34" charset="0"/>
                  <a:cs typeface="Arial" pitchFamily="34" charset="0"/>
                </a:endParaRPr>
              </a:p>
            </p:txBody>
          </p:sp>
          <p:sp>
            <p:nvSpPr>
              <p:cNvPr id="7365" name="Line 197"/>
              <p:cNvSpPr>
                <a:spLocks noChangeShapeType="1"/>
              </p:cNvSpPr>
              <p:nvPr/>
            </p:nvSpPr>
            <p:spPr bwMode="auto">
              <a:xfrm flipH="1">
                <a:off x="3261" y="2764"/>
                <a:ext cx="45"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6" name="Rectangle 198"/>
              <p:cNvSpPr>
                <a:spLocks noChangeArrowheads="1"/>
              </p:cNvSpPr>
              <p:nvPr/>
            </p:nvSpPr>
            <p:spPr bwMode="auto">
              <a:xfrm rot="16200000">
                <a:off x="3135" y="2668"/>
                <a:ext cx="120"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4.5</a:t>
                </a:r>
                <a:endParaRPr lang="en-US">
                  <a:latin typeface="Arial" pitchFamily="34" charset="0"/>
                  <a:cs typeface="Arial" pitchFamily="34" charset="0"/>
                </a:endParaRPr>
              </a:p>
            </p:txBody>
          </p:sp>
          <p:sp>
            <p:nvSpPr>
              <p:cNvPr id="7367" name="Rectangle 199"/>
              <p:cNvSpPr>
                <a:spLocks noChangeArrowheads="1"/>
              </p:cNvSpPr>
              <p:nvPr/>
            </p:nvSpPr>
            <p:spPr bwMode="auto">
              <a:xfrm rot="16200000">
                <a:off x="2939" y="3207"/>
                <a:ext cx="266"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dirty="0">
                    <a:solidFill>
                      <a:srgbClr val="000000"/>
                    </a:solidFill>
                    <a:latin typeface="Arial" pitchFamily="34" charset="0"/>
                    <a:cs typeface="Arial" pitchFamily="34" charset="0"/>
                  </a:rPr>
                  <a:t>Log   y</a:t>
                </a:r>
                <a:endParaRPr lang="en-US" dirty="0">
                  <a:latin typeface="Arial" pitchFamily="34" charset="0"/>
                  <a:cs typeface="Arial" pitchFamily="34" charset="0"/>
                </a:endParaRPr>
              </a:p>
            </p:txBody>
          </p:sp>
          <p:sp>
            <p:nvSpPr>
              <p:cNvPr id="7368" name="Line 200"/>
              <p:cNvSpPr>
                <a:spLocks noChangeShapeType="1"/>
              </p:cNvSpPr>
              <p:nvPr/>
            </p:nvSpPr>
            <p:spPr bwMode="auto">
              <a:xfrm>
                <a:off x="3306" y="3900"/>
                <a:ext cx="2248" cy="1"/>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9" name="Line 201"/>
              <p:cNvSpPr>
                <a:spLocks noChangeShapeType="1"/>
              </p:cNvSpPr>
              <p:nvPr/>
            </p:nvSpPr>
            <p:spPr bwMode="auto">
              <a:xfrm>
                <a:off x="3372"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0" name="Rectangle 202"/>
              <p:cNvSpPr>
                <a:spLocks noChangeArrowheads="1"/>
              </p:cNvSpPr>
              <p:nvPr/>
            </p:nvSpPr>
            <p:spPr bwMode="auto">
              <a:xfrm>
                <a:off x="3344"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0</a:t>
                </a:r>
                <a:endParaRPr lang="en-US">
                  <a:latin typeface="Arial" pitchFamily="34" charset="0"/>
                  <a:cs typeface="Arial" pitchFamily="34" charset="0"/>
                </a:endParaRPr>
              </a:p>
            </p:txBody>
          </p:sp>
          <p:sp>
            <p:nvSpPr>
              <p:cNvPr id="7371" name="Line 203"/>
              <p:cNvSpPr>
                <a:spLocks noChangeShapeType="1"/>
              </p:cNvSpPr>
              <p:nvPr/>
            </p:nvSpPr>
            <p:spPr bwMode="auto">
              <a:xfrm>
                <a:off x="4077"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2" name="Rectangle 204"/>
              <p:cNvSpPr>
                <a:spLocks noChangeArrowheads="1"/>
              </p:cNvSpPr>
              <p:nvPr/>
            </p:nvSpPr>
            <p:spPr bwMode="auto">
              <a:xfrm>
                <a:off x="4049"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1</a:t>
                </a:r>
                <a:endParaRPr lang="en-US">
                  <a:latin typeface="Arial" pitchFamily="34" charset="0"/>
                  <a:cs typeface="Arial" pitchFamily="34" charset="0"/>
                </a:endParaRPr>
              </a:p>
            </p:txBody>
          </p:sp>
          <p:sp>
            <p:nvSpPr>
              <p:cNvPr id="7373" name="Line 205"/>
              <p:cNvSpPr>
                <a:spLocks noChangeShapeType="1"/>
              </p:cNvSpPr>
              <p:nvPr/>
            </p:nvSpPr>
            <p:spPr bwMode="auto">
              <a:xfrm>
                <a:off x="4783"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75" name="Rectangle 207"/>
            <p:cNvSpPr>
              <a:spLocks noChangeArrowheads="1"/>
            </p:cNvSpPr>
            <p:nvPr/>
          </p:nvSpPr>
          <p:spPr bwMode="auto">
            <a:xfrm>
              <a:off x="4755"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2</a:t>
              </a:r>
              <a:endParaRPr lang="en-US">
                <a:latin typeface="Arial" pitchFamily="34" charset="0"/>
                <a:cs typeface="Arial" pitchFamily="34" charset="0"/>
              </a:endParaRPr>
            </a:p>
          </p:txBody>
        </p:sp>
        <p:sp>
          <p:nvSpPr>
            <p:cNvPr id="7376" name="Line 208"/>
            <p:cNvSpPr>
              <a:spLocks noChangeShapeType="1"/>
            </p:cNvSpPr>
            <p:nvPr/>
          </p:nvSpPr>
          <p:spPr bwMode="auto">
            <a:xfrm>
              <a:off x="5484" y="3900"/>
              <a:ext cx="1" cy="34"/>
            </a:xfrm>
            <a:prstGeom prst="line">
              <a:avLst/>
            </a:prstGeom>
            <a:noFill/>
            <a:ln w="7">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7" name="Rectangle 209"/>
            <p:cNvSpPr>
              <a:spLocks noChangeArrowheads="1"/>
            </p:cNvSpPr>
            <p:nvPr/>
          </p:nvSpPr>
          <p:spPr bwMode="auto">
            <a:xfrm>
              <a:off x="5456" y="3951"/>
              <a:ext cx="49" cy="10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a:solidFill>
                    <a:srgbClr val="000000"/>
                  </a:solidFill>
                  <a:latin typeface="Arial" pitchFamily="34" charset="0"/>
                  <a:cs typeface="Arial" pitchFamily="34" charset="0"/>
                </a:rPr>
                <a:t>3</a:t>
              </a:r>
              <a:endParaRPr lang="en-US">
                <a:latin typeface="Arial" pitchFamily="34" charset="0"/>
                <a:cs typeface="Arial" pitchFamily="34" charset="0"/>
              </a:endParaRPr>
            </a:p>
          </p:txBody>
        </p:sp>
        <p:sp>
          <p:nvSpPr>
            <p:cNvPr id="7378" name="Rectangle 210"/>
            <p:cNvSpPr>
              <a:spLocks noChangeArrowheads="1"/>
            </p:cNvSpPr>
            <p:nvPr/>
          </p:nvSpPr>
          <p:spPr bwMode="auto">
            <a:xfrm>
              <a:off x="4346" y="4038"/>
              <a:ext cx="245" cy="10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dirty="0">
                  <a:solidFill>
                    <a:srgbClr val="000000"/>
                  </a:solidFill>
                  <a:latin typeface="Arial" pitchFamily="34" charset="0"/>
                  <a:cs typeface="Arial" pitchFamily="34" charset="0"/>
                </a:rPr>
                <a:t>Log   t</a:t>
              </a:r>
              <a:endParaRPr lang="en-US" dirty="0">
                <a:latin typeface="Arial" pitchFamily="34" charset="0"/>
                <a:cs typeface="Arial" pitchFamily="34" charset="0"/>
              </a:endParaRPr>
            </a:p>
          </p:txBody>
        </p:sp>
      </p:grpSp>
    </p:spTree>
    <p:extLst>
      <p:ext uri="{BB962C8B-B14F-4D97-AF65-F5344CB8AC3E}">
        <p14:creationId xmlns:p14="http://schemas.microsoft.com/office/powerpoint/2010/main" val="3150636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9192"/>
            <a:ext cx="4209288" cy="651845"/>
          </a:xfrm>
          <a:noFill/>
        </p:spPr>
        <p:txBody>
          <a:bodyPr vert="horz" wrap="none" lIns="91440" tIns="45720" rIns="91440" bIns="45720" rtlCol="0" anchor="ctr">
            <a:spAutoFit/>
          </a:bodyPr>
          <a:lstStyle/>
          <a:p>
            <a:r>
              <a:rPr lang="en-IN" sz="4000" dirty="0">
                <a:solidFill>
                  <a:srgbClr val="FF6700"/>
                </a:solidFill>
                <a:latin typeface="Garamond" panose="02020404030301010803" pitchFamily="18" charset="0"/>
                <a:ea typeface="+mn-ea"/>
                <a:cs typeface="+mn-cs"/>
              </a:rPr>
              <a:t>Few points on Plots</a:t>
            </a:r>
          </a:p>
        </p:txBody>
      </p:sp>
      <p:sp>
        <p:nvSpPr>
          <p:cNvPr id="3" name="Content Placeholder 2"/>
          <p:cNvSpPr>
            <a:spLocks noGrp="1"/>
          </p:cNvSpPr>
          <p:nvPr>
            <p:ph idx="1"/>
          </p:nvPr>
        </p:nvSpPr>
        <p:spPr>
          <a:xfrm>
            <a:off x="411480" y="1253331"/>
            <a:ext cx="11268456" cy="2757837"/>
          </a:xfrm>
        </p:spPr>
        <p:txBody>
          <a:bodyPr>
            <a:normAutofit/>
          </a:bodyPr>
          <a:lstStyle/>
          <a:p>
            <a:r>
              <a:rPr lang="en-IN" sz="2400" dirty="0">
                <a:latin typeface="Garamond" panose="02020404030301010803" pitchFamily="18" charset="0"/>
              </a:rPr>
              <a:t>Plot help us to summarize and reveal patterns in data</a:t>
            </a:r>
          </a:p>
          <a:p>
            <a:r>
              <a:rPr lang="en-IN" sz="2400" dirty="0">
                <a:latin typeface="Garamond" panose="02020404030301010803" pitchFamily="18" charset="0"/>
              </a:rPr>
              <a:t>Graphics help us to identify anomalies in data</a:t>
            </a:r>
          </a:p>
          <a:p>
            <a:r>
              <a:rPr lang="en-IN" sz="2400" dirty="0">
                <a:latin typeface="Garamond" panose="02020404030301010803" pitchFamily="18" charset="0"/>
              </a:rPr>
              <a:t>Plot helps us to present a huge amount of data in small space and makes huge data set coherent.</a:t>
            </a:r>
          </a:p>
          <a:p>
            <a:r>
              <a:rPr lang="en-IN" sz="2400" dirty="0">
                <a:latin typeface="Garamond" panose="02020404030301010803" pitchFamily="18" charset="0"/>
              </a:rPr>
              <a:t>To get all the advantages of plot the ‘aspect ratio’ of plot is very crucial.</a:t>
            </a:r>
          </a:p>
          <a:p>
            <a:r>
              <a:rPr lang="en-IN" sz="2400" dirty="0">
                <a:latin typeface="Garamond" panose="02020404030301010803" pitchFamily="18" charset="0"/>
              </a:rPr>
              <a:t>The ratio of height to  width of a plot is called the aspect ratio.</a:t>
            </a:r>
          </a:p>
        </p:txBody>
      </p:sp>
    </p:spTree>
    <p:extLst>
      <p:ext uri="{BB962C8B-B14F-4D97-AF65-F5344CB8AC3E}">
        <p14:creationId xmlns:p14="http://schemas.microsoft.com/office/powerpoint/2010/main" val="3893802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904744" cy="651845"/>
          </a:xfrm>
          <a:noFill/>
        </p:spPr>
        <p:txBody>
          <a:bodyPr vert="horz" wrap="square" lIns="91440" tIns="45720" rIns="91440" bIns="45720" rtlCol="0" anchor="ctr">
            <a:spAutoFit/>
          </a:bodyPr>
          <a:lstStyle/>
          <a:p>
            <a:r>
              <a:rPr lang="en-IN" sz="4000" dirty="0">
                <a:solidFill>
                  <a:srgbClr val="FF6700"/>
                </a:solidFill>
                <a:latin typeface="Garamond" panose="02020404030301010803" pitchFamily="18" charset="0"/>
                <a:ea typeface="+mn-ea"/>
                <a:cs typeface="+mn-cs"/>
              </a:rPr>
              <a:t>Aspect ratio</a:t>
            </a:r>
          </a:p>
        </p:txBody>
      </p:sp>
      <p:sp>
        <p:nvSpPr>
          <p:cNvPr id="3" name="Content Placeholder 2"/>
          <p:cNvSpPr>
            <a:spLocks noGrp="1"/>
          </p:cNvSpPr>
          <p:nvPr>
            <p:ph idx="1"/>
          </p:nvPr>
        </p:nvSpPr>
        <p:spPr>
          <a:xfrm>
            <a:off x="167640" y="1621409"/>
            <a:ext cx="10515600" cy="1807591"/>
          </a:xfrm>
        </p:spPr>
        <p:txBody>
          <a:bodyPr>
            <a:normAutofit/>
          </a:bodyPr>
          <a:lstStyle/>
          <a:p>
            <a:r>
              <a:rPr lang="en-IN" dirty="0">
                <a:latin typeface="Garamond" panose="02020404030301010803" pitchFamily="18" charset="0"/>
              </a:rPr>
              <a:t>Generally aspect ratio should be  around 0.618.</a:t>
            </a:r>
          </a:p>
          <a:p>
            <a:r>
              <a:rPr lang="en-IN" dirty="0">
                <a:latin typeface="Garamond" panose="02020404030301010803" pitchFamily="18" charset="0"/>
              </a:rPr>
              <a:t>However, for long time series data aspect ratio should be around 0.25. To understand the impact of aspect ratio see the following two plots</a:t>
            </a:r>
          </a:p>
        </p:txBody>
      </p:sp>
    </p:spTree>
    <p:extLst>
      <p:ext uri="{BB962C8B-B14F-4D97-AF65-F5344CB8AC3E}">
        <p14:creationId xmlns:p14="http://schemas.microsoft.com/office/powerpoint/2010/main" val="36782759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6126</TotalTime>
  <Words>1392</Words>
  <Application>Microsoft Office PowerPoint</Application>
  <PresentationFormat>Widescreen</PresentationFormat>
  <Paragraphs>233</Paragraphs>
  <Slides>33</Slides>
  <Notes>4</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Calibri Light</vt:lpstr>
      <vt:lpstr>Garamond</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Few points on Plots</vt:lpstr>
      <vt:lpstr>Aspect ratio</vt:lpstr>
      <vt:lpstr>Aspect ratio</vt:lpstr>
      <vt:lpstr>Aspect ratio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Forecasting Strategy</vt:lpstr>
      <vt:lpstr>Partitioning</vt:lpstr>
      <vt:lpstr>NAÏVE Forecasts</vt:lpstr>
      <vt:lpstr>Forecast error</vt:lpstr>
      <vt:lpstr>Typical plots of ‘White noise’</vt:lpstr>
      <vt:lpstr>Evaluating Predictive Accuracy</vt:lpstr>
      <vt:lpstr>Forecasting Different Methods</vt:lpstr>
      <vt:lpstr>Forecasting Different Methods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413</cp:revision>
  <dcterms:created xsi:type="dcterms:W3CDTF">2020-04-23T13:54:45Z</dcterms:created>
  <dcterms:modified xsi:type="dcterms:W3CDTF">2022-09-25T06:34:14Z</dcterms:modified>
</cp:coreProperties>
</file>