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3"/>
  </p:notesMasterIdLst>
  <p:sldIdLst>
    <p:sldId id="256" r:id="rId2"/>
    <p:sldId id="957" r:id="rId3"/>
    <p:sldId id="960" r:id="rId4"/>
    <p:sldId id="961" r:id="rId5"/>
    <p:sldId id="982" r:id="rId6"/>
    <p:sldId id="962" r:id="rId7"/>
    <p:sldId id="963" r:id="rId8"/>
    <p:sldId id="964" r:id="rId9"/>
    <p:sldId id="968" r:id="rId10"/>
    <p:sldId id="969" r:id="rId11"/>
    <p:sldId id="970" r:id="rId12"/>
    <p:sldId id="971" r:id="rId13"/>
    <p:sldId id="983" r:id="rId14"/>
    <p:sldId id="985" r:id="rId15"/>
    <p:sldId id="984" r:id="rId16"/>
    <p:sldId id="986" r:id="rId17"/>
    <p:sldId id="987" r:id="rId18"/>
    <p:sldId id="988" r:id="rId19"/>
    <p:sldId id="989" r:id="rId20"/>
    <p:sldId id="991" r:id="rId21"/>
    <p:sldId id="958" r:id="rId2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6700"/>
    <a:srgbClr val="FF9300"/>
    <a:srgbClr val="1359D2"/>
    <a:srgbClr val="D883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5DA37D80-6434-44D0-A028-1B22A696006F}" styleName="Light Style 3 - Accent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 styleId="{0660B408-B3CF-4A94-85FC-2B1E0A45F4A2}" styleName="Dark Style 2 - Accent 1/Accent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10"/>
    <p:restoredTop sz="94436"/>
  </p:normalViewPr>
  <p:slideViewPr>
    <p:cSldViewPr snapToGrid="0" snapToObjects="1">
      <p:cViewPr varScale="1">
        <p:scale>
          <a:sx n="78" d="100"/>
          <a:sy n="78" d="100"/>
        </p:scale>
        <p:origin x="778" y="67"/>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1467D96-8005-7F44-8E5F-33D562E4DE7E}" type="datetimeFigureOut">
              <a:rPr lang="en-US" smtClean="0"/>
              <a:t>9/23/2022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17AD9F6-8A84-6F41-A90B-45C654442C71}" type="slidenum">
              <a:rPr lang="en-US" smtClean="0"/>
              <a:t>‹#›</a:t>
            </a:fld>
            <a:endParaRPr lang="en-US"/>
          </a:p>
        </p:txBody>
      </p:sp>
    </p:spTree>
    <p:extLst>
      <p:ext uri="{BB962C8B-B14F-4D97-AF65-F5344CB8AC3E}">
        <p14:creationId xmlns:p14="http://schemas.microsoft.com/office/powerpoint/2010/main" val="319202601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CA3228-9C96-194E-AFC0-EB3588615AFD}"/>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en-US"/>
          </a:p>
        </p:txBody>
      </p:sp>
      <p:sp>
        <p:nvSpPr>
          <p:cNvPr id="3" name="Subtitle 2">
            <a:extLst>
              <a:ext uri="{FF2B5EF4-FFF2-40B4-BE49-F238E27FC236}">
                <a16:creationId xmlns:a16="http://schemas.microsoft.com/office/drawing/2014/main" id="{3B608731-630F-564F-BF20-639ACDCF810C}"/>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a:p>
        </p:txBody>
      </p:sp>
      <p:sp>
        <p:nvSpPr>
          <p:cNvPr id="4" name="Date Placeholder 3">
            <a:extLst>
              <a:ext uri="{FF2B5EF4-FFF2-40B4-BE49-F238E27FC236}">
                <a16:creationId xmlns:a16="http://schemas.microsoft.com/office/drawing/2014/main" id="{E60B73C9-65D5-AD44-AF2A-AFB1E013D143}"/>
              </a:ext>
            </a:extLst>
          </p:cNvPr>
          <p:cNvSpPr>
            <a:spLocks noGrp="1"/>
          </p:cNvSpPr>
          <p:nvPr>
            <p:ph type="dt" sz="half" idx="10"/>
          </p:nvPr>
        </p:nvSpPr>
        <p:spPr/>
        <p:txBody>
          <a:bodyPr/>
          <a:lstStyle/>
          <a:p>
            <a:fld id="{D3B35F1C-E06B-364F-AE2F-337D4F28DAD3}" type="datetimeFigureOut">
              <a:rPr lang="en-US" smtClean="0"/>
              <a:t>9/23/2022</a:t>
            </a:fld>
            <a:endParaRPr lang="en-US"/>
          </a:p>
        </p:txBody>
      </p:sp>
      <p:sp>
        <p:nvSpPr>
          <p:cNvPr id="5" name="Footer Placeholder 4">
            <a:extLst>
              <a:ext uri="{FF2B5EF4-FFF2-40B4-BE49-F238E27FC236}">
                <a16:creationId xmlns:a16="http://schemas.microsoft.com/office/drawing/2014/main" id="{33B95F48-0038-E049-858C-D819B84E986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7FCBCFD-FB4D-7A44-972B-B76888FB4E7E}"/>
              </a:ext>
            </a:extLst>
          </p:cNvPr>
          <p:cNvSpPr>
            <a:spLocks noGrp="1"/>
          </p:cNvSpPr>
          <p:nvPr>
            <p:ph type="sldNum" sz="quarter" idx="12"/>
          </p:nvPr>
        </p:nvSpPr>
        <p:spPr/>
        <p:txBody>
          <a:bodyPr/>
          <a:lstStyle/>
          <a:p>
            <a:fld id="{947AF139-434C-7243-81B2-248DEFEBBA38}" type="slidenum">
              <a:rPr lang="en-US" smtClean="0"/>
              <a:t>‹#›</a:t>
            </a:fld>
            <a:endParaRPr lang="en-US"/>
          </a:p>
        </p:txBody>
      </p:sp>
    </p:spTree>
    <p:extLst>
      <p:ext uri="{BB962C8B-B14F-4D97-AF65-F5344CB8AC3E}">
        <p14:creationId xmlns:p14="http://schemas.microsoft.com/office/powerpoint/2010/main" val="103671492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0DD2E4-2D2E-6D40-932D-507A6CE1E12C}"/>
              </a:ext>
            </a:extLst>
          </p:cNvPr>
          <p:cNvSpPr>
            <a:spLocks noGrp="1"/>
          </p:cNvSpPr>
          <p:nvPr>
            <p:ph type="title"/>
          </p:nvPr>
        </p:nvSpPr>
        <p:spPr/>
        <p:txBody>
          <a:bodyPr/>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E9AF6FE1-73BF-5840-9BAA-B7106664E661}"/>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176D3C8F-E840-3748-B9E7-E889915291A7}"/>
              </a:ext>
            </a:extLst>
          </p:cNvPr>
          <p:cNvSpPr>
            <a:spLocks noGrp="1"/>
          </p:cNvSpPr>
          <p:nvPr>
            <p:ph type="dt" sz="half" idx="10"/>
          </p:nvPr>
        </p:nvSpPr>
        <p:spPr/>
        <p:txBody>
          <a:bodyPr/>
          <a:lstStyle/>
          <a:p>
            <a:fld id="{D3B35F1C-E06B-364F-AE2F-337D4F28DAD3}" type="datetimeFigureOut">
              <a:rPr lang="en-US" smtClean="0"/>
              <a:t>9/23/2022</a:t>
            </a:fld>
            <a:endParaRPr lang="en-US"/>
          </a:p>
        </p:txBody>
      </p:sp>
      <p:sp>
        <p:nvSpPr>
          <p:cNvPr id="5" name="Footer Placeholder 4">
            <a:extLst>
              <a:ext uri="{FF2B5EF4-FFF2-40B4-BE49-F238E27FC236}">
                <a16:creationId xmlns:a16="http://schemas.microsoft.com/office/drawing/2014/main" id="{D5DE9DF5-83AE-AF4D-93FC-0381D61BFEA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5AAF256-2892-FD49-ADD1-01EA6C1CFBDC}"/>
              </a:ext>
            </a:extLst>
          </p:cNvPr>
          <p:cNvSpPr>
            <a:spLocks noGrp="1"/>
          </p:cNvSpPr>
          <p:nvPr>
            <p:ph type="sldNum" sz="quarter" idx="12"/>
          </p:nvPr>
        </p:nvSpPr>
        <p:spPr/>
        <p:txBody>
          <a:bodyPr/>
          <a:lstStyle/>
          <a:p>
            <a:fld id="{947AF139-434C-7243-81B2-248DEFEBBA38}" type="slidenum">
              <a:rPr lang="en-US" smtClean="0"/>
              <a:t>‹#›</a:t>
            </a:fld>
            <a:endParaRPr lang="en-US"/>
          </a:p>
        </p:txBody>
      </p:sp>
    </p:spTree>
    <p:extLst>
      <p:ext uri="{BB962C8B-B14F-4D97-AF65-F5344CB8AC3E}">
        <p14:creationId xmlns:p14="http://schemas.microsoft.com/office/powerpoint/2010/main" val="82985571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CB6007AA-366B-8549-A0CB-FD09595F0ED3}"/>
              </a:ext>
            </a:extLst>
          </p:cNvPr>
          <p:cNvSpPr>
            <a:spLocks noGrp="1"/>
          </p:cNvSpPr>
          <p:nvPr>
            <p:ph type="title" orient="vert"/>
          </p:nvPr>
        </p:nvSpPr>
        <p:spPr>
          <a:xfrm>
            <a:off x="8724900" y="365125"/>
            <a:ext cx="2628900" cy="5811838"/>
          </a:xfrm>
        </p:spPr>
        <p:txBody>
          <a:bodyPr vert="eaVert"/>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544868C8-1D47-9A4B-B57B-7B849638FE22}"/>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4BECB069-A3E2-E444-96EA-27A49772C901}"/>
              </a:ext>
            </a:extLst>
          </p:cNvPr>
          <p:cNvSpPr>
            <a:spLocks noGrp="1"/>
          </p:cNvSpPr>
          <p:nvPr>
            <p:ph type="dt" sz="half" idx="10"/>
          </p:nvPr>
        </p:nvSpPr>
        <p:spPr/>
        <p:txBody>
          <a:bodyPr/>
          <a:lstStyle/>
          <a:p>
            <a:fld id="{D3B35F1C-E06B-364F-AE2F-337D4F28DAD3}" type="datetimeFigureOut">
              <a:rPr lang="en-US" smtClean="0"/>
              <a:t>9/23/2022</a:t>
            </a:fld>
            <a:endParaRPr lang="en-US"/>
          </a:p>
        </p:txBody>
      </p:sp>
      <p:sp>
        <p:nvSpPr>
          <p:cNvPr id="5" name="Footer Placeholder 4">
            <a:extLst>
              <a:ext uri="{FF2B5EF4-FFF2-40B4-BE49-F238E27FC236}">
                <a16:creationId xmlns:a16="http://schemas.microsoft.com/office/drawing/2014/main" id="{D6B8DFCF-A1BD-C647-8228-CD1ED24B397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53103D9-7F4B-5C47-803B-EF0486DBF52E}"/>
              </a:ext>
            </a:extLst>
          </p:cNvPr>
          <p:cNvSpPr>
            <a:spLocks noGrp="1"/>
          </p:cNvSpPr>
          <p:nvPr>
            <p:ph type="sldNum" sz="quarter" idx="12"/>
          </p:nvPr>
        </p:nvSpPr>
        <p:spPr/>
        <p:txBody>
          <a:bodyPr/>
          <a:lstStyle/>
          <a:p>
            <a:fld id="{947AF139-434C-7243-81B2-248DEFEBBA38}" type="slidenum">
              <a:rPr lang="en-US" smtClean="0"/>
              <a:t>‹#›</a:t>
            </a:fld>
            <a:endParaRPr lang="en-US"/>
          </a:p>
        </p:txBody>
      </p:sp>
    </p:spTree>
    <p:extLst>
      <p:ext uri="{BB962C8B-B14F-4D97-AF65-F5344CB8AC3E}">
        <p14:creationId xmlns:p14="http://schemas.microsoft.com/office/powerpoint/2010/main" val="264618274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ECB45C-E8E4-9B48-B6B1-FB5B2FC29FB5}"/>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2DF35B78-9868-E941-9359-AD3791CF019D}"/>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9F567526-A111-5042-A204-ECF85781D7AF}"/>
              </a:ext>
            </a:extLst>
          </p:cNvPr>
          <p:cNvSpPr>
            <a:spLocks noGrp="1"/>
          </p:cNvSpPr>
          <p:nvPr>
            <p:ph type="dt" sz="half" idx="10"/>
          </p:nvPr>
        </p:nvSpPr>
        <p:spPr/>
        <p:txBody>
          <a:bodyPr/>
          <a:lstStyle/>
          <a:p>
            <a:fld id="{D3B35F1C-E06B-364F-AE2F-337D4F28DAD3}" type="datetimeFigureOut">
              <a:rPr lang="en-US" smtClean="0"/>
              <a:t>9/23/2022</a:t>
            </a:fld>
            <a:endParaRPr lang="en-US"/>
          </a:p>
        </p:txBody>
      </p:sp>
      <p:sp>
        <p:nvSpPr>
          <p:cNvPr id="5" name="Footer Placeholder 4">
            <a:extLst>
              <a:ext uri="{FF2B5EF4-FFF2-40B4-BE49-F238E27FC236}">
                <a16:creationId xmlns:a16="http://schemas.microsoft.com/office/drawing/2014/main" id="{8F76D8E0-2B09-EB40-BAB8-AE0FE20E41B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1F37F5C-1E57-DF4A-8F69-9C3B207F9CED}"/>
              </a:ext>
            </a:extLst>
          </p:cNvPr>
          <p:cNvSpPr>
            <a:spLocks noGrp="1"/>
          </p:cNvSpPr>
          <p:nvPr>
            <p:ph type="sldNum" sz="quarter" idx="12"/>
          </p:nvPr>
        </p:nvSpPr>
        <p:spPr/>
        <p:txBody>
          <a:bodyPr/>
          <a:lstStyle/>
          <a:p>
            <a:fld id="{947AF139-434C-7243-81B2-248DEFEBBA38}" type="slidenum">
              <a:rPr lang="en-US" smtClean="0"/>
              <a:t>‹#›</a:t>
            </a:fld>
            <a:endParaRPr lang="en-US"/>
          </a:p>
        </p:txBody>
      </p:sp>
    </p:spTree>
    <p:extLst>
      <p:ext uri="{BB962C8B-B14F-4D97-AF65-F5344CB8AC3E}">
        <p14:creationId xmlns:p14="http://schemas.microsoft.com/office/powerpoint/2010/main" val="301695048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F3DB4A4-CE3F-DD45-B694-607970859A7D}"/>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en-US"/>
          </a:p>
        </p:txBody>
      </p:sp>
      <p:sp>
        <p:nvSpPr>
          <p:cNvPr id="3" name="Text Placeholder 2">
            <a:extLst>
              <a:ext uri="{FF2B5EF4-FFF2-40B4-BE49-F238E27FC236}">
                <a16:creationId xmlns:a16="http://schemas.microsoft.com/office/drawing/2014/main" id="{43BB316D-A12B-5045-94F9-57DD32FE6567}"/>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AB57A3F9-1420-1C49-ADD6-E339D10174D1}"/>
              </a:ext>
            </a:extLst>
          </p:cNvPr>
          <p:cNvSpPr>
            <a:spLocks noGrp="1"/>
          </p:cNvSpPr>
          <p:nvPr>
            <p:ph type="dt" sz="half" idx="10"/>
          </p:nvPr>
        </p:nvSpPr>
        <p:spPr/>
        <p:txBody>
          <a:bodyPr/>
          <a:lstStyle/>
          <a:p>
            <a:fld id="{D3B35F1C-E06B-364F-AE2F-337D4F28DAD3}" type="datetimeFigureOut">
              <a:rPr lang="en-US" smtClean="0"/>
              <a:t>9/23/2022</a:t>
            </a:fld>
            <a:endParaRPr lang="en-US"/>
          </a:p>
        </p:txBody>
      </p:sp>
      <p:sp>
        <p:nvSpPr>
          <p:cNvPr id="5" name="Footer Placeholder 4">
            <a:extLst>
              <a:ext uri="{FF2B5EF4-FFF2-40B4-BE49-F238E27FC236}">
                <a16:creationId xmlns:a16="http://schemas.microsoft.com/office/drawing/2014/main" id="{48E2E1A3-7D46-BA47-9CF7-65D4E19D247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60E380C-689A-254F-B806-104B3C8974AD}"/>
              </a:ext>
            </a:extLst>
          </p:cNvPr>
          <p:cNvSpPr>
            <a:spLocks noGrp="1"/>
          </p:cNvSpPr>
          <p:nvPr>
            <p:ph type="sldNum" sz="quarter" idx="12"/>
          </p:nvPr>
        </p:nvSpPr>
        <p:spPr/>
        <p:txBody>
          <a:bodyPr/>
          <a:lstStyle/>
          <a:p>
            <a:fld id="{947AF139-434C-7243-81B2-248DEFEBBA38}" type="slidenum">
              <a:rPr lang="en-US" smtClean="0"/>
              <a:t>‹#›</a:t>
            </a:fld>
            <a:endParaRPr lang="en-US"/>
          </a:p>
        </p:txBody>
      </p:sp>
    </p:spTree>
    <p:extLst>
      <p:ext uri="{BB962C8B-B14F-4D97-AF65-F5344CB8AC3E}">
        <p14:creationId xmlns:p14="http://schemas.microsoft.com/office/powerpoint/2010/main" val="134653041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6F4E02-DB39-6141-B93C-D8812197EB4B}"/>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534BF87F-F3AD-F341-A2D0-BAC8BC94062D}"/>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a:extLst>
              <a:ext uri="{FF2B5EF4-FFF2-40B4-BE49-F238E27FC236}">
                <a16:creationId xmlns:a16="http://schemas.microsoft.com/office/drawing/2014/main" id="{C6E75245-A8E0-CD4A-ABC9-8143DF7205F9}"/>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a:extLst>
              <a:ext uri="{FF2B5EF4-FFF2-40B4-BE49-F238E27FC236}">
                <a16:creationId xmlns:a16="http://schemas.microsoft.com/office/drawing/2014/main" id="{EFECFE43-08FC-5246-8490-F1AC95B283EC}"/>
              </a:ext>
            </a:extLst>
          </p:cNvPr>
          <p:cNvSpPr>
            <a:spLocks noGrp="1"/>
          </p:cNvSpPr>
          <p:nvPr>
            <p:ph type="dt" sz="half" idx="10"/>
          </p:nvPr>
        </p:nvSpPr>
        <p:spPr/>
        <p:txBody>
          <a:bodyPr/>
          <a:lstStyle/>
          <a:p>
            <a:fld id="{D3B35F1C-E06B-364F-AE2F-337D4F28DAD3}" type="datetimeFigureOut">
              <a:rPr lang="en-US" smtClean="0"/>
              <a:t>9/23/2022</a:t>
            </a:fld>
            <a:endParaRPr lang="en-US"/>
          </a:p>
        </p:txBody>
      </p:sp>
      <p:sp>
        <p:nvSpPr>
          <p:cNvPr id="6" name="Footer Placeholder 5">
            <a:extLst>
              <a:ext uri="{FF2B5EF4-FFF2-40B4-BE49-F238E27FC236}">
                <a16:creationId xmlns:a16="http://schemas.microsoft.com/office/drawing/2014/main" id="{5E35E793-BA44-A842-9DB4-65CF9F1A82C1}"/>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F17A749D-5B18-864C-9248-1257413E3110}"/>
              </a:ext>
            </a:extLst>
          </p:cNvPr>
          <p:cNvSpPr>
            <a:spLocks noGrp="1"/>
          </p:cNvSpPr>
          <p:nvPr>
            <p:ph type="sldNum" sz="quarter" idx="12"/>
          </p:nvPr>
        </p:nvSpPr>
        <p:spPr/>
        <p:txBody>
          <a:bodyPr/>
          <a:lstStyle/>
          <a:p>
            <a:fld id="{947AF139-434C-7243-81B2-248DEFEBBA38}" type="slidenum">
              <a:rPr lang="en-US" smtClean="0"/>
              <a:t>‹#›</a:t>
            </a:fld>
            <a:endParaRPr lang="en-US"/>
          </a:p>
        </p:txBody>
      </p:sp>
    </p:spTree>
    <p:extLst>
      <p:ext uri="{BB962C8B-B14F-4D97-AF65-F5344CB8AC3E}">
        <p14:creationId xmlns:p14="http://schemas.microsoft.com/office/powerpoint/2010/main" val="300409617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56775F-07D6-BA45-9D10-EBEE071DB949}"/>
              </a:ext>
            </a:extLst>
          </p:cNvPr>
          <p:cNvSpPr>
            <a:spLocks noGrp="1"/>
          </p:cNvSpPr>
          <p:nvPr>
            <p:ph type="title"/>
          </p:nvPr>
        </p:nvSpPr>
        <p:spPr>
          <a:xfrm>
            <a:off x="839788" y="365125"/>
            <a:ext cx="10515600" cy="1325563"/>
          </a:xfrm>
        </p:spPr>
        <p:txBody>
          <a:bodyPr/>
          <a:lstStyle/>
          <a:p>
            <a:r>
              <a:rPr lang="en-GB"/>
              <a:t>Click to edit Master title style</a:t>
            </a:r>
            <a:endParaRPr lang="en-US"/>
          </a:p>
        </p:txBody>
      </p:sp>
      <p:sp>
        <p:nvSpPr>
          <p:cNvPr id="3" name="Text Placeholder 2">
            <a:extLst>
              <a:ext uri="{FF2B5EF4-FFF2-40B4-BE49-F238E27FC236}">
                <a16:creationId xmlns:a16="http://schemas.microsoft.com/office/drawing/2014/main" id="{673CD64E-5B86-BE44-B06B-9F2A6E611F21}"/>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108DE09C-3266-5A4F-8E37-1515C22733D2}"/>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a:extLst>
              <a:ext uri="{FF2B5EF4-FFF2-40B4-BE49-F238E27FC236}">
                <a16:creationId xmlns:a16="http://schemas.microsoft.com/office/drawing/2014/main" id="{29863B21-31AA-C748-92F9-33736514BA1F}"/>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AA0D8F73-4C83-4D48-8C25-96D8E120ADEC}"/>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a:extLst>
              <a:ext uri="{FF2B5EF4-FFF2-40B4-BE49-F238E27FC236}">
                <a16:creationId xmlns:a16="http://schemas.microsoft.com/office/drawing/2014/main" id="{C312258B-D412-384E-A142-823569F2FE8A}"/>
              </a:ext>
            </a:extLst>
          </p:cNvPr>
          <p:cNvSpPr>
            <a:spLocks noGrp="1"/>
          </p:cNvSpPr>
          <p:nvPr>
            <p:ph type="dt" sz="half" idx="10"/>
          </p:nvPr>
        </p:nvSpPr>
        <p:spPr/>
        <p:txBody>
          <a:bodyPr/>
          <a:lstStyle/>
          <a:p>
            <a:fld id="{D3B35F1C-E06B-364F-AE2F-337D4F28DAD3}" type="datetimeFigureOut">
              <a:rPr lang="en-US" smtClean="0"/>
              <a:t>9/23/2022</a:t>
            </a:fld>
            <a:endParaRPr lang="en-US"/>
          </a:p>
        </p:txBody>
      </p:sp>
      <p:sp>
        <p:nvSpPr>
          <p:cNvPr id="8" name="Footer Placeholder 7">
            <a:extLst>
              <a:ext uri="{FF2B5EF4-FFF2-40B4-BE49-F238E27FC236}">
                <a16:creationId xmlns:a16="http://schemas.microsoft.com/office/drawing/2014/main" id="{4CC22AC5-791A-8C4D-A370-8F5D0D8ED396}"/>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EE22FA76-8266-C544-94AD-7574DC743A15}"/>
              </a:ext>
            </a:extLst>
          </p:cNvPr>
          <p:cNvSpPr>
            <a:spLocks noGrp="1"/>
          </p:cNvSpPr>
          <p:nvPr>
            <p:ph type="sldNum" sz="quarter" idx="12"/>
          </p:nvPr>
        </p:nvSpPr>
        <p:spPr/>
        <p:txBody>
          <a:bodyPr/>
          <a:lstStyle/>
          <a:p>
            <a:fld id="{947AF139-434C-7243-81B2-248DEFEBBA38}" type="slidenum">
              <a:rPr lang="en-US" smtClean="0"/>
              <a:t>‹#›</a:t>
            </a:fld>
            <a:endParaRPr lang="en-US"/>
          </a:p>
        </p:txBody>
      </p:sp>
    </p:spTree>
    <p:extLst>
      <p:ext uri="{BB962C8B-B14F-4D97-AF65-F5344CB8AC3E}">
        <p14:creationId xmlns:p14="http://schemas.microsoft.com/office/powerpoint/2010/main" val="85352291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08A8AF-6E13-DC40-ABFC-2F9C28169591}"/>
              </a:ext>
            </a:extLst>
          </p:cNvPr>
          <p:cNvSpPr>
            <a:spLocks noGrp="1"/>
          </p:cNvSpPr>
          <p:nvPr>
            <p:ph type="title"/>
          </p:nvPr>
        </p:nvSpPr>
        <p:spPr/>
        <p:txBody>
          <a:bodyPr/>
          <a:lstStyle/>
          <a:p>
            <a:r>
              <a:rPr lang="en-GB"/>
              <a:t>Click to edit Master title style</a:t>
            </a:r>
            <a:endParaRPr lang="en-US"/>
          </a:p>
        </p:txBody>
      </p:sp>
      <p:sp>
        <p:nvSpPr>
          <p:cNvPr id="3" name="Date Placeholder 2">
            <a:extLst>
              <a:ext uri="{FF2B5EF4-FFF2-40B4-BE49-F238E27FC236}">
                <a16:creationId xmlns:a16="http://schemas.microsoft.com/office/drawing/2014/main" id="{FB6AFC1C-D3D7-3947-8DE4-332A440F87D2}"/>
              </a:ext>
            </a:extLst>
          </p:cNvPr>
          <p:cNvSpPr>
            <a:spLocks noGrp="1"/>
          </p:cNvSpPr>
          <p:nvPr>
            <p:ph type="dt" sz="half" idx="10"/>
          </p:nvPr>
        </p:nvSpPr>
        <p:spPr/>
        <p:txBody>
          <a:bodyPr/>
          <a:lstStyle/>
          <a:p>
            <a:fld id="{D3B35F1C-E06B-364F-AE2F-337D4F28DAD3}" type="datetimeFigureOut">
              <a:rPr lang="en-US" smtClean="0"/>
              <a:t>9/23/2022</a:t>
            </a:fld>
            <a:endParaRPr lang="en-US"/>
          </a:p>
        </p:txBody>
      </p:sp>
      <p:sp>
        <p:nvSpPr>
          <p:cNvPr id="4" name="Footer Placeholder 3">
            <a:extLst>
              <a:ext uri="{FF2B5EF4-FFF2-40B4-BE49-F238E27FC236}">
                <a16:creationId xmlns:a16="http://schemas.microsoft.com/office/drawing/2014/main" id="{B97405F4-4251-BA4C-97F1-511A048E0C3D}"/>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F2C271A3-4E72-B04E-9420-7DA932672274}"/>
              </a:ext>
            </a:extLst>
          </p:cNvPr>
          <p:cNvSpPr>
            <a:spLocks noGrp="1"/>
          </p:cNvSpPr>
          <p:nvPr>
            <p:ph type="sldNum" sz="quarter" idx="12"/>
          </p:nvPr>
        </p:nvSpPr>
        <p:spPr/>
        <p:txBody>
          <a:bodyPr/>
          <a:lstStyle/>
          <a:p>
            <a:fld id="{947AF139-434C-7243-81B2-248DEFEBBA38}" type="slidenum">
              <a:rPr lang="en-US" smtClean="0"/>
              <a:t>‹#›</a:t>
            </a:fld>
            <a:endParaRPr lang="en-US"/>
          </a:p>
        </p:txBody>
      </p:sp>
    </p:spTree>
    <p:extLst>
      <p:ext uri="{BB962C8B-B14F-4D97-AF65-F5344CB8AC3E}">
        <p14:creationId xmlns:p14="http://schemas.microsoft.com/office/powerpoint/2010/main" val="155217039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D7B328B9-EF45-AC42-9242-E27BB94CE7A8}"/>
              </a:ext>
            </a:extLst>
          </p:cNvPr>
          <p:cNvSpPr>
            <a:spLocks noGrp="1"/>
          </p:cNvSpPr>
          <p:nvPr>
            <p:ph type="dt" sz="half" idx="10"/>
          </p:nvPr>
        </p:nvSpPr>
        <p:spPr/>
        <p:txBody>
          <a:bodyPr/>
          <a:lstStyle/>
          <a:p>
            <a:fld id="{D3B35F1C-E06B-364F-AE2F-337D4F28DAD3}" type="datetimeFigureOut">
              <a:rPr lang="en-US" smtClean="0"/>
              <a:t>9/23/2022</a:t>
            </a:fld>
            <a:endParaRPr lang="en-US"/>
          </a:p>
        </p:txBody>
      </p:sp>
      <p:sp>
        <p:nvSpPr>
          <p:cNvPr id="3" name="Footer Placeholder 2">
            <a:extLst>
              <a:ext uri="{FF2B5EF4-FFF2-40B4-BE49-F238E27FC236}">
                <a16:creationId xmlns:a16="http://schemas.microsoft.com/office/drawing/2014/main" id="{FFBFB8A0-B430-FD46-A129-B7C90C484291}"/>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58B1128B-D853-674F-BEA9-F1906911DD0F}"/>
              </a:ext>
            </a:extLst>
          </p:cNvPr>
          <p:cNvSpPr>
            <a:spLocks noGrp="1"/>
          </p:cNvSpPr>
          <p:nvPr>
            <p:ph type="sldNum" sz="quarter" idx="12"/>
          </p:nvPr>
        </p:nvSpPr>
        <p:spPr/>
        <p:txBody>
          <a:bodyPr/>
          <a:lstStyle/>
          <a:p>
            <a:fld id="{947AF139-434C-7243-81B2-248DEFEBBA38}" type="slidenum">
              <a:rPr lang="en-US" smtClean="0"/>
              <a:t>‹#›</a:t>
            </a:fld>
            <a:endParaRPr lang="en-US"/>
          </a:p>
        </p:txBody>
      </p:sp>
    </p:spTree>
    <p:extLst>
      <p:ext uri="{BB962C8B-B14F-4D97-AF65-F5344CB8AC3E}">
        <p14:creationId xmlns:p14="http://schemas.microsoft.com/office/powerpoint/2010/main" val="17119477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CC63D0-FEE2-894F-A535-DB0167D7EA4D}"/>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Content Placeholder 2">
            <a:extLst>
              <a:ext uri="{FF2B5EF4-FFF2-40B4-BE49-F238E27FC236}">
                <a16:creationId xmlns:a16="http://schemas.microsoft.com/office/drawing/2014/main" id="{EA10993A-7DD9-134C-9D41-5F7882325037}"/>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a:extLst>
              <a:ext uri="{FF2B5EF4-FFF2-40B4-BE49-F238E27FC236}">
                <a16:creationId xmlns:a16="http://schemas.microsoft.com/office/drawing/2014/main" id="{ED6E57EF-778A-A041-9A28-756539EB7A4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70D5A93F-A3D1-C440-B7E8-D632BFEF447B}"/>
              </a:ext>
            </a:extLst>
          </p:cNvPr>
          <p:cNvSpPr>
            <a:spLocks noGrp="1"/>
          </p:cNvSpPr>
          <p:nvPr>
            <p:ph type="dt" sz="half" idx="10"/>
          </p:nvPr>
        </p:nvSpPr>
        <p:spPr/>
        <p:txBody>
          <a:bodyPr/>
          <a:lstStyle/>
          <a:p>
            <a:fld id="{D3B35F1C-E06B-364F-AE2F-337D4F28DAD3}" type="datetimeFigureOut">
              <a:rPr lang="en-US" smtClean="0"/>
              <a:t>9/23/2022</a:t>
            </a:fld>
            <a:endParaRPr lang="en-US"/>
          </a:p>
        </p:txBody>
      </p:sp>
      <p:sp>
        <p:nvSpPr>
          <p:cNvPr id="6" name="Footer Placeholder 5">
            <a:extLst>
              <a:ext uri="{FF2B5EF4-FFF2-40B4-BE49-F238E27FC236}">
                <a16:creationId xmlns:a16="http://schemas.microsoft.com/office/drawing/2014/main" id="{5DF9BBE5-DAFD-5743-93B9-30C7A383D80B}"/>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2361C5CB-D0FA-7B45-AEE3-214F96A38E0B}"/>
              </a:ext>
            </a:extLst>
          </p:cNvPr>
          <p:cNvSpPr>
            <a:spLocks noGrp="1"/>
          </p:cNvSpPr>
          <p:nvPr>
            <p:ph type="sldNum" sz="quarter" idx="12"/>
          </p:nvPr>
        </p:nvSpPr>
        <p:spPr/>
        <p:txBody>
          <a:bodyPr/>
          <a:lstStyle/>
          <a:p>
            <a:fld id="{947AF139-434C-7243-81B2-248DEFEBBA38}" type="slidenum">
              <a:rPr lang="en-US" smtClean="0"/>
              <a:t>‹#›</a:t>
            </a:fld>
            <a:endParaRPr lang="en-US"/>
          </a:p>
        </p:txBody>
      </p:sp>
    </p:spTree>
    <p:extLst>
      <p:ext uri="{BB962C8B-B14F-4D97-AF65-F5344CB8AC3E}">
        <p14:creationId xmlns:p14="http://schemas.microsoft.com/office/powerpoint/2010/main" val="379463972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CCE1F4-CB3B-9E44-A0FA-8A705D3515A3}"/>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Picture Placeholder 2">
            <a:extLst>
              <a:ext uri="{FF2B5EF4-FFF2-40B4-BE49-F238E27FC236}">
                <a16:creationId xmlns:a16="http://schemas.microsoft.com/office/drawing/2014/main" id="{0F9844ED-588F-A044-AA67-CA5EFD086D49}"/>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2121D7E1-4E15-AD4F-B23A-78958FAB9E9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130DA47E-35EA-9245-BF8E-4E5A46D5B9B7}"/>
              </a:ext>
            </a:extLst>
          </p:cNvPr>
          <p:cNvSpPr>
            <a:spLocks noGrp="1"/>
          </p:cNvSpPr>
          <p:nvPr>
            <p:ph type="dt" sz="half" idx="10"/>
          </p:nvPr>
        </p:nvSpPr>
        <p:spPr/>
        <p:txBody>
          <a:bodyPr/>
          <a:lstStyle/>
          <a:p>
            <a:fld id="{D3B35F1C-E06B-364F-AE2F-337D4F28DAD3}" type="datetimeFigureOut">
              <a:rPr lang="en-US" smtClean="0"/>
              <a:t>9/23/2022</a:t>
            </a:fld>
            <a:endParaRPr lang="en-US"/>
          </a:p>
        </p:txBody>
      </p:sp>
      <p:sp>
        <p:nvSpPr>
          <p:cNvPr id="6" name="Footer Placeholder 5">
            <a:extLst>
              <a:ext uri="{FF2B5EF4-FFF2-40B4-BE49-F238E27FC236}">
                <a16:creationId xmlns:a16="http://schemas.microsoft.com/office/drawing/2014/main" id="{87B167A7-ABE2-F14A-8F21-F9669AE69318}"/>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D2C00747-30B4-1449-B8BD-451D9B41B1AA}"/>
              </a:ext>
            </a:extLst>
          </p:cNvPr>
          <p:cNvSpPr>
            <a:spLocks noGrp="1"/>
          </p:cNvSpPr>
          <p:nvPr>
            <p:ph type="sldNum" sz="quarter" idx="12"/>
          </p:nvPr>
        </p:nvSpPr>
        <p:spPr/>
        <p:txBody>
          <a:bodyPr/>
          <a:lstStyle/>
          <a:p>
            <a:fld id="{947AF139-434C-7243-81B2-248DEFEBBA38}" type="slidenum">
              <a:rPr lang="en-US" smtClean="0"/>
              <a:t>‹#›</a:t>
            </a:fld>
            <a:endParaRPr lang="en-US"/>
          </a:p>
        </p:txBody>
      </p:sp>
    </p:spTree>
    <p:extLst>
      <p:ext uri="{BB962C8B-B14F-4D97-AF65-F5344CB8AC3E}">
        <p14:creationId xmlns:p14="http://schemas.microsoft.com/office/powerpoint/2010/main" val="341294620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E82625B8-51C7-474E-98E4-4C8B8C48346A}"/>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id="{0E3ABCA2-4A2A-5D4E-955B-633F49CA5709}"/>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05FF005F-D421-9145-8C36-E40A24A1BEBC}"/>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3B35F1C-E06B-364F-AE2F-337D4F28DAD3}" type="datetimeFigureOut">
              <a:rPr lang="en-US" smtClean="0"/>
              <a:t>9/23/2022</a:t>
            </a:fld>
            <a:endParaRPr lang="en-US"/>
          </a:p>
        </p:txBody>
      </p:sp>
      <p:sp>
        <p:nvSpPr>
          <p:cNvPr id="5" name="Footer Placeholder 4">
            <a:extLst>
              <a:ext uri="{FF2B5EF4-FFF2-40B4-BE49-F238E27FC236}">
                <a16:creationId xmlns:a16="http://schemas.microsoft.com/office/drawing/2014/main" id="{211513B6-3E4C-6141-9453-1AAB682E3150}"/>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2E07C3D9-C7D7-9445-8FAB-FAB1C98F4E2F}"/>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47AF139-434C-7243-81B2-248DEFEBBA38}" type="slidenum">
              <a:rPr lang="en-US" smtClean="0"/>
              <a:t>‹#›</a:t>
            </a:fld>
            <a:endParaRPr lang="en-US"/>
          </a:p>
        </p:txBody>
      </p:sp>
      <p:pic>
        <p:nvPicPr>
          <p:cNvPr id="7" name="Picture 6">
            <a:extLst>
              <a:ext uri="{FF2B5EF4-FFF2-40B4-BE49-F238E27FC236}">
                <a16:creationId xmlns:a16="http://schemas.microsoft.com/office/drawing/2014/main" id="{1E11D3A3-C536-E244-8D26-16B6122A212F}"/>
              </a:ext>
            </a:extLst>
          </p:cNvPr>
          <p:cNvPicPr>
            <a:picLocks noChangeAspect="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10706847" y="0"/>
            <a:ext cx="1485153" cy="4741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7511922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B0F2907A-6FA2-344B-BFE5-6BAAF835B6ED}"/>
              </a:ext>
            </a:extLst>
          </p:cNvPr>
          <p:cNvSpPr txBox="1"/>
          <p:nvPr/>
        </p:nvSpPr>
        <p:spPr>
          <a:xfrm>
            <a:off x="4039593" y="2538234"/>
            <a:ext cx="4519191" cy="861774"/>
          </a:xfrm>
          <a:prstGeom prst="rect">
            <a:avLst/>
          </a:prstGeom>
          <a:noFill/>
        </p:spPr>
        <p:txBody>
          <a:bodyPr wrap="square" rtlCol="0">
            <a:spAutoFit/>
          </a:bodyPr>
          <a:lstStyle/>
          <a:p>
            <a:r>
              <a:rPr lang="en-IN" sz="5000" dirty="0">
                <a:solidFill>
                  <a:srgbClr val="FF6700"/>
                </a:solidFill>
                <a:latin typeface="Garamond" panose="02020404030301010803" pitchFamily="18" charset="0"/>
              </a:rPr>
              <a:t>EDA 2</a:t>
            </a:r>
            <a:endParaRPr lang="en-US" sz="5000" dirty="0">
              <a:solidFill>
                <a:srgbClr val="FF6700"/>
              </a:solidFill>
              <a:latin typeface="Garamond" panose="02020404030301010803" pitchFamily="18" charset="0"/>
            </a:endParaRPr>
          </a:p>
        </p:txBody>
      </p:sp>
    </p:spTree>
    <p:extLst>
      <p:ext uri="{BB962C8B-B14F-4D97-AF65-F5344CB8AC3E}">
        <p14:creationId xmlns:p14="http://schemas.microsoft.com/office/powerpoint/2010/main" val="257192447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BDC503BC-3F5F-6340-9947-6F128198CFD8}"/>
              </a:ext>
            </a:extLst>
          </p:cNvPr>
          <p:cNvSpPr/>
          <p:nvPr/>
        </p:nvSpPr>
        <p:spPr>
          <a:xfrm>
            <a:off x="0" y="0"/>
            <a:ext cx="4648773" cy="553998"/>
          </a:xfrm>
          <a:prstGeom prst="rect">
            <a:avLst/>
          </a:prstGeom>
        </p:spPr>
        <p:txBody>
          <a:bodyPr wrap="none">
            <a:spAutoFit/>
          </a:bodyPr>
          <a:lstStyle/>
          <a:p>
            <a:r>
              <a:rPr lang="en-IN" sz="3000" dirty="0">
                <a:solidFill>
                  <a:srgbClr val="FF6700"/>
                </a:solidFill>
                <a:latin typeface="Garamond" panose="02020404030301010803" pitchFamily="18" charset="0"/>
                <a:ea typeface="+mj-ea"/>
                <a:cs typeface="+mj-cs"/>
              </a:rPr>
              <a:t>Step 2 — Binary decision tree</a:t>
            </a:r>
          </a:p>
        </p:txBody>
      </p:sp>
      <p:sp>
        <p:nvSpPr>
          <p:cNvPr id="3" name="Rectangle 2">
            <a:extLst>
              <a:ext uri="{FF2B5EF4-FFF2-40B4-BE49-F238E27FC236}">
                <a16:creationId xmlns:a16="http://schemas.microsoft.com/office/drawing/2014/main" id="{0B45DDAA-0C32-ED40-8F70-E46861F69029}"/>
              </a:ext>
            </a:extLst>
          </p:cNvPr>
          <p:cNvSpPr/>
          <p:nvPr/>
        </p:nvSpPr>
        <p:spPr>
          <a:xfrm>
            <a:off x="176213" y="632936"/>
            <a:ext cx="8839200" cy="1015663"/>
          </a:xfrm>
          <a:prstGeom prst="rect">
            <a:avLst/>
          </a:prstGeom>
        </p:spPr>
        <p:txBody>
          <a:bodyPr wrap="square">
            <a:spAutoFit/>
          </a:bodyPr>
          <a:lstStyle/>
          <a:p>
            <a:pPr marL="285750" indent="-285750">
              <a:buFont typeface="Wingdings" pitchFamily="2" charset="2"/>
              <a:buChar char="Ø"/>
            </a:pPr>
            <a:r>
              <a:rPr lang="en-IN" sz="2000" dirty="0">
                <a:solidFill>
                  <a:srgbClr val="292929"/>
                </a:solidFill>
                <a:latin typeface="Garamond" panose="02020404030301010803" pitchFamily="18" charset="0"/>
              </a:rPr>
              <a:t>Build a decision tree based on the data we have sampled</a:t>
            </a:r>
          </a:p>
          <a:p>
            <a:pPr marL="285750" indent="-285750">
              <a:buFont typeface="Wingdings" pitchFamily="2" charset="2"/>
              <a:buChar char="Ø"/>
            </a:pPr>
            <a:r>
              <a:rPr lang="en-IN" sz="2000" dirty="0">
                <a:solidFill>
                  <a:srgbClr val="292929"/>
                </a:solidFill>
                <a:latin typeface="Garamond" panose="02020404030301010803" pitchFamily="18" charset="0"/>
              </a:rPr>
              <a:t>Randomly select a feature (Q1 or Q2) and also a values that is between min and max of the feature from the sample data</a:t>
            </a:r>
            <a:endParaRPr lang="en-IN" sz="2000" b="0" i="0" dirty="0">
              <a:solidFill>
                <a:srgbClr val="292929"/>
              </a:solidFill>
              <a:effectLst/>
              <a:latin typeface="Garamond" panose="02020404030301010803" pitchFamily="18" charset="0"/>
            </a:endParaRPr>
          </a:p>
        </p:txBody>
      </p:sp>
      <p:pic>
        <p:nvPicPr>
          <p:cNvPr id="5122" name="Picture 2" descr="Image for post">
            <a:extLst>
              <a:ext uri="{FF2B5EF4-FFF2-40B4-BE49-F238E27FC236}">
                <a16:creationId xmlns:a16="http://schemas.microsoft.com/office/drawing/2014/main" id="{E5DC144C-3748-B841-A368-7B920223E8F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6213" y="2237264"/>
            <a:ext cx="9740900" cy="39878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1698501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3280C32C-D543-C441-8DB5-87100094A146}"/>
              </a:ext>
            </a:extLst>
          </p:cNvPr>
          <p:cNvSpPr/>
          <p:nvPr/>
        </p:nvSpPr>
        <p:spPr>
          <a:xfrm>
            <a:off x="0" y="0"/>
            <a:ext cx="5272725" cy="553998"/>
          </a:xfrm>
          <a:prstGeom prst="rect">
            <a:avLst/>
          </a:prstGeom>
        </p:spPr>
        <p:txBody>
          <a:bodyPr wrap="none">
            <a:spAutoFit/>
          </a:bodyPr>
          <a:lstStyle/>
          <a:p>
            <a:r>
              <a:rPr lang="en-IN" sz="3000" dirty="0">
                <a:solidFill>
                  <a:srgbClr val="FF6700"/>
                </a:solidFill>
                <a:latin typeface="Garamond" panose="02020404030301010803" pitchFamily="18" charset="0"/>
                <a:ea typeface="+mj-ea"/>
                <a:cs typeface="+mj-cs"/>
              </a:rPr>
              <a:t>Step 3 — Repeat step 2 Iteratively</a:t>
            </a:r>
          </a:p>
        </p:txBody>
      </p:sp>
      <p:sp>
        <p:nvSpPr>
          <p:cNvPr id="3" name="Rectangle 2">
            <a:extLst>
              <a:ext uri="{FF2B5EF4-FFF2-40B4-BE49-F238E27FC236}">
                <a16:creationId xmlns:a16="http://schemas.microsoft.com/office/drawing/2014/main" id="{1ED2777B-11C3-7543-B5FA-674603377038}"/>
              </a:ext>
            </a:extLst>
          </p:cNvPr>
          <p:cNvSpPr/>
          <p:nvPr/>
        </p:nvSpPr>
        <p:spPr>
          <a:xfrm>
            <a:off x="0" y="973172"/>
            <a:ext cx="11009376" cy="1323439"/>
          </a:xfrm>
          <a:prstGeom prst="rect">
            <a:avLst/>
          </a:prstGeom>
        </p:spPr>
        <p:txBody>
          <a:bodyPr wrap="square">
            <a:spAutoFit/>
          </a:bodyPr>
          <a:lstStyle/>
          <a:p>
            <a:pPr marL="285750" indent="-285750">
              <a:buFont typeface="Wingdings" pitchFamily="2" charset="2"/>
              <a:buChar char="Ø"/>
            </a:pPr>
            <a:r>
              <a:rPr lang="en-IN" sz="2000" dirty="0">
                <a:solidFill>
                  <a:srgbClr val="292929"/>
                </a:solidFill>
                <a:latin typeface="Garamond" panose="02020404030301010803" pitchFamily="18" charset="0"/>
              </a:rPr>
              <a:t>Do step 2 for two sub-data set based on the binary split from step 2</a:t>
            </a:r>
          </a:p>
          <a:p>
            <a:pPr marL="285750" indent="-285750">
              <a:buFont typeface="Wingdings" pitchFamily="2" charset="2"/>
              <a:buChar char="Ø"/>
            </a:pPr>
            <a:r>
              <a:rPr lang="en-IN" sz="2000" dirty="0">
                <a:solidFill>
                  <a:srgbClr val="292929"/>
                </a:solidFill>
                <a:latin typeface="Garamond" panose="02020404030301010803" pitchFamily="18" charset="0"/>
              </a:rPr>
              <a:t>“Fewer and different” data points are isolated quicker such as the data point at the very lower right corner</a:t>
            </a:r>
          </a:p>
          <a:p>
            <a:pPr marL="285750" indent="-285750">
              <a:buFont typeface="Wingdings" pitchFamily="2" charset="2"/>
              <a:buChar char="Ø"/>
            </a:pPr>
            <a:r>
              <a:rPr lang="en-IN" sz="2000" dirty="0">
                <a:solidFill>
                  <a:srgbClr val="292929"/>
                </a:solidFill>
                <a:latin typeface="Garamond" panose="02020404030301010803" pitchFamily="18" charset="0"/>
              </a:rPr>
              <a:t>In other words, it takes less path for them to be isolated</a:t>
            </a:r>
          </a:p>
          <a:p>
            <a:pPr marL="285750" indent="-285750">
              <a:buFont typeface="Wingdings" pitchFamily="2" charset="2"/>
              <a:buChar char="Ø"/>
            </a:pPr>
            <a:r>
              <a:rPr lang="en-IN" sz="2000" dirty="0">
                <a:solidFill>
                  <a:srgbClr val="292929"/>
                </a:solidFill>
                <a:latin typeface="Garamond" panose="02020404030301010803" pitchFamily="18" charset="0"/>
              </a:rPr>
              <a:t>Do this iteratively to create a forest, a collection of trees</a:t>
            </a:r>
            <a:endParaRPr lang="en-IN" sz="2000" b="0" i="0" dirty="0">
              <a:solidFill>
                <a:srgbClr val="292929"/>
              </a:solidFill>
              <a:effectLst/>
              <a:latin typeface="Garamond" panose="02020404030301010803" pitchFamily="18" charset="0"/>
            </a:endParaRPr>
          </a:p>
        </p:txBody>
      </p:sp>
      <p:pic>
        <p:nvPicPr>
          <p:cNvPr id="6146" name="Picture 2" descr="Image for post">
            <a:extLst>
              <a:ext uri="{FF2B5EF4-FFF2-40B4-BE49-F238E27FC236}">
                <a16:creationId xmlns:a16="http://schemas.microsoft.com/office/drawing/2014/main" id="{AFD32E79-F655-E540-B5A7-9E101217B79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21894" y="2777342"/>
            <a:ext cx="8856218" cy="388837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4878208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B94F6419-3761-B24A-8CC8-070BC7CDB3D0}"/>
              </a:ext>
            </a:extLst>
          </p:cNvPr>
          <p:cNvSpPr/>
          <p:nvPr/>
        </p:nvSpPr>
        <p:spPr>
          <a:xfrm>
            <a:off x="0" y="51816"/>
            <a:ext cx="6096000" cy="1015663"/>
          </a:xfrm>
          <a:prstGeom prst="rect">
            <a:avLst/>
          </a:prstGeom>
        </p:spPr>
        <p:txBody>
          <a:bodyPr>
            <a:spAutoFit/>
          </a:bodyPr>
          <a:lstStyle/>
          <a:p>
            <a:r>
              <a:rPr lang="en-IN" sz="3000" dirty="0">
                <a:solidFill>
                  <a:srgbClr val="FF6700"/>
                </a:solidFill>
                <a:latin typeface="Garamond" panose="02020404030301010803" pitchFamily="18" charset="0"/>
                <a:ea typeface="+mj-ea"/>
                <a:cs typeface="+mj-cs"/>
              </a:rPr>
              <a:t>Step 4 — Feeding data set and calculating anomaly score</a:t>
            </a:r>
          </a:p>
        </p:txBody>
      </p:sp>
      <p:sp>
        <p:nvSpPr>
          <p:cNvPr id="3" name="Rectangle 2">
            <a:extLst>
              <a:ext uri="{FF2B5EF4-FFF2-40B4-BE49-F238E27FC236}">
                <a16:creationId xmlns:a16="http://schemas.microsoft.com/office/drawing/2014/main" id="{17850C5B-24B3-C747-80ED-216AE8C8D35D}"/>
              </a:ext>
            </a:extLst>
          </p:cNvPr>
          <p:cNvSpPr/>
          <p:nvPr/>
        </p:nvSpPr>
        <p:spPr>
          <a:xfrm>
            <a:off x="170688" y="1021003"/>
            <a:ext cx="11070336" cy="5016758"/>
          </a:xfrm>
          <a:prstGeom prst="rect">
            <a:avLst/>
          </a:prstGeom>
        </p:spPr>
        <p:txBody>
          <a:bodyPr wrap="square">
            <a:spAutoFit/>
          </a:bodyPr>
          <a:lstStyle/>
          <a:p>
            <a:pPr>
              <a:buFont typeface="Arial" panose="020B0604020202020204" pitchFamily="34" charset="0"/>
              <a:buChar char="•"/>
            </a:pPr>
            <a:r>
              <a:rPr lang="en-IN" sz="2000" dirty="0">
                <a:solidFill>
                  <a:srgbClr val="292929"/>
                </a:solidFill>
                <a:latin typeface="Garamond" panose="02020404030301010803" pitchFamily="18" charset="0"/>
              </a:rPr>
              <a:t>Feed each data point into a trained forest model for each tree and </a:t>
            </a:r>
          </a:p>
          <a:p>
            <a:r>
              <a:rPr lang="en-IN" sz="2000" dirty="0">
                <a:solidFill>
                  <a:srgbClr val="292929"/>
                </a:solidFill>
                <a:latin typeface="Garamond" panose="02020404030301010803" pitchFamily="18" charset="0"/>
              </a:rPr>
              <a:t> compute the anomaly score</a:t>
            </a:r>
          </a:p>
          <a:p>
            <a:endParaRPr lang="en-IN" sz="2000" dirty="0">
              <a:solidFill>
                <a:srgbClr val="292929"/>
              </a:solidFill>
              <a:latin typeface="Garamond" panose="02020404030301010803" pitchFamily="18" charset="0"/>
            </a:endParaRPr>
          </a:p>
          <a:p>
            <a:pPr>
              <a:buFont typeface="Arial" panose="020B0604020202020204" pitchFamily="34" charset="0"/>
              <a:buChar char="•"/>
            </a:pPr>
            <a:r>
              <a:rPr lang="en-IN" sz="2000" dirty="0">
                <a:solidFill>
                  <a:srgbClr val="292929"/>
                </a:solidFill>
                <a:latin typeface="Garamond" panose="02020404030301010803" pitchFamily="18" charset="0"/>
              </a:rPr>
              <a:t>Anomaly score is defined as:</a:t>
            </a:r>
          </a:p>
          <a:p>
            <a:pPr>
              <a:buFont typeface="Arial" panose="020B0604020202020204" pitchFamily="34" charset="0"/>
              <a:buChar char="•"/>
            </a:pPr>
            <a:endParaRPr lang="en-IN" sz="2000" b="0" i="0" dirty="0">
              <a:solidFill>
                <a:srgbClr val="292929"/>
              </a:solidFill>
              <a:effectLst/>
              <a:latin typeface="Garamond" panose="02020404030301010803" pitchFamily="18" charset="0"/>
            </a:endParaRPr>
          </a:p>
          <a:p>
            <a:pPr>
              <a:buFont typeface="Arial" panose="020B0604020202020204" pitchFamily="34" charset="0"/>
              <a:buChar char="•"/>
            </a:pPr>
            <a:endParaRPr lang="en-IN" sz="2000" dirty="0">
              <a:solidFill>
                <a:srgbClr val="292929"/>
              </a:solidFill>
              <a:latin typeface="Garamond" panose="02020404030301010803" pitchFamily="18" charset="0"/>
            </a:endParaRPr>
          </a:p>
          <a:p>
            <a:pPr>
              <a:buFont typeface="Arial" panose="020B0604020202020204" pitchFamily="34" charset="0"/>
              <a:buChar char="•"/>
            </a:pPr>
            <a:endParaRPr lang="en-IN" sz="2000" b="0" i="0" dirty="0">
              <a:solidFill>
                <a:srgbClr val="292929"/>
              </a:solidFill>
              <a:effectLst/>
              <a:latin typeface="Garamond" panose="02020404030301010803" pitchFamily="18" charset="0"/>
            </a:endParaRPr>
          </a:p>
          <a:p>
            <a:pPr>
              <a:buFont typeface="Arial" panose="020B0604020202020204" pitchFamily="34" charset="0"/>
              <a:buChar char="•"/>
            </a:pPr>
            <a:endParaRPr lang="en-IN" sz="2000" dirty="0">
              <a:solidFill>
                <a:srgbClr val="292929"/>
              </a:solidFill>
              <a:latin typeface="Garamond" panose="02020404030301010803" pitchFamily="18" charset="0"/>
            </a:endParaRPr>
          </a:p>
          <a:p>
            <a:pPr>
              <a:buFont typeface="Arial" panose="020B0604020202020204" pitchFamily="34" charset="0"/>
              <a:buChar char="•"/>
            </a:pPr>
            <a:endParaRPr lang="en-IN" sz="2000" b="0" i="0" dirty="0">
              <a:solidFill>
                <a:srgbClr val="292929"/>
              </a:solidFill>
              <a:effectLst/>
              <a:latin typeface="Garamond" panose="02020404030301010803" pitchFamily="18" charset="0"/>
            </a:endParaRPr>
          </a:p>
          <a:p>
            <a:r>
              <a:rPr lang="en-IN" sz="2000" dirty="0">
                <a:latin typeface="Garamond" panose="02020404030301010803" pitchFamily="18" charset="0"/>
              </a:rPr>
              <a:t>We calculate this anomaly score for each tree and average them out across different trees and get the final anomaly score for an entire forest for a given data point</a:t>
            </a:r>
          </a:p>
          <a:p>
            <a:endParaRPr lang="en-IN" sz="2000" dirty="0">
              <a:latin typeface="Garamond" panose="02020404030301010803" pitchFamily="18" charset="0"/>
            </a:endParaRPr>
          </a:p>
          <a:p>
            <a:r>
              <a:rPr lang="en-IN" sz="2000" dirty="0">
                <a:latin typeface="Garamond" panose="02020404030301010803" pitchFamily="18" charset="0"/>
              </a:rPr>
              <a:t>Mathematically, an outlier gets a score closer to 1. A value closer to 0.5 or lesser is considered normal data point.</a:t>
            </a:r>
          </a:p>
          <a:p>
            <a:endParaRPr lang="en-IN" sz="2000" b="0" i="0" dirty="0">
              <a:solidFill>
                <a:srgbClr val="292929"/>
              </a:solidFill>
              <a:effectLst/>
              <a:latin typeface="Garamond" panose="02020404030301010803" pitchFamily="18" charset="0"/>
            </a:endParaRPr>
          </a:p>
          <a:p>
            <a:r>
              <a:rPr lang="en-IN" sz="2000" b="0" i="0" dirty="0">
                <a:solidFill>
                  <a:srgbClr val="292929"/>
                </a:solidFill>
                <a:effectLst/>
                <a:latin typeface="Garamond" panose="02020404030301010803" pitchFamily="18" charset="0"/>
              </a:rPr>
              <a:t>From </a:t>
            </a:r>
            <a:r>
              <a:rPr lang="en-IN" sz="2000" b="0" i="0" dirty="0" err="1">
                <a:solidFill>
                  <a:srgbClr val="292929"/>
                </a:solidFill>
                <a:effectLst/>
                <a:latin typeface="Garamond" panose="02020404030301010803" pitchFamily="18" charset="0"/>
              </a:rPr>
              <a:t>sklearn</a:t>
            </a:r>
            <a:r>
              <a:rPr lang="en-IN" sz="2000" b="0" i="0" dirty="0">
                <a:solidFill>
                  <a:srgbClr val="292929"/>
                </a:solidFill>
                <a:effectLst/>
                <a:latin typeface="Garamond" panose="02020404030301010803" pitchFamily="18" charset="0"/>
              </a:rPr>
              <a:t> library, if the predicted val</a:t>
            </a:r>
            <a:r>
              <a:rPr lang="en-IN" sz="2000" dirty="0">
                <a:solidFill>
                  <a:srgbClr val="292929"/>
                </a:solidFill>
                <a:latin typeface="Garamond" panose="02020404030301010803" pitchFamily="18" charset="0"/>
              </a:rPr>
              <a:t>ue is -1 , it is an outlier and 1 indicates normal data points</a:t>
            </a:r>
            <a:endParaRPr lang="en-IN" sz="2000" b="0" i="0" dirty="0">
              <a:solidFill>
                <a:srgbClr val="292929"/>
              </a:solidFill>
              <a:effectLst/>
              <a:latin typeface="Garamond" panose="02020404030301010803" pitchFamily="18" charset="0"/>
            </a:endParaRPr>
          </a:p>
        </p:txBody>
      </p:sp>
      <p:pic>
        <p:nvPicPr>
          <p:cNvPr id="7170" name="Picture 2" descr="Image for post">
            <a:extLst>
              <a:ext uri="{FF2B5EF4-FFF2-40B4-BE49-F238E27FC236}">
                <a16:creationId xmlns:a16="http://schemas.microsoft.com/office/drawing/2014/main" id="{63796D34-6A6F-8446-A03F-E91543105B0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979168" y="1490430"/>
            <a:ext cx="5266944" cy="1938570"/>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2" descr="Image for post">
            <a:extLst>
              <a:ext uri="{FF2B5EF4-FFF2-40B4-BE49-F238E27FC236}">
                <a16:creationId xmlns:a16="http://schemas.microsoft.com/office/drawing/2014/main" id="{4AE4DADC-8069-474E-85D8-64FD03C171B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12222" y="2304950"/>
            <a:ext cx="3500612" cy="11240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8146105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9CE9FC71-07C5-A147-B84F-2370DFF2CA1A}"/>
              </a:ext>
            </a:extLst>
          </p:cNvPr>
          <p:cNvSpPr txBox="1"/>
          <p:nvPr/>
        </p:nvSpPr>
        <p:spPr>
          <a:xfrm>
            <a:off x="1345784" y="3075057"/>
            <a:ext cx="9701823" cy="707886"/>
          </a:xfrm>
          <a:prstGeom prst="rect">
            <a:avLst/>
          </a:prstGeom>
          <a:noFill/>
        </p:spPr>
        <p:txBody>
          <a:bodyPr wrap="none" rtlCol="0">
            <a:spAutoFit/>
          </a:bodyPr>
          <a:lstStyle/>
          <a:p>
            <a:r>
              <a:rPr lang="en-US" sz="4000" dirty="0">
                <a:solidFill>
                  <a:srgbClr val="FF6700"/>
                </a:solidFill>
                <a:latin typeface="Garamond" panose="02020404030301010803" pitchFamily="18" charset="0"/>
              </a:rPr>
              <a:t>Correlation using Predictive Power Score (PPS) </a:t>
            </a:r>
            <a:endParaRPr lang="en-IN" sz="4000" dirty="0">
              <a:solidFill>
                <a:srgbClr val="FF6700"/>
              </a:solidFill>
              <a:latin typeface="Garamond" panose="02020404030301010803" pitchFamily="18" charset="0"/>
            </a:endParaRPr>
          </a:p>
        </p:txBody>
      </p:sp>
    </p:spTree>
    <p:extLst>
      <p:ext uri="{BB962C8B-B14F-4D97-AF65-F5344CB8AC3E}">
        <p14:creationId xmlns:p14="http://schemas.microsoft.com/office/powerpoint/2010/main" val="360886108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8194" name="Picture 2" descr="Image for post">
            <a:extLst>
              <a:ext uri="{FF2B5EF4-FFF2-40B4-BE49-F238E27FC236}">
                <a16:creationId xmlns:a16="http://schemas.microsoft.com/office/drawing/2014/main" id="{11A34067-BCBE-C144-AB2F-32B05E56E1B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2845308"/>
            <a:ext cx="12192000" cy="2360613"/>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a:extLst>
              <a:ext uri="{FF2B5EF4-FFF2-40B4-BE49-F238E27FC236}">
                <a16:creationId xmlns:a16="http://schemas.microsoft.com/office/drawing/2014/main" id="{CB4433E2-6D4A-354D-9CE0-91B14027AE30}"/>
              </a:ext>
            </a:extLst>
          </p:cNvPr>
          <p:cNvSpPr txBox="1"/>
          <p:nvPr/>
        </p:nvSpPr>
        <p:spPr>
          <a:xfrm>
            <a:off x="0" y="0"/>
            <a:ext cx="3730445" cy="553998"/>
          </a:xfrm>
          <a:prstGeom prst="rect">
            <a:avLst/>
          </a:prstGeom>
          <a:noFill/>
        </p:spPr>
        <p:txBody>
          <a:bodyPr wrap="none" rtlCol="0">
            <a:spAutoFit/>
          </a:bodyPr>
          <a:lstStyle/>
          <a:p>
            <a:r>
              <a:rPr lang="en-US" sz="3000" dirty="0">
                <a:solidFill>
                  <a:srgbClr val="FF6700"/>
                </a:solidFill>
                <a:latin typeface="Garamond" panose="02020404030301010803" pitchFamily="18" charset="0"/>
                <a:ea typeface="+mj-ea"/>
                <a:cs typeface="+mj-cs"/>
              </a:rPr>
              <a:t>Correlation Coefficient </a:t>
            </a:r>
          </a:p>
        </p:txBody>
      </p:sp>
      <p:sp>
        <p:nvSpPr>
          <p:cNvPr id="5" name="TextBox 4">
            <a:extLst>
              <a:ext uri="{FF2B5EF4-FFF2-40B4-BE49-F238E27FC236}">
                <a16:creationId xmlns:a16="http://schemas.microsoft.com/office/drawing/2014/main" id="{77C76FB1-649A-2049-9987-F40C4C8018A2}"/>
              </a:ext>
            </a:extLst>
          </p:cNvPr>
          <p:cNvSpPr txBox="1"/>
          <p:nvPr/>
        </p:nvSpPr>
        <p:spPr>
          <a:xfrm>
            <a:off x="207264" y="1816608"/>
            <a:ext cx="6412909" cy="477054"/>
          </a:xfrm>
          <a:prstGeom prst="rect">
            <a:avLst/>
          </a:prstGeom>
          <a:noFill/>
        </p:spPr>
        <p:txBody>
          <a:bodyPr wrap="none" rtlCol="0">
            <a:spAutoFit/>
          </a:bodyPr>
          <a:lstStyle/>
          <a:p>
            <a:r>
              <a:rPr lang="en-US" sz="2500" dirty="0">
                <a:latin typeface="Garamond" panose="02020404030301010803" pitchFamily="18" charset="0"/>
              </a:rPr>
              <a:t>Correlation coefficient for the below association??</a:t>
            </a:r>
          </a:p>
        </p:txBody>
      </p:sp>
    </p:spTree>
    <p:extLst>
      <p:ext uri="{BB962C8B-B14F-4D97-AF65-F5344CB8AC3E}">
        <p14:creationId xmlns:p14="http://schemas.microsoft.com/office/powerpoint/2010/main" val="217441879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985AA5F6-3558-4445-9F98-067E73680556}"/>
              </a:ext>
            </a:extLst>
          </p:cNvPr>
          <p:cNvSpPr/>
          <p:nvPr/>
        </p:nvSpPr>
        <p:spPr>
          <a:xfrm>
            <a:off x="188976" y="1107823"/>
            <a:ext cx="10887456" cy="4693593"/>
          </a:xfrm>
          <a:prstGeom prst="rect">
            <a:avLst/>
          </a:prstGeom>
        </p:spPr>
        <p:txBody>
          <a:bodyPr wrap="square">
            <a:spAutoFit/>
          </a:bodyPr>
          <a:lstStyle/>
          <a:p>
            <a:r>
              <a:rPr lang="en-IN" sz="2300" dirty="0">
                <a:solidFill>
                  <a:srgbClr val="292929"/>
                </a:solidFill>
                <a:latin typeface="Garamond" panose="02020404030301010803" pitchFamily="18" charset="0"/>
              </a:rPr>
              <a:t>if the relationship is linear between the parameters then we can use correlation coefficient to find the strength of the association.</a:t>
            </a:r>
          </a:p>
          <a:p>
            <a:endParaRPr lang="en-IN" sz="2300" dirty="0">
              <a:solidFill>
                <a:srgbClr val="292929"/>
              </a:solidFill>
              <a:latin typeface="Garamond" panose="02020404030301010803" pitchFamily="18" charset="0"/>
            </a:endParaRPr>
          </a:p>
          <a:p>
            <a:r>
              <a:rPr lang="en-IN" sz="2300" dirty="0">
                <a:solidFill>
                  <a:srgbClr val="292929"/>
                </a:solidFill>
                <a:latin typeface="Garamond" panose="02020404030301010803" pitchFamily="18" charset="0"/>
              </a:rPr>
              <a:t>What if the relationship is non-linear, gaussian or unknown relationship, how do we find the association?</a:t>
            </a:r>
          </a:p>
          <a:p>
            <a:r>
              <a:rPr lang="en-IN" sz="2300" dirty="0">
                <a:solidFill>
                  <a:srgbClr val="292929"/>
                </a:solidFill>
                <a:latin typeface="Garamond" panose="02020404030301010803" pitchFamily="18" charset="0"/>
              </a:rPr>
              <a:t>If we want to detect relationships between cities and zip codes ?</a:t>
            </a:r>
          </a:p>
          <a:p>
            <a:endParaRPr lang="en-IN" sz="2300" dirty="0">
              <a:solidFill>
                <a:srgbClr val="292929"/>
              </a:solidFill>
              <a:latin typeface="Garamond" panose="02020404030301010803" pitchFamily="18" charset="0"/>
            </a:endParaRPr>
          </a:p>
          <a:p>
            <a:r>
              <a:rPr lang="en-IN" sz="2300" dirty="0">
                <a:solidFill>
                  <a:srgbClr val="292929"/>
                </a:solidFill>
                <a:latin typeface="Garamond" panose="02020404030301010803" pitchFamily="18" charset="0"/>
              </a:rPr>
              <a:t>The expectation is that, irrespective of the relationship between the parameters we would like to know the relationship. And the score should be 0 if there is no relationship and the score should be 1 if there is a perfect relationship.</a:t>
            </a:r>
          </a:p>
          <a:p>
            <a:endParaRPr lang="en-IN" sz="2300" dirty="0">
              <a:solidFill>
                <a:srgbClr val="292929"/>
              </a:solidFill>
              <a:latin typeface="Garamond" panose="02020404030301010803" pitchFamily="18" charset="0"/>
            </a:endParaRPr>
          </a:p>
          <a:p>
            <a:r>
              <a:rPr lang="en-IN" sz="2300" dirty="0">
                <a:solidFill>
                  <a:srgbClr val="292929"/>
                </a:solidFill>
                <a:latin typeface="Garamond" panose="02020404030301010803" pitchFamily="18" charset="0"/>
              </a:rPr>
              <a:t>Also the score should be able to handle categoric and numeric columns. </a:t>
            </a:r>
          </a:p>
          <a:p>
            <a:endParaRPr lang="en-IN" sz="2300" dirty="0">
              <a:solidFill>
                <a:srgbClr val="292929"/>
              </a:solidFill>
              <a:latin typeface="Garamond" panose="02020404030301010803" pitchFamily="18" charset="0"/>
            </a:endParaRPr>
          </a:p>
        </p:txBody>
      </p:sp>
    </p:spTree>
    <p:extLst>
      <p:ext uri="{BB962C8B-B14F-4D97-AF65-F5344CB8AC3E}">
        <p14:creationId xmlns:p14="http://schemas.microsoft.com/office/powerpoint/2010/main" val="318191392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522434C9-4E60-854E-BA9F-205AB6BF4BD6}"/>
              </a:ext>
            </a:extLst>
          </p:cNvPr>
          <p:cNvSpPr/>
          <p:nvPr/>
        </p:nvSpPr>
        <p:spPr>
          <a:xfrm>
            <a:off x="0" y="0"/>
            <a:ext cx="4550926" cy="553998"/>
          </a:xfrm>
          <a:prstGeom prst="rect">
            <a:avLst/>
          </a:prstGeom>
        </p:spPr>
        <p:txBody>
          <a:bodyPr wrap="none">
            <a:spAutoFit/>
          </a:bodyPr>
          <a:lstStyle/>
          <a:p>
            <a:r>
              <a:rPr lang="en-IN" sz="3000" dirty="0">
                <a:solidFill>
                  <a:srgbClr val="FF6700"/>
                </a:solidFill>
                <a:latin typeface="Garamond" panose="02020404030301010803" pitchFamily="18" charset="0"/>
                <a:ea typeface="+mj-ea"/>
                <a:cs typeface="+mj-cs"/>
              </a:rPr>
              <a:t>Predictive Power Score (PPS)</a:t>
            </a:r>
          </a:p>
        </p:txBody>
      </p:sp>
      <p:sp>
        <p:nvSpPr>
          <p:cNvPr id="3" name="Rectangle 2">
            <a:extLst>
              <a:ext uri="{FF2B5EF4-FFF2-40B4-BE49-F238E27FC236}">
                <a16:creationId xmlns:a16="http://schemas.microsoft.com/office/drawing/2014/main" id="{527082CC-67B1-C347-93E4-5C009E748F9C}"/>
              </a:ext>
            </a:extLst>
          </p:cNvPr>
          <p:cNvSpPr/>
          <p:nvPr/>
        </p:nvSpPr>
        <p:spPr>
          <a:xfrm>
            <a:off x="0" y="1592086"/>
            <a:ext cx="10911840" cy="3139321"/>
          </a:xfrm>
          <a:prstGeom prst="rect">
            <a:avLst/>
          </a:prstGeom>
        </p:spPr>
        <p:txBody>
          <a:bodyPr wrap="square">
            <a:spAutoFit/>
          </a:bodyPr>
          <a:lstStyle/>
          <a:p>
            <a:r>
              <a:rPr lang="en-IN" sz="2200" dirty="0">
                <a:latin typeface="Garamond" panose="02020404030301010803" pitchFamily="18" charset="0"/>
              </a:rPr>
              <a:t>The PPS is an asymmetric, data-type-agnostic score that can detect linear or non-linear relationships between two columns. The score ranges from 0 (no predictive power) to 1 (perfect predictive power). It can be used as an alternative to the correlation (matrix).</a:t>
            </a:r>
            <a:endParaRPr lang="en-IN" sz="2200" dirty="0">
              <a:solidFill>
                <a:srgbClr val="292929"/>
              </a:solidFill>
              <a:latin typeface="Garamond" panose="02020404030301010803" pitchFamily="18" charset="0"/>
            </a:endParaRPr>
          </a:p>
          <a:p>
            <a:endParaRPr lang="en-IN" sz="2200" dirty="0">
              <a:solidFill>
                <a:srgbClr val="292929"/>
              </a:solidFill>
              <a:latin typeface="Garamond" panose="02020404030301010803" pitchFamily="18" charset="0"/>
            </a:endParaRPr>
          </a:p>
          <a:p>
            <a:r>
              <a:rPr lang="en-IN" sz="2200" dirty="0">
                <a:solidFill>
                  <a:srgbClr val="292929"/>
                </a:solidFill>
                <a:latin typeface="Garamond" panose="02020404030301010803" pitchFamily="18" charset="0"/>
              </a:rPr>
              <a:t>Let’s say we have two columns and want to calculate the predictive power score of A predicting B. In this case, we treat B as our target variable and A as our (only) feature. We can now calculate a </a:t>
            </a:r>
            <a:r>
              <a:rPr lang="en-IN" sz="2200" b="1" dirty="0">
                <a:solidFill>
                  <a:srgbClr val="292929"/>
                </a:solidFill>
                <a:latin typeface="Garamond" panose="02020404030301010803" pitchFamily="18" charset="0"/>
              </a:rPr>
              <a:t>cross-validated Decision Tree</a:t>
            </a:r>
            <a:r>
              <a:rPr lang="en-IN" sz="2200" dirty="0">
                <a:solidFill>
                  <a:srgbClr val="292929"/>
                </a:solidFill>
                <a:latin typeface="Garamond" panose="02020404030301010803" pitchFamily="18" charset="0"/>
              </a:rPr>
              <a:t> and </a:t>
            </a:r>
            <a:r>
              <a:rPr lang="en-IN" sz="2200" b="1" dirty="0">
                <a:solidFill>
                  <a:srgbClr val="292929"/>
                </a:solidFill>
                <a:latin typeface="Garamond" panose="02020404030301010803" pitchFamily="18" charset="0"/>
              </a:rPr>
              <a:t>calculate a suitable evaluation metric</a:t>
            </a:r>
            <a:r>
              <a:rPr lang="en-IN" sz="2200" dirty="0">
                <a:solidFill>
                  <a:srgbClr val="292929"/>
                </a:solidFill>
                <a:latin typeface="Garamond" panose="02020404030301010803" pitchFamily="18" charset="0"/>
              </a:rPr>
              <a:t>. When the target is numeric we can use a Decision Tree Regressor and calculate the Mean Absolute Error (MAE). When the target is categorical, we can use a Decision Tree Classifier and calculate the weighted F1</a:t>
            </a:r>
            <a:endParaRPr lang="en-US" sz="2200" dirty="0">
              <a:latin typeface="Garamond" panose="02020404030301010803" pitchFamily="18" charset="0"/>
            </a:endParaRPr>
          </a:p>
        </p:txBody>
      </p:sp>
    </p:spTree>
    <p:extLst>
      <p:ext uri="{BB962C8B-B14F-4D97-AF65-F5344CB8AC3E}">
        <p14:creationId xmlns:p14="http://schemas.microsoft.com/office/powerpoint/2010/main" val="171087905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B5FB91D8-CCAB-EB41-9999-FE8B2C5926F8}"/>
              </a:ext>
            </a:extLst>
          </p:cNvPr>
          <p:cNvSpPr/>
          <p:nvPr/>
        </p:nvSpPr>
        <p:spPr>
          <a:xfrm>
            <a:off x="0" y="0"/>
            <a:ext cx="1596912" cy="553998"/>
          </a:xfrm>
          <a:prstGeom prst="rect">
            <a:avLst/>
          </a:prstGeom>
        </p:spPr>
        <p:txBody>
          <a:bodyPr wrap="none">
            <a:spAutoFit/>
          </a:bodyPr>
          <a:lstStyle/>
          <a:p>
            <a:r>
              <a:rPr lang="en-IN" sz="3000" dirty="0">
                <a:solidFill>
                  <a:srgbClr val="FF6700"/>
                </a:solidFill>
                <a:latin typeface="Garamond" panose="02020404030301010803" pitchFamily="18" charset="0"/>
                <a:ea typeface="+mj-ea"/>
                <a:cs typeface="+mj-cs"/>
              </a:rPr>
              <a:t>Example:</a:t>
            </a:r>
          </a:p>
        </p:txBody>
      </p:sp>
      <p:sp>
        <p:nvSpPr>
          <p:cNvPr id="4" name="Rectangle 3">
            <a:extLst>
              <a:ext uri="{FF2B5EF4-FFF2-40B4-BE49-F238E27FC236}">
                <a16:creationId xmlns:a16="http://schemas.microsoft.com/office/drawing/2014/main" id="{E74FDECD-9544-FB4E-A9F3-961A4DD53EAD}"/>
              </a:ext>
            </a:extLst>
          </p:cNvPr>
          <p:cNvSpPr/>
          <p:nvPr/>
        </p:nvSpPr>
        <p:spPr>
          <a:xfrm>
            <a:off x="85344" y="1397014"/>
            <a:ext cx="11801856" cy="5109091"/>
          </a:xfrm>
          <a:prstGeom prst="rect">
            <a:avLst/>
          </a:prstGeom>
        </p:spPr>
        <p:txBody>
          <a:bodyPr wrap="square">
            <a:spAutoFit/>
          </a:bodyPr>
          <a:lstStyle/>
          <a:p>
            <a:r>
              <a:rPr lang="en-IN" sz="2200" dirty="0">
                <a:solidFill>
                  <a:srgbClr val="292929"/>
                </a:solidFill>
                <a:latin typeface="Garamond" panose="02020404030301010803" pitchFamily="18" charset="0"/>
              </a:rPr>
              <a:t>Zip</a:t>
            </a:r>
            <a:r>
              <a:rPr lang="en-IN" dirty="0"/>
              <a:t> </a:t>
            </a:r>
            <a:r>
              <a:rPr lang="en-IN" sz="2200" dirty="0">
                <a:solidFill>
                  <a:srgbClr val="292929"/>
                </a:solidFill>
                <a:latin typeface="Garamond" panose="02020404030301010803" pitchFamily="18" charset="0"/>
              </a:rPr>
              <a:t>codes and the city name : </a:t>
            </a:r>
          </a:p>
          <a:p>
            <a:r>
              <a:rPr lang="en-IN" sz="2200" dirty="0">
                <a:solidFill>
                  <a:srgbClr val="292929"/>
                </a:solidFill>
                <a:latin typeface="Garamond" panose="02020404030301010803" pitchFamily="18" charset="0"/>
              </a:rPr>
              <a:t>Calculate the PPS of zip code to city. Weighted F1 score will be used because city is categoric. Let’s say cross-validated Decision Tree Classifier achieves a score of 0.95 F1. </a:t>
            </a:r>
          </a:p>
          <a:p>
            <a:endParaRPr lang="en-IN" sz="2200" dirty="0">
              <a:solidFill>
                <a:srgbClr val="292929"/>
              </a:solidFill>
              <a:latin typeface="Garamond" panose="02020404030301010803" pitchFamily="18" charset="0"/>
            </a:endParaRPr>
          </a:p>
          <a:p>
            <a:r>
              <a:rPr lang="en-IN" sz="2200" dirty="0">
                <a:solidFill>
                  <a:srgbClr val="292929"/>
                </a:solidFill>
                <a:latin typeface="Garamond" panose="02020404030301010803" pitchFamily="18" charset="0"/>
              </a:rPr>
              <a:t>Then calculate a baseline score via always predicting the most common city and achieve a score of 0.1 F1.(Accuracy of the basic algorithm if it predicts mode of the dependent variable)</a:t>
            </a:r>
          </a:p>
          <a:p>
            <a:r>
              <a:rPr lang="en-IN" sz="2200" dirty="0">
                <a:solidFill>
                  <a:srgbClr val="292929"/>
                </a:solidFill>
                <a:latin typeface="Garamond" panose="02020404030301010803" pitchFamily="18" charset="0"/>
              </a:rPr>
              <a:t> </a:t>
            </a:r>
          </a:p>
          <a:p>
            <a:r>
              <a:rPr lang="en-IN" sz="2200" dirty="0">
                <a:solidFill>
                  <a:srgbClr val="292929"/>
                </a:solidFill>
                <a:latin typeface="Garamond" panose="02020404030301010803" pitchFamily="18" charset="0"/>
              </a:rPr>
              <a:t>Normalize the score, you will get a final PPS of 0.94 after applying the following normalization formula: (0.95–0.1) / (1–0.1). </a:t>
            </a:r>
          </a:p>
          <a:p>
            <a:endParaRPr lang="en-IN" sz="2200" dirty="0">
              <a:solidFill>
                <a:srgbClr val="292929"/>
              </a:solidFill>
              <a:latin typeface="Garamond" panose="02020404030301010803" pitchFamily="18" charset="0"/>
            </a:endParaRPr>
          </a:p>
          <a:p>
            <a:r>
              <a:rPr lang="en-IN" sz="2200" dirty="0">
                <a:solidFill>
                  <a:srgbClr val="292929"/>
                </a:solidFill>
                <a:latin typeface="Garamond" panose="02020404030301010803" pitchFamily="18" charset="0"/>
              </a:rPr>
              <a:t>As we can see, a PPS score of 0.94 is rather high, so the zip code seems to have a good predictive power towards the city. However, if we calculate the PPS in the opposite direction, we might achieve a PPS of close to 0 because the Decision Tree Classifier is not substantially better than just always predicting the most common zip code.</a:t>
            </a:r>
          </a:p>
          <a:p>
            <a:endParaRPr lang="en-US" dirty="0"/>
          </a:p>
        </p:txBody>
      </p:sp>
    </p:spTree>
    <p:extLst>
      <p:ext uri="{BB962C8B-B14F-4D97-AF65-F5344CB8AC3E}">
        <p14:creationId xmlns:p14="http://schemas.microsoft.com/office/powerpoint/2010/main" val="258156727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9218" name="Picture 2" descr="Image for post">
            <a:extLst>
              <a:ext uri="{FF2B5EF4-FFF2-40B4-BE49-F238E27FC236}">
                <a16:creationId xmlns:a16="http://schemas.microsoft.com/office/drawing/2014/main" id="{4DA1FEDE-628E-3943-9562-9290012D8D0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431220" y="3310282"/>
            <a:ext cx="5942698" cy="3547717"/>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a:extLst>
              <a:ext uri="{FF2B5EF4-FFF2-40B4-BE49-F238E27FC236}">
                <a16:creationId xmlns:a16="http://schemas.microsoft.com/office/drawing/2014/main" id="{7144B9E8-ECB7-B04C-A47A-148319DB9224}"/>
              </a:ext>
            </a:extLst>
          </p:cNvPr>
          <p:cNvSpPr txBox="1"/>
          <p:nvPr/>
        </p:nvSpPr>
        <p:spPr>
          <a:xfrm>
            <a:off x="0" y="0"/>
            <a:ext cx="5253298" cy="830997"/>
          </a:xfrm>
          <a:prstGeom prst="rect">
            <a:avLst/>
          </a:prstGeom>
          <a:noFill/>
        </p:spPr>
        <p:txBody>
          <a:bodyPr wrap="none" rtlCol="0">
            <a:spAutoFit/>
          </a:bodyPr>
          <a:lstStyle/>
          <a:p>
            <a:r>
              <a:rPr lang="en-IN" sz="3000" dirty="0">
                <a:solidFill>
                  <a:srgbClr val="FF6700"/>
                </a:solidFill>
                <a:latin typeface="Garamond" panose="02020404030301010803" pitchFamily="18" charset="0"/>
                <a:ea typeface="+mj-ea"/>
                <a:cs typeface="+mj-cs"/>
              </a:rPr>
              <a:t>Comparing the PPS to correlation</a:t>
            </a:r>
          </a:p>
          <a:p>
            <a:endParaRPr lang="en-US" dirty="0"/>
          </a:p>
        </p:txBody>
      </p:sp>
      <p:sp>
        <p:nvSpPr>
          <p:cNvPr id="3" name="Rectangle 2">
            <a:extLst>
              <a:ext uri="{FF2B5EF4-FFF2-40B4-BE49-F238E27FC236}">
                <a16:creationId xmlns:a16="http://schemas.microsoft.com/office/drawing/2014/main" id="{AE46DC42-682F-6F4A-BA8E-3073E1FF7268}"/>
              </a:ext>
            </a:extLst>
          </p:cNvPr>
          <p:cNvSpPr/>
          <p:nvPr/>
        </p:nvSpPr>
        <p:spPr>
          <a:xfrm>
            <a:off x="134112" y="1008811"/>
            <a:ext cx="11497056" cy="2800767"/>
          </a:xfrm>
          <a:prstGeom prst="rect">
            <a:avLst/>
          </a:prstGeom>
        </p:spPr>
        <p:txBody>
          <a:bodyPr wrap="square">
            <a:spAutoFit/>
          </a:bodyPr>
          <a:lstStyle/>
          <a:p>
            <a:r>
              <a:rPr lang="en-IN" sz="2200" b="1" dirty="0">
                <a:solidFill>
                  <a:srgbClr val="292929"/>
                </a:solidFill>
                <a:latin typeface="Garamond" panose="02020404030301010803" pitchFamily="18" charset="0"/>
              </a:rPr>
              <a:t>For the below nonlinear association the Correlation is 0</a:t>
            </a:r>
            <a:r>
              <a:rPr lang="en-IN" sz="2200" dirty="0">
                <a:solidFill>
                  <a:srgbClr val="292929"/>
                </a:solidFill>
                <a:latin typeface="Garamond" panose="02020404030301010803" pitchFamily="18" charset="0"/>
              </a:rPr>
              <a:t>. Both from x to y and from y to x because the correlation is symmetric.</a:t>
            </a:r>
          </a:p>
          <a:p>
            <a:endParaRPr lang="en-IN" sz="2200" dirty="0">
              <a:solidFill>
                <a:srgbClr val="292929"/>
              </a:solidFill>
              <a:latin typeface="Garamond" panose="02020404030301010803" pitchFamily="18" charset="0"/>
            </a:endParaRPr>
          </a:p>
          <a:p>
            <a:r>
              <a:rPr lang="en-IN" sz="2200" dirty="0">
                <a:latin typeface="Garamond" panose="02020404030301010803" pitchFamily="18" charset="0"/>
              </a:rPr>
              <a:t>However, the </a:t>
            </a:r>
            <a:r>
              <a:rPr lang="en-IN" sz="2200" b="1" dirty="0">
                <a:latin typeface="Garamond" panose="02020404030301010803" pitchFamily="18" charset="0"/>
              </a:rPr>
              <a:t>PPS from x to y is 0.67</a:t>
            </a:r>
            <a:r>
              <a:rPr lang="en-IN" sz="2200" dirty="0">
                <a:latin typeface="Garamond" panose="02020404030301010803" pitchFamily="18" charset="0"/>
              </a:rPr>
              <a:t>, detecting the non-linear relationship and </a:t>
            </a:r>
            <a:r>
              <a:rPr lang="en-IN" sz="2200" b="1" dirty="0">
                <a:latin typeface="Garamond" panose="02020404030301010803" pitchFamily="18" charset="0"/>
              </a:rPr>
              <a:t>PPS from y to x is 0</a:t>
            </a:r>
            <a:r>
              <a:rPr lang="en-IN" sz="2200" dirty="0">
                <a:latin typeface="Garamond" panose="02020404030301010803" pitchFamily="18" charset="0"/>
              </a:rPr>
              <a:t> because your prediction cannot be better than the naive baseline and thus the score is 0.</a:t>
            </a:r>
          </a:p>
          <a:p>
            <a:endParaRPr lang="en-IN" sz="2200" dirty="0">
              <a:latin typeface="Garamond" panose="02020404030301010803" pitchFamily="18" charset="0"/>
            </a:endParaRPr>
          </a:p>
          <a:p>
            <a:r>
              <a:rPr lang="en-IN" sz="2200" dirty="0">
                <a:latin typeface="Garamond" panose="02020404030301010803" pitchFamily="18" charset="0"/>
              </a:rPr>
              <a:t>Because if y is 4, it is impossible to predict </a:t>
            </a:r>
          </a:p>
          <a:p>
            <a:r>
              <a:rPr lang="en-IN" sz="2200" dirty="0">
                <a:latin typeface="Garamond" panose="02020404030301010803" pitchFamily="18" charset="0"/>
              </a:rPr>
              <a:t>whether x was roughly 2 or -2 by the decision tree</a:t>
            </a:r>
            <a:endParaRPr lang="en-US" sz="2200" dirty="0">
              <a:latin typeface="Garamond" panose="02020404030301010803" pitchFamily="18" charset="0"/>
            </a:endParaRPr>
          </a:p>
        </p:txBody>
      </p:sp>
    </p:spTree>
    <p:extLst>
      <p:ext uri="{BB962C8B-B14F-4D97-AF65-F5344CB8AC3E}">
        <p14:creationId xmlns:p14="http://schemas.microsoft.com/office/powerpoint/2010/main" val="156322673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B68F5EF8-DE44-0B43-8844-41912BC3788C}"/>
              </a:ext>
            </a:extLst>
          </p:cNvPr>
          <p:cNvSpPr/>
          <p:nvPr/>
        </p:nvSpPr>
        <p:spPr>
          <a:xfrm>
            <a:off x="207264" y="1077266"/>
            <a:ext cx="11423904" cy="3554819"/>
          </a:xfrm>
          <a:prstGeom prst="rect">
            <a:avLst/>
          </a:prstGeom>
        </p:spPr>
        <p:txBody>
          <a:bodyPr wrap="square">
            <a:spAutoFit/>
          </a:bodyPr>
          <a:lstStyle/>
          <a:p>
            <a:r>
              <a:rPr lang="en-IN" sz="2500" dirty="0">
                <a:latin typeface="Garamond" panose="02020404030301010803" pitchFamily="18" charset="0"/>
              </a:rPr>
              <a:t>For Regression:</a:t>
            </a:r>
          </a:p>
          <a:p>
            <a:endParaRPr lang="en-IN" sz="2500" dirty="0">
              <a:latin typeface="Garamond" panose="02020404030301010803" pitchFamily="18" charset="0"/>
            </a:endParaRPr>
          </a:p>
          <a:p>
            <a:r>
              <a:rPr lang="en-IN" sz="2500" dirty="0">
                <a:latin typeface="Garamond" panose="02020404030301010803" pitchFamily="18" charset="0"/>
              </a:rPr>
              <a:t>In case of an regression, the </a:t>
            </a:r>
            <a:r>
              <a:rPr lang="en-IN" sz="2500" dirty="0" err="1">
                <a:latin typeface="Garamond" panose="02020404030301010803" pitchFamily="18" charset="0"/>
              </a:rPr>
              <a:t>ppscore</a:t>
            </a:r>
            <a:r>
              <a:rPr lang="en-IN" sz="2500" dirty="0">
                <a:latin typeface="Garamond" panose="02020404030301010803" pitchFamily="18" charset="0"/>
              </a:rPr>
              <a:t> uses the mean absolute error (MAE) as the underlying evaluation metric (</a:t>
            </a:r>
            <a:r>
              <a:rPr lang="en-IN" sz="2500" dirty="0" err="1">
                <a:latin typeface="Garamond" panose="02020404030301010803" pitchFamily="18" charset="0"/>
              </a:rPr>
              <a:t>MAE_model</a:t>
            </a:r>
            <a:r>
              <a:rPr lang="en-IN" sz="2500" dirty="0">
                <a:latin typeface="Garamond" panose="02020404030301010803" pitchFamily="18" charset="0"/>
              </a:rPr>
              <a:t>). The best possible score of the MAE is 0 and higher is worse. As a baseline score, we calculate the MAE of a naive model (</a:t>
            </a:r>
            <a:r>
              <a:rPr lang="en-IN" sz="2500" dirty="0" err="1">
                <a:latin typeface="Garamond" panose="02020404030301010803" pitchFamily="18" charset="0"/>
              </a:rPr>
              <a:t>MAE_naive</a:t>
            </a:r>
            <a:r>
              <a:rPr lang="en-IN" sz="2500" dirty="0">
                <a:latin typeface="Garamond" panose="02020404030301010803" pitchFamily="18" charset="0"/>
              </a:rPr>
              <a:t>) that always predicts the median of the target column. The PPS is the result of the following normalization (and never smaller than 0):</a:t>
            </a:r>
          </a:p>
          <a:p>
            <a:endParaRPr lang="en-IN" sz="2500" dirty="0">
              <a:latin typeface="Garamond" panose="02020404030301010803" pitchFamily="18" charset="0"/>
            </a:endParaRPr>
          </a:p>
          <a:p>
            <a:r>
              <a:rPr lang="en-IN" sz="2500" dirty="0">
                <a:solidFill>
                  <a:srgbClr val="000000"/>
                </a:solidFill>
                <a:latin typeface="Garamond" panose="02020404030301010803" pitchFamily="18" charset="0"/>
              </a:rPr>
              <a:t>PPS = 1 - (</a:t>
            </a:r>
            <a:r>
              <a:rPr lang="en-IN" sz="2500" dirty="0" err="1">
                <a:solidFill>
                  <a:srgbClr val="000000"/>
                </a:solidFill>
                <a:latin typeface="Garamond" panose="02020404030301010803" pitchFamily="18" charset="0"/>
              </a:rPr>
              <a:t>MAE_model</a:t>
            </a:r>
            <a:r>
              <a:rPr lang="en-IN" sz="2500" dirty="0">
                <a:solidFill>
                  <a:srgbClr val="000000"/>
                </a:solidFill>
                <a:latin typeface="Garamond" panose="02020404030301010803" pitchFamily="18" charset="0"/>
              </a:rPr>
              <a:t> / </a:t>
            </a:r>
            <a:r>
              <a:rPr lang="en-IN" sz="2500" dirty="0" err="1">
                <a:solidFill>
                  <a:srgbClr val="000000"/>
                </a:solidFill>
                <a:latin typeface="Garamond" panose="02020404030301010803" pitchFamily="18" charset="0"/>
              </a:rPr>
              <a:t>MAE_naive</a:t>
            </a:r>
            <a:r>
              <a:rPr lang="en-IN" sz="2500" dirty="0">
                <a:solidFill>
                  <a:srgbClr val="000000"/>
                </a:solidFill>
                <a:latin typeface="Garamond" panose="02020404030301010803" pitchFamily="18" charset="0"/>
              </a:rPr>
              <a:t>)</a:t>
            </a:r>
            <a:endParaRPr lang="en-IN" sz="2500" b="0" i="0" dirty="0">
              <a:solidFill>
                <a:srgbClr val="000000"/>
              </a:solidFill>
              <a:effectLst/>
              <a:latin typeface="Garamond" panose="02020404030301010803" pitchFamily="18" charset="0"/>
            </a:endParaRPr>
          </a:p>
        </p:txBody>
      </p:sp>
    </p:spTree>
    <p:extLst>
      <p:ext uri="{BB962C8B-B14F-4D97-AF65-F5344CB8AC3E}">
        <p14:creationId xmlns:p14="http://schemas.microsoft.com/office/powerpoint/2010/main" val="110591644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C38E3920-C6AF-A84F-8B2C-A3D20ACD357B}"/>
              </a:ext>
            </a:extLst>
          </p:cNvPr>
          <p:cNvSpPr/>
          <p:nvPr/>
        </p:nvSpPr>
        <p:spPr>
          <a:xfrm>
            <a:off x="780288" y="2040743"/>
            <a:ext cx="7595616" cy="1477328"/>
          </a:xfrm>
          <a:prstGeom prst="rect">
            <a:avLst/>
          </a:prstGeom>
        </p:spPr>
        <p:txBody>
          <a:bodyPr wrap="square">
            <a:spAutoFit/>
          </a:bodyPr>
          <a:lstStyle/>
          <a:p>
            <a:pPr marL="285750" indent="-285750">
              <a:buFont typeface="Arial" panose="020B0604020202020204" pitchFamily="34" charset="0"/>
              <a:buChar char="•"/>
            </a:pPr>
            <a:r>
              <a:rPr lang="en-IN" sz="3000" dirty="0">
                <a:solidFill>
                  <a:schemeClr val="accent2">
                    <a:lumMod val="75000"/>
                  </a:schemeClr>
                </a:solidFill>
                <a:latin typeface="Garamond" panose="02020404030301010803" pitchFamily="18" charset="0"/>
              </a:rPr>
              <a:t>Encoding Methods - OHE, Label Encoders</a:t>
            </a:r>
          </a:p>
          <a:p>
            <a:pPr marL="285750" indent="-285750">
              <a:buFont typeface="Arial" panose="020B0604020202020204" pitchFamily="34" charset="0"/>
              <a:buChar char="•"/>
            </a:pPr>
            <a:r>
              <a:rPr lang="en-IN" sz="3000" dirty="0">
                <a:solidFill>
                  <a:schemeClr val="accent2">
                    <a:lumMod val="75000"/>
                  </a:schemeClr>
                </a:solidFill>
                <a:latin typeface="Garamond" panose="02020404030301010803" pitchFamily="18" charset="0"/>
              </a:rPr>
              <a:t>Outlier detection-Isolation Forest</a:t>
            </a:r>
          </a:p>
          <a:p>
            <a:pPr marL="285750" indent="-285750">
              <a:buFont typeface="Arial" panose="020B0604020202020204" pitchFamily="34" charset="0"/>
              <a:buChar char="•"/>
            </a:pPr>
            <a:r>
              <a:rPr lang="en-IN" sz="3000" dirty="0">
                <a:solidFill>
                  <a:schemeClr val="accent2">
                    <a:lumMod val="75000"/>
                  </a:schemeClr>
                </a:solidFill>
                <a:latin typeface="Garamond" panose="02020404030301010803" pitchFamily="18" charset="0"/>
              </a:rPr>
              <a:t>Calculating the Predictive Power Score (PPS)</a:t>
            </a:r>
            <a:endParaRPr lang="en-US" sz="3000" dirty="0">
              <a:solidFill>
                <a:schemeClr val="accent2">
                  <a:lumMod val="75000"/>
                </a:schemeClr>
              </a:solidFill>
              <a:latin typeface="Garamond" panose="02020404030301010803" pitchFamily="18" charset="0"/>
            </a:endParaRPr>
          </a:p>
        </p:txBody>
      </p:sp>
    </p:spTree>
    <p:extLst>
      <p:ext uri="{BB962C8B-B14F-4D97-AF65-F5344CB8AC3E}">
        <p14:creationId xmlns:p14="http://schemas.microsoft.com/office/powerpoint/2010/main" val="19789554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A9C33CEC-1E8C-F34F-AFFF-106A2131FB3D}"/>
              </a:ext>
            </a:extLst>
          </p:cNvPr>
          <p:cNvSpPr/>
          <p:nvPr/>
        </p:nvSpPr>
        <p:spPr>
          <a:xfrm>
            <a:off x="158496" y="602593"/>
            <a:ext cx="11241024" cy="5093702"/>
          </a:xfrm>
          <a:prstGeom prst="rect">
            <a:avLst/>
          </a:prstGeom>
        </p:spPr>
        <p:txBody>
          <a:bodyPr wrap="square">
            <a:spAutoFit/>
          </a:bodyPr>
          <a:lstStyle/>
          <a:p>
            <a:r>
              <a:rPr lang="en-IN" sz="2500" dirty="0">
                <a:latin typeface="Garamond" panose="02020404030301010803" pitchFamily="18" charset="0"/>
              </a:rPr>
              <a:t>For</a:t>
            </a:r>
            <a:r>
              <a:rPr lang="en-IN" dirty="0">
                <a:solidFill>
                  <a:srgbClr val="000000"/>
                </a:solidFill>
                <a:latin typeface="Garamond" panose="02020404030301010803" pitchFamily="18" charset="0"/>
              </a:rPr>
              <a:t> </a:t>
            </a:r>
            <a:r>
              <a:rPr lang="en-IN" sz="2500" dirty="0">
                <a:latin typeface="Garamond" panose="02020404030301010803" pitchFamily="18" charset="0"/>
              </a:rPr>
              <a:t>Classification :</a:t>
            </a:r>
          </a:p>
          <a:p>
            <a:endParaRPr lang="en-IN" sz="2500" dirty="0">
              <a:latin typeface="Garamond" panose="02020404030301010803" pitchFamily="18" charset="0"/>
            </a:endParaRPr>
          </a:p>
          <a:p>
            <a:r>
              <a:rPr lang="en-IN" sz="2500" dirty="0">
                <a:latin typeface="Garamond" panose="02020404030301010803" pitchFamily="18" charset="0"/>
              </a:rPr>
              <a:t>If the task is a classification, we compute the weighted F1 score (wF1) as the underlying evaluation metric (F1_model). The F1 score can be interpreted as a weighted average of the precision and recall, where an F1 score reaches its best value at 1 and worst score at 0. The relative contribution of precision and recall to the F1 score are equal. </a:t>
            </a:r>
          </a:p>
          <a:p>
            <a:endParaRPr lang="en-IN" sz="2500" dirty="0">
              <a:latin typeface="Garamond" panose="02020404030301010803" pitchFamily="18" charset="0"/>
            </a:endParaRPr>
          </a:p>
          <a:p>
            <a:r>
              <a:rPr lang="en-IN" sz="2500" dirty="0">
                <a:latin typeface="Garamond" panose="02020404030301010803" pitchFamily="18" charset="0"/>
              </a:rPr>
              <a:t>The weighted F1 takes into account the precision and recall of all classes weighted by their support as described here. As a baseline score, we calculate the weighted F1 score of a naive model (F1_naive) that always predicts the most common class of the target column. The PPS is the result of the following normalization (and never smaller than 0):</a:t>
            </a:r>
          </a:p>
          <a:p>
            <a:endParaRPr lang="en-IN" sz="2500" dirty="0">
              <a:latin typeface="Garamond" panose="02020404030301010803" pitchFamily="18" charset="0"/>
            </a:endParaRPr>
          </a:p>
          <a:p>
            <a:r>
              <a:rPr lang="en-IN" sz="2500" dirty="0">
                <a:latin typeface="Garamond" panose="02020404030301010803" pitchFamily="18" charset="0"/>
              </a:rPr>
              <a:t>PPS = (F1_model - F1_naive) / (1 - F1_naive)</a:t>
            </a:r>
          </a:p>
        </p:txBody>
      </p:sp>
    </p:spTree>
    <p:extLst>
      <p:ext uri="{BB962C8B-B14F-4D97-AF65-F5344CB8AC3E}">
        <p14:creationId xmlns:p14="http://schemas.microsoft.com/office/powerpoint/2010/main" val="307307002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0A5BA573-6784-8449-A7F0-6508FB36A7CF}"/>
              </a:ext>
            </a:extLst>
          </p:cNvPr>
          <p:cNvSpPr txBox="1"/>
          <p:nvPr/>
        </p:nvSpPr>
        <p:spPr>
          <a:xfrm>
            <a:off x="4932348" y="2721114"/>
            <a:ext cx="2327304" cy="707886"/>
          </a:xfrm>
          <a:prstGeom prst="rect">
            <a:avLst/>
          </a:prstGeom>
          <a:noFill/>
        </p:spPr>
        <p:txBody>
          <a:bodyPr wrap="none" rtlCol="0">
            <a:spAutoFit/>
          </a:bodyPr>
          <a:lstStyle/>
          <a:p>
            <a:r>
              <a:rPr lang="en-US" sz="4000" dirty="0">
                <a:solidFill>
                  <a:srgbClr val="FF6700"/>
                </a:solidFill>
                <a:latin typeface="Garamond" panose="02020404030301010803" pitchFamily="18" charset="0"/>
              </a:rPr>
              <a:t>Thank you</a:t>
            </a:r>
          </a:p>
        </p:txBody>
      </p:sp>
    </p:spTree>
    <p:extLst>
      <p:ext uri="{BB962C8B-B14F-4D97-AF65-F5344CB8AC3E}">
        <p14:creationId xmlns:p14="http://schemas.microsoft.com/office/powerpoint/2010/main" val="222183636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8EECA10B-4879-C24D-B34F-8803C2B44BE5}"/>
              </a:ext>
            </a:extLst>
          </p:cNvPr>
          <p:cNvSpPr/>
          <p:nvPr/>
        </p:nvSpPr>
        <p:spPr>
          <a:xfrm>
            <a:off x="0" y="0"/>
            <a:ext cx="6331349" cy="553998"/>
          </a:xfrm>
          <a:prstGeom prst="rect">
            <a:avLst/>
          </a:prstGeom>
        </p:spPr>
        <p:txBody>
          <a:bodyPr wrap="none">
            <a:spAutoFit/>
          </a:bodyPr>
          <a:lstStyle/>
          <a:p>
            <a:r>
              <a:rPr lang="en-IN" sz="3000" dirty="0">
                <a:solidFill>
                  <a:srgbClr val="FF6700"/>
                </a:solidFill>
                <a:latin typeface="Garamond" panose="02020404030301010803" pitchFamily="18" charset="0"/>
                <a:ea typeface="+mj-ea"/>
                <a:cs typeface="+mj-cs"/>
              </a:rPr>
              <a:t>Handling Text and Categorical Attributes</a:t>
            </a:r>
          </a:p>
        </p:txBody>
      </p:sp>
      <p:sp>
        <p:nvSpPr>
          <p:cNvPr id="3" name="TextBox 2">
            <a:extLst>
              <a:ext uri="{FF2B5EF4-FFF2-40B4-BE49-F238E27FC236}">
                <a16:creationId xmlns:a16="http://schemas.microsoft.com/office/drawing/2014/main" id="{CDD30264-1859-DE4D-A295-5A210EEB37B8}"/>
              </a:ext>
            </a:extLst>
          </p:cNvPr>
          <p:cNvSpPr txBox="1"/>
          <p:nvPr/>
        </p:nvSpPr>
        <p:spPr>
          <a:xfrm>
            <a:off x="97536" y="1231392"/>
            <a:ext cx="11920443" cy="3785652"/>
          </a:xfrm>
          <a:prstGeom prst="rect">
            <a:avLst/>
          </a:prstGeom>
          <a:noFill/>
        </p:spPr>
        <p:txBody>
          <a:bodyPr wrap="none" rtlCol="0">
            <a:spAutoFit/>
          </a:bodyPr>
          <a:lstStyle/>
          <a:p>
            <a:r>
              <a:rPr lang="en-IN" sz="2000" dirty="0">
                <a:latin typeface="Garamond" panose="02020404030301010803" pitchFamily="18" charset="0"/>
              </a:rPr>
              <a:t>In machine Learning algorithms, based on the problem definition the data set might contain text or categorical values </a:t>
            </a:r>
          </a:p>
          <a:p>
            <a:r>
              <a:rPr lang="en-IN" sz="2000" dirty="0">
                <a:latin typeface="Garamond" panose="02020404030301010803" pitchFamily="18" charset="0"/>
              </a:rPr>
              <a:t>that are not numerical features. </a:t>
            </a:r>
          </a:p>
          <a:p>
            <a:r>
              <a:rPr lang="en-IN" sz="2000" dirty="0">
                <a:latin typeface="Garamond" panose="02020404030301010803" pitchFamily="18" charset="0"/>
              </a:rPr>
              <a:t>For example, marital status feature can have values like married, single and divorced</a:t>
            </a:r>
          </a:p>
          <a:p>
            <a:r>
              <a:rPr lang="en-IN" sz="2000" dirty="0">
                <a:latin typeface="Garamond" panose="02020404030301010803" pitchFamily="18" charset="0"/>
              </a:rPr>
              <a:t>Gender feature will have Male or Female</a:t>
            </a:r>
          </a:p>
          <a:p>
            <a:endParaRPr lang="en-IN" sz="2000" dirty="0">
              <a:latin typeface="Garamond" panose="02020404030301010803" pitchFamily="18" charset="0"/>
            </a:endParaRPr>
          </a:p>
          <a:p>
            <a:r>
              <a:rPr lang="en-IN" sz="2000" dirty="0">
                <a:latin typeface="Garamond" panose="02020404030301010803" pitchFamily="18" charset="0"/>
              </a:rPr>
              <a:t>Most Machine Learning algorithms prefer to work with numbers so before applying the algorithms on the dataset, </a:t>
            </a:r>
          </a:p>
          <a:p>
            <a:r>
              <a:rPr lang="en-IN" sz="2000" dirty="0">
                <a:latin typeface="Garamond" panose="02020404030301010803" pitchFamily="18" charset="0"/>
              </a:rPr>
              <a:t>these non numerical columns needs to be treated </a:t>
            </a:r>
          </a:p>
          <a:p>
            <a:endParaRPr lang="en-IN" sz="2000" dirty="0">
              <a:latin typeface="Garamond" panose="02020404030301010803" pitchFamily="18" charset="0"/>
            </a:endParaRPr>
          </a:p>
          <a:p>
            <a:r>
              <a:rPr lang="en-IN" sz="2000" dirty="0">
                <a:latin typeface="Garamond" panose="02020404030301010803" pitchFamily="18" charset="0"/>
              </a:rPr>
              <a:t>We have predominantly two methods for the same</a:t>
            </a:r>
          </a:p>
          <a:p>
            <a:endParaRPr lang="en-IN" sz="2000" dirty="0">
              <a:latin typeface="Garamond" panose="02020404030301010803" pitchFamily="18" charset="0"/>
            </a:endParaRPr>
          </a:p>
          <a:p>
            <a:pPr marL="285750" indent="-285750">
              <a:buFont typeface="Arial" panose="020B0604020202020204" pitchFamily="34" charset="0"/>
              <a:buChar char="•"/>
            </a:pPr>
            <a:r>
              <a:rPr lang="en-IN" sz="2000" dirty="0">
                <a:latin typeface="Garamond" panose="02020404030301010803" pitchFamily="18" charset="0"/>
              </a:rPr>
              <a:t>One Hot Encoding</a:t>
            </a:r>
          </a:p>
          <a:p>
            <a:pPr marL="285750" indent="-285750">
              <a:buFont typeface="Arial" panose="020B0604020202020204" pitchFamily="34" charset="0"/>
              <a:buChar char="•"/>
            </a:pPr>
            <a:r>
              <a:rPr lang="en-IN" sz="2000" dirty="0">
                <a:latin typeface="Garamond" panose="02020404030301010803" pitchFamily="18" charset="0"/>
              </a:rPr>
              <a:t>Label Encoding</a:t>
            </a:r>
            <a:endParaRPr lang="en-US" sz="2000" dirty="0">
              <a:latin typeface="Garamond" panose="02020404030301010803" pitchFamily="18" charset="0"/>
            </a:endParaRPr>
          </a:p>
        </p:txBody>
      </p:sp>
      <p:sp>
        <p:nvSpPr>
          <p:cNvPr id="4" name="Rectangle 3">
            <a:extLst>
              <a:ext uri="{FF2B5EF4-FFF2-40B4-BE49-F238E27FC236}">
                <a16:creationId xmlns:a16="http://schemas.microsoft.com/office/drawing/2014/main" id="{30F6F460-DA30-7442-91F6-7F7C897A663B}"/>
              </a:ext>
            </a:extLst>
          </p:cNvPr>
          <p:cNvSpPr/>
          <p:nvPr/>
        </p:nvSpPr>
        <p:spPr>
          <a:xfrm>
            <a:off x="97536" y="5626608"/>
            <a:ext cx="11423904" cy="1015663"/>
          </a:xfrm>
          <a:prstGeom prst="rect">
            <a:avLst/>
          </a:prstGeom>
        </p:spPr>
        <p:txBody>
          <a:bodyPr wrap="square">
            <a:spAutoFit/>
          </a:bodyPr>
          <a:lstStyle/>
          <a:p>
            <a:r>
              <a:rPr lang="en-IN" sz="2000" dirty="0">
                <a:solidFill>
                  <a:srgbClr val="292929"/>
                </a:solidFill>
                <a:latin typeface="Garamond" panose="02020404030301010803" pitchFamily="18" charset="0"/>
              </a:rPr>
              <a:t>Label Encoder and One Hot Encoder. These two encoders are parts of the </a:t>
            </a:r>
            <a:r>
              <a:rPr lang="en-IN" sz="2000" dirty="0" err="1">
                <a:solidFill>
                  <a:srgbClr val="292929"/>
                </a:solidFill>
                <a:latin typeface="Garamond" panose="02020404030301010803" pitchFamily="18" charset="0"/>
              </a:rPr>
              <a:t>SciKit</a:t>
            </a:r>
            <a:r>
              <a:rPr lang="en-IN" sz="2000" dirty="0">
                <a:solidFill>
                  <a:srgbClr val="292929"/>
                </a:solidFill>
                <a:latin typeface="Garamond" panose="02020404030301010803" pitchFamily="18" charset="0"/>
              </a:rPr>
              <a:t> Learn library in Python, and they are used to convert categorical data, or text data, into numbers, which our predictive models can better understand</a:t>
            </a:r>
            <a:endParaRPr lang="en-US" sz="2000" dirty="0">
              <a:latin typeface="Garamond" panose="02020404030301010803" pitchFamily="18" charset="0"/>
            </a:endParaRPr>
          </a:p>
        </p:txBody>
      </p:sp>
    </p:spTree>
    <p:extLst>
      <p:ext uri="{BB962C8B-B14F-4D97-AF65-F5344CB8AC3E}">
        <p14:creationId xmlns:p14="http://schemas.microsoft.com/office/powerpoint/2010/main" val="99174259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1DBF7F27-E1A5-F545-88DC-24C6E847222E}"/>
              </a:ext>
            </a:extLst>
          </p:cNvPr>
          <p:cNvSpPr/>
          <p:nvPr/>
        </p:nvSpPr>
        <p:spPr>
          <a:xfrm>
            <a:off x="0" y="0"/>
            <a:ext cx="2553904" cy="553998"/>
          </a:xfrm>
          <a:prstGeom prst="rect">
            <a:avLst/>
          </a:prstGeom>
        </p:spPr>
        <p:txBody>
          <a:bodyPr wrap="none">
            <a:spAutoFit/>
          </a:bodyPr>
          <a:lstStyle/>
          <a:p>
            <a:r>
              <a:rPr lang="en-IN" sz="3000" dirty="0">
                <a:solidFill>
                  <a:srgbClr val="FF6700"/>
                </a:solidFill>
                <a:latin typeface="Garamond" panose="02020404030301010803" pitchFamily="18" charset="0"/>
                <a:ea typeface="+mj-ea"/>
                <a:cs typeface="+mj-cs"/>
              </a:rPr>
              <a:t>Label Encoding</a:t>
            </a:r>
            <a:endParaRPr lang="en-US" sz="3000" dirty="0">
              <a:solidFill>
                <a:srgbClr val="FF6700"/>
              </a:solidFill>
              <a:latin typeface="Garamond" panose="02020404030301010803" pitchFamily="18" charset="0"/>
              <a:ea typeface="+mj-ea"/>
              <a:cs typeface="+mj-cs"/>
            </a:endParaRPr>
          </a:p>
        </p:txBody>
      </p:sp>
      <p:sp>
        <p:nvSpPr>
          <p:cNvPr id="5" name="TextBox 4">
            <a:extLst>
              <a:ext uri="{FF2B5EF4-FFF2-40B4-BE49-F238E27FC236}">
                <a16:creationId xmlns:a16="http://schemas.microsoft.com/office/drawing/2014/main" id="{116221C4-1DEA-154A-8FC1-98F782A98642}"/>
              </a:ext>
            </a:extLst>
          </p:cNvPr>
          <p:cNvSpPr txBox="1"/>
          <p:nvPr/>
        </p:nvSpPr>
        <p:spPr>
          <a:xfrm>
            <a:off x="231648" y="1048512"/>
            <a:ext cx="8034528" cy="1323439"/>
          </a:xfrm>
          <a:prstGeom prst="rect">
            <a:avLst/>
          </a:prstGeom>
          <a:noFill/>
        </p:spPr>
        <p:txBody>
          <a:bodyPr wrap="square" rtlCol="0">
            <a:spAutoFit/>
          </a:bodyPr>
          <a:lstStyle/>
          <a:p>
            <a:r>
              <a:rPr lang="en-US" sz="2000" dirty="0">
                <a:latin typeface="Garamond" panose="02020404030301010803" pitchFamily="18" charset="0"/>
              </a:rPr>
              <a:t>Label encoding is to assign positive numbers for all the categorical variables.</a:t>
            </a:r>
          </a:p>
          <a:p>
            <a:endParaRPr lang="en-US" sz="2000" dirty="0">
              <a:latin typeface="Garamond" panose="02020404030301010803" pitchFamily="18" charset="0"/>
            </a:endParaRPr>
          </a:p>
          <a:p>
            <a:r>
              <a:rPr lang="en-US" sz="2000" dirty="0">
                <a:latin typeface="Garamond" panose="02020404030301010803" pitchFamily="18" charset="0"/>
              </a:rPr>
              <a:t>In the dataset, country is categorical variable, the country names will be replaced by numbers (0,1,2) when we apply label encoding. </a:t>
            </a:r>
          </a:p>
        </p:txBody>
      </p:sp>
      <p:pic>
        <p:nvPicPr>
          <p:cNvPr id="1026" name="Picture 2" descr="Image for post">
            <a:extLst>
              <a:ext uri="{FF2B5EF4-FFF2-40B4-BE49-F238E27FC236}">
                <a16:creationId xmlns:a16="http://schemas.microsoft.com/office/drawing/2014/main" id="{CDCF7750-A43B-2B42-9DF0-0925C7E2B7DC}"/>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r="24875"/>
          <a:stretch/>
        </p:blipFill>
        <p:spPr bwMode="auto">
          <a:xfrm>
            <a:off x="8774970" y="638484"/>
            <a:ext cx="2808159" cy="3009075"/>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Image for post">
            <a:extLst>
              <a:ext uri="{FF2B5EF4-FFF2-40B4-BE49-F238E27FC236}">
                <a16:creationId xmlns:a16="http://schemas.microsoft.com/office/drawing/2014/main" id="{7CDC1C17-2FAB-E94C-A80E-8A19096A4BA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166100" y="4363482"/>
            <a:ext cx="4025900" cy="2159000"/>
          </a:xfrm>
          <a:prstGeom prst="rect">
            <a:avLst/>
          </a:prstGeom>
          <a:noFill/>
          <a:extLst>
            <a:ext uri="{909E8E84-426E-40DD-AFC4-6F175D3DCCD1}">
              <a14:hiddenFill xmlns:a14="http://schemas.microsoft.com/office/drawing/2010/main">
                <a:solidFill>
                  <a:srgbClr val="FFFFFF"/>
                </a:solidFill>
              </a14:hiddenFill>
            </a:ext>
          </a:extLst>
        </p:spPr>
      </p:pic>
      <p:sp>
        <p:nvSpPr>
          <p:cNvPr id="6" name="Down Arrow 5">
            <a:extLst>
              <a:ext uri="{FF2B5EF4-FFF2-40B4-BE49-F238E27FC236}">
                <a16:creationId xmlns:a16="http://schemas.microsoft.com/office/drawing/2014/main" id="{5188F927-8C42-F14B-B58B-F7C195805D0C}"/>
              </a:ext>
            </a:extLst>
          </p:cNvPr>
          <p:cNvSpPr/>
          <p:nvPr/>
        </p:nvSpPr>
        <p:spPr>
          <a:xfrm>
            <a:off x="8627109" y="3714750"/>
            <a:ext cx="701676" cy="51435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extLst>
              <a:ext uri="{FF2B5EF4-FFF2-40B4-BE49-F238E27FC236}">
                <a16:creationId xmlns:a16="http://schemas.microsoft.com/office/drawing/2014/main" id="{B408DA96-89DC-034E-A6DF-ED4021F64C47}"/>
              </a:ext>
            </a:extLst>
          </p:cNvPr>
          <p:cNvSpPr/>
          <p:nvPr/>
        </p:nvSpPr>
        <p:spPr>
          <a:xfrm>
            <a:off x="146304" y="2976086"/>
            <a:ext cx="5791200" cy="738664"/>
          </a:xfrm>
          <a:prstGeom prst="rect">
            <a:avLst/>
          </a:prstGeom>
        </p:spPr>
        <p:txBody>
          <a:bodyPr wrap="square">
            <a:spAutoFit/>
          </a:bodyPr>
          <a:lstStyle/>
          <a:p>
            <a:r>
              <a:rPr lang="en-IN" sz="1400" dirty="0">
                <a:solidFill>
                  <a:srgbClr val="7030A0"/>
                </a:solidFill>
                <a:latin typeface="Menlo" panose="020B0609030804020204" pitchFamily="49" charset="0"/>
              </a:rPr>
              <a:t>from </a:t>
            </a:r>
            <a:r>
              <a:rPr lang="en-IN" sz="1400" dirty="0" err="1">
                <a:solidFill>
                  <a:srgbClr val="7030A0"/>
                </a:solidFill>
                <a:latin typeface="Menlo" panose="020B0609030804020204" pitchFamily="49" charset="0"/>
              </a:rPr>
              <a:t>sklearn.preprocessing</a:t>
            </a:r>
            <a:r>
              <a:rPr lang="en-IN" sz="1400" dirty="0">
                <a:solidFill>
                  <a:srgbClr val="7030A0"/>
                </a:solidFill>
                <a:latin typeface="Menlo" panose="020B0609030804020204" pitchFamily="49" charset="0"/>
              </a:rPr>
              <a:t> import </a:t>
            </a:r>
            <a:r>
              <a:rPr lang="en-IN" sz="1400" dirty="0" err="1">
                <a:solidFill>
                  <a:srgbClr val="7030A0"/>
                </a:solidFill>
                <a:latin typeface="Menlo" panose="020B0609030804020204" pitchFamily="49" charset="0"/>
              </a:rPr>
              <a:t>LabelEncoder</a:t>
            </a:r>
            <a:br>
              <a:rPr lang="en-IN" sz="1400" dirty="0">
                <a:solidFill>
                  <a:srgbClr val="7030A0"/>
                </a:solidFill>
              </a:rPr>
            </a:br>
            <a:r>
              <a:rPr lang="en-IN" sz="1400" dirty="0" err="1">
                <a:solidFill>
                  <a:srgbClr val="7030A0"/>
                </a:solidFill>
                <a:latin typeface="Menlo" panose="020B0609030804020204" pitchFamily="49" charset="0"/>
              </a:rPr>
              <a:t>labelencoder</a:t>
            </a:r>
            <a:r>
              <a:rPr lang="en-IN" sz="1400" dirty="0">
                <a:solidFill>
                  <a:srgbClr val="7030A0"/>
                </a:solidFill>
                <a:latin typeface="Menlo" panose="020B0609030804020204" pitchFamily="49" charset="0"/>
              </a:rPr>
              <a:t> = </a:t>
            </a:r>
            <a:r>
              <a:rPr lang="en-IN" sz="1400" dirty="0" err="1">
                <a:solidFill>
                  <a:srgbClr val="7030A0"/>
                </a:solidFill>
                <a:latin typeface="Menlo" panose="020B0609030804020204" pitchFamily="49" charset="0"/>
              </a:rPr>
              <a:t>LabelEncoder</a:t>
            </a:r>
            <a:r>
              <a:rPr lang="en-IN" sz="1400" dirty="0">
                <a:solidFill>
                  <a:srgbClr val="7030A0"/>
                </a:solidFill>
                <a:latin typeface="Menlo" panose="020B0609030804020204" pitchFamily="49" charset="0"/>
              </a:rPr>
              <a:t>()</a:t>
            </a:r>
            <a:br>
              <a:rPr lang="en-IN" sz="1400" dirty="0">
                <a:solidFill>
                  <a:srgbClr val="7030A0"/>
                </a:solidFill>
              </a:rPr>
            </a:br>
            <a:r>
              <a:rPr lang="en-IN" sz="1400" dirty="0">
                <a:solidFill>
                  <a:srgbClr val="7030A0"/>
                </a:solidFill>
                <a:latin typeface="Menlo" panose="020B0609030804020204" pitchFamily="49" charset="0"/>
              </a:rPr>
              <a:t>data[:, 0] = </a:t>
            </a:r>
            <a:r>
              <a:rPr lang="en-IN" sz="1400" dirty="0" err="1">
                <a:solidFill>
                  <a:srgbClr val="7030A0"/>
                </a:solidFill>
                <a:latin typeface="Menlo" panose="020B0609030804020204" pitchFamily="49" charset="0"/>
              </a:rPr>
              <a:t>labelencoder.fit_transform</a:t>
            </a:r>
            <a:r>
              <a:rPr lang="en-IN" sz="1400" dirty="0">
                <a:solidFill>
                  <a:srgbClr val="7030A0"/>
                </a:solidFill>
                <a:latin typeface="Menlo" panose="020B0609030804020204" pitchFamily="49" charset="0"/>
              </a:rPr>
              <a:t>(data[:, 0])</a:t>
            </a:r>
            <a:endParaRPr lang="en-US" sz="1400" dirty="0">
              <a:solidFill>
                <a:srgbClr val="7030A0"/>
              </a:solidFill>
            </a:endParaRPr>
          </a:p>
        </p:txBody>
      </p:sp>
      <p:sp>
        <p:nvSpPr>
          <p:cNvPr id="8" name="TextBox 7">
            <a:extLst>
              <a:ext uri="{FF2B5EF4-FFF2-40B4-BE49-F238E27FC236}">
                <a16:creationId xmlns:a16="http://schemas.microsoft.com/office/drawing/2014/main" id="{069F8613-353A-464E-B65C-7DCBC2F4A9CE}"/>
              </a:ext>
            </a:extLst>
          </p:cNvPr>
          <p:cNvSpPr txBox="1"/>
          <p:nvPr/>
        </p:nvSpPr>
        <p:spPr>
          <a:xfrm>
            <a:off x="146304" y="4363482"/>
            <a:ext cx="8301888" cy="1015663"/>
          </a:xfrm>
          <a:prstGeom prst="rect">
            <a:avLst/>
          </a:prstGeom>
          <a:noFill/>
        </p:spPr>
        <p:txBody>
          <a:bodyPr wrap="none" rtlCol="0">
            <a:spAutoFit/>
          </a:bodyPr>
          <a:lstStyle/>
          <a:p>
            <a:r>
              <a:rPr lang="en-IN" sz="2000" dirty="0">
                <a:latin typeface="Garamond" panose="02020404030301010803" pitchFamily="18" charset="0"/>
              </a:rPr>
              <a:t>The problem here is, since there are different numbers in the same column, </a:t>
            </a:r>
          </a:p>
          <a:p>
            <a:r>
              <a:rPr lang="en-IN" sz="2000" dirty="0">
                <a:latin typeface="Garamond" panose="02020404030301010803" pitchFamily="18" charset="0"/>
              </a:rPr>
              <a:t>the model will misunderstand the data to be in some kind of order, 0 &lt; 1 &lt; 2. </a:t>
            </a:r>
          </a:p>
          <a:p>
            <a:r>
              <a:rPr lang="en-IN" sz="2000" dirty="0">
                <a:latin typeface="Garamond" panose="02020404030301010803" pitchFamily="18" charset="0"/>
              </a:rPr>
              <a:t>But this isn’t the case at all. To overcome this problem, we use One Hot Encoder.</a:t>
            </a:r>
            <a:endParaRPr lang="en-US" sz="2000" dirty="0">
              <a:latin typeface="Garamond" panose="02020404030301010803" pitchFamily="18" charset="0"/>
            </a:endParaRPr>
          </a:p>
        </p:txBody>
      </p:sp>
      <p:sp>
        <p:nvSpPr>
          <p:cNvPr id="10" name="Rectangle 9">
            <a:extLst>
              <a:ext uri="{FF2B5EF4-FFF2-40B4-BE49-F238E27FC236}">
                <a16:creationId xmlns:a16="http://schemas.microsoft.com/office/drawing/2014/main" id="{DA05FE42-B245-A643-A733-A04284576D93}"/>
              </a:ext>
            </a:extLst>
          </p:cNvPr>
          <p:cNvSpPr/>
          <p:nvPr/>
        </p:nvSpPr>
        <p:spPr>
          <a:xfrm>
            <a:off x="231648" y="5876151"/>
            <a:ext cx="7437120" cy="707886"/>
          </a:xfrm>
          <a:prstGeom prst="rect">
            <a:avLst/>
          </a:prstGeom>
        </p:spPr>
        <p:txBody>
          <a:bodyPr wrap="square">
            <a:spAutoFit/>
          </a:bodyPr>
          <a:lstStyle/>
          <a:p>
            <a:pPr>
              <a:buFont typeface="Arial" panose="020B0604020202020204" pitchFamily="34" charset="0"/>
              <a:buChar char="•"/>
            </a:pPr>
            <a:r>
              <a:rPr lang="en-IN" sz="2000" dirty="0">
                <a:latin typeface="Garamond" panose="02020404030301010803" pitchFamily="18" charset="0"/>
              </a:rPr>
              <a:t>If the target column is categoric, we use the </a:t>
            </a:r>
            <a:r>
              <a:rPr lang="en-IN" sz="2000" dirty="0" err="1">
                <a:latin typeface="Garamond" panose="02020404030301010803" pitchFamily="18" charset="0"/>
              </a:rPr>
              <a:t>sklearn.LabelEncoder</a:t>
            </a:r>
            <a:r>
              <a:rPr lang="en-IN" sz="2000" dirty="0">
                <a:latin typeface="Garamond" panose="02020404030301010803" pitchFamily="18" charset="0"/>
              </a:rPr>
              <a:t>​</a:t>
            </a:r>
          </a:p>
          <a:p>
            <a:pPr>
              <a:buFont typeface="Arial" panose="020B0604020202020204" pitchFamily="34" charset="0"/>
              <a:buChar char="•"/>
            </a:pPr>
            <a:r>
              <a:rPr lang="en-IN" sz="2000" dirty="0">
                <a:latin typeface="Garamond" panose="02020404030301010803" pitchFamily="18" charset="0"/>
              </a:rPr>
              <a:t>If the feature column is categoric, we use the </a:t>
            </a:r>
            <a:r>
              <a:rPr lang="en-IN" sz="2000" dirty="0" err="1">
                <a:latin typeface="Garamond" panose="02020404030301010803" pitchFamily="18" charset="0"/>
              </a:rPr>
              <a:t>sklearn.OneHotEncoder</a:t>
            </a:r>
            <a:r>
              <a:rPr lang="en-IN" sz="2000" dirty="0">
                <a:latin typeface="Garamond" panose="02020404030301010803" pitchFamily="18" charset="0"/>
              </a:rPr>
              <a:t>​</a:t>
            </a:r>
          </a:p>
        </p:txBody>
      </p:sp>
    </p:spTree>
    <p:extLst>
      <p:ext uri="{BB962C8B-B14F-4D97-AF65-F5344CB8AC3E}">
        <p14:creationId xmlns:p14="http://schemas.microsoft.com/office/powerpoint/2010/main" val="211047165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6A34F7-66EE-E84A-8BA6-591C713EEB24}"/>
              </a:ext>
            </a:extLst>
          </p:cNvPr>
          <p:cNvSpPr>
            <a:spLocks noGrp="1"/>
          </p:cNvSpPr>
          <p:nvPr>
            <p:ph type="title"/>
          </p:nvPr>
        </p:nvSpPr>
        <p:spPr>
          <a:xfrm>
            <a:off x="0" y="1"/>
            <a:ext cx="4916424" cy="787832"/>
          </a:xfrm>
        </p:spPr>
        <p:txBody>
          <a:bodyPr>
            <a:normAutofit/>
          </a:bodyPr>
          <a:lstStyle/>
          <a:p>
            <a:r>
              <a:rPr lang="en-US" sz="3000" dirty="0">
                <a:solidFill>
                  <a:srgbClr val="FF6700"/>
                </a:solidFill>
                <a:latin typeface="Garamond" panose="02020404030301010803" pitchFamily="18" charset="0"/>
              </a:rPr>
              <a:t>One Hot Encoding</a:t>
            </a:r>
          </a:p>
        </p:txBody>
      </p:sp>
      <p:sp>
        <p:nvSpPr>
          <p:cNvPr id="5" name="Rectangle 4">
            <a:extLst>
              <a:ext uri="{FF2B5EF4-FFF2-40B4-BE49-F238E27FC236}">
                <a16:creationId xmlns:a16="http://schemas.microsoft.com/office/drawing/2014/main" id="{7E0DB0CD-27AD-3D4F-B92C-2DD29FAC9B54}"/>
              </a:ext>
            </a:extLst>
          </p:cNvPr>
          <p:cNvSpPr/>
          <p:nvPr/>
        </p:nvSpPr>
        <p:spPr>
          <a:xfrm>
            <a:off x="332862" y="1949763"/>
            <a:ext cx="5182114" cy="1246495"/>
          </a:xfrm>
          <a:prstGeom prst="rect">
            <a:avLst/>
          </a:prstGeom>
        </p:spPr>
        <p:txBody>
          <a:bodyPr wrap="square">
            <a:spAutoFit/>
          </a:bodyPr>
          <a:lstStyle/>
          <a:p>
            <a:r>
              <a:rPr lang="en-IN" sz="2500" dirty="0">
                <a:solidFill>
                  <a:schemeClr val="accent1">
                    <a:lumMod val="75000"/>
                  </a:schemeClr>
                </a:solidFill>
                <a:latin typeface="Garamond" panose="02020404030301010803" pitchFamily="18" charset="0"/>
              </a:rPr>
              <a:t>Categorical variables have to be converted to numerical using a method called  One-hot encoding</a:t>
            </a:r>
          </a:p>
        </p:txBody>
      </p:sp>
      <p:sp>
        <p:nvSpPr>
          <p:cNvPr id="7" name="TextBox 6">
            <a:extLst>
              <a:ext uri="{FF2B5EF4-FFF2-40B4-BE49-F238E27FC236}">
                <a16:creationId xmlns:a16="http://schemas.microsoft.com/office/drawing/2014/main" id="{E95BDBC7-B3DB-E445-B224-19B0A9FBBB04}"/>
              </a:ext>
            </a:extLst>
          </p:cNvPr>
          <p:cNvSpPr txBox="1"/>
          <p:nvPr/>
        </p:nvSpPr>
        <p:spPr>
          <a:xfrm>
            <a:off x="449072" y="4358189"/>
            <a:ext cx="2616294" cy="461665"/>
          </a:xfrm>
          <a:prstGeom prst="rect">
            <a:avLst/>
          </a:prstGeom>
          <a:noFill/>
        </p:spPr>
        <p:txBody>
          <a:bodyPr wrap="none" rtlCol="0">
            <a:spAutoFit/>
          </a:bodyPr>
          <a:lstStyle/>
          <a:p>
            <a:r>
              <a:rPr lang="en-US" sz="2400" dirty="0" err="1">
                <a:solidFill>
                  <a:schemeClr val="accent6">
                    <a:lumMod val="75000"/>
                  </a:schemeClr>
                </a:solidFill>
                <a:latin typeface="Garamond" panose="02020404030301010803" pitchFamily="18" charset="0"/>
              </a:rPr>
              <a:t>Pd.get_dummies</a:t>
            </a:r>
            <a:r>
              <a:rPr lang="en-US" sz="2400" dirty="0">
                <a:solidFill>
                  <a:schemeClr val="accent6">
                    <a:lumMod val="75000"/>
                  </a:schemeClr>
                </a:solidFill>
                <a:latin typeface="Garamond" panose="02020404030301010803" pitchFamily="18" charset="0"/>
              </a:rPr>
              <a:t>(df)</a:t>
            </a:r>
          </a:p>
        </p:txBody>
      </p:sp>
      <p:sp>
        <p:nvSpPr>
          <p:cNvPr id="9" name="Left Brace 8">
            <a:extLst>
              <a:ext uri="{FF2B5EF4-FFF2-40B4-BE49-F238E27FC236}">
                <a16:creationId xmlns:a16="http://schemas.microsoft.com/office/drawing/2014/main" id="{17885BC5-2F44-E749-AC47-69279E17A7AD}"/>
              </a:ext>
            </a:extLst>
          </p:cNvPr>
          <p:cNvSpPr/>
          <p:nvPr/>
        </p:nvSpPr>
        <p:spPr>
          <a:xfrm rot="5400000">
            <a:off x="10173190" y="3364786"/>
            <a:ext cx="1028227" cy="2111248"/>
          </a:xfrm>
          <a:prstGeom prst="leftBrace">
            <a:avLst/>
          </a:prstGeom>
          <a:ln w="28575">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pic>
        <p:nvPicPr>
          <p:cNvPr id="3" name="Picture 2">
            <a:extLst>
              <a:ext uri="{FF2B5EF4-FFF2-40B4-BE49-F238E27FC236}">
                <a16:creationId xmlns:a16="http://schemas.microsoft.com/office/drawing/2014/main" id="{1214E80C-E3C8-E740-B381-31AF788973E7}"/>
              </a:ext>
            </a:extLst>
          </p:cNvPr>
          <p:cNvPicPr>
            <a:picLocks noChangeAspect="1"/>
          </p:cNvPicPr>
          <p:nvPr/>
        </p:nvPicPr>
        <p:blipFill>
          <a:blip r:embed="rId2"/>
          <a:stretch>
            <a:fillRect/>
          </a:stretch>
        </p:blipFill>
        <p:spPr>
          <a:xfrm>
            <a:off x="6214828" y="1899696"/>
            <a:ext cx="4914900" cy="2006600"/>
          </a:xfrm>
          <a:prstGeom prst="rect">
            <a:avLst/>
          </a:prstGeom>
        </p:spPr>
      </p:pic>
      <p:pic>
        <p:nvPicPr>
          <p:cNvPr id="8" name="Picture 7">
            <a:extLst>
              <a:ext uri="{FF2B5EF4-FFF2-40B4-BE49-F238E27FC236}">
                <a16:creationId xmlns:a16="http://schemas.microsoft.com/office/drawing/2014/main" id="{95F5726F-FB70-DA4C-9B49-9ABFCFC03EE6}"/>
              </a:ext>
            </a:extLst>
          </p:cNvPr>
          <p:cNvPicPr>
            <a:picLocks noChangeAspect="1"/>
          </p:cNvPicPr>
          <p:nvPr/>
        </p:nvPicPr>
        <p:blipFill>
          <a:blip r:embed="rId3"/>
          <a:stretch>
            <a:fillRect/>
          </a:stretch>
        </p:blipFill>
        <p:spPr>
          <a:xfrm>
            <a:off x="6433566" y="4934524"/>
            <a:ext cx="5441442" cy="1272132"/>
          </a:xfrm>
          <a:prstGeom prst="rect">
            <a:avLst/>
          </a:prstGeom>
        </p:spPr>
      </p:pic>
    </p:spTree>
    <p:extLst>
      <p:ext uri="{BB962C8B-B14F-4D97-AF65-F5344CB8AC3E}">
        <p14:creationId xmlns:p14="http://schemas.microsoft.com/office/powerpoint/2010/main" val="404761017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7877C207-716F-E549-836B-3B4F40E0701C}"/>
              </a:ext>
            </a:extLst>
          </p:cNvPr>
          <p:cNvSpPr txBox="1"/>
          <p:nvPr/>
        </p:nvSpPr>
        <p:spPr>
          <a:xfrm>
            <a:off x="2253602" y="3075057"/>
            <a:ext cx="7684796" cy="707886"/>
          </a:xfrm>
          <a:prstGeom prst="rect">
            <a:avLst/>
          </a:prstGeom>
          <a:noFill/>
        </p:spPr>
        <p:txBody>
          <a:bodyPr wrap="none" rtlCol="0">
            <a:spAutoFit/>
          </a:bodyPr>
          <a:lstStyle/>
          <a:p>
            <a:r>
              <a:rPr lang="en-US" sz="4000" dirty="0">
                <a:solidFill>
                  <a:srgbClr val="FF6700"/>
                </a:solidFill>
                <a:latin typeface="Garamond" panose="02020404030301010803" pitchFamily="18" charset="0"/>
              </a:rPr>
              <a:t>Isolation Forest for </a:t>
            </a:r>
            <a:r>
              <a:rPr lang="en-IN" sz="4000" dirty="0">
                <a:solidFill>
                  <a:srgbClr val="FF6700"/>
                </a:solidFill>
                <a:latin typeface="Garamond" panose="02020404030301010803" pitchFamily="18" charset="0"/>
              </a:rPr>
              <a:t>Outlier Detection</a:t>
            </a:r>
          </a:p>
        </p:txBody>
      </p:sp>
    </p:spTree>
    <p:extLst>
      <p:ext uri="{BB962C8B-B14F-4D97-AF65-F5344CB8AC3E}">
        <p14:creationId xmlns:p14="http://schemas.microsoft.com/office/powerpoint/2010/main" val="354960651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85151F05-2B80-6440-8AEF-9982D3CC13F3}"/>
              </a:ext>
            </a:extLst>
          </p:cNvPr>
          <p:cNvSpPr/>
          <p:nvPr/>
        </p:nvSpPr>
        <p:spPr>
          <a:xfrm>
            <a:off x="408432" y="1951672"/>
            <a:ext cx="11283696" cy="1631216"/>
          </a:xfrm>
          <a:prstGeom prst="rect">
            <a:avLst/>
          </a:prstGeom>
        </p:spPr>
        <p:txBody>
          <a:bodyPr wrap="square">
            <a:spAutoFit/>
          </a:bodyPr>
          <a:lstStyle/>
          <a:p>
            <a:r>
              <a:rPr lang="en-IN" sz="2000" dirty="0">
                <a:solidFill>
                  <a:srgbClr val="292929"/>
                </a:solidFill>
                <a:latin typeface="Garamond" panose="02020404030301010803" pitchFamily="18" charset="0"/>
              </a:rPr>
              <a:t>A lot of machine learning algorithms suffer in terms of their performance when outliers are not treated. In order to avoid this kind of problem you could, for example, drop them from your sample, cap the values at some reasonable point (based on domain knowledge) or transform the data</a:t>
            </a:r>
          </a:p>
          <a:p>
            <a:endParaRPr lang="en-IN" sz="2000" dirty="0">
              <a:solidFill>
                <a:srgbClr val="292929"/>
              </a:solidFill>
              <a:latin typeface="Garamond" panose="02020404030301010803" pitchFamily="18" charset="0"/>
            </a:endParaRPr>
          </a:p>
          <a:p>
            <a:r>
              <a:rPr lang="en-IN" sz="2000" dirty="0">
                <a:latin typeface="Garamond" panose="02020404030301010803" pitchFamily="18" charset="0"/>
              </a:rPr>
              <a:t>Isolation Forest algorithm identify the outliers / anomalies in a multidimensional space</a:t>
            </a:r>
            <a:endParaRPr lang="en-US" sz="2000" dirty="0">
              <a:latin typeface="Garamond" panose="02020404030301010803" pitchFamily="18" charset="0"/>
            </a:endParaRPr>
          </a:p>
        </p:txBody>
      </p:sp>
    </p:spTree>
    <p:extLst>
      <p:ext uri="{BB962C8B-B14F-4D97-AF65-F5344CB8AC3E}">
        <p14:creationId xmlns:p14="http://schemas.microsoft.com/office/powerpoint/2010/main" val="27187622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19FB45DD-CC51-4D45-9FEE-41575E7F82BC}"/>
              </a:ext>
            </a:extLst>
          </p:cNvPr>
          <p:cNvSpPr/>
          <p:nvPr/>
        </p:nvSpPr>
        <p:spPr>
          <a:xfrm>
            <a:off x="85344" y="1190720"/>
            <a:ext cx="11301984" cy="4093428"/>
          </a:xfrm>
          <a:prstGeom prst="rect">
            <a:avLst/>
          </a:prstGeom>
        </p:spPr>
        <p:txBody>
          <a:bodyPr wrap="square">
            <a:spAutoFit/>
          </a:bodyPr>
          <a:lstStyle/>
          <a:p>
            <a:r>
              <a:rPr lang="en-IN" sz="2000" dirty="0">
                <a:solidFill>
                  <a:srgbClr val="292929"/>
                </a:solidFill>
                <a:latin typeface="Garamond" panose="02020404030301010803" pitchFamily="18" charset="0"/>
              </a:rPr>
              <a:t>Isolation Forest is built based on decision trees. </a:t>
            </a:r>
          </a:p>
          <a:p>
            <a:r>
              <a:rPr lang="en-IN" sz="2000" dirty="0">
                <a:solidFill>
                  <a:srgbClr val="292929"/>
                </a:solidFill>
                <a:latin typeface="Garamond" panose="02020404030301010803" pitchFamily="18" charset="0"/>
              </a:rPr>
              <a:t>In these trees, partitions are created by first randomly selecting a feature and then selecting a random split value between the minimum and maximum value of the selected feature.</a:t>
            </a:r>
          </a:p>
          <a:p>
            <a:endParaRPr lang="en-IN" sz="2000" dirty="0">
              <a:solidFill>
                <a:srgbClr val="292929"/>
              </a:solidFill>
              <a:latin typeface="Garamond" panose="02020404030301010803" pitchFamily="18" charset="0"/>
            </a:endParaRPr>
          </a:p>
          <a:p>
            <a:endParaRPr lang="en-IN" sz="2000" dirty="0">
              <a:solidFill>
                <a:srgbClr val="292929"/>
              </a:solidFill>
              <a:latin typeface="Garamond" panose="02020404030301010803" pitchFamily="18" charset="0"/>
            </a:endParaRPr>
          </a:p>
          <a:p>
            <a:r>
              <a:rPr lang="en-IN" sz="2000" dirty="0">
                <a:solidFill>
                  <a:srgbClr val="292929"/>
                </a:solidFill>
                <a:latin typeface="Garamond" panose="02020404030301010803" pitchFamily="18" charset="0"/>
              </a:rPr>
              <a:t>Generally, Outliers are less in number than normal  observations and are different from them in terms of values. They will be placed far away from the rest of the data points in the feature space.</a:t>
            </a:r>
          </a:p>
          <a:p>
            <a:endParaRPr lang="en-IN" sz="2000" dirty="0">
              <a:solidFill>
                <a:srgbClr val="292929"/>
              </a:solidFill>
              <a:latin typeface="Garamond" panose="02020404030301010803" pitchFamily="18" charset="0"/>
            </a:endParaRPr>
          </a:p>
          <a:p>
            <a:endParaRPr lang="en-IN" sz="2000" dirty="0">
              <a:solidFill>
                <a:srgbClr val="292929"/>
              </a:solidFill>
              <a:latin typeface="Garamond" panose="02020404030301010803" pitchFamily="18" charset="0"/>
            </a:endParaRPr>
          </a:p>
          <a:p>
            <a:r>
              <a:rPr lang="en-IN" sz="2000" dirty="0">
                <a:latin typeface="Garamond" panose="02020404030301010803" pitchFamily="18" charset="0"/>
              </a:rPr>
              <a:t>That is why by using such random partitioning they should be identified closer to the root of the tree (shorter average path length, i.e., the number of edges an observation must pass in the tree going from the root to the terminal node), with fewer splits necessary.</a:t>
            </a:r>
            <a:endParaRPr lang="en-US" sz="2000" dirty="0">
              <a:latin typeface="Garamond" panose="02020404030301010803" pitchFamily="18" charset="0"/>
            </a:endParaRPr>
          </a:p>
          <a:p>
            <a:endParaRPr lang="en-US" sz="2000" dirty="0">
              <a:latin typeface="Garamond" panose="02020404030301010803" pitchFamily="18" charset="0"/>
            </a:endParaRPr>
          </a:p>
        </p:txBody>
      </p:sp>
    </p:spTree>
    <p:extLst>
      <p:ext uri="{BB962C8B-B14F-4D97-AF65-F5344CB8AC3E}">
        <p14:creationId xmlns:p14="http://schemas.microsoft.com/office/powerpoint/2010/main" val="315027528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984A3A8A-B7F8-E34C-98E0-4A67ECE59190}"/>
              </a:ext>
            </a:extLst>
          </p:cNvPr>
          <p:cNvSpPr/>
          <p:nvPr/>
        </p:nvSpPr>
        <p:spPr>
          <a:xfrm>
            <a:off x="0" y="110990"/>
            <a:ext cx="4955139" cy="553998"/>
          </a:xfrm>
          <a:prstGeom prst="rect">
            <a:avLst/>
          </a:prstGeom>
        </p:spPr>
        <p:txBody>
          <a:bodyPr wrap="none">
            <a:spAutoFit/>
          </a:bodyPr>
          <a:lstStyle/>
          <a:p>
            <a:r>
              <a:rPr lang="en-IN" sz="3000" dirty="0">
                <a:solidFill>
                  <a:srgbClr val="FF6700"/>
                </a:solidFill>
                <a:latin typeface="Garamond" panose="02020404030301010803" pitchFamily="18" charset="0"/>
                <a:ea typeface="+mj-ea"/>
                <a:cs typeface="+mj-cs"/>
              </a:rPr>
              <a:t>Step 1 — Sampling for Training</a:t>
            </a:r>
          </a:p>
        </p:txBody>
      </p:sp>
      <p:sp>
        <p:nvSpPr>
          <p:cNvPr id="3" name="Rectangle 2">
            <a:extLst>
              <a:ext uri="{FF2B5EF4-FFF2-40B4-BE49-F238E27FC236}">
                <a16:creationId xmlns:a16="http://schemas.microsoft.com/office/drawing/2014/main" id="{E2215B7E-DEF9-2B48-AF03-1475CB9F7515}"/>
              </a:ext>
            </a:extLst>
          </p:cNvPr>
          <p:cNvSpPr/>
          <p:nvPr/>
        </p:nvSpPr>
        <p:spPr>
          <a:xfrm>
            <a:off x="97536" y="1158532"/>
            <a:ext cx="10326624" cy="707886"/>
          </a:xfrm>
          <a:prstGeom prst="rect">
            <a:avLst/>
          </a:prstGeom>
        </p:spPr>
        <p:txBody>
          <a:bodyPr wrap="square">
            <a:spAutoFit/>
          </a:bodyPr>
          <a:lstStyle/>
          <a:p>
            <a:pPr marL="285750" indent="-285750">
              <a:buFont typeface="Wingdings" pitchFamily="2" charset="2"/>
              <a:buChar char="Ø"/>
            </a:pPr>
            <a:r>
              <a:rPr lang="en-IN" sz="2000" dirty="0">
                <a:solidFill>
                  <a:srgbClr val="292929"/>
                </a:solidFill>
                <a:latin typeface="Garamond" panose="02020404030301010803" pitchFamily="18" charset="0"/>
              </a:rPr>
              <a:t>Sample the data for the model training.</a:t>
            </a:r>
          </a:p>
          <a:p>
            <a:pPr marL="285750" indent="-285750">
              <a:buFont typeface="Wingdings" pitchFamily="2" charset="2"/>
              <a:buChar char="Ø"/>
            </a:pPr>
            <a:r>
              <a:rPr lang="en-IN" sz="2000" dirty="0">
                <a:solidFill>
                  <a:srgbClr val="292929"/>
                </a:solidFill>
                <a:latin typeface="Garamond" panose="02020404030301010803" pitchFamily="18" charset="0"/>
              </a:rPr>
              <a:t>Depending on the underlying data set, a sampling proportion can be different</a:t>
            </a:r>
          </a:p>
        </p:txBody>
      </p:sp>
      <p:pic>
        <p:nvPicPr>
          <p:cNvPr id="4098" name="Picture 2" descr="Image for post">
            <a:extLst>
              <a:ext uri="{FF2B5EF4-FFF2-40B4-BE49-F238E27FC236}">
                <a16:creationId xmlns:a16="http://schemas.microsoft.com/office/drawing/2014/main" id="{4BF9FCFE-BDA8-D744-B645-6755BB1EAF9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5536" y="2493010"/>
            <a:ext cx="9652000" cy="38227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6379123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6878</TotalTime>
  <Words>1587</Words>
  <Application>Microsoft Office PowerPoint</Application>
  <PresentationFormat>Widescreen</PresentationFormat>
  <Paragraphs>113</Paragraphs>
  <Slides>21</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21</vt:i4>
      </vt:variant>
    </vt:vector>
  </HeadingPairs>
  <TitlesOfParts>
    <vt:vector size="28" baseType="lpstr">
      <vt:lpstr>Arial</vt:lpstr>
      <vt:lpstr>Calibri</vt:lpstr>
      <vt:lpstr>Calibri Light</vt:lpstr>
      <vt:lpstr>Garamond</vt:lpstr>
      <vt:lpstr>Menlo</vt:lpstr>
      <vt:lpstr>Wingdings</vt:lpstr>
      <vt:lpstr>Office Theme</vt:lpstr>
      <vt:lpstr>PowerPoint Presentation</vt:lpstr>
      <vt:lpstr>PowerPoint Presentation</vt:lpstr>
      <vt:lpstr>PowerPoint Presentation</vt:lpstr>
      <vt:lpstr>PowerPoint Presentation</vt:lpstr>
      <vt:lpstr>One Hot Encoding</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Srinivas Reddy Gurrala</dc:creator>
  <cp:lastModifiedBy>hp</cp:lastModifiedBy>
  <cp:revision>271</cp:revision>
  <dcterms:created xsi:type="dcterms:W3CDTF">2020-04-23T13:54:45Z</dcterms:created>
  <dcterms:modified xsi:type="dcterms:W3CDTF">2022-09-23T07:24:22Z</dcterms:modified>
</cp:coreProperties>
</file>