
<file path=[Content_Types].xml><?xml version="1.0" encoding="utf-8"?>
<Types xmlns="http://schemas.openxmlformats.org/package/2006/content-types">
  <Default Extension="bin" ContentType="application/vnd.openxmlformats-officedocument.oleObject"/>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26"/>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80" r:id="rId25"/>
  </p:sldIdLst>
  <p:sldSz cx="12192000" cy="6858000"/>
  <p:notesSz cx="6858000" cy="9144000"/>
  <p:embeddedFontLst>
    <p:embeddedFont>
      <p:font typeface="Calibri" panose="020F0502020204030204" pitchFamily="34" charset="0"/>
      <p:regular r:id="rId27"/>
      <p:bold r:id="rId28"/>
      <p:italic r:id="rId29"/>
      <p:boldItalic r:id="rId30"/>
    </p:embeddedFont>
    <p:embeddedFont>
      <p:font typeface="Garamond" panose="02020404030301010803" pitchFamily="18"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35" roundtripDataSignature="AMtx7mjd7gBPusoNcbmvOQS0sHURJAINog=="/>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C040C8CB-5F81-4AA3-BEA6-A1B442BD3B9B}">
  <a:tblStyle styleId="{C040C8CB-5F81-4AA3-BEA6-A1B442BD3B9B}" styleName="Table_0">
    <a:wholeTbl>
      <a:tcTxStyle>
        <a:font>
          <a:latin typeface="Arial"/>
          <a:ea typeface="Arial"/>
          <a:cs typeface="Arial"/>
        </a:font>
        <a:srgbClr val="000000"/>
      </a:tcTxStyle>
      <a:tcStyle>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 styleId="{8273B06A-D602-45CF-B37F-BA45F01B6E24}" styleName="Table_1">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8EBF5"/>
          </a:solidFill>
        </a:fill>
      </a:tcStyle>
    </a:wholeTbl>
    <a:band1H>
      <a:tcTxStyle/>
      <a:tcStyle>
        <a:tcBdr/>
        <a:fill>
          <a:solidFill>
            <a:srgbClr val="CDD4EA"/>
          </a:solidFill>
        </a:fill>
      </a:tcStyle>
    </a:band1H>
    <a:band2H>
      <a:tcTxStyle/>
      <a:tcStyle>
        <a:tcBdr/>
      </a:tcStyle>
    </a:band2H>
    <a:band1V>
      <a:tcTxStyle/>
      <a:tcStyle>
        <a:tcBdr/>
        <a:fill>
          <a:solidFill>
            <a:srgbClr val="CDD4EA"/>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78" d="100"/>
          <a:sy n="78" d="100"/>
        </p:scale>
        <p:origin x="778" y="91"/>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9" Type="http://schemas.openxmlformats.org/officeDocument/2006/relationships/tableStyles" Target="tableStyles.xml"/><Relationship Id="rId21" Type="http://schemas.openxmlformats.org/officeDocument/2006/relationships/slide" Target="slides/slide20.xml"/><Relationship Id="rId34" Type="http://schemas.openxmlformats.org/officeDocument/2006/relationships/font" Target="fonts/font8.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7.fntdata"/><Relationship Id="rId38"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6.fntdata"/><Relationship Id="rId37"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36"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customschemas.google.com/relationships/presentationmetadata" Target="metadata"/><Relationship Id="rId8" Type="http://schemas.openxmlformats.org/officeDocument/2006/relationships/slide" Target="slides/slide7.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0"/>
        <p:cNvGrpSpPr/>
        <p:nvPr/>
      </p:nvGrpSpPr>
      <p:grpSpPr>
        <a:xfrm>
          <a:off x="0" y="0"/>
          <a:ext cx="0" cy="0"/>
          <a:chOff x="0" y="0"/>
          <a:chExt cx="0" cy="0"/>
        </a:xfrm>
      </p:grpSpPr>
      <p:sp>
        <p:nvSpPr>
          <p:cNvPr id="81" name="Google Shape;81;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2" name="Google Shape;82;p1: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1"/>
        <p:cNvGrpSpPr/>
        <p:nvPr/>
      </p:nvGrpSpPr>
      <p:grpSpPr>
        <a:xfrm>
          <a:off x="0" y="0"/>
          <a:ext cx="0" cy="0"/>
          <a:chOff x="0" y="0"/>
          <a:chExt cx="0" cy="0"/>
        </a:xfrm>
      </p:grpSpPr>
      <p:sp>
        <p:nvSpPr>
          <p:cNvPr id="142" name="Google Shape;142;p1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3" name="Google Shape;143;p1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1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2" name="Google Shape;152;p1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7"/>
        <p:cNvGrpSpPr/>
        <p:nvPr/>
      </p:nvGrpSpPr>
      <p:grpSpPr>
        <a:xfrm>
          <a:off x="0" y="0"/>
          <a:ext cx="0" cy="0"/>
          <a:chOff x="0" y="0"/>
          <a:chExt cx="0" cy="0"/>
        </a:xfrm>
      </p:grpSpPr>
      <p:sp>
        <p:nvSpPr>
          <p:cNvPr id="158" name="Google Shape;158;p1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59" name="Google Shape;159;p1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Google Shape;167;p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68" name="Google Shape;168;p1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3"/>
        <p:cNvGrpSpPr/>
        <p:nvPr/>
      </p:nvGrpSpPr>
      <p:grpSpPr>
        <a:xfrm>
          <a:off x="0" y="0"/>
          <a:ext cx="0" cy="0"/>
          <a:chOff x="0" y="0"/>
          <a:chExt cx="0" cy="0"/>
        </a:xfrm>
      </p:grpSpPr>
      <p:sp>
        <p:nvSpPr>
          <p:cNvPr id="174" name="Google Shape;174;p1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75" name="Google Shape;175;p1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1" name="Google Shape;181;p15: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5"/>
        <p:cNvGrpSpPr/>
        <p:nvPr/>
      </p:nvGrpSpPr>
      <p:grpSpPr>
        <a:xfrm>
          <a:off x="0" y="0"/>
          <a:ext cx="0" cy="0"/>
          <a:chOff x="0" y="0"/>
          <a:chExt cx="0" cy="0"/>
        </a:xfrm>
      </p:grpSpPr>
      <p:sp>
        <p:nvSpPr>
          <p:cNvPr id="186" name="Google Shape;186;p1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87" name="Google Shape;187;p1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Google Shape;193;p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94" name="Google Shape;194;p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8"/>
        <p:cNvGrpSpPr/>
        <p:nvPr/>
      </p:nvGrpSpPr>
      <p:grpSpPr>
        <a:xfrm>
          <a:off x="0" y="0"/>
          <a:ext cx="0" cy="0"/>
          <a:chOff x="0" y="0"/>
          <a:chExt cx="0" cy="0"/>
        </a:xfrm>
      </p:grpSpPr>
      <p:sp>
        <p:nvSpPr>
          <p:cNvPr id="199" name="Google Shape;199;p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0" name="Google Shape;200;p1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5"/>
        <p:cNvGrpSpPr/>
        <p:nvPr/>
      </p:nvGrpSpPr>
      <p:grpSpPr>
        <a:xfrm>
          <a:off x="0" y="0"/>
          <a:ext cx="0" cy="0"/>
          <a:chOff x="0" y="0"/>
          <a:chExt cx="0" cy="0"/>
        </a:xfrm>
      </p:grpSpPr>
      <p:sp>
        <p:nvSpPr>
          <p:cNvPr id="206" name="Google Shape;206;p1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07" name="Google Shape;207;p1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5"/>
        <p:cNvGrpSpPr/>
        <p:nvPr/>
      </p:nvGrpSpPr>
      <p:grpSpPr>
        <a:xfrm>
          <a:off x="0" y="0"/>
          <a:ext cx="0" cy="0"/>
          <a:chOff x="0" y="0"/>
          <a:chExt cx="0" cy="0"/>
        </a:xfrm>
      </p:grpSpPr>
      <p:sp>
        <p:nvSpPr>
          <p:cNvPr id="86" name="Google Shape;86;p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87" name="Google Shape;87;p2: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Google Shape;213;p2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14" name="Google Shape;214;p20: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9"/>
        <p:cNvGrpSpPr/>
        <p:nvPr/>
      </p:nvGrpSpPr>
      <p:grpSpPr>
        <a:xfrm>
          <a:off x="0" y="0"/>
          <a:ext cx="0" cy="0"/>
          <a:chOff x="0" y="0"/>
          <a:chExt cx="0" cy="0"/>
        </a:xfrm>
      </p:grpSpPr>
      <p:sp>
        <p:nvSpPr>
          <p:cNvPr id="220" name="Google Shape;220;p2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21" name="Google Shape;221;p2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2"/>
        <p:cNvGrpSpPr/>
        <p:nvPr/>
      </p:nvGrpSpPr>
      <p:grpSpPr>
        <a:xfrm>
          <a:off x="0" y="0"/>
          <a:ext cx="0" cy="0"/>
          <a:chOff x="0" y="0"/>
          <a:chExt cx="0" cy="0"/>
        </a:xfrm>
      </p:grpSpPr>
      <p:sp>
        <p:nvSpPr>
          <p:cNvPr id="233" name="Google Shape;233;p2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34" name="Google Shape;234;p22: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9"/>
        <p:cNvGrpSpPr/>
        <p:nvPr/>
      </p:nvGrpSpPr>
      <p:grpSpPr>
        <a:xfrm>
          <a:off x="0" y="0"/>
          <a:ext cx="0" cy="0"/>
          <a:chOff x="0" y="0"/>
          <a:chExt cx="0" cy="0"/>
        </a:xfrm>
      </p:grpSpPr>
      <p:sp>
        <p:nvSpPr>
          <p:cNvPr id="240" name="Google Shape;240;p2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41" name="Google Shape;241;p2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252" name="Google Shape;252;p24: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1"/>
        <p:cNvGrpSpPr/>
        <p:nvPr/>
      </p:nvGrpSpPr>
      <p:grpSpPr>
        <a:xfrm>
          <a:off x="0" y="0"/>
          <a:ext cx="0" cy="0"/>
          <a:chOff x="0" y="0"/>
          <a:chExt cx="0" cy="0"/>
        </a:xfrm>
      </p:grpSpPr>
      <p:sp>
        <p:nvSpPr>
          <p:cNvPr id="92" name="Google Shape;92;p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3" name="Google Shape;93;p3: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99" name="Google Shape;99;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Google Shape;105;p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6" name="Google Shape;106;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13" name="Google Shape;113;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0" name="Google Shape;120;p7:notes"/>
          <p:cNvSpPr>
            <a:spLocks noGrp="1" noRot="1" noChangeAspect="1"/>
          </p:cNvSpPr>
          <p:nvPr>
            <p:ph type="sldImg" idx="2"/>
          </p:nvPr>
        </p:nvSpPr>
        <p:spPr>
          <a:xfrm>
            <a:off x="1143225" y="685800"/>
            <a:ext cx="45722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4"/>
        <p:cNvGrpSpPr/>
        <p:nvPr/>
      </p:nvGrpSpPr>
      <p:grpSpPr>
        <a:xfrm>
          <a:off x="0" y="0"/>
          <a:ext cx="0" cy="0"/>
          <a:chOff x="0" y="0"/>
          <a:chExt cx="0" cy="0"/>
        </a:xfrm>
      </p:grpSpPr>
      <p:sp>
        <p:nvSpPr>
          <p:cNvPr id="125" name="Google Shape;125;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26" name="Google Shape;126;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3"/>
        <p:cNvGrpSpPr/>
        <p:nvPr/>
      </p:nvGrpSpPr>
      <p:grpSpPr>
        <a:xfrm>
          <a:off x="0" y="0"/>
          <a:ext cx="0" cy="0"/>
          <a:chOff x="0" y="0"/>
          <a:chExt cx="0" cy="0"/>
        </a:xfrm>
      </p:grpSpPr>
      <p:sp>
        <p:nvSpPr>
          <p:cNvPr id="134" name="Google Shape;134;p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5" name="Google Shape;135;p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11"/>
        <p:cNvGrpSpPr/>
        <p:nvPr/>
      </p:nvGrpSpPr>
      <p:grpSpPr>
        <a:xfrm>
          <a:off x="0" y="0"/>
          <a:ext cx="0" cy="0"/>
          <a:chOff x="0" y="0"/>
          <a:chExt cx="0" cy="0"/>
        </a:xfrm>
      </p:grpSpPr>
      <p:sp>
        <p:nvSpPr>
          <p:cNvPr id="12" name="Google Shape;12;p26"/>
          <p:cNvSpPr txBox="1">
            <a:spLocks noGrp="1"/>
          </p:cNvSpPr>
          <p:nvPr>
            <p:ph type="ctrTitle"/>
          </p:nvPr>
        </p:nvSpPr>
        <p:spPr>
          <a:xfrm>
            <a:off x="1524000" y="1122363"/>
            <a:ext cx="9144000" cy="238760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3" name="Google Shape;13;p26"/>
          <p:cNvSpPr txBox="1">
            <a:spLocks noGrp="1"/>
          </p:cNvSpPr>
          <p:nvPr>
            <p:ph type="subTitle" idx="1"/>
          </p:nvPr>
        </p:nvSpPr>
        <p:spPr>
          <a:xfrm>
            <a:off x="1524000" y="3602038"/>
            <a:ext cx="9144000" cy="1655762"/>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1000"/>
              </a:spcBef>
              <a:spcAft>
                <a:spcPts val="0"/>
              </a:spcAft>
              <a:buClr>
                <a:schemeClr val="dk1"/>
              </a:buClr>
              <a:buSzPts val="2400"/>
              <a:buNone/>
              <a:defRPr sz="2400"/>
            </a:lvl1pPr>
            <a:lvl2pPr lvl="1" algn="ctr">
              <a:lnSpc>
                <a:spcPct val="90000"/>
              </a:lnSpc>
              <a:spcBef>
                <a:spcPts val="500"/>
              </a:spcBef>
              <a:spcAft>
                <a:spcPts val="0"/>
              </a:spcAft>
              <a:buClr>
                <a:schemeClr val="dk1"/>
              </a:buClr>
              <a:buSzPts val="2000"/>
              <a:buNone/>
              <a:defRPr sz="2000"/>
            </a:lvl2pPr>
            <a:lvl3pPr lvl="2" algn="ctr">
              <a:lnSpc>
                <a:spcPct val="90000"/>
              </a:lnSpc>
              <a:spcBef>
                <a:spcPts val="500"/>
              </a:spcBef>
              <a:spcAft>
                <a:spcPts val="0"/>
              </a:spcAft>
              <a:buClr>
                <a:schemeClr val="dk1"/>
              </a:buClr>
              <a:buSzPts val="1800"/>
              <a:buNone/>
              <a:defRPr sz="1800"/>
            </a:lvl3pPr>
            <a:lvl4pPr lvl="3" algn="ctr">
              <a:lnSpc>
                <a:spcPct val="90000"/>
              </a:lnSpc>
              <a:spcBef>
                <a:spcPts val="500"/>
              </a:spcBef>
              <a:spcAft>
                <a:spcPts val="0"/>
              </a:spcAft>
              <a:buClr>
                <a:schemeClr val="dk1"/>
              </a:buClr>
              <a:buSzPts val="1600"/>
              <a:buNone/>
              <a:defRPr sz="1600"/>
            </a:lvl4pPr>
            <a:lvl5pPr lvl="4" algn="ctr">
              <a:lnSpc>
                <a:spcPct val="90000"/>
              </a:lnSpc>
              <a:spcBef>
                <a:spcPts val="500"/>
              </a:spcBef>
              <a:spcAft>
                <a:spcPts val="0"/>
              </a:spcAft>
              <a:buClr>
                <a:schemeClr val="dk1"/>
              </a:buClr>
              <a:buSzPts val="1600"/>
              <a:buNone/>
              <a:defRPr sz="1600"/>
            </a:lvl5pPr>
            <a:lvl6pPr lvl="5" algn="ctr">
              <a:lnSpc>
                <a:spcPct val="90000"/>
              </a:lnSpc>
              <a:spcBef>
                <a:spcPts val="500"/>
              </a:spcBef>
              <a:spcAft>
                <a:spcPts val="0"/>
              </a:spcAft>
              <a:buClr>
                <a:schemeClr val="dk1"/>
              </a:buClr>
              <a:buSzPts val="1600"/>
              <a:buNone/>
              <a:defRPr sz="1600"/>
            </a:lvl6pPr>
            <a:lvl7pPr lvl="6" algn="ctr">
              <a:lnSpc>
                <a:spcPct val="90000"/>
              </a:lnSpc>
              <a:spcBef>
                <a:spcPts val="500"/>
              </a:spcBef>
              <a:spcAft>
                <a:spcPts val="0"/>
              </a:spcAft>
              <a:buClr>
                <a:schemeClr val="dk1"/>
              </a:buClr>
              <a:buSzPts val="1600"/>
              <a:buNone/>
              <a:defRPr sz="1600"/>
            </a:lvl7pPr>
            <a:lvl8pPr lvl="7" algn="ctr">
              <a:lnSpc>
                <a:spcPct val="90000"/>
              </a:lnSpc>
              <a:spcBef>
                <a:spcPts val="500"/>
              </a:spcBef>
              <a:spcAft>
                <a:spcPts val="0"/>
              </a:spcAft>
              <a:buClr>
                <a:schemeClr val="dk1"/>
              </a:buClr>
              <a:buSzPts val="1600"/>
              <a:buNone/>
              <a:defRPr sz="1600"/>
            </a:lvl8pPr>
            <a:lvl9pPr lvl="8" algn="ctr">
              <a:lnSpc>
                <a:spcPct val="90000"/>
              </a:lnSpc>
              <a:spcBef>
                <a:spcPts val="500"/>
              </a:spcBef>
              <a:spcAft>
                <a:spcPts val="0"/>
              </a:spcAft>
              <a:buClr>
                <a:schemeClr val="dk1"/>
              </a:buClr>
              <a:buSzPts val="1600"/>
              <a:buNone/>
              <a:defRPr sz="1600"/>
            </a:lvl9pPr>
          </a:lstStyle>
          <a:p>
            <a:endParaRPr/>
          </a:p>
        </p:txBody>
      </p:sp>
      <p:sp>
        <p:nvSpPr>
          <p:cNvPr id="14" name="Google Shape;14;p2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5" name="Google Shape;15;p2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6" name="Google Shape;16;p2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68"/>
        <p:cNvGrpSpPr/>
        <p:nvPr/>
      </p:nvGrpSpPr>
      <p:grpSpPr>
        <a:xfrm>
          <a:off x="0" y="0"/>
          <a:ext cx="0" cy="0"/>
          <a:chOff x="0" y="0"/>
          <a:chExt cx="0" cy="0"/>
        </a:xfrm>
      </p:grpSpPr>
      <p:sp>
        <p:nvSpPr>
          <p:cNvPr id="69" name="Google Shape;69;p3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0" name="Google Shape;70;p35"/>
          <p:cNvSpPr txBox="1">
            <a:spLocks noGrp="1"/>
          </p:cNvSpPr>
          <p:nvPr>
            <p:ph type="body" idx="1"/>
          </p:nvPr>
        </p:nvSpPr>
        <p:spPr>
          <a:xfrm rot="5400000">
            <a:off x="3920331" y="-1256506"/>
            <a:ext cx="4351338" cy="105156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1" name="Google Shape;71;p3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2" name="Google Shape;72;p3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3" name="Google Shape;73;p3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4"/>
        <p:cNvGrpSpPr/>
        <p:nvPr/>
      </p:nvGrpSpPr>
      <p:grpSpPr>
        <a:xfrm>
          <a:off x="0" y="0"/>
          <a:ext cx="0" cy="0"/>
          <a:chOff x="0" y="0"/>
          <a:chExt cx="0" cy="0"/>
        </a:xfrm>
      </p:grpSpPr>
      <p:sp>
        <p:nvSpPr>
          <p:cNvPr id="75" name="Google Shape;75;p36"/>
          <p:cNvSpPr txBox="1">
            <a:spLocks noGrp="1"/>
          </p:cNvSpPr>
          <p:nvPr>
            <p:ph type="title"/>
          </p:nvPr>
        </p:nvSpPr>
        <p:spPr>
          <a:xfrm rot="5400000">
            <a:off x="7133431" y="1956594"/>
            <a:ext cx="5811838" cy="2628900"/>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6" name="Google Shape;76;p36"/>
          <p:cNvSpPr txBox="1">
            <a:spLocks noGrp="1"/>
          </p:cNvSpPr>
          <p:nvPr>
            <p:ph type="body" idx="1"/>
          </p:nvPr>
        </p:nvSpPr>
        <p:spPr>
          <a:xfrm rot="5400000">
            <a:off x="1799431" y="-596106"/>
            <a:ext cx="5811838" cy="773430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77" name="Google Shape;77;p36"/>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8" name="Google Shape;78;p36"/>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9" name="Google Shape;79;p36"/>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17"/>
        <p:cNvGrpSpPr/>
        <p:nvPr/>
      </p:nvGrpSpPr>
      <p:grpSpPr>
        <a:xfrm>
          <a:off x="0" y="0"/>
          <a:ext cx="0" cy="0"/>
          <a:chOff x="0" y="0"/>
          <a:chExt cx="0" cy="0"/>
        </a:xfrm>
      </p:grpSpPr>
      <p:sp>
        <p:nvSpPr>
          <p:cNvPr id="18" name="Google Shape;18;p27"/>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9" name="Google Shape;19;p27"/>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0" name="Google Shape;20;p27"/>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1" name="Google Shape;21;p27"/>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2" name="Google Shape;22;p27"/>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23"/>
        <p:cNvGrpSpPr/>
        <p:nvPr/>
      </p:nvGrpSpPr>
      <p:grpSpPr>
        <a:xfrm>
          <a:off x="0" y="0"/>
          <a:ext cx="0" cy="0"/>
          <a:chOff x="0" y="0"/>
          <a:chExt cx="0" cy="0"/>
        </a:xfrm>
      </p:grpSpPr>
      <p:sp>
        <p:nvSpPr>
          <p:cNvPr id="24" name="Google Shape;24;p28"/>
          <p:cNvSpPr txBox="1">
            <a:spLocks noGrp="1"/>
          </p:cNvSpPr>
          <p:nvPr>
            <p:ph type="title"/>
          </p:nvPr>
        </p:nvSpPr>
        <p:spPr>
          <a:xfrm>
            <a:off x="831850" y="1709738"/>
            <a:ext cx="10515600" cy="2852737"/>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6000"/>
              <a:buFont typeface="Calibri"/>
              <a:buNone/>
              <a:defRPr sz="60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5" name="Google Shape;25;p28"/>
          <p:cNvSpPr txBox="1">
            <a:spLocks noGrp="1"/>
          </p:cNvSpPr>
          <p:nvPr>
            <p:ph type="body" idx="1"/>
          </p:nvPr>
        </p:nvSpPr>
        <p:spPr>
          <a:xfrm>
            <a:off x="831850" y="4589463"/>
            <a:ext cx="10515600" cy="150018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888888"/>
              </a:buClr>
              <a:buSzPts val="2400"/>
              <a:buNone/>
              <a:defRPr sz="2400">
                <a:solidFill>
                  <a:srgbClr val="888888"/>
                </a:solidFill>
              </a:defRPr>
            </a:lvl1pPr>
            <a:lvl2pPr marL="914400" lvl="1" indent="-228600" algn="l">
              <a:lnSpc>
                <a:spcPct val="90000"/>
              </a:lnSpc>
              <a:spcBef>
                <a:spcPts val="500"/>
              </a:spcBef>
              <a:spcAft>
                <a:spcPts val="0"/>
              </a:spcAft>
              <a:buClr>
                <a:srgbClr val="888888"/>
              </a:buClr>
              <a:buSzPts val="2000"/>
              <a:buNone/>
              <a:defRPr sz="2000">
                <a:solidFill>
                  <a:srgbClr val="888888"/>
                </a:solidFill>
              </a:defRPr>
            </a:lvl2pPr>
            <a:lvl3pPr marL="1371600" lvl="2" indent="-228600" algn="l">
              <a:lnSpc>
                <a:spcPct val="90000"/>
              </a:lnSpc>
              <a:spcBef>
                <a:spcPts val="500"/>
              </a:spcBef>
              <a:spcAft>
                <a:spcPts val="0"/>
              </a:spcAft>
              <a:buClr>
                <a:srgbClr val="888888"/>
              </a:buClr>
              <a:buSzPts val="1800"/>
              <a:buNone/>
              <a:defRPr sz="1800">
                <a:solidFill>
                  <a:srgbClr val="888888"/>
                </a:solidFill>
              </a:defRPr>
            </a:lvl3pPr>
            <a:lvl4pPr marL="1828800" lvl="3" indent="-228600" algn="l">
              <a:lnSpc>
                <a:spcPct val="90000"/>
              </a:lnSpc>
              <a:spcBef>
                <a:spcPts val="500"/>
              </a:spcBef>
              <a:spcAft>
                <a:spcPts val="0"/>
              </a:spcAft>
              <a:buClr>
                <a:srgbClr val="888888"/>
              </a:buClr>
              <a:buSzPts val="1600"/>
              <a:buNone/>
              <a:defRPr sz="1600">
                <a:solidFill>
                  <a:srgbClr val="888888"/>
                </a:solidFill>
              </a:defRPr>
            </a:lvl4pPr>
            <a:lvl5pPr marL="2286000" lvl="4" indent="-228600" algn="l">
              <a:lnSpc>
                <a:spcPct val="90000"/>
              </a:lnSpc>
              <a:spcBef>
                <a:spcPts val="500"/>
              </a:spcBef>
              <a:spcAft>
                <a:spcPts val="0"/>
              </a:spcAft>
              <a:buClr>
                <a:srgbClr val="888888"/>
              </a:buClr>
              <a:buSzPts val="1600"/>
              <a:buNone/>
              <a:defRPr sz="1600">
                <a:solidFill>
                  <a:srgbClr val="888888"/>
                </a:solidFill>
              </a:defRPr>
            </a:lvl5pPr>
            <a:lvl6pPr marL="2743200" lvl="5" indent="-228600" algn="l">
              <a:lnSpc>
                <a:spcPct val="90000"/>
              </a:lnSpc>
              <a:spcBef>
                <a:spcPts val="500"/>
              </a:spcBef>
              <a:spcAft>
                <a:spcPts val="0"/>
              </a:spcAft>
              <a:buClr>
                <a:srgbClr val="888888"/>
              </a:buClr>
              <a:buSzPts val="1600"/>
              <a:buNone/>
              <a:defRPr sz="1600">
                <a:solidFill>
                  <a:srgbClr val="888888"/>
                </a:solidFill>
              </a:defRPr>
            </a:lvl6pPr>
            <a:lvl7pPr marL="3200400" lvl="6" indent="-228600" algn="l">
              <a:lnSpc>
                <a:spcPct val="90000"/>
              </a:lnSpc>
              <a:spcBef>
                <a:spcPts val="500"/>
              </a:spcBef>
              <a:spcAft>
                <a:spcPts val="0"/>
              </a:spcAft>
              <a:buClr>
                <a:srgbClr val="888888"/>
              </a:buClr>
              <a:buSzPts val="1600"/>
              <a:buNone/>
              <a:defRPr sz="1600">
                <a:solidFill>
                  <a:srgbClr val="888888"/>
                </a:solidFill>
              </a:defRPr>
            </a:lvl7pPr>
            <a:lvl8pPr marL="3657600" lvl="7" indent="-228600" algn="l">
              <a:lnSpc>
                <a:spcPct val="90000"/>
              </a:lnSpc>
              <a:spcBef>
                <a:spcPts val="500"/>
              </a:spcBef>
              <a:spcAft>
                <a:spcPts val="0"/>
              </a:spcAft>
              <a:buClr>
                <a:srgbClr val="888888"/>
              </a:buClr>
              <a:buSzPts val="1600"/>
              <a:buNone/>
              <a:defRPr sz="1600">
                <a:solidFill>
                  <a:srgbClr val="888888"/>
                </a:solidFill>
              </a:defRPr>
            </a:lvl8pPr>
            <a:lvl9pPr marL="4114800" lvl="8" indent="-228600" algn="l">
              <a:lnSpc>
                <a:spcPct val="90000"/>
              </a:lnSpc>
              <a:spcBef>
                <a:spcPts val="500"/>
              </a:spcBef>
              <a:spcAft>
                <a:spcPts val="0"/>
              </a:spcAft>
              <a:buClr>
                <a:srgbClr val="888888"/>
              </a:buClr>
              <a:buSzPts val="1600"/>
              <a:buNone/>
              <a:defRPr sz="1600">
                <a:solidFill>
                  <a:srgbClr val="888888"/>
                </a:solidFill>
              </a:defRPr>
            </a:lvl9pPr>
          </a:lstStyle>
          <a:p>
            <a:endParaRPr/>
          </a:p>
        </p:txBody>
      </p:sp>
      <p:sp>
        <p:nvSpPr>
          <p:cNvPr id="26" name="Google Shape;26;p28"/>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28"/>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8" name="Google Shape;28;p28"/>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29"/>
        <p:cNvGrpSpPr/>
        <p:nvPr/>
      </p:nvGrpSpPr>
      <p:grpSpPr>
        <a:xfrm>
          <a:off x="0" y="0"/>
          <a:ext cx="0" cy="0"/>
          <a:chOff x="0" y="0"/>
          <a:chExt cx="0" cy="0"/>
        </a:xfrm>
      </p:grpSpPr>
      <p:sp>
        <p:nvSpPr>
          <p:cNvPr id="30" name="Google Shape;30;p29"/>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1" name="Google Shape;31;p29"/>
          <p:cNvSpPr txBox="1">
            <a:spLocks noGrp="1"/>
          </p:cNvSpPr>
          <p:nvPr>
            <p:ph type="body" idx="1"/>
          </p:nvPr>
        </p:nvSpPr>
        <p:spPr>
          <a:xfrm>
            <a:off x="838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2" name="Google Shape;32;p29"/>
          <p:cNvSpPr txBox="1">
            <a:spLocks noGrp="1"/>
          </p:cNvSpPr>
          <p:nvPr>
            <p:ph type="body" idx="2"/>
          </p:nvPr>
        </p:nvSpPr>
        <p:spPr>
          <a:xfrm>
            <a:off x="6172200" y="1825625"/>
            <a:ext cx="51816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3" name="Google Shape;33;p29"/>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4" name="Google Shape;34;p29"/>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5" name="Google Shape;35;p29"/>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36"/>
        <p:cNvGrpSpPr/>
        <p:nvPr/>
      </p:nvGrpSpPr>
      <p:grpSpPr>
        <a:xfrm>
          <a:off x="0" y="0"/>
          <a:ext cx="0" cy="0"/>
          <a:chOff x="0" y="0"/>
          <a:chExt cx="0" cy="0"/>
        </a:xfrm>
      </p:grpSpPr>
      <p:sp>
        <p:nvSpPr>
          <p:cNvPr id="37" name="Google Shape;37;p30"/>
          <p:cNvSpPr txBox="1">
            <a:spLocks noGrp="1"/>
          </p:cNvSpPr>
          <p:nvPr>
            <p:ph type="title"/>
          </p:nvPr>
        </p:nvSpPr>
        <p:spPr>
          <a:xfrm>
            <a:off x="839788"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8" name="Google Shape;38;p30"/>
          <p:cNvSpPr txBox="1">
            <a:spLocks noGrp="1"/>
          </p:cNvSpPr>
          <p:nvPr>
            <p:ph type="body" idx="1"/>
          </p:nvPr>
        </p:nvSpPr>
        <p:spPr>
          <a:xfrm>
            <a:off x="839788" y="1681163"/>
            <a:ext cx="5157787"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39" name="Google Shape;39;p30"/>
          <p:cNvSpPr txBox="1">
            <a:spLocks noGrp="1"/>
          </p:cNvSpPr>
          <p:nvPr>
            <p:ph type="body" idx="2"/>
          </p:nvPr>
        </p:nvSpPr>
        <p:spPr>
          <a:xfrm>
            <a:off x="839788" y="2505075"/>
            <a:ext cx="5157787"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0" name="Google Shape;40;p30"/>
          <p:cNvSpPr txBox="1">
            <a:spLocks noGrp="1"/>
          </p:cNvSpPr>
          <p:nvPr>
            <p:ph type="body" idx="3"/>
          </p:nvPr>
        </p:nvSpPr>
        <p:spPr>
          <a:xfrm>
            <a:off x="6172200" y="1681163"/>
            <a:ext cx="5183188" cy="823912"/>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1000"/>
              </a:spcBef>
              <a:spcAft>
                <a:spcPts val="0"/>
              </a:spcAft>
              <a:buClr>
                <a:schemeClr val="dk1"/>
              </a:buClr>
              <a:buSzPts val="2400"/>
              <a:buNone/>
              <a:defRPr sz="2400" b="1"/>
            </a:lvl1pPr>
            <a:lvl2pPr marL="914400" lvl="1" indent="-228600" algn="l">
              <a:lnSpc>
                <a:spcPct val="90000"/>
              </a:lnSpc>
              <a:spcBef>
                <a:spcPts val="500"/>
              </a:spcBef>
              <a:spcAft>
                <a:spcPts val="0"/>
              </a:spcAft>
              <a:buClr>
                <a:schemeClr val="dk1"/>
              </a:buClr>
              <a:buSzPts val="2000"/>
              <a:buNone/>
              <a:defRPr sz="2000" b="1"/>
            </a:lvl2pPr>
            <a:lvl3pPr marL="1371600" lvl="2" indent="-228600" algn="l">
              <a:lnSpc>
                <a:spcPct val="90000"/>
              </a:lnSpc>
              <a:spcBef>
                <a:spcPts val="500"/>
              </a:spcBef>
              <a:spcAft>
                <a:spcPts val="0"/>
              </a:spcAft>
              <a:buClr>
                <a:schemeClr val="dk1"/>
              </a:buClr>
              <a:buSzPts val="1800"/>
              <a:buNone/>
              <a:defRPr sz="1800" b="1"/>
            </a:lvl3pPr>
            <a:lvl4pPr marL="1828800" lvl="3" indent="-228600" algn="l">
              <a:lnSpc>
                <a:spcPct val="90000"/>
              </a:lnSpc>
              <a:spcBef>
                <a:spcPts val="500"/>
              </a:spcBef>
              <a:spcAft>
                <a:spcPts val="0"/>
              </a:spcAft>
              <a:buClr>
                <a:schemeClr val="dk1"/>
              </a:buClr>
              <a:buSzPts val="1600"/>
              <a:buNone/>
              <a:defRPr sz="1600" b="1"/>
            </a:lvl4pPr>
            <a:lvl5pPr marL="2286000" lvl="4" indent="-228600" algn="l">
              <a:lnSpc>
                <a:spcPct val="90000"/>
              </a:lnSpc>
              <a:spcBef>
                <a:spcPts val="500"/>
              </a:spcBef>
              <a:spcAft>
                <a:spcPts val="0"/>
              </a:spcAft>
              <a:buClr>
                <a:schemeClr val="dk1"/>
              </a:buClr>
              <a:buSzPts val="1600"/>
              <a:buNone/>
              <a:defRPr sz="1600" b="1"/>
            </a:lvl5pPr>
            <a:lvl6pPr marL="2743200" lvl="5" indent="-228600" algn="l">
              <a:lnSpc>
                <a:spcPct val="90000"/>
              </a:lnSpc>
              <a:spcBef>
                <a:spcPts val="500"/>
              </a:spcBef>
              <a:spcAft>
                <a:spcPts val="0"/>
              </a:spcAft>
              <a:buClr>
                <a:schemeClr val="dk1"/>
              </a:buClr>
              <a:buSzPts val="1600"/>
              <a:buNone/>
              <a:defRPr sz="1600" b="1"/>
            </a:lvl6pPr>
            <a:lvl7pPr marL="3200400" lvl="6" indent="-228600" algn="l">
              <a:lnSpc>
                <a:spcPct val="90000"/>
              </a:lnSpc>
              <a:spcBef>
                <a:spcPts val="500"/>
              </a:spcBef>
              <a:spcAft>
                <a:spcPts val="0"/>
              </a:spcAft>
              <a:buClr>
                <a:schemeClr val="dk1"/>
              </a:buClr>
              <a:buSzPts val="1600"/>
              <a:buNone/>
              <a:defRPr sz="1600" b="1"/>
            </a:lvl7pPr>
            <a:lvl8pPr marL="3657600" lvl="7" indent="-228600" algn="l">
              <a:lnSpc>
                <a:spcPct val="90000"/>
              </a:lnSpc>
              <a:spcBef>
                <a:spcPts val="500"/>
              </a:spcBef>
              <a:spcAft>
                <a:spcPts val="0"/>
              </a:spcAft>
              <a:buClr>
                <a:schemeClr val="dk1"/>
              </a:buClr>
              <a:buSzPts val="1600"/>
              <a:buNone/>
              <a:defRPr sz="1600" b="1"/>
            </a:lvl8pPr>
            <a:lvl9pPr marL="4114800" lvl="8" indent="-228600" algn="l">
              <a:lnSpc>
                <a:spcPct val="90000"/>
              </a:lnSpc>
              <a:spcBef>
                <a:spcPts val="500"/>
              </a:spcBef>
              <a:spcAft>
                <a:spcPts val="0"/>
              </a:spcAft>
              <a:buClr>
                <a:schemeClr val="dk1"/>
              </a:buClr>
              <a:buSzPts val="1600"/>
              <a:buNone/>
              <a:defRPr sz="1600" b="1"/>
            </a:lvl9pPr>
          </a:lstStyle>
          <a:p>
            <a:endParaRPr/>
          </a:p>
        </p:txBody>
      </p:sp>
      <p:sp>
        <p:nvSpPr>
          <p:cNvPr id="41" name="Google Shape;41;p30"/>
          <p:cNvSpPr txBox="1">
            <a:spLocks noGrp="1"/>
          </p:cNvSpPr>
          <p:nvPr>
            <p:ph type="body" idx="4"/>
          </p:nvPr>
        </p:nvSpPr>
        <p:spPr>
          <a:xfrm>
            <a:off x="6172200" y="2505075"/>
            <a:ext cx="5183188" cy="368458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42" name="Google Shape;42;p30"/>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3" name="Google Shape;43;p30"/>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30"/>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5"/>
        <p:cNvGrpSpPr/>
        <p:nvPr/>
      </p:nvGrpSpPr>
      <p:grpSpPr>
        <a:xfrm>
          <a:off x="0" y="0"/>
          <a:ext cx="0" cy="0"/>
          <a:chOff x="0" y="0"/>
          <a:chExt cx="0" cy="0"/>
        </a:xfrm>
      </p:grpSpPr>
      <p:sp>
        <p:nvSpPr>
          <p:cNvPr id="46" name="Google Shape;46;p31"/>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7" name="Google Shape;47;p31"/>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31"/>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9" name="Google Shape;49;p31"/>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32"/>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32"/>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32"/>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54"/>
        <p:cNvGrpSpPr/>
        <p:nvPr/>
      </p:nvGrpSpPr>
      <p:grpSpPr>
        <a:xfrm>
          <a:off x="0" y="0"/>
          <a:ext cx="0" cy="0"/>
          <a:chOff x="0" y="0"/>
          <a:chExt cx="0" cy="0"/>
        </a:xfrm>
      </p:grpSpPr>
      <p:sp>
        <p:nvSpPr>
          <p:cNvPr id="55" name="Google Shape;55;p33"/>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33"/>
          <p:cNvSpPr txBox="1">
            <a:spLocks noGrp="1"/>
          </p:cNvSpPr>
          <p:nvPr>
            <p:ph type="body" idx="1"/>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L="457200" lvl="0" indent="-431800" algn="l">
              <a:lnSpc>
                <a:spcPct val="90000"/>
              </a:lnSpc>
              <a:spcBef>
                <a:spcPts val="1000"/>
              </a:spcBef>
              <a:spcAft>
                <a:spcPts val="0"/>
              </a:spcAft>
              <a:buClr>
                <a:schemeClr val="dk1"/>
              </a:buClr>
              <a:buSzPts val="3200"/>
              <a:buChar char="•"/>
              <a:defRPr sz="3200"/>
            </a:lvl1pPr>
            <a:lvl2pPr marL="914400" lvl="1" indent="-406400" algn="l">
              <a:lnSpc>
                <a:spcPct val="90000"/>
              </a:lnSpc>
              <a:spcBef>
                <a:spcPts val="500"/>
              </a:spcBef>
              <a:spcAft>
                <a:spcPts val="0"/>
              </a:spcAft>
              <a:buClr>
                <a:schemeClr val="dk1"/>
              </a:buClr>
              <a:buSzPts val="2800"/>
              <a:buChar char="•"/>
              <a:defRPr sz="2800"/>
            </a:lvl2pPr>
            <a:lvl3pPr marL="1371600" lvl="2" indent="-381000" algn="l">
              <a:lnSpc>
                <a:spcPct val="90000"/>
              </a:lnSpc>
              <a:spcBef>
                <a:spcPts val="500"/>
              </a:spcBef>
              <a:spcAft>
                <a:spcPts val="0"/>
              </a:spcAft>
              <a:buClr>
                <a:schemeClr val="dk1"/>
              </a:buClr>
              <a:buSzPts val="2400"/>
              <a:buChar char="•"/>
              <a:defRPr sz="2400"/>
            </a:lvl3pPr>
            <a:lvl4pPr marL="1828800" lvl="3" indent="-355600" algn="l">
              <a:lnSpc>
                <a:spcPct val="90000"/>
              </a:lnSpc>
              <a:spcBef>
                <a:spcPts val="500"/>
              </a:spcBef>
              <a:spcAft>
                <a:spcPts val="0"/>
              </a:spcAft>
              <a:buClr>
                <a:schemeClr val="dk1"/>
              </a:buClr>
              <a:buSzPts val="2000"/>
              <a:buChar char="•"/>
              <a:defRPr sz="2000"/>
            </a:lvl4pPr>
            <a:lvl5pPr marL="2286000" lvl="4" indent="-355600" algn="l">
              <a:lnSpc>
                <a:spcPct val="90000"/>
              </a:lnSpc>
              <a:spcBef>
                <a:spcPts val="500"/>
              </a:spcBef>
              <a:spcAft>
                <a:spcPts val="0"/>
              </a:spcAft>
              <a:buClr>
                <a:schemeClr val="dk1"/>
              </a:buClr>
              <a:buSzPts val="2000"/>
              <a:buChar char="•"/>
              <a:defRPr sz="2000"/>
            </a:lvl5pPr>
            <a:lvl6pPr marL="2743200" lvl="5" indent="-355600" algn="l">
              <a:lnSpc>
                <a:spcPct val="90000"/>
              </a:lnSpc>
              <a:spcBef>
                <a:spcPts val="500"/>
              </a:spcBef>
              <a:spcAft>
                <a:spcPts val="0"/>
              </a:spcAft>
              <a:buClr>
                <a:schemeClr val="dk1"/>
              </a:buClr>
              <a:buSzPts val="2000"/>
              <a:buChar char="•"/>
              <a:defRPr sz="2000"/>
            </a:lvl6pPr>
            <a:lvl7pPr marL="3200400" lvl="6" indent="-355600" algn="l">
              <a:lnSpc>
                <a:spcPct val="90000"/>
              </a:lnSpc>
              <a:spcBef>
                <a:spcPts val="500"/>
              </a:spcBef>
              <a:spcAft>
                <a:spcPts val="0"/>
              </a:spcAft>
              <a:buClr>
                <a:schemeClr val="dk1"/>
              </a:buClr>
              <a:buSzPts val="2000"/>
              <a:buChar char="•"/>
              <a:defRPr sz="2000"/>
            </a:lvl7pPr>
            <a:lvl8pPr marL="3657600" lvl="7" indent="-355600" algn="l">
              <a:lnSpc>
                <a:spcPct val="90000"/>
              </a:lnSpc>
              <a:spcBef>
                <a:spcPts val="500"/>
              </a:spcBef>
              <a:spcAft>
                <a:spcPts val="0"/>
              </a:spcAft>
              <a:buClr>
                <a:schemeClr val="dk1"/>
              </a:buClr>
              <a:buSzPts val="2000"/>
              <a:buChar char="•"/>
              <a:defRPr sz="2000"/>
            </a:lvl8pPr>
            <a:lvl9pPr marL="4114800" lvl="8" indent="-355600" algn="l">
              <a:lnSpc>
                <a:spcPct val="90000"/>
              </a:lnSpc>
              <a:spcBef>
                <a:spcPts val="500"/>
              </a:spcBef>
              <a:spcAft>
                <a:spcPts val="0"/>
              </a:spcAft>
              <a:buClr>
                <a:schemeClr val="dk1"/>
              </a:buClr>
              <a:buSzPts val="2000"/>
              <a:buChar char="•"/>
              <a:defRPr sz="2000"/>
            </a:lvl9pPr>
          </a:lstStyle>
          <a:p>
            <a:endParaRPr/>
          </a:p>
        </p:txBody>
      </p:sp>
      <p:sp>
        <p:nvSpPr>
          <p:cNvPr id="57" name="Google Shape;57;p33"/>
          <p:cNvSpPr txBox="1">
            <a:spLocks noGrp="1"/>
          </p:cNvSpPr>
          <p:nvPr>
            <p:ph type="body" idx="2"/>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58" name="Google Shape;58;p33"/>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33"/>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33"/>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61"/>
        <p:cNvGrpSpPr/>
        <p:nvPr/>
      </p:nvGrpSpPr>
      <p:grpSpPr>
        <a:xfrm>
          <a:off x="0" y="0"/>
          <a:ext cx="0" cy="0"/>
          <a:chOff x="0" y="0"/>
          <a:chExt cx="0" cy="0"/>
        </a:xfrm>
      </p:grpSpPr>
      <p:sp>
        <p:nvSpPr>
          <p:cNvPr id="62" name="Google Shape;62;p34"/>
          <p:cNvSpPr txBox="1">
            <a:spLocks noGrp="1"/>
          </p:cNvSpPr>
          <p:nvPr>
            <p:ph type="title"/>
          </p:nvPr>
        </p:nvSpPr>
        <p:spPr>
          <a:xfrm>
            <a:off x="839788" y="457200"/>
            <a:ext cx="3932237" cy="16002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3200"/>
              <a:buFont typeface="Calibri"/>
              <a:buNone/>
              <a:defRPr sz="3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3" name="Google Shape;63;p34"/>
          <p:cNvSpPr>
            <a:spLocks noGrp="1"/>
          </p:cNvSpPr>
          <p:nvPr>
            <p:ph type="pic" idx="2"/>
          </p:nvPr>
        </p:nvSpPr>
        <p:spPr>
          <a:xfrm>
            <a:off x="5183188" y="987425"/>
            <a:ext cx="6172200" cy="4873625"/>
          </a:xfrm>
          <a:prstGeom prst="rect">
            <a:avLst/>
          </a:prstGeom>
          <a:noFill/>
          <a:ln>
            <a:noFill/>
          </a:ln>
        </p:spPr>
        <p:txBody>
          <a:bodyPr spcFirstLastPara="1" wrap="square" lIns="91425" tIns="45700" rIns="91425" bIns="45700" anchor="t" anchorCtr="0">
            <a:normAutofit/>
          </a:bodyPr>
          <a:lstStyle>
            <a:lvl1pPr marR="0" lvl="0" algn="l" rtl="0">
              <a:lnSpc>
                <a:spcPct val="90000"/>
              </a:lnSpc>
              <a:spcBef>
                <a:spcPts val="1000"/>
              </a:spcBef>
              <a:spcAft>
                <a:spcPts val="0"/>
              </a:spcAft>
              <a:buClr>
                <a:schemeClr val="dk1"/>
              </a:buClr>
              <a:buSzPts val="3200"/>
              <a:buFont typeface="Arial"/>
              <a:buNone/>
              <a:defRPr sz="3200" b="0" i="0" u="none" strike="noStrike" cap="none">
                <a:solidFill>
                  <a:schemeClr val="dk1"/>
                </a:solidFill>
                <a:latin typeface="Calibri"/>
                <a:ea typeface="Calibri"/>
                <a:cs typeface="Calibri"/>
                <a:sym typeface="Calibri"/>
              </a:defRPr>
            </a:lvl1pPr>
            <a:lvl2pPr marR="0" lvl="1" algn="l" rtl="0">
              <a:lnSpc>
                <a:spcPct val="90000"/>
              </a:lnSpc>
              <a:spcBef>
                <a:spcPts val="500"/>
              </a:spcBef>
              <a:spcAft>
                <a:spcPts val="0"/>
              </a:spcAft>
              <a:buClr>
                <a:schemeClr val="dk1"/>
              </a:buClr>
              <a:buSzPts val="2800"/>
              <a:buFont typeface="Arial"/>
              <a:buNone/>
              <a:defRPr sz="2800" b="0" i="0" u="none" strike="noStrike" cap="none">
                <a:solidFill>
                  <a:schemeClr val="dk1"/>
                </a:solidFill>
                <a:latin typeface="Calibri"/>
                <a:ea typeface="Calibri"/>
                <a:cs typeface="Calibri"/>
                <a:sym typeface="Calibri"/>
              </a:defRPr>
            </a:lvl2pPr>
            <a:lvl3pPr marR="0" lvl="2" algn="l" rtl="0">
              <a:lnSpc>
                <a:spcPct val="90000"/>
              </a:lnSpc>
              <a:spcBef>
                <a:spcPts val="500"/>
              </a:spcBef>
              <a:spcAft>
                <a:spcPts val="0"/>
              </a:spcAft>
              <a:buClr>
                <a:schemeClr val="dk1"/>
              </a:buClr>
              <a:buSzPts val="2400"/>
              <a:buFont typeface="Arial"/>
              <a:buNone/>
              <a:defRPr sz="2400" b="0" i="0" u="none" strike="noStrike" cap="none">
                <a:solidFill>
                  <a:schemeClr val="dk1"/>
                </a:solidFill>
                <a:latin typeface="Calibri"/>
                <a:ea typeface="Calibri"/>
                <a:cs typeface="Calibri"/>
                <a:sym typeface="Calibri"/>
              </a:defRPr>
            </a:lvl3pPr>
            <a:lvl4pPr marR="0" lvl="3"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4pPr>
            <a:lvl5pPr marR="0" lvl="4"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5pPr>
            <a:lvl6pPr marR="0" lvl="5"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6pPr>
            <a:lvl7pPr marR="0" lvl="6"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7pPr>
            <a:lvl8pPr marR="0" lvl="7"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8pPr>
            <a:lvl9pPr marR="0" lvl="8" algn="l" rtl="0">
              <a:lnSpc>
                <a:spcPct val="90000"/>
              </a:lnSpc>
              <a:spcBef>
                <a:spcPts val="500"/>
              </a:spcBef>
              <a:spcAft>
                <a:spcPts val="0"/>
              </a:spcAft>
              <a:buClr>
                <a:schemeClr val="dk1"/>
              </a:buClr>
              <a:buSzPts val="2000"/>
              <a:buFont typeface="Arial"/>
              <a:buNone/>
              <a:defRPr sz="2000" b="0" i="0" u="none" strike="noStrike" cap="none">
                <a:solidFill>
                  <a:schemeClr val="dk1"/>
                </a:solidFill>
                <a:latin typeface="Calibri"/>
                <a:ea typeface="Calibri"/>
                <a:cs typeface="Calibri"/>
                <a:sym typeface="Calibri"/>
              </a:defRPr>
            </a:lvl9pPr>
          </a:lstStyle>
          <a:p>
            <a:endParaRPr/>
          </a:p>
        </p:txBody>
      </p:sp>
      <p:sp>
        <p:nvSpPr>
          <p:cNvPr id="64" name="Google Shape;64;p34"/>
          <p:cNvSpPr txBox="1">
            <a:spLocks noGrp="1"/>
          </p:cNvSpPr>
          <p:nvPr>
            <p:ph type="body" idx="1"/>
          </p:nvPr>
        </p:nvSpPr>
        <p:spPr>
          <a:xfrm>
            <a:off x="839788" y="2057400"/>
            <a:ext cx="3932237" cy="381158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chemeClr val="dk1"/>
              </a:buClr>
              <a:buSzPts val="1600"/>
              <a:buNone/>
              <a:defRPr sz="1600"/>
            </a:lvl1pPr>
            <a:lvl2pPr marL="914400" lvl="1" indent="-228600" algn="l">
              <a:lnSpc>
                <a:spcPct val="90000"/>
              </a:lnSpc>
              <a:spcBef>
                <a:spcPts val="500"/>
              </a:spcBef>
              <a:spcAft>
                <a:spcPts val="0"/>
              </a:spcAft>
              <a:buClr>
                <a:schemeClr val="dk1"/>
              </a:buClr>
              <a:buSzPts val="1400"/>
              <a:buNone/>
              <a:defRPr sz="1400"/>
            </a:lvl2pPr>
            <a:lvl3pPr marL="1371600" lvl="2" indent="-228600" algn="l">
              <a:lnSpc>
                <a:spcPct val="90000"/>
              </a:lnSpc>
              <a:spcBef>
                <a:spcPts val="500"/>
              </a:spcBef>
              <a:spcAft>
                <a:spcPts val="0"/>
              </a:spcAft>
              <a:buClr>
                <a:schemeClr val="dk1"/>
              </a:buClr>
              <a:buSzPts val="1200"/>
              <a:buNone/>
              <a:defRPr sz="1200"/>
            </a:lvl3pPr>
            <a:lvl4pPr marL="1828800" lvl="3" indent="-228600" algn="l">
              <a:lnSpc>
                <a:spcPct val="90000"/>
              </a:lnSpc>
              <a:spcBef>
                <a:spcPts val="500"/>
              </a:spcBef>
              <a:spcAft>
                <a:spcPts val="0"/>
              </a:spcAft>
              <a:buClr>
                <a:schemeClr val="dk1"/>
              </a:buClr>
              <a:buSzPts val="1000"/>
              <a:buNone/>
              <a:defRPr sz="1000"/>
            </a:lvl4pPr>
            <a:lvl5pPr marL="2286000" lvl="4" indent="-228600" algn="l">
              <a:lnSpc>
                <a:spcPct val="90000"/>
              </a:lnSpc>
              <a:spcBef>
                <a:spcPts val="500"/>
              </a:spcBef>
              <a:spcAft>
                <a:spcPts val="0"/>
              </a:spcAft>
              <a:buClr>
                <a:schemeClr val="dk1"/>
              </a:buClr>
              <a:buSzPts val="1000"/>
              <a:buNone/>
              <a:defRPr sz="1000"/>
            </a:lvl5pPr>
            <a:lvl6pPr marL="2743200" lvl="5" indent="-228600" algn="l">
              <a:lnSpc>
                <a:spcPct val="90000"/>
              </a:lnSpc>
              <a:spcBef>
                <a:spcPts val="500"/>
              </a:spcBef>
              <a:spcAft>
                <a:spcPts val="0"/>
              </a:spcAft>
              <a:buClr>
                <a:schemeClr val="dk1"/>
              </a:buClr>
              <a:buSzPts val="1000"/>
              <a:buNone/>
              <a:defRPr sz="1000"/>
            </a:lvl6pPr>
            <a:lvl7pPr marL="3200400" lvl="6" indent="-228600" algn="l">
              <a:lnSpc>
                <a:spcPct val="90000"/>
              </a:lnSpc>
              <a:spcBef>
                <a:spcPts val="500"/>
              </a:spcBef>
              <a:spcAft>
                <a:spcPts val="0"/>
              </a:spcAft>
              <a:buClr>
                <a:schemeClr val="dk1"/>
              </a:buClr>
              <a:buSzPts val="1000"/>
              <a:buNone/>
              <a:defRPr sz="1000"/>
            </a:lvl7pPr>
            <a:lvl8pPr marL="3657600" lvl="7" indent="-228600" algn="l">
              <a:lnSpc>
                <a:spcPct val="90000"/>
              </a:lnSpc>
              <a:spcBef>
                <a:spcPts val="500"/>
              </a:spcBef>
              <a:spcAft>
                <a:spcPts val="0"/>
              </a:spcAft>
              <a:buClr>
                <a:schemeClr val="dk1"/>
              </a:buClr>
              <a:buSzPts val="1000"/>
              <a:buNone/>
              <a:defRPr sz="1000"/>
            </a:lvl8pPr>
            <a:lvl9pPr marL="4114800" lvl="8" indent="-228600" algn="l">
              <a:lnSpc>
                <a:spcPct val="90000"/>
              </a:lnSpc>
              <a:spcBef>
                <a:spcPts val="500"/>
              </a:spcBef>
              <a:spcAft>
                <a:spcPts val="0"/>
              </a:spcAft>
              <a:buClr>
                <a:schemeClr val="dk1"/>
              </a:buClr>
              <a:buSzPts val="1000"/>
              <a:buNone/>
              <a:defRPr sz="1000"/>
            </a:lvl9pPr>
          </a:lstStyle>
          <a:p>
            <a:endParaRPr/>
          </a:p>
        </p:txBody>
      </p:sp>
      <p:sp>
        <p:nvSpPr>
          <p:cNvPr id="65" name="Google Shape;65;p34"/>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6" name="Google Shape;66;p34"/>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7" name="Google Shape;67;p34"/>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5"/>
          <p:cNvSpPr txBox="1">
            <a:spLocks noGrp="1"/>
          </p:cNvSpPr>
          <p:nvPr>
            <p:ph type="title"/>
          </p:nvPr>
        </p:nvSpPr>
        <p:spPr>
          <a:xfrm>
            <a:off x="838200" y="365125"/>
            <a:ext cx="105156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7" name="Google Shape;7;p25"/>
          <p:cNvSpPr txBox="1">
            <a:spLocks noGrp="1"/>
          </p:cNvSpPr>
          <p:nvPr>
            <p:ph type="body" idx="1"/>
          </p:nvPr>
        </p:nvSpPr>
        <p:spPr>
          <a:xfrm>
            <a:off x="838200" y="1825625"/>
            <a:ext cx="105156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 name="Google Shape;8;p25"/>
          <p:cNvSpPr txBox="1">
            <a:spLocks noGrp="1"/>
          </p:cNvSpPr>
          <p:nvPr>
            <p:ph type="dt" idx="10"/>
          </p:nvPr>
        </p:nvSpPr>
        <p:spPr>
          <a:xfrm>
            <a:off x="838200" y="6356350"/>
            <a:ext cx="27432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 name="Google Shape;9;p25"/>
          <p:cNvSpPr txBox="1">
            <a:spLocks noGrp="1"/>
          </p:cNvSpPr>
          <p:nvPr>
            <p:ph type="ftr" idx="11"/>
          </p:nvPr>
        </p:nvSpPr>
        <p:spPr>
          <a:xfrm>
            <a:off x="4038600" y="6356350"/>
            <a:ext cx="41148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0" name="Google Shape;10;p25"/>
          <p:cNvSpPr txBox="1">
            <a:spLocks noGrp="1"/>
          </p:cNvSpPr>
          <p:nvPr>
            <p:ph type="sldNum" idx="12"/>
          </p:nvPr>
        </p:nvSpPr>
        <p:spPr>
          <a:xfrm>
            <a:off x="8610600" y="6356350"/>
            <a:ext cx="27432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oleObject" Target="../embeddings/oleObject1.bin"/></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3"/>
        <p:cNvGrpSpPr/>
        <p:nvPr/>
      </p:nvGrpSpPr>
      <p:grpSpPr>
        <a:xfrm>
          <a:off x="0" y="0"/>
          <a:ext cx="0" cy="0"/>
          <a:chOff x="0" y="0"/>
          <a:chExt cx="0" cy="0"/>
        </a:xfrm>
      </p:grpSpPr>
      <p:sp>
        <p:nvSpPr>
          <p:cNvPr id="84" name="Google Shape;84;p1"/>
          <p:cNvSpPr txBox="1"/>
          <p:nvPr/>
        </p:nvSpPr>
        <p:spPr>
          <a:xfrm>
            <a:off x="3653793" y="3013501"/>
            <a:ext cx="4884414"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4800" b="0" i="0" u="none" strike="noStrike" cap="none">
                <a:solidFill>
                  <a:srgbClr val="C55A11"/>
                </a:solidFill>
                <a:latin typeface="Calibri"/>
                <a:ea typeface="Calibri"/>
                <a:cs typeface="Calibri"/>
                <a:sym typeface="Calibri"/>
              </a:rPr>
              <a:t>Logistic Regression</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44"/>
        <p:cNvGrpSpPr/>
        <p:nvPr/>
      </p:nvGrpSpPr>
      <p:grpSpPr>
        <a:xfrm>
          <a:off x="0" y="0"/>
          <a:ext cx="0" cy="0"/>
          <a:chOff x="0" y="0"/>
          <a:chExt cx="0" cy="0"/>
        </a:xfrm>
      </p:grpSpPr>
      <p:sp>
        <p:nvSpPr>
          <p:cNvPr id="145" name="Google Shape;145;p10"/>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A way…Logistic Function</a:t>
            </a:r>
            <a:endParaRPr/>
          </a:p>
        </p:txBody>
      </p:sp>
      <p:sp>
        <p:nvSpPr>
          <p:cNvPr id="147" name="Google Shape;147;p10"/>
          <p:cNvSpPr/>
          <p:nvPr/>
        </p:nvSpPr>
        <p:spPr>
          <a:xfrm>
            <a:off x="1676400" y="1524000"/>
            <a:ext cx="899160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Logistic regression is named for the function used at the core of the method, the logistic function.</a:t>
            </a:r>
            <a:endParaRPr/>
          </a:p>
          <a:p>
            <a:pPr marL="0" marR="0" lvl="0" indent="0" algn="l" rtl="0">
              <a:spcBef>
                <a:spcPts val="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The logistic function, also called the sigmoid function was developed by statisticians to describe properties of population growth of bacteria in ecology, rising quickly and maxing out at the carrying capacity of the environment. </a:t>
            </a:r>
            <a:endParaRPr/>
          </a:p>
          <a:p>
            <a:pPr marL="0" marR="0" lvl="0" indent="0" algn="l" rtl="0">
              <a:spcBef>
                <a:spcPts val="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 It's an S-shaped curve that can take any real-valued number and map it into a value between 0 and 1, but never exactly at those limits.</a:t>
            </a:r>
            <a:endParaRPr/>
          </a:p>
        </p:txBody>
      </p:sp>
      <p:pic>
        <p:nvPicPr>
          <p:cNvPr id="148" name="Google Shape;148;p10"/>
          <p:cNvPicPr preferRelativeResize="0"/>
          <p:nvPr/>
        </p:nvPicPr>
        <p:blipFill rotWithShape="1">
          <a:blip r:embed="rId3">
            <a:alphaModFix/>
          </a:blip>
          <a:srcRect/>
          <a:stretch/>
        </p:blipFill>
        <p:spPr>
          <a:xfrm>
            <a:off x="3886200" y="4038600"/>
            <a:ext cx="2286000" cy="1004888"/>
          </a:xfrm>
          <a:prstGeom prst="rect">
            <a:avLst/>
          </a:prstGeom>
          <a:noFill/>
          <a:ln>
            <a:noFill/>
          </a:ln>
        </p:spPr>
      </p:pic>
      <p:sp>
        <p:nvSpPr>
          <p:cNvPr id="149" name="Google Shape;149;p10"/>
          <p:cNvSpPr/>
          <p:nvPr/>
        </p:nvSpPr>
        <p:spPr>
          <a:xfrm>
            <a:off x="1905000" y="5257801"/>
            <a:ext cx="8458200" cy="70788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Where e is the base of the natural logarithms and value is the actual numerical value that you want to transform.</a:t>
            </a:r>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Google Shape;154;p11"/>
          <p:cNvSpPr txBox="1">
            <a:spLocks noGrp="1"/>
          </p:cNvSpPr>
          <p:nvPr>
            <p:ph type="title"/>
          </p:nvPr>
        </p:nvSpPr>
        <p:spPr>
          <a:xfrm>
            <a:off x="0" y="136525"/>
            <a:ext cx="11436096"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Sigmoid Shape Versus Linear Shape</a:t>
            </a:r>
            <a:endParaRPr/>
          </a:p>
        </p:txBody>
      </p:sp>
      <p:pic>
        <p:nvPicPr>
          <p:cNvPr id="156" name="Google Shape;156;p11"/>
          <p:cNvPicPr preferRelativeResize="0"/>
          <p:nvPr/>
        </p:nvPicPr>
        <p:blipFill rotWithShape="1">
          <a:blip r:embed="rId3">
            <a:alphaModFix/>
          </a:blip>
          <a:srcRect/>
          <a:stretch/>
        </p:blipFill>
        <p:spPr>
          <a:xfrm>
            <a:off x="1971675" y="1090614"/>
            <a:ext cx="8248650" cy="46767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161" name="Google Shape;161;p12"/>
          <p:cNvSpPr txBox="1">
            <a:spLocks noGrp="1"/>
          </p:cNvSpPr>
          <p:nvPr>
            <p:ph type="title"/>
          </p:nvPr>
        </p:nvSpPr>
        <p:spPr>
          <a:xfrm>
            <a:off x="0" y="-12303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Logistic Curve</a:t>
            </a:r>
            <a:endParaRPr/>
          </a:p>
        </p:txBody>
      </p:sp>
      <p:sp>
        <p:nvSpPr>
          <p:cNvPr id="162" name="Google Shape;162;p12"/>
          <p:cNvSpPr txBox="1">
            <a:spLocks noGrp="1"/>
          </p:cNvSpPr>
          <p:nvPr>
            <p:ph type="body" idx="1"/>
          </p:nvPr>
        </p:nvSpPr>
        <p:spPr>
          <a:xfrm>
            <a:off x="362712" y="1068388"/>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800"/>
              <a:buChar char="•"/>
            </a:pPr>
            <a:r>
              <a:rPr lang="en-US"/>
              <a:t>Standard Logistic Sigmoid Function</a:t>
            </a:r>
            <a:endParaRPr/>
          </a:p>
        </p:txBody>
      </p:sp>
      <p:pic>
        <p:nvPicPr>
          <p:cNvPr id="164" name="Google Shape;164;p12"/>
          <p:cNvPicPr preferRelativeResize="0"/>
          <p:nvPr/>
        </p:nvPicPr>
        <p:blipFill rotWithShape="1">
          <a:blip r:embed="rId3">
            <a:alphaModFix/>
          </a:blip>
          <a:srcRect/>
          <a:stretch/>
        </p:blipFill>
        <p:spPr>
          <a:xfrm>
            <a:off x="1783081" y="1774824"/>
            <a:ext cx="5534025" cy="3733800"/>
          </a:xfrm>
          <a:prstGeom prst="rect">
            <a:avLst/>
          </a:prstGeom>
          <a:noFill/>
          <a:ln>
            <a:noFill/>
          </a:ln>
        </p:spPr>
      </p:pic>
      <p:graphicFrame>
        <p:nvGraphicFramePr>
          <p:cNvPr id="165" name="Google Shape;165;p12"/>
          <p:cNvGraphicFramePr/>
          <p:nvPr/>
        </p:nvGraphicFramePr>
        <p:xfrm>
          <a:off x="9144000" y="4648201"/>
          <a:ext cx="914400" cy="771525"/>
        </p:xfrm>
        <a:graphic>
          <a:graphicData uri="http://schemas.openxmlformats.org/presentationml/2006/ole">
            <mc:AlternateContent xmlns:mc="http://schemas.openxmlformats.org/markup-compatibility/2006">
              <mc:Choice xmlns:v="urn:schemas-microsoft-com:vml" Requires="v">
                <p:oleObj r:id="rId4" imgW="914400" imgH="771525" progId="Excel.Sheet.8">
                  <p:embed/>
                </p:oleObj>
              </mc:Choice>
              <mc:Fallback>
                <p:oleObj r:id="rId4" imgW="914400" imgH="771525" progId="Excel.Sheet.8">
                  <p:embed/>
                  <p:pic>
                    <p:nvPicPr>
                      <p:cNvPr id="165" name="Google Shape;165;p12"/>
                      <p:cNvPicPr preferRelativeResize="0"/>
                      <p:nvPr/>
                    </p:nvPicPr>
                    <p:blipFill rotWithShape="1">
                      <a:blip r:embed="rId5">
                        <a:alphaModFix/>
                      </a:blip>
                      <a:srcRect/>
                      <a:stretch/>
                    </p:blipFill>
                    <p:spPr>
                      <a:xfrm>
                        <a:off x="9144000" y="4648201"/>
                        <a:ext cx="914400" cy="771525"/>
                      </a:xfrm>
                      <a:prstGeom prst="rect">
                        <a:avLst/>
                      </a:prstGeom>
                      <a:noFill/>
                      <a:ln>
                        <a:noFill/>
                      </a:ln>
                    </p:spPr>
                  </p:pic>
                </p:oleObj>
              </mc:Fallback>
            </mc:AlternateContent>
          </a:graphicData>
        </a:graphic>
      </p:graphicFrame>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Google Shape;170;p13"/>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Logistic Curve</a:t>
            </a:r>
            <a:endParaRPr/>
          </a:p>
        </p:txBody>
      </p:sp>
      <p:sp>
        <p:nvSpPr>
          <p:cNvPr id="172" name="Google Shape;172;p13"/>
          <p:cNvSpPr/>
          <p:nvPr/>
        </p:nvSpPr>
        <p:spPr>
          <a:xfrm>
            <a:off x="0" y="1530097"/>
            <a:ext cx="11839074"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Logistic regression uses an equation as the representation, very much like linear regression.</a:t>
            </a:r>
            <a:endParaRPr/>
          </a:p>
          <a:p>
            <a:pPr marL="0" marR="0" lvl="0" indent="0" algn="l" rtl="0">
              <a:spcBef>
                <a:spcPts val="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Input values (x) are combined linearly using weights or coefficient values to predict an output value (y). </a:t>
            </a:r>
            <a:endParaRPr/>
          </a:p>
          <a:p>
            <a:pPr marL="0" marR="0" lvl="0" indent="0" algn="l" rtl="0">
              <a:spcBef>
                <a:spcPts val="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A key deference from linear regression is that the output value being modelled is a binary values (0 or 1) rather than a numeric value.</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76"/>
        <p:cNvGrpSpPr/>
        <p:nvPr/>
      </p:nvGrpSpPr>
      <p:grpSpPr>
        <a:xfrm>
          <a:off x="0" y="0"/>
          <a:ext cx="0" cy="0"/>
          <a:chOff x="0" y="0"/>
          <a:chExt cx="0" cy="0"/>
        </a:xfrm>
      </p:grpSpPr>
      <p:sp>
        <p:nvSpPr>
          <p:cNvPr id="177" name="Google Shape;177;p14"/>
          <p:cNvSpPr txBox="1">
            <a:spLocks noGrp="1"/>
          </p:cNvSpPr>
          <p:nvPr>
            <p:ph type="title"/>
          </p:nvPr>
        </p:nvSpPr>
        <p:spPr>
          <a:xfrm>
            <a:off x="0" y="-85344"/>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Logistic Function</a:t>
            </a:r>
            <a:endParaRPr/>
          </a:p>
        </p:txBody>
      </p:sp>
      <p:sp>
        <p:nvSpPr>
          <p:cNvPr id="178" name="Google Shape;178;p14"/>
          <p:cNvSpPr txBox="1">
            <a:spLocks noGrp="1"/>
          </p:cNvSpPr>
          <p:nvPr>
            <p:ph type="body" idx="1"/>
          </p:nvPr>
        </p:nvSpPr>
        <p:spPr>
          <a:xfrm>
            <a:off x="310895" y="952500"/>
            <a:ext cx="11251451" cy="3703721"/>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200"/>
              <a:buFont typeface="Arial"/>
              <a:buChar char="•"/>
            </a:pPr>
            <a:r>
              <a:rPr lang="en-US" sz="2200">
                <a:latin typeface="Garamond"/>
                <a:ea typeface="Garamond"/>
                <a:cs typeface="Garamond"/>
                <a:sym typeface="Garamond"/>
              </a:rPr>
              <a:t>Pi=E(Y=1| X)= β0+ β1D1+ β2D2+ β3D3+ β4D4+ β5D5+ β6X-  LPM representation</a:t>
            </a:r>
            <a:endParaRPr/>
          </a:p>
          <a:p>
            <a:pPr marL="228600" lvl="0" indent="-88900" algn="l" rtl="0">
              <a:lnSpc>
                <a:spcPct val="90000"/>
              </a:lnSpc>
              <a:spcBef>
                <a:spcPts val="1000"/>
              </a:spcBef>
              <a:spcAft>
                <a:spcPts val="0"/>
              </a:spcAft>
              <a:buClr>
                <a:schemeClr val="dk1"/>
              </a:buClr>
              <a:buSzPts val="2200"/>
              <a:buFont typeface="Arial"/>
              <a:buNone/>
            </a:pPr>
            <a:endParaRPr sz="22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200"/>
              <a:buFont typeface="Arial"/>
              <a:buChar char="•"/>
            </a:pPr>
            <a:r>
              <a:rPr lang="en-US" sz="2200">
                <a:latin typeface="Garamond"/>
                <a:ea typeface="Garamond"/>
                <a:cs typeface="Garamond"/>
                <a:sym typeface="Garamond"/>
              </a:rPr>
              <a:t>Instead we represent:  Using Logistic function..</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       Pi=E(Yi=1| X)= 1/ (1+e-(β0+ β1D1+ β2D2+ β3D3+ β4D4+ β5D5+ β6Xi))</a:t>
            </a:r>
            <a:endParaRPr/>
          </a:p>
          <a:p>
            <a:pPr marL="0" lvl="0" indent="0" algn="l" rtl="0">
              <a:lnSpc>
                <a:spcPct val="90000"/>
              </a:lnSpc>
              <a:spcBef>
                <a:spcPts val="1000"/>
              </a:spcBef>
              <a:spcAft>
                <a:spcPts val="0"/>
              </a:spcAft>
              <a:buClr>
                <a:schemeClr val="dk1"/>
              </a:buClr>
              <a:buSzPts val="2200"/>
              <a:buNone/>
            </a:pPr>
            <a:endParaRPr sz="22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200"/>
              <a:buFont typeface="Arial"/>
              <a:buChar char="•"/>
            </a:pPr>
            <a:r>
              <a:rPr lang="en-US" sz="2200">
                <a:latin typeface="Garamond"/>
                <a:ea typeface="Garamond"/>
                <a:cs typeface="Garamond"/>
                <a:sym typeface="Garamond"/>
              </a:rPr>
              <a:t>For exposition we write:</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       Pi=E(Yi=1| X)= 1/ (1+e-(z))= ez/(1+ez)</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       Where zi= β0+ β1D1+ β2D2+ β3D3+ β4D4+ β5D5+ β6Xi</a:t>
            </a:r>
            <a:r>
              <a:rPr lang="en-US"/>
              <a:t>   </a:t>
            </a:r>
            <a:endParaRPr/>
          </a:p>
          <a:p>
            <a:pPr marL="228600" lvl="0" indent="-50800" algn="l" rtl="0">
              <a:lnSpc>
                <a:spcPct val="90000"/>
              </a:lnSpc>
              <a:spcBef>
                <a:spcPts val="1000"/>
              </a:spcBef>
              <a:spcAft>
                <a:spcPts val="0"/>
              </a:spcAft>
              <a:buClr>
                <a:schemeClr val="dk1"/>
              </a:buClr>
              <a:buSzPts val="2800"/>
              <a:buFont typeface="Arial"/>
              <a:buNone/>
            </a:pPr>
            <a:endParaRPr/>
          </a:p>
          <a:p>
            <a:pPr marL="228600" lvl="0" indent="-50800" algn="l" rtl="0">
              <a:lnSpc>
                <a:spcPct val="90000"/>
              </a:lnSpc>
              <a:spcBef>
                <a:spcPts val="1000"/>
              </a:spcBef>
              <a:spcAft>
                <a:spcPts val="0"/>
              </a:spcAft>
              <a:buClr>
                <a:schemeClr val="dk1"/>
              </a:buClr>
              <a:buSzPts val="2800"/>
              <a:buFont typeface="Arial"/>
              <a:buNone/>
            </a:pPr>
            <a:endParaRPr/>
          </a:p>
          <a:p>
            <a:pPr marL="228600" lvl="0" indent="-50800" algn="l" rtl="0">
              <a:lnSpc>
                <a:spcPct val="90000"/>
              </a:lnSpc>
              <a:spcBef>
                <a:spcPts val="1000"/>
              </a:spcBef>
              <a:spcAft>
                <a:spcPts val="0"/>
              </a:spcAft>
              <a:buClr>
                <a:schemeClr val="dk1"/>
              </a:buClr>
              <a:buSzPts val="2800"/>
              <a:buFont typeface="Arial"/>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5"/>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Logistic Regression:</a:t>
            </a:r>
            <a:endParaRPr/>
          </a:p>
        </p:txBody>
      </p:sp>
      <p:sp>
        <p:nvSpPr>
          <p:cNvPr id="184" name="Google Shape;184;p15"/>
          <p:cNvSpPr txBox="1">
            <a:spLocks noGrp="1"/>
          </p:cNvSpPr>
          <p:nvPr>
            <p:ph type="body" idx="1"/>
          </p:nvPr>
        </p:nvSpPr>
        <p:spPr>
          <a:xfrm>
            <a:off x="265176" y="1398905"/>
            <a:ext cx="11500104"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70000"/>
              </a:lnSpc>
              <a:spcBef>
                <a:spcPts val="0"/>
              </a:spcBef>
              <a:spcAft>
                <a:spcPts val="0"/>
              </a:spcAft>
              <a:buClr>
                <a:schemeClr val="dk1"/>
              </a:buClr>
              <a:buSzPts val="2210"/>
              <a:buFont typeface="Arial"/>
              <a:buChar char="•"/>
            </a:pPr>
            <a:r>
              <a:rPr lang="en-US" sz="2210">
                <a:latin typeface="Garamond"/>
                <a:ea typeface="Garamond"/>
                <a:cs typeface="Garamond"/>
                <a:sym typeface="Garamond"/>
              </a:rPr>
              <a:t>The logistic curve takes care of all problems</a:t>
            </a:r>
            <a:endParaRPr/>
          </a:p>
          <a:p>
            <a:pPr marL="228600" lvl="0" indent="-88265" algn="l" rtl="0">
              <a:lnSpc>
                <a:spcPct val="70000"/>
              </a:lnSpc>
              <a:spcBef>
                <a:spcPts val="1000"/>
              </a:spcBef>
              <a:spcAft>
                <a:spcPts val="0"/>
              </a:spcAft>
              <a:buClr>
                <a:schemeClr val="dk1"/>
              </a:buClr>
              <a:buSzPts val="2210"/>
              <a:buFont typeface="Arial"/>
              <a:buNone/>
            </a:pPr>
            <a:endParaRPr sz="2210">
              <a:latin typeface="Garamond"/>
              <a:ea typeface="Garamond"/>
              <a:cs typeface="Garamond"/>
              <a:sym typeface="Garamond"/>
            </a:endParaRPr>
          </a:p>
          <a:p>
            <a:pPr marL="228600" lvl="0" indent="-228600" algn="l" rtl="0">
              <a:lnSpc>
                <a:spcPct val="70000"/>
              </a:lnSpc>
              <a:spcBef>
                <a:spcPts val="1000"/>
              </a:spcBef>
              <a:spcAft>
                <a:spcPts val="0"/>
              </a:spcAft>
              <a:buClr>
                <a:schemeClr val="dk1"/>
              </a:buClr>
              <a:buSzPts val="2210"/>
              <a:buFont typeface="Arial"/>
              <a:buChar char="•"/>
            </a:pPr>
            <a:r>
              <a:rPr lang="en-US" sz="2210">
                <a:latin typeface="Garamond"/>
                <a:ea typeface="Garamond"/>
                <a:cs typeface="Garamond"/>
                <a:sym typeface="Garamond"/>
              </a:rPr>
              <a:t>But how to estimate the model? Non-linear in parameters</a:t>
            </a:r>
            <a:endParaRPr/>
          </a:p>
          <a:p>
            <a:pPr marL="228600" lvl="0" indent="-88265" algn="l" rtl="0">
              <a:lnSpc>
                <a:spcPct val="70000"/>
              </a:lnSpc>
              <a:spcBef>
                <a:spcPts val="1000"/>
              </a:spcBef>
              <a:spcAft>
                <a:spcPts val="0"/>
              </a:spcAft>
              <a:buClr>
                <a:schemeClr val="dk1"/>
              </a:buClr>
              <a:buSzPts val="2210"/>
              <a:buFont typeface="Arial"/>
              <a:buNone/>
            </a:pPr>
            <a:endParaRPr sz="2210">
              <a:latin typeface="Garamond"/>
              <a:ea typeface="Garamond"/>
              <a:cs typeface="Garamond"/>
              <a:sym typeface="Garamond"/>
            </a:endParaRPr>
          </a:p>
          <a:p>
            <a:pPr marL="228600" lvl="0" indent="-228600" algn="l" rtl="0">
              <a:lnSpc>
                <a:spcPct val="70000"/>
              </a:lnSpc>
              <a:spcBef>
                <a:spcPts val="1000"/>
              </a:spcBef>
              <a:spcAft>
                <a:spcPts val="0"/>
              </a:spcAft>
              <a:buClr>
                <a:schemeClr val="dk1"/>
              </a:buClr>
              <a:buSzPts val="2210"/>
              <a:buFont typeface="Arial"/>
              <a:buChar char="•"/>
            </a:pPr>
            <a:r>
              <a:rPr lang="en-US" sz="2210">
                <a:latin typeface="Garamond"/>
                <a:ea typeface="Garamond"/>
                <a:cs typeface="Garamond"/>
                <a:sym typeface="Garamond"/>
              </a:rPr>
              <a:t>Any linearizing transformation?</a:t>
            </a:r>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   Taking  logarithm on both sides doesn’t linearize it </a:t>
            </a:r>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   Take ratio:  Pi/(1-Pi) =ezi</a:t>
            </a:r>
            <a:endParaRPr sz="2210">
              <a:latin typeface="Garamond"/>
              <a:ea typeface="Garamond"/>
              <a:cs typeface="Garamond"/>
              <a:sym typeface="Garamond"/>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   Then take logarithm on both sides:</a:t>
            </a:r>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Li=ln(Pi/(1-Pi)) =Zi= β0+ β1D1+ β2D2+ β3D3+ β4D4+ β5D5+ β6Xi</a:t>
            </a:r>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a:t>
            </a:r>
            <a:endParaRPr/>
          </a:p>
          <a:p>
            <a:pPr marL="0" lvl="0" indent="0" algn="l" rtl="0">
              <a:lnSpc>
                <a:spcPct val="70000"/>
              </a:lnSpc>
              <a:spcBef>
                <a:spcPts val="1000"/>
              </a:spcBef>
              <a:spcAft>
                <a:spcPts val="0"/>
              </a:spcAft>
              <a:buClr>
                <a:schemeClr val="dk1"/>
              </a:buClr>
              <a:buSzPts val="2210"/>
              <a:buNone/>
            </a:pPr>
            <a:r>
              <a:rPr lang="en-US" sz="2210">
                <a:latin typeface="Garamond"/>
                <a:ea typeface="Garamond"/>
                <a:cs typeface="Garamond"/>
                <a:sym typeface="Garamond"/>
              </a:rPr>
              <a:t>      This is called the Logit model/ Logistic Regression.</a:t>
            </a:r>
            <a:endParaRPr/>
          </a:p>
          <a:p>
            <a:pPr marL="0" lvl="0" indent="0" algn="l" rtl="0">
              <a:lnSpc>
                <a:spcPct val="70000"/>
              </a:lnSpc>
              <a:spcBef>
                <a:spcPts val="1000"/>
              </a:spcBef>
              <a:spcAft>
                <a:spcPts val="0"/>
              </a:spcAft>
              <a:buClr>
                <a:schemeClr val="dk1"/>
              </a:buClr>
              <a:buSzPts val="2380"/>
              <a:buNone/>
            </a:pPr>
            <a:r>
              <a:rPr lang="en-US" sz="2380"/>
              <a:t>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88"/>
        <p:cNvGrpSpPr/>
        <p:nvPr/>
      </p:nvGrpSpPr>
      <p:grpSpPr>
        <a:xfrm>
          <a:off x="0" y="0"/>
          <a:ext cx="0" cy="0"/>
          <a:chOff x="0" y="0"/>
          <a:chExt cx="0" cy="0"/>
        </a:xfrm>
      </p:grpSpPr>
      <p:sp>
        <p:nvSpPr>
          <p:cNvPr id="189" name="Google Shape;189;p16"/>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Interpretation:</a:t>
            </a:r>
            <a:endParaRPr/>
          </a:p>
        </p:txBody>
      </p:sp>
      <p:sp>
        <p:nvSpPr>
          <p:cNvPr id="190" name="Google Shape;190;p16"/>
          <p:cNvSpPr txBox="1">
            <a:spLocks noGrp="1"/>
          </p:cNvSpPr>
          <p:nvPr>
            <p:ph type="body" idx="1"/>
          </p:nvPr>
        </p:nvSpPr>
        <p:spPr>
          <a:xfrm>
            <a:off x="106680" y="1253331"/>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250000"/>
              </a:lnSpc>
              <a:spcBef>
                <a:spcPts val="0"/>
              </a:spcBef>
              <a:spcAft>
                <a:spcPts val="0"/>
              </a:spcAft>
              <a:buClr>
                <a:schemeClr val="dk1"/>
              </a:buClr>
              <a:buSzPts val="2200"/>
              <a:buFont typeface="Arial"/>
              <a:buChar char="•"/>
            </a:pPr>
            <a:r>
              <a:rPr lang="en-US" sz="2200">
                <a:latin typeface="Garamond"/>
                <a:ea typeface="Garamond"/>
                <a:cs typeface="Garamond"/>
                <a:sym typeface="Garamond"/>
              </a:rPr>
              <a:t>This Pi is the probability that a claimant is not represented by an attorney.</a:t>
            </a:r>
            <a:endParaRPr/>
          </a:p>
          <a:p>
            <a:pPr marL="228600" lvl="0" indent="-228600" algn="l" rtl="0">
              <a:lnSpc>
                <a:spcPct val="150000"/>
              </a:lnSpc>
              <a:spcBef>
                <a:spcPts val="1000"/>
              </a:spcBef>
              <a:spcAft>
                <a:spcPts val="0"/>
              </a:spcAft>
              <a:buClr>
                <a:schemeClr val="dk1"/>
              </a:buClr>
              <a:buSzPts val="2200"/>
              <a:buFont typeface="Arial"/>
              <a:buChar char="•"/>
            </a:pPr>
            <a:r>
              <a:rPr lang="en-US" sz="2200">
                <a:latin typeface="Garamond"/>
                <a:ea typeface="Garamond"/>
                <a:cs typeface="Garamond"/>
                <a:sym typeface="Garamond"/>
              </a:rPr>
              <a:t>Thus (Pi/1-Pi) is simply the ratio of the probability that a claimant is not represented by an attorney to the probability that he is </a:t>
            </a:r>
            <a:endParaRPr/>
          </a:p>
          <a:p>
            <a:pPr marL="228600" lvl="0" indent="-228600" algn="l" rtl="0">
              <a:lnSpc>
                <a:spcPct val="150000"/>
              </a:lnSpc>
              <a:spcBef>
                <a:spcPts val="1000"/>
              </a:spcBef>
              <a:spcAft>
                <a:spcPts val="0"/>
              </a:spcAft>
              <a:buClr>
                <a:schemeClr val="dk1"/>
              </a:buClr>
              <a:buSzPts val="2200"/>
              <a:buFont typeface="Arial"/>
              <a:buChar char="•"/>
            </a:pPr>
            <a:r>
              <a:rPr lang="en-US" sz="2200">
                <a:latin typeface="Garamond"/>
                <a:ea typeface="Garamond"/>
                <a:cs typeface="Garamond"/>
                <a:sym typeface="Garamond"/>
              </a:rPr>
              <a:t>This ratio is called the odds. Eg: Odds =2 means that the chances are in the ratio 2 to 1 in favor of not being represented by an Attorney </a:t>
            </a:r>
            <a:endParaRPr/>
          </a:p>
          <a:p>
            <a:pPr marL="228600" lvl="0" indent="-50800" algn="l" rtl="0">
              <a:lnSpc>
                <a:spcPct val="90000"/>
              </a:lnSpc>
              <a:spcBef>
                <a:spcPts val="1000"/>
              </a:spcBef>
              <a:spcAft>
                <a:spcPts val="0"/>
              </a:spcAft>
              <a:buClr>
                <a:schemeClr val="dk1"/>
              </a:buClr>
              <a:buSzPts val="2800"/>
              <a:buFont typeface="Arial"/>
              <a:buNone/>
            </a:pPr>
            <a:endParaRPr/>
          </a:p>
          <a:p>
            <a:pPr marL="0" lvl="0" indent="0" algn="l" rtl="0">
              <a:lnSpc>
                <a:spcPct val="90000"/>
              </a:lnSpc>
              <a:spcBef>
                <a:spcPts val="1000"/>
              </a:spcBef>
              <a:spcAft>
                <a:spcPts val="0"/>
              </a:spcAft>
              <a:buClr>
                <a:schemeClr val="dk1"/>
              </a:buClr>
              <a:buSzPts val="2800"/>
              <a:buNone/>
            </a:pPr>
            <a:endParaRPr/>
          </a:p>
          <a:p>
            <a:pPr marL="228600" lvl="0" indent="-50800" algn="l" rtl="0">
              <a:lnSpc>
                <a:spcPct val="90000"/>
              </a:lnSpc>
              <a:spcBef>
                <a:spcPts val="1000"/>
              </a:spcBef>
              <a:spcAft>
                <a:spcPts val="0"/>
              </a:spcAft>
              <a:buClr>
                <a:schemeClr val="dk1"/>
              </a:buClr>
              <a:buSzPts val="2800"/>
              <a:buFont typeface="Arial"/>
              <a:buNone/>
            </a:pPr>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0">
  <p:cSld>
    <p:spTree>
      <p:nvGrpSpPr>
        <p:cNvPr id="1" name="Shape 195"/>
        <p:cNvGrpSpPr/>
        <p:nvPr/>
      </p:nvGrpSpPr>
      <p:grpSpPr>
        <a:xfrm>
          <a:off x="0" y="0"/>
          <a:ext cx="0" cy="0"/>
          <a:chOff x="0" y="0"/>
          <a:chExt cx="0" cy="0"/>
        </a:xfrm>
      </p:grpSpPr>
      <p:sp>
        <p:nvSpPr>
          <p:cNvPr id="196" name="Google Shape;196;p17"/>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Logistic Regression: </a:t>
            </a:r>
            <a:endParaRPr/>
          </a:p>
        </p:txBody>
      </p:sp>
      <p:graphicFrame>
        <p:nvGraphicFramePr>
          <p:cNvPr id="197" name="Google Shape;197;p17"/>
          <p:cNvGraphicFramePr/>
          <p:nvPr/>
        </p:nvGraphicFramePr>
        <p:xfrm>
          <a:off x="149834" y="886574"/>
          <a:ext cx="6888725" cy="5971485"/>
        </p:xfrm>
        <a:graphic>
          <a:graphicData uri="http://schemas.openxmlformats.org/drawingml/2006/table">
            <a:tbl>
              <a:tblPr>
                <a:noFill/>
                <a:tableStyleId>{C040C8CB-5F81-4AA3-BEA6-A1B442BD3B9B}</a:tableStyleId>
              </a:tblPr>
              <a:tblGrid>
                <a:gridCol w="860625">
                  <a:extLst>
                    <a:ext uri="{9D8B030D-6E8A-4147-A177-3AD203B41FA5}">
                      <a16:colId xmlns:a16="http://schemas.microsoft.com/office/drawing/2014/main" val="20000"/>
                    </a:ext>
                  </a:extLst>
                </a:gridCol>
                <a:gridCol w="860625">
                  <a:extLst>
                    <a:ext uri="{9D8B030D-6E8A-4147-A177-3AD203B41FA5}">
                      <a16:colId xmlns:a16="http://schemas.microsoft.com/office/drawing/2014/main" val="20001"/>
                    </a:ext>
                  </a:extLst>
                </a:gridCol>
                <a:gridCol w="860625">
                  <a:extLst>
                    <a:ext uri="{9D8B030D-6E8A-4147-A177-3AD203B41FA5}">
                      <a16:colId xmlns:a16="http://schemas.microsoft.com/office/drawing/2014/main" val="20002"/>
                    </a:ext>
                  </a:extLst>
                </a:gridCol>
                <a:gridCol w="860625">
                  <a:extLst>
                    <a:ext uri="{9D8B030D-6E8A-4147-A177-3AD203B41FA5}">
                      <a16:colId xmlns:a16="http://schemas.microsoft.com/office/drawing/2014/main" val="20003"/>
                    </a:ext>
                  </a:extLst>
                </a:gridCol>
                <a:gridCol w="860625">
                  <a:extLst>
                    <a:ext uri="{9D8B030D-6E8A-4147-A177-3AD203B41FA5}">
                      <a16:colId xmlns:a16="http://schemas.microsoft.com/office/drawing/2014/main" val="20004"/>
                    </a:ext>
                  </a:extLst>
                </a:gridCol>
                <a:gridCol w="860625">
                  <a:extLst>
                    <a:ext uri="{9D8B030D-6E8A-4147-A177-3AD203B41FA5}">
                      <a16:colId xmlns:a16="http://schemas.microsoft.com/office/drawing/2014/main" val="20005"/>
                    </a:ext>
                  </a:extLst>
                </a:gridCol>
                <a:gridCol w="860625">
                  <a:extLst>
                    <a:ext uri="{9D8B030D-6E8A-4147-A177-3AD203B41FA5}">
                      <a16:colId xmlns:a16="http://schemas.microsoft.com/office/drawing/2014/main" val="20006"/>
                    </a:ext>
                  </a:extLst>
                </a:gridCol>
                <a:gridCol w="864350">
                  <a:extLst>
                    <a:ext uri="{9D8B030D-6E8A-4147-A177-3AD203B41FA5}">
                      <a16:colId xmlns:a16="http://schemas.microsoft.com/office/drawing/2014/main" val="20007"/>
                    </a:ext>
                  </a:extLst>
                </a:gridCol>
              </a:tblGrid>
              <a:tr h="300925">
                <a:tc gridSpan="7">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glm(formula = ATTORNEY ~ CLMSEX + MARITAL + CLMINSUR + SEATBELT +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00"/>
                  </a:ext>
                </a:extLst>
              </a:tr>
              <a:tr h="30092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    CLMAGE + LOSS, family = "binomial", data = claimants)</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01"/>
                  </a:ext>
                </a:extLst>
              </a:tr>
              <a:tr h="192075">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02"/>
                  </a:ext>
                </a:extLst>
              </a:tr>
              <a:tr h="192075">
                <a:tc gridSpan="3">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Deviance Residuals: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03"/>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     Min        1Q    Median        3Q       Max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04"/>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-1.75252  -1.01326  -0.00579   0.95675   2.77915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05"/>
                  </a:ext>
                </a:extLst>
              </a:tr>
              <a:tr h="192075">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06"/>
                  </a:ext>
                </a:extLst>
              </a:tr>
              <a:tr h="192075">
                <a:tc gridSpan="2">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Coefficients:</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07"/>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             Estimate Std. Error z value Pr(&gt;|z|)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08"/>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(Intercept) -0.187950   0.260084  -0.723  0.46989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09"/>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CLMSEX       0.432891   0.135921   3.185  0.00145 **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10"/>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MARITAL     -0.027998   0.110334  -0.254  0.79968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11"/>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CLMINSUR     0.610617   0.231656   2.636  0.00839 **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12"/>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SEATBELT    -0.787398   0.566209  -1.391  0.16433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13"/>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CLMAGE       0.006444   0.003483   1.850  0.06434 .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14"/>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LOSS        -0.383399   0.034804 -11.016  &lt; 2e-16 ***</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15"/>
                  </a:ext>
                </a:extLst>
              </a:tr>
              <a:tr h="192075">
                <a:tc>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16"/>
                  </a:ext>
                </a:extLst>
              </a:tr>
              <a:tr h="192075">
                <a:tc gridSpan="7">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Signif. codes:  0 ‘***’ 0.001 ‘**’ 0.01 ‘*’ 0.05 ‘.’ 0.1 ‘ ’ 1</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17"/>
                  </a:ext>
                </a:extLst>
              </a:tr>
              <a:tr h="192075">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18"/>
                  </a:ext>
                </a:extLst>
              </a:tr>
              <a:tr h="30092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(Dispersion parameter for binomial family taken to be 1)</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19"/>
                  </a:ext>
                </a:extLst>
              </a:tr>
              <a:tr h="192075">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20"/>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    Null deviance: 1509.5  on 1090  degrees of freedom</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21"/>
                  </a:ext>
                </a:extLst>
              </a:tr>
              <a:tr h="192075">
                <a:tc gridSpan="6">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Residual deviance: 1283.4  on 1084  degrees of freedom</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22"/>
                  </a:ext>
                </a:extLst>
              </a:tr>
              <a:tr h="300925">
                <a:tc gridSpan="5">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  (249 observations deleted due to missingness)</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23"/>
                  </a:ext>
                </a:extLst>
              </a:tr>
              <a:tr h="192075">
                <a:tc gridSpan="2">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AIC: 1297.4</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24"/>
                  </a:ext>
                </a:extLst>
              </a:tr>
              <a:tr h="192075">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solidFill>
                      <a:srgbClr val="DCE6F1"/>
                    </a:solidFill>
                  </a:tcPr>
                </a:tc>
                <a:extLst>
                  <a:ext uri="{0D108BD9-81ED-4DB2-BD59-A6C34878D82A}">
                    <a16:rowId xmlns:a16="http://schemas.microsoft.com/office/drawing/2014/main" val="10025"/>
                  </a:ext>
                </a:extLst>
              </a:tr>
              <a:tr h="192075">
                <a:tc gridSpan="5">
                  <a:txBody>
                    <a:bodyPr/>
                    <a:lstStyle/>
                    <a:p>
                      <a:pPr marL="0" marR="0" lvl="0" indent="0" algn="l" rtl="0">
                        <a:spcBef>
                          <a:spcPts val="0"/>
                        </a:spcBef>
                        <a:spcAft>
                          <a:spcPts val="0"/>
                        </a:spcAft>
                        <a:buNone/>
                      </a:pPr>
                      <a:r>
                        <a:rPr lang="en-US" sz="1300" b="0" i="0" u="none" strike="noStrike" cap="none">
                          <a:solidFill>
                            <a:srgbClr val="000000"/>
                          </a:solidFill>
                          <a:latin typeface="Garamond"/>
                          <a:ea typeface="Garamond"/>
                          <a:cs typeface="Garamond"/>
                          <a:sym typeface="Garamond"/>
                        </a:rPr>
                        <a:t>Number of Fisher Scoring iterations: 6</a:t>
                      </a:r>
                      <a:endParaRPr/>
                    </a:p>
                  </a:txBody>
                  <a:tcPr marL="9175" marR="9175" marT="9175" marB="0" anchor="ctr">
                    <a:lnL w="9525" cap="flat" cmpd="sng">
                      <a:solidFill>
                        <a:srgbClr val="95B3D7"/>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tc>
                  <a:txBody>
                    <a:bodyPr/>
                    <a:lstStyle/>
                    <a:p>
                      <a:pPr marL="0" marR="0" lvl="0" indent="0" algn="l" rtl="0">
                        <a:spcBef>
                          <a:spcPts val="0"/>
                        </a:spcBef>
                        <a:spcAft>
                          <a:spcPts val="0"/>
                        </a:spcAft>
                        <a:buNone/>
                      </a:pPr>
                      <a:endParaRPr sz="1300" b="0" i="0" u="none" strike="noStrike" cap="none">
                        <a:solidFill>
                          <a:srgbClr val="000000"/>
                        </a:solidFill>
                        <a:latin typeface="Garamond"/>
                        <a:ea typeface="Garamond"/>
                        <a:cs typeface="Garamond"/>
                        <a:sym typeface="Garamond"/>
                      </a:endParaRPr>
                    </a:p>
                  </a:txBody>
                  <a:tcPr marL="9175" marR="9175" marT="9175" marB="0" anchor="b">
                    <a:lnL w="9525" cap="flat" cmpd="sng">
                      <a:solidFill>
                        <a:srgbClr val="000000">
                          <a:alpha val="0"/>
                        </a:srgbClr>
                      </a:solidFill>
                      <a:prstDash val="solid"/>
                      <a:round/>
                      <a:headEnd type="none" w="sm" len="sm"/>
                      <a:tailEnd type="none" w="sm" len="sm"/>
                    </a:lnL>
                    <a:lnR w="9525" cap="flat" cmpd="sng">
                      <a:solidFill>
                        <a:srgbClr val="95B3D7"/>
                      </a:solidFill>
                      <a:prstDash val="solid"/>
                      <a:round/>
                      <a:headEnd type="none" w="sm" len="sm"/>
                      <a:tailEnd type="none" w="sm" len="sm"/>
                    </a:lnR>
                    <a:lnT w="9525" cap="flat" cmpd="sng">
                      <a:solidFill>
                        <a:srgbClr val="95B3D7"/>
                      </a:solidFill>
                      <a:prstDash val="solid"/>
                      <a:round/>
                      <a:headEnd type="none" w="sm" len="sm"/>
                      <a:tailEnd type="none" w="sm" len="sm"/>
                    </a:lnT>
                    <a:lnB w="9525" cap="flat" cmpd="sng">
                      <a:solidFill>
                        <a:srgbClr val="95B3D7"/>
                      </a:solidFill>
                      <a:prstDash val="solid"/>
                      <a:round/>
                      <a:headEnd type="none" w="sm" len="sm"/>
                      <a:tailEnd type="none" w="sm" len="sm"/>
                    </a:lnB>
                  </a:tcPr>
                </a:tc>
                <a:extLst>
                  <a:ext uri="{0D108BD9-81ED-4DB2-BD59-A6C34878D82A}">
                    <a16:rowId xmlns:a16="http://schemas.microsoft.com/office/drawing/2014/main" val="10026"/>
                  </a:ext>
                </a:extLst>
              </a:tr>
            </a:tbl>
          </a:graphicData>
        </a:graphic>
      </p:graphicFrame>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Shape 201"/>
        <p:cNvGrpSpPr/>
        <p:nvPr/>
      </p:nvGrpSpPr>
      <p:grpSpPr>
        <a:xfrm>
          <a:off x="0" y="0"/>
          <a:ext cx="0" cy="0"/>
          <a:chOff x="0" y="0"/>
          <a:chExt cx="0" cy="0"/>
        </a:xfrm>
      </p:grpSpPr>
      <p:sp>
        <p:nvSpPr>
          <p:cNvPr id="202" name="Google Shape;202;p18"/>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Interpretations</a:t>
            </a:r>
            <a:endParaRPr/>
          </a:p>
        </p:txBody>
      </p:sp>
      <p:sp>
        <p:nvSpPr>
          <p:cNvPr id="203" name="Google Shape;203;p18"/>
          <p:cNvSpPr txBox="1">
            <a:spLocks noGrp="1"/>
          </p:cNvSpPr>
          <p:nvPr>
            <p:ph type="body" idx="1"/>
          </p:nvPr>
        </p:nvSpPr>
        <p:spPr>
          <a:xfrm>
            <a:off x="168442" y="1421606"/>
            <a:ext cx="11065042"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80000"/>
              </a:lnSpc>
              <a:spcBef>
                <a:spcPts val="0"/>
              </a:spcBef>
              <a:spcAft>
                <a:spcPts val="0"/>
              </a:spcAft>
              <a:buClr>
                <a:schemeClr val="dk1"/>
              </a:buClr>
              <a:buSzPts val="2210"/>
              <a:buChar char="•"/>
            </a:pPr>
            <a:r>
              <a:rPr lang="en-US" sz="2210" dirty="0">
                <a:latin typeface="Garamond"/>
                <a:ea typeface="Garamond"/>
                <a:cs typeface="Garamond"/>
                <a:sym typeface="Garamond"/>
              </a:rPr>
              <a:t>Significant Variables- CLMSEX, CLMINSUR,LOSS</a:t>
            </a:r>
            <a:endParaRPr dirty="0"/>
          </a:p>
          <a:p>
            <a:pPr marL="228600" lvl="0" indent="-88265" algn="l" rtl="0">
              <a:lnSpc>
                <a:spcPct val="80000"/>
              </a:lnSpc>
              <a:spcBef>
                <a:spcPts val="1000"/>
              </a:spcBef>
              <a:spcAft>
                <a:spcPts val="0"/>
              </a:spcAft>
              <a:buClr>
                <a:schemeClr val="dk1"/>
              </a:buClr>
              <a:buSzPts val="2210"/>
              <a:buNone/>
            </a:pPr>
            <a:endParaRPr sz="2210" dirty="0">
              <a:latin typeface="Garamond"/>
              <a:ea typeface="Garamond"/>
              <a:cs typeface="Garamond"/>
              <a:sym typeface="Garamond"/>
            </a:endParaRPr>
          </a:p>
          <a:p>
            <a:pPr marL="228600" lvl="0" indent="-228600" algn="l" rtl="0">
              <a:lnSpc>
                <a:spcPct val="80000"/>
              </a:lnSpc>
              <a:spcBef>
                <a:spcPts val="1000"/>
              </a:spcBef>
              <a:spcAft>
                <a:spcPts val="0"/>
              </a:spcAft>
              <a:buClr>
                <a:schemeClr val="dk1"/>
              </a:buClr>
              <a:buSzPts val="2210"/>
              <a:buChar char="•"/>
            </a:pPr>
            <a:r>
              <a:rPr lang="en-US" sz="2210" dirty="0">
                <a:latin typeface="Garamond"/>
                <a:ea typeface="Garamond"/>
                <a:cs typeface="Garamond"/>
                <a:sym typeface="Garamond"/>
              </a:rPr>
              <a:t>The log-odds  in favor of a female being not represented by an Attorney is .43 times than that of a male</a:t>
            </a:r>
            <a:endParaRPr dirty="0"/>
          </a:p>
          <a:p>
            <a:pPr marL="228600" lvl="0" indent="-88265" algn="l" rtl="0">
              <a:lnSpc>
                <a:spcPct val="80000"/>
              </a:lnSpc>
              <a:spcBef>
                <a:spcPts val="1000"/>
              </a:spcBef>
              <a:spcAft>
                <a:spcPts val="0"/>
              </a:spcAft>
              <a:buClr>
                <a:schemeClr val="dk1"/>
              </a:buClr>
              <a:buSzPts val="2210"/>
              <a:buNone/>
            </a:pPr>
            <a:endParaRPr sz="2210" dirty="0">
              <a:latin typeface="Garamond"/>
              <a:ea typeface="Garamond"/>
              <a:cs typeface="Garamond"/>
              <a:sym typeface="Garamond"/>
            </a:endParaRPr>
          </a:p>
          <a:p>
            <a:pPr marL="228600" lvl="0" indent="-228600" algn="l" rtl="0">
              <a:lnSpc>
                <a:spcPct val="80000"/>
              </a:lnSpc>
              <a:spcBef>
                <a:spcPts val="1000"/>
              </a:spcBef>
              <a:spcAft>
                <a:spcPts val="0"/>
              </a:spcAft>
              <a:buClr>
                <a:schemeClr val="dk1"/>
              </a:buClr>
              <a:buSzPts val="2210"/>
              <a:buChar char="•"/>
            </a:pPr>
            <a:r>
              <a:rPr lang="en-US" sz="2210" dirty="0">
                <a:latin typeface="Garamond"/>
                <a:ea typeface="Garamond"/>
                <a:cs typeface="Garamond"/>
                <a:sym typeface="Garamond"/>
              </a:rPr>
              <a:t>In other words, the log-odds in favor of a female not being represented by an Attorney is higher than that for male</a:t>
            </a:r>
            <a:endParaRPr dirty="0"/>
          </a:p>
          <a:p>
            <a:pPr marL="228600" lvl="0" indent="-88265" algn="l" rtl="0">
              <a:lnSpc>
                <a:spcPct val="80000"/>
              </a:lnSpc>
              <a:spcBef>
                <a:spcPts val="1000"/>
              </a:spcBef>
              <a:spcAft>
                <a:spcPts val="0"/>
              </a:spcAft>
              <a:buClr>
                <a:schemeClr val="dk1"/>
              </a:buClr>
              <a:buSzPts val="2210"/>
              <a:buNone/>
            </a:pPr>
            <a:endParaRPr sz="2210" dirty="0">
              <a:latin typeface="Garamond"/>
              <a:ea typeface="Garamond"/>
              <a:cs typeface="Garamond"/>
              <a:sym typeface="Garamond"/>
            </a:endParaRPr>
          </a:p>
          <a:p>
            <a:pPr marL="228600" lvl="0" indent="-228600" algn="l" rtl="0">
              <a:lnSpc>
                <a:spcPct val="80000"/>
              </a:lnSpc>
              <a:spcBef>
                <a:spcPts val="1000"/>
              </a:spcBef>
              <a:spcAft>
                <a:spcPts val="0"/>
              </a:spcAft>
              <a:buClr>
                <a:schemeClr val="dk1"/>
              </a:buClr>
              <a:buSzPts val="2210"/>
              <a:buChar char="•"/>
            </a:pPr>
            <a:r>
              <a:rPr lang="en-US" sz="2210" dirty="0">
                <a:latin typeface="Garamond"/>
                <a:ea typeface="Garamond"/>
                <a:cs typeface="Garamond"/>
                <a:sym typeface="Garamond"/>
              </a:rPr>
              <a:t>As loss increases the log-odds in favor of a claimant not being represented by an Attorney reduces</a:t>
            </a:r>
            <a:endParaRPr dirty="0"/>
          </a:p>
          <a:p>
            <a:pPr marL="228600" lvl="0" indent="-88265" algn="l" rtl="0">
              <a:lnSpc>
                <a:spcPct val="80000"/>
              </a:lnSpc>
              <a:spcBef>
                <a:spcPts val="1000"/>
              </a:spcBef>
              <a:spcAft>
                <a:spcPts val="0"/>
              </a:spcAft>
              <a:buClr>
                <a:schemeClr val="dk1"/>
              </a:buClr>
              <a:buSzPts val="2210"/>
              <a:buNone/>
            </a:pPr>
            <a:endParaRPr sz="2210" dirty="0">
              <a:latin typeface="Garamond"/>
              <a:ea typeface="Garamond"/>
              <a:cs typeface="Garamond"/>
              <a:sym typeface="Garamond"/>
            </a:endParaRPr>
          </a:p>
          <a:p>
            <a:pPr marL="228600" lvl="0" indent="-228600" algn="l" rtl="0">
              <a:lnSpc>
                <a:spcPct val="80000"/>
              </a:lnSpc>
              <a:spcBef>
                <a:spcPts val="1000"/>
              </a:spcBef>
              <a:spcAft>
                <a:spcPts val="0"/>
              </a:spcAft>
              <a:buClr>
                <a:schemeClr val="dk1"/>
              </a:buClr>
              <a:buSzPts val="2210"/>
              <a:buChar char="•"/>
            </a:pPr>
            <a:r>
              <a:rPr lang="en-US" sz="2210" dirty="0">
                <a:latin typeface="Garamond"/>
                <a:ea typeface="Garamond"/>
                <a:cs typeface="Garamond"/>
                <a:sym typeface="Garamond"/>
              </a:rPr>
              <a:t>This indicates that as loss increases, it is more probable that a claimant is represented by an Attorney</a:t>
            </a:r>
            <a:endParaRPr dirty="0"/>
          </a:p>
          <a:p>
            <a:pPr marL="228600" lvl="0" indent="-77470" algn="l" rtl="0">
              <a:lnSpc>
                <a:spcPct val="80000"/>
              </a:lnSpc>
              <a:spcBef>
                <a:spcPts val="1000"/>
              </a:spcBef>
              <a:spcAft>
                <a:spcPts val="0"/>
              </a:spcAft>
              <a:buClr>
                <a:schemeClr val="dk1"/>
              </a:buClr>
              <a:buSzPts val="2380"/>
              <a:buNone/>
            </a:pPr>
            <a:endParaRPr sz="2380" dirty="0"/>
          </a:p>
          <a:p>
            <a:pPr marL="228600" lvl="0" indent="-77470" algn="l" rtl="0">
              <a:lnSpc>
                <a:spcPct val="80000"/>
              </a:lnSpc>
              <a:spcBef>
                <a:spcPts val="1000"/>
              </a:spcBef>
              <a:spcAft>
                <a:spcPts val="0"/>
              </a:spcAft>
              <a:buClr>
                <a:schemeClr val="dk1"/>
              </a:buClr>
              <a:buSzPts val="2380"/>
              <a:buNone/>
            </a:pPr>
            <a:endParaRPr sz="2380" dirty="0"/>
          </a:p>
          <a:p>
            <a:pPr marL="228600" lvl="0" indent="-77470" algn="l" rtl="0">
              <a:lnSpc>
                <a:spcPct val="80000"/>
              </a:lnSpc>
              <a:spcBef>
                <a:spcPts val="1000"/>
              </a:spcBef>
              <a:spcAft>
                <a:spcPts val="0"/>
              </a:spcAft>
              <a:buClr>
                <a:schemeClr val="dk1"/>
              </a:buClr>
              <a:buSzPts val="2380"/>
              <a:buNone/>
            </a:pPr>
            <a:endParaRPr sz="238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0">
  <p:cSld>
    <p:spTree>
      <p:nvGrpSpPr>
        <p:cNvPr id="1" name="Shape 208"/>
        <p:cNvGrpSpPr/>
        <p:nvPr/>
      </p:nvGrpSpPr>
      <p:grpSpPr>
        <a:xfrm>
          <a:off x="0" y="0"/>
          <a:ext cx="0" cy="0"/>
          <a:chOff x="0" y="0"/>
          <a:chExt cx="0" cy="0"/>
        </a:xfrm>
      </p:grpSpPr>
      <p:sp>
        <p:nvSpPr>
          <p:cNvPr id="209" name="Google Shape;209;p19"/>
          <p:cNvSpPr txBox="1">
            <a:spLocks noGrp="1"/>
          </p:cNvSpPr>
          <p:nvPr>
            <p:ph type="title"/>
          </p:nvPr>
        </p:nvSpPr>
        <p:spPr>
          <a:xfrm>
            <a:off x="0" y="261937"/>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320"/>
              <a:buFont typeface="Calibri"/>
              <a:buNone/>
            </a:pPr>
            <a:r>
              <a:rPr lang="en-US" sz="4320">
                <a:solidFill>
                  <a:schemeClr val="accent2"/>
                </a:solidFill>
                <a:latin typeface="Calibri"/>
                <a:ea typeface="Calibri"/>
                <a:cs typeface="Calibri"/>
                <a:sym typeface="Calibri"/>
              </a:rPr>
              <a:t>Classification tables (Confusion matrix) </a:t>
            </a:r>
            <a:endParaRPr/>
          </a:p>
        </p:txBody>
      </p:sp>
      <p:sp>
        <p:nvSpPr>
          <p:cNvPr id="210" name="Google Shape;210;p19"/>
          <p:cNvSpPr txBox="1">
            <a:spLocks noGrp="1"/>
          </p:cNvSpPr>
          <p:nvPr>
            <p:ph type="body" idx="1"/>
          </p:nvPr>
        </p:nvSpPr>
        <p:spPr>
          <a:xfrm>
            <a:off x="838200" y="1825625"/>
            <a:ext cx="4118811" cy="2216986"/>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500"/>
              <a:buChar char="•"/>
            </a:pPr>
            <a:r>
              <a:rPr lang="en-US" sz="2500">
                <a:latin typeface="Garamond"/>
                <a:ea typeface="Garamond"/>
                <a:cs typeface="Garamond"/>
                <a:sym typeface="Garamond"/>
              </a:rPr>
              <a:t>Sensitivity</a:t>
            </a:r>
            <a:endParaRPr/>
          </a:p>
          <a:p>
            <a:pPr marL="228600" lvl="0" indent="-228600" algn="l" rtl="0">
              <a:lnSpc>
                <a:spcPct val="90000"/>
              </a:lnSpc>
              <a:spcBef>
                <a:spcPts val="1000"/>
              </a:spcBef>
              <a:spcAft>
                <a:spcPts val="0"/>
              </a:spcAft>
              <a:buClr>
                <a:schemeClr val="dk1"/>
              </a:buClr>
              <a:buSzPts val="2500"/>
              <a:buChar char="•"/>
            </a:pPr>
            <a:r>
              <a:rPr lang="en-US" sz="2500">
                <a:latin typeface="Garamond"/>
                <a:ea typeface="Garamond"/>
                <a:cs typeface="Garamond"/>
                <a:sym typeface="Garamond"/>
              </a:rPr>
              <a:t>Specificity</a:t>
            </a:r>
            <a:endParaRPr/>
          </a:p>
          <a:p>
            <a:pPr marL="228600" lvl="0" indent="-228600" algn="l" rtl="0">
              <a:lnSpc>
                <a:spcPct val="90000"/>
              </a:lnSpc>
              <a:spcBef>
                <a:spcPts val="1000"/>
              </a:spcBef>
              <a:spcAft>
                <a:spcPts val="0"/>
              </a:spcAft>
              <a:buClr>
                <a:schemeClr val="dk1"/>
              </a:buClr>
              <a:buSzPts val="2500"/>
              <a:buChar char="•"/>
            </a:pPr>
            <a:r>
              <a:rPr lang="en-US" sz="2500">
                <a:latin typeface="Garamond"/>
                <a:ea typeface="Garamond"/>
                <a:cs typeface="Garamond"/>
                <a:sym typeface="Garamond"/>
              </a:rPr>
              <a:t>ROC</a:t>
            </a:r>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88"/>
        <p:cNvGrpSpPr/>
        <p:nvPr/>
      </p:nvGrpSpPr>
      <p:grpSpPr>
        <a:xfrm>
          <a:off x="0" y="0"/>
          <a:ext cx="0" cy="0"/>
          <a:chOff x="0" y="0"/>
          <a:chExt cx="0" cy="0"/>
        </a:xfrm>
      </p:grpSpPr>
      <p:sp>
        <p:nvSpPr>
          <p:cNvPr id="89" name="Google Shape;89;p2"/>
          <p:cNvSpPr/>
          <p:nvPr/>
        </p:nvSpPr>
        <p:spPr>
          <a:xfrm>
            <a:off x="310896" y="3466839"/>
            <a:ext cx="10314432" cy="36933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sp>
        <p:nvSpPr>
          <p:cNvPr id="90" name="Google Shape;90;p2"/>
          <p:cNvSpPr/>
          <p:nvPr/>
        </p:nvSpPr>
        <p:spPr>
          <a:xfrm>
            <a:off x="310896" y="1666208"/>
            <a:ext cx="11570208" cy="31700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500">
                <a:solidFill>
                  <a:schemeClr val="dk1"/>
                </a:solidFill>
                <a:latin typeface="Garamond"/>
                <a:ea typeface="Garamond"/>
                <a:cs typeface="Garamond"/>
                <a:sym typeface="Garamond"/>
              </a:rPr>
              <a:t>The qualitative data with which are dealing, the binary response variable, can always be coded as having two values, 0 or 1. Rather than predicting these two values we try to model the probabilities that the response takes one of these two values</a:t>
            </a:r>
            <a:endParaRPr/>
          </a:p>
          <a:p>
            <a:pPr marL="0" marR="0" lvl="0" indent="0" algn="l" rtl="0">
              <a:spcBef>
                <a:spcPts val="0"/>
              </a:spcBef>
              <a:spcAft>
                <a:spcPts val="0"/>
              </a:spcAft>
              <a:buNone/>
            </a:pPr>
            <a:endParaRPr sz="25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500">
                <a:solidFill>
                  <a:schemeClr val="dk1"/>
                </a:solidFill>
                <a:latin typeface="Garamond"/>
                <a:ea typeface="Garamond"/>
                <a:cs typeface="Garamond"/>
                <a:sym typeface="Garamond"/>
              </a:rPr>
              <a:t>It’s a classification algorithm, that is used where the response variable is categorical. The idea of Logistic Regression is to find a relationship between features and probability of particular outcome.</a:t>
            </a:r>
            <a:endParaRPr sz="2500">
              <a:solidFill>
                <a:schemeClr val="dk1"/>
              </a:solidFill>
              <a:latin typeface="Garamond"/>
              <a:ea typeface="Garamond"/>
              <a:cs typeface="Garamond"/>
              <a:sym typeface="Garamond"/>
            </a:endParaRPr>
          </a:p>
          <a:p>
            <a:pPr marL="0" marR="0" lvl="0" indent="0" algn="l" rtl="0">
              <a:spcBef>
                <a:spcPts val="0"/>
              </a:spcBef>
              <a:spcAft>
                <a:spcPts val="0"/>
              </a:spcAft>
              <a:buNone/>
            </a:pPr>
            <a:endParaRPr sz="2500">
              <a:solidFill>
                <a:schemeClr val="dk1"/>
              </a:solidFill>
              <a:latin typeface="Garamond"/>
              <a:ea typeface="Garamond"/>
              <a:cs typeface="Garamond"/>
              <a:sym typeface="Garamond"/>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5"/>
        <p:cNvGrpSpPr/>
        <p:nvPr/>
      </p:nvGrpSpPr>
      <p:grpSpPr>
        <a:xfrm>
          <a:off x="0" y="0"/>
          <a:ext cx="0" cy="0"/>
          <a:chOff x="0" y="0"/>
          <a:chExt cx="0" cy="0"/>
        </a:xfrm>
      </p:grpSpPr>
      <p:sp>
        <p:nvSpPr>
          <p:cNvPr id="216" name="Google Shape;216;p20"/>
          <p:cNvSpPr txBox="1">
            <a:spLocks noGrp="1"/>
          </p:cNvSpPr>
          <p:nvPr>
            <p:ph type="title"/>
          </p:nvPr>
        </p:nvSpPr>
        <p:spPr>
          <a:xfrm>
            <a:off x="-3810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320"/>
              <a:buFont typeface="Calibri"/>
              <a:buNone/>
            </a:pPr>
            <a:r>
              <a:rPr lang="en-US" sz="4320">
                <a:solidFill>
                  <a:schemeClr val="accent2"/>
                </a:solidFill>
                <a:latin typeface="Calibri"/>
                <a:ea typeface="Calibri"/>
                <a:cs typeface="Calibri"/>
                <a:sym typeface="Calibri"/>
              </a:rPr>
              <a:t>Confusion matrix &amp; Goodness of fit</a:t>
            </a:r>
            <a:endParaRPr/>
          </a:p>
        </p:txBody>
      </p:sp>
      <p:graphicFrame>
        <p:nvGraphicFramePr>
          <p:cNvPr id="217" name="Google Shape;217;p20"/>
          <p:cNvGraphicFramePr/>
          <p:nvPr>
            <p:extLst>
              <p:ext uri="{D42A27DB-BD31-4B8C-83A1-F6EECF244321}">
                <p14:modId xmlns:p14="http://schemas.microsoft.com/office/powerpoint/2010/main" val="3599454303"/>
              </p:ext>
            </p:extLst>
          </p:nvPr>
        </p:nvGraphicFramePr>
        <p:xfrm>
          <a:off x="609600" y="1028700"/>
          <a:ext cx="5410200" cy="1676400"/>
        </p:xfrm>
        <a:graphic>
          <a:graphicData uri="http://schemas.openxmlformats.org/drawingml/2006/table">
            <a:tbl>
              <a:tblPr firstRow="1" bandRow="1">
                <a:noFill/>
                <a:tableStyleId>{8273B06A-D602-45CF-B37F-BA45F01B6E24}</a:tableStyleId>
              </a:tblPr>
              <a:tblGrid>
                <a:gridCol w="1803400">
                  <a:extLst>
                    <a:ext uri="{9D8B030D-6E8A-4147-A177-3AD203B41FA5}">
                      <a16:colId xmlns:a16="http://schemas.microsoft.com/office/drawing/2014/main" val="20000"/>
                    </a:ext>
                  </a:extLst>
                </a:gridCol>
                <a:gridCol w="1803400">
                  <a:extLst>
                    <a:ext uri="{9D8B030D-6E8A-4147-A177-3AD203B41FA5}">
                      <a16:colId xmlns:a16="http://schemas.microsoft.com/office/drawing/2014/main" val="20001"/>
                    </a:ext>
                  </a:extLst>
                </a:gridCol>
                <a:gridCol w="1803400">
                  <a:extLst>
                    <a:ext uri="{9D8B030D-6E8A-4147-A177-3AD203B41FA5}">
                      <a16:colId xmlns:a16="http://schemas.microsoft.com/office/drawing/2014/main" val="20002"/>
                    </a:ext>
                  </a:extLst>
                </a:gridCol>
              </a:tblGrid>
              <a:tr h="558800">
                <a:tc>
                  <a:txBody>
                    <a:bodyPr/>
                    <a:lstStyle/>
                    <a:p>
                      <a:pPr marL="0" marR="0" lvl="0" indent="0" algn="l" rtl="0">
                        <a:spcBef>
                          <a:spcPts val="0"/>
                        </a:spcBef>
                        <a:spcAft>
                          <a:spcPts val="0"/>
                        </a:spcAft>
                        <a:buNone/>
                      </a:pPr>
                      <a:endParaRPr sz="2000"/>
                    </a:p>
                  </a:txBody>
                  <a:tcPr marL="91450" marR="91450" marT="45725" marB="45725"/>
                </a:tc>
                <a:tc>
                  <a:txBody>
                    <a:bodyPr/>
                    <a:lstStyle/>
                    <a:p>
                      <a:pPr marL="0" marR="0" lvl="0" indent="0" algn="ctr" rtl="0">
                        <a:spcBef>
                          <a:spcPts val="0"/>
                        </a:spcBef>
                        <a:spcAft>
                          <a:spcPts val="0"/>
                        </a:spcAft>
                        <a:buNone/>
                      </a:pPr>
                      <a:r>
                        <a:rPr lang="en-US" sz="2000"/>
                        <a:t>Observed 1’s</a:t>
                      </a:r>
                      <a:endParaRPr/>
                    </a:p>
                  </a:txBody>
                  <a:tcPr marL="91450" marR="91450" marT="45725" marB="45725"/>
                </a:tc>
                <a:tc>
                  <a:txBody>
                    <a:bodyPr/>
                    <a:lstStyle/>
                    <a:p>
                      <a:pPr marL="0" marR="0" lvl="0" indent="0" algn="ctr" rtl="0">
                        <a:spcBef>
                          <a:spcPts val="0"/>
                        </a:spcBef>
                        <a:spcAft>
                          <a:spcPts val="0"/>
                        </a:spcAft>
                        <a:buNone/>
                      </a:pPr>
                      <a:r>
                        <a:rPr lang="en-US" sz="2000"/>
                        <a:t>Observed 0’s</a:t>
                      </a:r>
                      <a:endParaRPr/>
                    </a:p>
                  </a:txBody>
                  <a:tcPr marL="91450" marR="91450" marT="45725" marB="45725"/>
                </a:tc>
                <a:extLst>
                  <a:ext uri="{0D108BD9-81ED-4DB2-BD59-A6C34878D82A}">
                    <a16:rowId xmlns:a16="http://schemas.microsoft.com/office/drawing/2014/main" val="10000"/>
                  </a:ext>
                </a:extLst>
              </a:tr>
              <a:tr h="558800">
                <a:tc>
                  <a:txBody>
                    <a:bodyPr/>
                    <a:lstStyle/>
                    <a:p>
                      <a:pPr marL="0" marR="0" lvl="0" indent="0" algn="l" rtl="0">
                        <a:spcBef>
                          <a:spcPts val="0"/>
                        </a:spcBef>
                        <a:spcAft>
                          <a:spcPts val="0"/>
                        </a:spcAft>
                        <a:buNone/>
                      </a:pPr>
                      <a:r>
                        <a:rPr lang="en-US" sz="2000"/>
                        <a:t>Predicted 1’s</a:t>
                      </a:r>
                      <a:endParaRPr/>
                    </a:p>
                  </a:txBody>
                  <a:tcPr marL="91450" marR="91450" marT="45725" marB="45725"/>
                </a:tc>
                <a:tc>
                  <a:txBody>
                    <a:bodyPr/>
                    <a:lstStyle/>
                    <a:p>
                      <a:pPr marL="0" marR="0" lvl="0" indent="0" algn="ctr" rtl="0">
                        <a:spcBef>
                          <a:spcPts val="0"/>
                        </a:spcBef>
                        <a:spcAft>
                          <a:spcPts val="0"/>
                        </a:spcAft>
                        <a:buNone/>
                      </a:pPr>
                      <a:r>
                        <a:rPr lang="en-US" sz="2000" dirty="0"/>
                        <a:t>a (TP) 395</a:t>
                      </a:r>
                      <a:endParaRPr dirty="0"/>
                    </a:p>
                  </a:txBody>
                  <a:tcPr marL="91450" marR="91450" marT="45725" marB="45725"/>
                </a:tc>
                <a:tc>
                  <a:txBody>
                    <a:bodyPr/>
                    <a:lstStyle/>
                    <a:p>
                      <a:pPr marL="0" marR="0" lvl="0" indent="0" algn="ctr" rtl="0">
                        <a:spcBef>
                          <a:spcPts val="0"/>
                        </a:spcBef>
                        <a:spcAft>
                          <a:spcPts val="0"/>
                        </a:spcAft>
                        <a:buNone/>
                      </a:pPr>
                      <a:r>
                        <a:rPr lang="en-US" sz="2000" dirty="0"/>
                        <a:t>b (FP) 197</a:t>
                      </a:r>
                      <a:endParaRPr dirty="0"/>
                    </a:p>
                  </a:txBody>
                  <a:tcPr marL="91450" marR="91450" marT="45725" marB="45725"/>
                </a:tc>
                <a:extLst>
                  <a:ext uri="{0D108BD9-81ED-4DB2-BD59-A6C34878D82A}">
                    <a16:rowId xmlns:a16="http://schemas.microsoft.com/office/drawing/2014/main" val="10001"/>
                  </a:ext>
                </a:extLst>
              </a:tr>
              <a:tr h="558800">
                <a:tc>
                  <a:txBody>
                    <a:bodyPr/>
                    <a:lstStyle/>
                    <a:p>
                      <a:pPr marL="0" marR="0" lvl="0" indent="0" algn="l" rtl="0">
                        <a:spcBef>
                          <a:spcPts val="0"/>
                        </a:spcBef>
                        <a:spcAft>
                          <a:spcPts val="0"/>
                        </a:spcAft>
                        <a:buNone/>
                      </a:pPr>
                      <a:r>
                        <a:rPr lang="en-US" sz="2000"/>
                        <a:t>Predicted 0’s</a:t>
                      </a:r>
                      <a:endParaRPr/>
                    </a:p>
                  </a:txBody>
                  <a:tcPr marL="91450" marR="91450" marT="45725" marB="45725"/>
                </a:tc>
                <a:tc>
                  <a:txBody>
                    <a:bodyPr/>
                    <a:lstStyle/>
                    <a:p>
                      <a:pPr marL="0" marR="0" lvl="0" indent="0" algn="ctr" rtl="0">
                        <a:spcBef>
                          <a:spcPts val="0"/>
                        </a:spcBef>
                        <a:spcAft>
                          <a:spcPts val="0"/>
                        </a:spcAft>
                        <a:buNone/>
                      </a:pPr>
                      <a:r>
                        <a:rPr lang="en-US" sz="2000" dirty="0"/>
                        <a:t>c (FN) 123</a:t>
                      </a:r>
                      <a:endParaRPr dirty="0"/>
                    </a:p>
                  </a:txBody>
                  <a:tcPr marL="91450" marR="91450" marT="45725" marB="45725"/>
                </a:tc>
                <a:tc>
                  <a:txBody>
                    <a:bodyPr/>
                    <a:lstStyle/>
                    <a:p>
                      <a:pPr marL="0" marR="0" lvl="0" indent="0" algn="ctr" rtl="0">
                        <a:spcBef>
                          <a:spcPts val="0"/>
                        </a:spcBef>
                        <a:spcAft>
                          <a:spcPts val="0"/>
                        </a:spcAft>
                        <a:buNone/>
                      </a:pPr>
                      <a:r>
                        <a:rPr lang="en-US" sz="2000" dirty="0"/>
                        <a:t>d (TN) 381</a:t>
                      </a:r>
                      <a:endParaRPr dirty="0"/>
                    </a:p>
                  </a:txBody>
                  <a:tcPr marL="91450" marR="91450" marT="45725" marB="45725"/>
                </a:tc>
                <a:extLst>
                  <a:ext uri="{0D108BD9-81ED-4DB2-BD59-A6C34878D82A}">
                    <a16:rowId xmlns:a16="http://schemas.microsoft.com/office/drawing/2014/main" val="10002"/>
                  </a:ext>
                </a:extLst>
              </a:tr>
            </a:tbl>
          </a:graphicData>
        </a:graphic>
      </p:graphicFrame>
      <p:sp>
        <p:nvSpPr>
          <p:cNvPr id="218" name="Google Shape;218;p20"/>
          <p:cNvSpPr/>
          <p:nvPr/>
        </p:nvSpPr>
        <p:spPr>
          <a:xfrm>
            <a:off x="427522" y="3180347"/>
            <a:ext cx="7429099"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2000">
                <a:solidFill>
                  <a:schemeClr val="dk1"/>
                </a:solidFill>
                <a:latin typeface="Garamond"/>
                <a:ea typeface="Garamond"/>
                <a:cs typeface="Garamond"/>
                <a:sym typeface="Garamond"/>
              </a:rPr>
              <a:t>Many counts in a and d boxes and few in b and c boxes indicate good fit.</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Sensitivity = a/(a+c)</a:t>
            </a:r>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Specificity = d/(b+d)</a:t>
            </a:r>
            <a:endParaRPr/>
          </a:p>
          <a:p>
            <a:pPr marL="0" marR="0" lvl="0" indent="0" algn="l" rtl="0">
              <a:spcBef>
                <a:spcPts val="0"/>
              </a:spcBef>
              <a:spcAft>
                <a:spcPts val="0"/>
              </a:spcAft>
              <a:buNone/>
            </a:pPr>
            <a:endParaRPr sz="2000">
              <a:solidFill>
                <a:schemeClr val="dk1"/>
              </a:solidFill>
              <a:latin typeface="Garamond"/>
              <a:ea typeface="Garamond"/>
              <a:cs typeface="Garamond"/>
              <a:sym typeface="Garamond"/>
            </a:endParaRPr>
          </a:p>
          <a:p>
            <a:pPr marL="0" marR="0" lvl="0" indent="0" algn="l" rtl="0">
              <a:spcBef>
                <a:spcPts val="0"/>
              </a:spcBef>
              <a:spcAft>
                <a:spcPts val="0"/>
              </a:spcAft>
              <a:buNone/>
            </a:pPr>
            <a:r>
              <a:rPr lang="en-US" sz="2000">
                <a:solidFill>
                  <a:schemeClr val="dk1"/>
                </a:solidFill>
                <a:latin typeface="Garamond"/>
                <a:ea typeface="Garamond"/>
                <a:cs typeface="Garamond"/>
                <a:sym typeface="Garamond"/>
              </a:rPr>
              <a:t>High sensitivity and specificity indicate good fit.</a:t>
            </a:r>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2"/>
        <p:cNvGrpSpPr/>
        <p:nvPr/>
      </p:nvGrpSpPr>
      <p:grpSpPr>
        <a:xfrm>
          <a:off x="0" y="0"/>
          <a:ext cx="0" cy="0"/>
          <a:chOff x="0" y="0"/>
          <a:chExt cx="0" cy="0"/>
        </a:xfrm>
      </p:grpSpPr>
      <p:sp>
        <p:nvSpPr>
          <p:cNvPr id="223" name="Google Shape;223;p21"/>
          <p:cNvSpPr/>
          <p:nvPr/>
        </p:nvSpPr>
        <p:spPr>
          <a:xfrm>
            <a:off x="0" y="-1"/>
            <a:ext cx="8937523" cy="806861"/>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None/>
            </a:pPr>
            <a:r>
              <a:rPr lang="en-US" sz="4800">
                <a:solidFill>
                  <a:schemeClr val="accent2"/>
                </a:solidFill>
                <a:latin typeface="Calibri"/>
                <a:ea typeface="Calibri"/>
                <a:cs typeface="Calibri"/>
                <a:sym typeface="Calibri"/>
              </a:rPr>
              <a:t>Measuring Accuracies</a:t>
            </a:r>
            <a:endParaRPr/>
          </a:p>
        </p:txBody>
      </p:sp>
      <p:sp>
        <p:nvSpPr>
          <p:cNvPr id="224" name="Google Shape;224;p21"/>
          <p:cNvSpPr/>
          <p:nvPr/>
        </p:nvSpPr>
        <p:spPr>
          <a:xfrm>
            <a:off x="0" y="963942"/>
            <a:ext cx="1031908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Garamond"/>
                <a:ea typeface="Garamond"/>
                <a:cs typeface="Garamond"/>
                <a:sym typeface="Garamond"/>
              </a:rPr>
              <a:t>Sensitivity or Recall (True Positive Rate):  Sensitivity is the conditional probability that the predicted class is positive given that the actual class is positive. Mathematically, sensitivity is given by</a:t>
            </a:r>
            <a:endParaRPr sz="1800">
              <a:solidFill>
                <a:schemeClr val="dk1"/>
              </a:solidFill>
              <a:latin typeface="Garamond"/>
              <a:ea typeface="Garamond"/>
              <a:cs typeface="Garamond"/>
              <a:sym typeface="Garamond"/>
            </a:endParaRPr>
          </a:p>
        </p:txBody>
      </p:sp>
      <p:pic>
        <p:nvPicPr>
          <p:cNvPr id="225" name="Google Shape;225;p21"/>
          <p:cNvPicPr preferRelativeResize="0"/>
          <p:nvPr/>
        </p:nvPicPr>
        <p:blipFill rotWithShape="1">
          <a:blip r:embed="rId3">
            <a:alphaModFix/>
          </a:blip>
          <a:srcRect/>
          <a:stretch/>
        </p:blipFill>
        <p:spPr>
          <a:xfrm>
            <a:off x="6096000" y="1649340"/>
            <a:ext cx="2247900" cy="800100"/>
          </a:xfrm>
          <a:prstGeom prst="rect">
            <a:avLst/>
          </a:prstGeom>
          <a:noFill/>
          <a:ln>
            <a:noFill/>
          </a:ln>
        </p:spPr>
      </p:pic>
      <p:sp>
        <p:nvSpPr>
          <p:cNvPr id="226" name="Google Shape;226;p21"/>
          <p:cNvSpPr txBox="1"/>
          <p:nvPr/>
        </p:nvSpPr>
        <p:spPr>
          <a:xfrm>
            <a:off x="0" y="2606521"/>
            <a:ext cx="10319084" cy="92333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Garamond"/>
                <a:ea typeface="Garamond"/>
                <a:cs typeface="Garamond"/>
                <a:sym typeface="Garamond"/>
              </a:rPr>
              <a:t>Specificity (True Negative Rate) : Specificity is the conditional probability that the predicted class is negative given that the actual class is negative. Mathematically, specificity is given by</a:t>
            </a:r>
            <a:endParaRPr/>
          </a:p>
          <a:p>
            <a:pPr marL="0" marR="0" lvl="0" indent="0" algn="l" rtl="0">
              <a:spcBef>
                <a:spcPts val="0"/>
              </a:spcBef>
              <a:spcAft>
                <a:spcPts val="0"/>
              </a:spcAft>
              <a:buNone/>
            </a:pPr>
            <a:endParaRPr sz="1800">
              <a:solidFill>
                <a:schemeClr val="dk1"/>
              </a:solidFill>
              <a:latin typeface="Calibri"/>
              <a:ea typeface="Calibri"/>
              <a:cs typeface="Calibri"/>
              <a:sym typeface="Calibri"/>
            </a:endParaRPr>
          </a:p>
        </p:txBody>
      </p:sp>
      <p:pic>
        <p:nvPicPr>
          <p:cNvPr id="227" name="Google Shape;227;p21"/>
          <p:cNvPicPr preferRelativeResize="0"/>
          <p:nvPr/>
        </p:nvPicPr>
        <p:blipFill rotWithShape="1">
          <a:blip r:embed="rId4">
            <a:alphaModFix/>
          </a:blip>
          <a:srcRect/>
          <a:stretch/>
        </p:blipFill>
        <p:spPr>
          <a:xfrm>
            <a:off x="6096000" y="3110431"/>
            <a:ext cx="2247900" cy="800100"/>
          </a:xfrm>
          <a:prstGeom prst="rect">
            <a:avLst/>
          </a:prstGeom>
          <a:noFill/>
          <a:ln>
            <a:noFill/>
          </a:ln>
        </p:spPr>
      </p:pic>
      <p:sp>
        <p:nvSpPr>
          <p:cNvPr id="228" name="Google Shape;228;p21"/>
          <p:cNvSpPr/>
          <p:nvPr/>
        </p:nvSpPr>
        <p:spPr>
          <a:xfrm>
            <a:off x="0" y="4088706"/>
            <a:ext cx="11478126"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Garamond"/>
                <a:ea typeface="Garamond"/>
                <a:cs typeface="Garamond"/>
                <a:sym typeface="Garamond"/>
              </a:rPr>
              <a:t>Precision : Precision is the conditional probability that the actual value is positive given that the prediction by the model is positive. Mathematically, precision is given by</a:t>
            </a:r>
            <a:endParaRPr/>
          </a:p>
        </p:txBody>
      </p:sp>
      <p:pic>
        <p:nvPicPr>
          <p:cNvPr id="229" name="Google Shape;229;p21"/>
          <p:cNvPicPr preferRelativeResize="0"/>
          <p:nvPr/>
        </p:nvPicPr>
        <p:blipFill rotWithShape="1">
          <a:blip r:embed="rId5">
            <a:alphaModFix/>
          </a:blip>
          <a:srcRect/>
          <a:stretch/>
        </p:blipFill>
        <p:spPr>
          <a:xfrm>
            <a:off x="6096000" y="4349648"/>
            <a:ext cx="2247900" cy="800100"/>
          </a:xfrm>
          <a:prstGeom prst="rect">
            <a:avLst/>
          </a:prstGeom>
          <a:noFill/>
          <a:ln>
            <a:noFill/>
          </a:ln>
        </p:spPr>
      </p:pic>
      <p:sp>
        <p:nvSpPr>
          <p:cNvPr id="230" name="Google Shape;230;p21"/>
          <p:cNvSpPr/>
          <p:nvPr/>
        </p:nvSpPr>
        <p:spPr>
          <a:xfrm>
            <a:off x="88231" y="5127985"/>
            <a:ext cx="11209421"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a:solidFill>
                  <a:schemeClr val="dk1"/>
                </a:solidFill>
                <a:latin typeface="Garamond"/>
                <a:ea typeface="Garamond"/>
                <a:cs typeface="Garamond"/>
                <a:sym typeface="Garamond"/>
              </a:rPr>
              <a:t>F-Score : F-Score is a measure that combines precision and recall (harmonic mean between precision and recall).</a:t>
            </a:r>
            <a:endParaRPr/>
          </a:p>
          <a:p>
            <a:pPr marL="0" marR="0" lvl="0" indent="0" algn="l" rtl="0">
              <a:spcBef>
                <a:spcPts val="0"/>
              </a:spcBef>
              <a:spcAft>
                <a:spcPts val="0"/>
              </a:spcAft>
              <a:buNone/>
            </a:pPr>
            <a:r>
              <a:rPr lang="en-US" sz="1800">
                <a:solidFill>
                  <a:schemeClr val="dk1"/>
                </a:solidFill>
                <a:latin typeface="Garamond"/>
                <a:ea typeface="Garamond"/>
                <a:cs typeface="Garamond"/>
                <a:sym typeface="Garamond"/>
              </a:rPr>
              <a:t>Mathematically, F-Score is given by</a:t>
            </a:r>
            <a:endParaRPr/>
          </a:p>
        </p:txBody>
      </p:sp>
      <p:pic>
        <p:nvPicPr>
          <p:cNvPr id="231" name="Google Shape;231;p21"/>
          <p:cNvPicPr preferRelativeResize="0"/>
          <p:nvPr/>
        </p:nvPicPr>
        <p:blipFill rotWithShape="1">
          <a:blip r:embed="rId6">
            <a:alphaModFix/>
          </a:blip>
          <a:srcRect/>
          <a:stretch/>
        </p:blipFill>
        <p:spPr>
          <a:xfrm>
            <a:off x="6096000" y="5762284"/>
            <a:ext cx="3009900" cy="800100"/>
          </a:xfrm>
          <a:prstGeom prst="rect">
            <a:avLst/>
          </a:prstGeom>
          <a:noFill/>
          <a:ln>
            <a:noFill/>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5"/>
        <p:cNvGrpSpPr/>
        <p:nvPr/>
      </p:nvGrpSpPr>
      <p:grpSpPr>
        <a:xfrm>
          <a:off x="0" y="0"/>
          <a:ext cx="0" cy="0"/>
          <a:chOff x="0" y="0"/>
          <a:chExt cx="0" cy="0"/>
        </a:xfrm>
      </p:grpSpPr>
      <p:sp>
        <p:nvSpPr>
          <p:cNvPr id="236" name="Google Shape;236;p22"/>
          <p:cNvSpPr txBox="1">
            <a:spLocks noGrp="1"/>
          </p:cNvSpPr>
          <p:nvPr>
            <p:ph type="title"/>
          </p:nvPr>
        </p:nvSpPr>
        <p:spPr>
          <a:xfrm>
            <a:off x="103632"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ROC curves</a:t>
            </a:r>
            <a:endParaRPr/>
          </a:p>
        </p:txBody>
      </p:sp>
      <p:sp>
        <p:nvSpPr>
          <p:cNvPr id="237" name="Google Shape;237;p22"/>
          <p:cNvSpPr txBox="1">
            <a:spLocks noGrp="1"/>
          </p:cNvSpPr>
          <p:nvPr>
            <p:ph type="body" idx="1"/>
          </p:nvPr>
        </p:nvSpPr>
        <p:spPr>
          <a:xfrm>
            <a:off x="218492" y="1253331"/>
            <a:ext cx="11776992" cy="3559301"/>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400"/>
              <a:buChar char="•"/>
            </a:pPr>
            <a:r>
              <a:rPr lang="en-US" sz="2400">
                <a:latin typeface="Garamond"/>
                <a:ea typeface="Garamond"/>
                <a:cs typeface="Garamond"/>
                <a:sym typeface="Garamond"/>
              </a:rPr>
              <a:t>Receiver operating characteristic (ROC) curve can be used to understand the overall performance (worth) of a logistic regression model (and, in general, of classification models) and used for model</a:t>
            </a:r>
            <a:endParaRPr/>
          </a:p>
          <a:p>
            <a:pPr marL="228600" lvl="0" indent="-228600" algn="l" rtl="0">
              <a:lnSpc>
                <a:spcPct val="90000"/>
              </a:lnSpc>
              <a:spcBef>
                <a:spcPts val="1000"/>
              </a:spcBef>
              <a:spcAft>
                <a:spcPts val="0"/>
              </a:spcAft>
              <a:buClr>
                <a:schemeClr val="dk1"/>
              </a:buClr>
              <a:buSzPts val="2400"/>
              <a:buChar char="•"/>
            </a:pPr>
            <a:r>
              <a:rPr lang="en-US" sz="2400">
                <a:latin typeface="Garamond"/>
                <a:ea typeface="Garamond"/>
                <a:cs typeface="Garamond"/>
                <a:sym typeface="Garamond"/>
              </a:rPr>
              <a:t>Extending the above two-by-two table idea, rather than selecting a single cutoff, we can examine the full range of cutoff values from 0 to 1. For each possible cutoff value, we can form a two-by-two table. </a:t>
            </a:r>
            <a:endParaRPr/>
          </a:p>
          <a:p>
            <a:pPr marL="228600" lvl="0" indent="-228600" algn="l" rtl="0">
              <a:lnSpc>
                <a:spcPct val="90000"/>
              </a:lnSpc>
              <a:spcBef>
                <a:spcPts val="1000"/>
              </a:spcBef>
              <a:spcAft>
                <a:spcPts val="0"/>
              </a:spcAft>
              <a:buClr>
                <a:schemeClr val="dk1"/>
              </a:buClr>
              <a:buSzPts val="2400"/>
              <a:buChar char="•"/>
            </a:pPr>
            <a:r>
              <a:rPr lang="en-US" sz="2400">
                <a:latin typeface="Garamond"/>
                <a:ea typeface="Garamond"/>
                <a:cs typeface="Garamond"/>
                <a:sym typeface="Garamond"/>
              </a:rPr>
              <a:t>Plotting the pairs of sensitivity versus one minus specificity (True positive vs false positive) on a scatter plot provides an ROC (Receiver Operating Characteristic) curve. </a:t>
            </a:r>
            <a:endParaRPr/>
          </a:p>
          <a:p>
            <a:pPr marL="228600" lvl="0" indent="-228600" algn="l" rtl="0">
              <a:lnSpc>
                <a:spcPct val="90000"/>
              </a:lnSpc>
              <a:spcBef>
                <a:spcPts val="1000"/>
              </a:spcBef>
              <a:spcAft>
                <a:spcPts val="0"/>
              </a:spcAft>
              <a:buClr>
                <a:schemeClr val="dk1"/>
              </a:buClr>
              <a:buSzPts val="2400"/>
              <a:buChar char="•"/>
            </a:pPr>
            <a:r>
              <a:rPr lang="en-US" sz="2400">
                <a:latin typeface="Garamond"/>
                <a:ea typeface="Garamond"/>
                <a:cs typeface="Garamond"/>
                <a:sym typeface="Garamond"/>
              </a:rPr>
              <a:t>The area under this curve (AUC of the ROC) provides an overall measure of fit of the model.</a:t>
            </a:r>
            <a:endParaRPr/>
          </a:p>
          <a:p>
            <a:pPr marL="228600" lvl="0" indent="-228600" algn="l" rtl="0">
              <a:lnSpc>
                <a:spcPct val="90000"/>
              </a:lnSpc>
              <a:spcBef>
                <a:spcPts val="1000"/>
              </a:spcBef>
              <a:spcAft>
                <a:spcPts val="0"/>
              </a:spcAft>
              <a:buClr>
                <a:schemeClr val="dk1"/>
              </a:buClr>
              <a:buSzPts val="2400"/>
              <a:buChar char="•"/>
            </a:pPr>
            <a:r>
              <a:rPr lang="en-US" sz="2400">
                <a:latin typeface="Garamond"/>
                <a:ea typeface="Garamond"/>
                <a:cs typeface="Garamond"/>
                <a:sym typeface="Garamond"/>
              </a:rPr>
              <a:t> In particular, the AUC provides the probability that a randomly selected pair of subjects, one truly positive, and one truly negative, will be correctly ordered by the test. By “correctly ordered”, we mean that the positive subject will have a higher fitted value (i.e., higher predicted probability of the event) compared to the negative subject. </a:t>
            </a:r>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pic>
        <p:nvPicPr>
          <p:cNvPr id="243" name="Google Shape;243;p23"/>
          <p:cNvPicPr preferRelativeResize="0"/>
          <p:nvPr/>
        </p:nvPicPr>
        <p:blipFill rotWithShape="1">
          <a:blip r:embed="rId3">
            <a:alphaModFix/>
          </a:blip>
          <a:srcRect/>
          <a:stretch/>
        </p:blipFill>
        <p:spPr>
          <a:xfrm>
            <a:off x="1551405" y="1612231"/>
            <a:ext cx="7211244" cy="4894679"/>
          </a:xfrm>
          <a:prstGeom prst="rect">
            <a:avLst/>
          </a:prstGeom>
          <a:noFill/>
          <a:ln>
            <a:noFill/>
          </a:ln>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24"/>
          <p:cNvSpPr txBox="1">
            <a:spLocks noGrp="1"/>
          </p:cNvSpPr>
          <p:nvPr>
            <p:ph type="ctrTitle"/>
          </p:nvPr>
        </p:nvSpPr>
        <p:spPr>
          <a:xfrm>
            <a:off x="4351421" y="2851484"/>
            <a:ext cx="2915653" cy="850984"/>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Thank you</a:t>
            </a:r>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94"/>
        <p:cNvGrpSpPr/>
        <p:nvPr/>
      </p:nvGrpSpPr>
      <p:grpSpPr>
        <a:xfrm>
          <a:off x="0" y="0"/>
          <a:ext cx="0" cy="0"/>
          <a:chOff x="0" y="0"/>
          <a:chExt cx="0" cy="0"/>
        </a:xfrm>
      </p:grpSpPr>
      <p:sp>
        <p:nvSpPr>
          <p:cNvPr id="95" name="Google Shape;95;p3"/>
          <p:cNvSpPr txBox="1"/>
          <p:nvPr/>
        </p:nvSpPr>
        <p:spPr>
          <a:xfrm>
            <a:off x="152400" y="990600"/>
            <a:ext cx="11576304" cy="4953000"/>
          </a:xfrm>
          <a:prstGeom prst="rect">
            <a:avLst/>
          </a:prstGeom>
          <a:noFill/>
          <a:ln>
            <a:noFill/>
          </a:ln>
        </p:spPr>
        <p:txBody>
          <a:bodyPr spcFirstLastPara="1" wrap="square" lIns="91425" tIns="45700" rIns="91425" bIns="45700" anchor="t" anchorCtr="0">
            <a:normAutofit/>
          </a:bodyPr>
          <a:lstStyle/>
          <a:p>
            <a:pPr marL="0" marR="0" lvl="0" indent="0" algn="l" rtl="0">
              <a:lnSpc>
                <a:spcPct val="90000"/>
              </a:lnSpc>
              <a:spcBef>
                <a:spcPts val="0"/>
              </a:spcBef>
              <a:spcAft>
                <a:spcPts val="0"/>
              </a:spcAft>
              <a:buClr>
                <a:schemeClr val="dk1"/>
              </a:buClr>
              <a:buSzPts val="2000"/>
              <a:buFont typeface="Arial"/>
              <a:buNone/>
            </a:pPr>
            <a:endParaRPr sz="200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endParaRPr sz="2000">
              <a:solidFill>
                <a:schemeClr val="dk1"/>
              </a:solidFill>
              <a:latin typeface="Calibri"/>
              <a:ea typeface="Calibri"/>
              <a:cs typeface="Calibri"/>
              <a:sym typeface="Calibri"/>
            </a:endParaRPr>
          </a:p>
          <a:p>
            <a:pPr marL="0" marR="0" lvl="0" indent="0" algn="l" rtl="0">
              <a:lnSpc>
                <a:spcPct val="90000"/>
              </a:lnSpc>
              <a:spcBef>
                <a:spcPts val="100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In a study to determine the risk factors for cancer, health records of several people were studied. Data were collected on several variables, such as age, sex, smoking, diet, and the family’s medical history. The response variable was, the person had cancer (Y = 1), or did not have cancer (Y = 0). </a:t>
            </a:r>
            <a:endParaRPr/>
          </a:p>
          <a:p>
            <a:pPr marL="0" marR="0" lvl="0" indent="0" algn="l" rtl="0">
              <a:lnSpc>
                <a:spcPct val="90000"/>
              </a:lnSpc>
              <a:spcBef>
                <a:spcPts val="100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lnSpc>
                <a:spcPct val="90000"/>
              </a:lnSpc>
              <a:spcBef>
                <a:spcPts val="1000"/>
              </a:spcBef>
              <a:spcAft>
                <a:spcPts val="0"/>
              </a:spcAft>
              <a:buClr>
                <a:schemeClr val="dk1"/>
              </a:buClr>
              <a:buSzPts val="2000"/>
              <a:buFont typeface="Arial"/>
              <a:buNone/>
            </a:pPr>
            <a:endParaRPr sz="2000">
              <a:solidFill>
                <a:schemeClr val="dk1"/>
              </a:solidFill>
              <a:latin typeface="Garamond"/>
              <a:ea typeface="Garamond"/>
              <a:cs typeface="Garamond"/>
              <a:sym typeface="Garamond"/>
            </a:endParaRPr>
          </a:p>
          <a:p>
            <a:pPr marL="0" marR="0" lvl="0" indent="0" algn="l" rtl="0">
              <a:lnSpc>
                <a:spcPct val="90000"/>
              </a:lnSpc>
              <a:spcBef>
                <a:spcPts val="1000"/>
              </a:spcBef>
              <a:spcAft>
                <a:spcPts val="0"/>
              </a:spcAft>
              <a:buClr>
                <a:schemeClr val="dk1"/>
              </a:buClr>
              <a:buSzPts val="2000"/>
              <a:buFont typeface="Arial"/>
              <a:buNone/>
            </a:pPr>
            <a:r>
              <a:rPr lang="en-US" sz="2000">
                <a:solidFill>
                  <a:schemeClr val="dk1"/>
                </a:solidFill>
                <a:latin typeface="Garamond"/>
                <a:ea typeface="Garamond"/>
                <a:cs typeface="Garamond"/>
                <a:sym typeface="Garamond"/>
              </a:rPr>
              <a:t>In the financial community the “health” of a business is of primary concern. The response variable is solvency of the firm (bankrupt = 0, solvent =1), and the predictor variables are the various financial characteristics associated with the firm. Situations where the response variable is a dichotomous variable are quite common and occur extensively in statistical applications</a:t>
            </a:r>
            <a:endParaRPr/>
          </a:p>
        </p:txBody>
      </p:sp>
      <p:sp>
        <p:nvSpPr>
          <p:cNvPr id="96" name="Google Shape;96;p3"/>
          <p:cNvSpPr txBox="1"/>
          <p:nvPr/>
        </p:nvSpPr>
        <p:spPr>
          <a:xfrm>
            <a:off x="152400" y="0"/>
            <a:ext cx="2987842" cy="838200"/>
          </a:xfrm>
          <a:prstGeom prst="rect">
            <a:avLst/>
          </a:prstGeom>
          <a:noFill/>
          <a:ln>
            <a:noFill/>
          </a:ln>
        </p:spPr>
        <p:txBody>
          <a:bodyPr spcFirstLastPara="1" wrap="square" lIns="91425" tIns="45700" rIns="91425" bIns="45700" anchor="b" anchorCtr="0">
            <a:normAutofit/>
          </a:bodyPr>
          <a:lstStyle/>
          <a:p>
            <a:pPr marL="0" marR="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Examples</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4"/>
          <p:cNvSpPr txBox="1">
            <a:spLocks noGrp="1"/>
          </p:cNvSpPr>
          <p:nvPr>
            <p:ph type="title"/>
          </p:nvPr>
        </p:nvSpPr>
        <p:spPr>
          <a:xfrm>
            <a:off x="0" y="0"/>
            <a:ext cx="3477126"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Questions:</a:t>
            </a:r>
            <a:endParaRPr/>
          </a:p>
        </p:txBody>
      </p:sp>
      <p:sp>
        <p:nvSpPr>
          <p:cNvPr id="102" name="Google Shape;102;p4"/>
          <p:cNvSpPr txBox="1">
            <a:spLocks noGrp="1"/>
          </p:cNvSpPr>
          <p:nvPr>
            <p:ph type="body" idx="1"/>
          </p:nvPr>
        </p:nvSpPr>
        <p:spPr>
          <a:xfrm>
            <a:off x="216408" y="1253331"/>
            <a:ext cx="10515600"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90000"/>
              </a:lnSpc>
              <a:spcBef>
                <a:spcPts val="0"/>
              </a:spcBef>
              <a:spcAft>
                <a:spcPts val="0"/>
              </a:spcAft>
              <a:buClr>
                <a:schemeClr val="dk1"/>
              </a:buClr>
              <a:buSzPts val="2200"/>
              <a:buFont typeface="Arial"/>
              <a:buChar char="•"/>
            </a:pPr>
            <a:r>
              <a:rPr lang="en-US" sz="2200">
                <a:latin typeface="Garamond"/>
                <a:ea typeface="Garamond"/>
                <a:cs typeface="Garamond"/>
                <a:sym typeface="Garamond"/>
              </a:rPr>
              <a:t>Two critical questions:</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   </a:t>
            </a:r>
            <a:endParaRPr/>
          </a:p>
          <a:p>
            <a:pPr marL="228600" lvl="0" indent="-228600" algn="l" rtl="0">
              <a:lnSpc>
                <a:spcPct val="90000"/>
              </a:lnSpc>
              <a:spcBef>
                <a:spcPts val="1000"/>
              </a:spcBef>
              <a:spcAft>
                <a:spcPts val="0"/>
              </a:spcAft>
              <a:buClr>
                <a:schemeClr val="dk1"/>
              </a:buClr>
              <a:buSzPts val="2200"/>
              <a:buFont typeface="Noto Sans Symbols"/>
              <a:buChar char="⮚"/>
            </a:pPr>
            <a:r>
              <a:rPr lang="en-US" sz="2200">
                <a:latin typeface="Garamond"/>
                <a:ea typeface="Garamond"/>
                <a:cs typeface="Garamond"/>
                <a:sym typeface="Garamond"/>
              </a:rPr>
              <a:t>Can we run a usual linear regression and interpret the outcome?</a:t>
            </a:r>
            <a:endParaRPr/>
          </a:p>
          <a:p>
            <a:pPr marL="228600" lvl="0" indent="-88900" algn="l" rtl="0">
              <a:lnSpc>
                <a:spcPct val="90000"/>
              </a:lnSpc>
              <a:spcBef>
                <a:spcPts val="1000"/>
              </a:spcBef>
              <a:spcAft>
                <a:spcPts val="0"/>
              </a:spcAft>
              <a:buClr>
                <a:schemeClr val="dk1"/>
              </a:buClr>
              <a:buSzPts val="2200"/>
              <a:buFont typeface="Noto Sans Symbols"/>
              <a:buNone/>
            </a:pPr>
            <a:endParaRPr sz="22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200"/>
              <a:buFont typeface="Noto Sans Symbols"/>
              <a:buChar char="⮚"/>
            </a:pPr>
            <a:r>
              <a:rPr lang="en-US" sz="2200">
                <a:latin typeface="Garamond"/>
                <a:ea typeface="Garamond"/>
                <a:cs typeface="Garamond"/>
                <a:sym typeface="Garamond"/>
              </a:rPr>
              <a:t>Since the response variable is qualitative in nature, what do you predict in this case? </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 </a:t>
            </a:r>
            <a:endParaRPr/>
          </a:p>
          <a:p>
            <a:pPr marL="0" lvl="0" indent="0" algn="l" rtl="0">
              <a:lnSpc>
                <a:spcPct val="90000"/>
              </a:lnSpc>
              <a:spcBef>
                <a:spcPts val="1000"/>
              </a:spcBef>
              <a:spcAft>
                <a:spcPts val="0"/>
              </a:spcAft>
              <a:buClr>
                <a:schemeClr val="dk1"/>
              </a:buClr>
              <a:buSzPts val="2200"/>
              <a:buNone/>
            </a:pPr>
            <a:r>
              <a:rPr lang="en-US" sz="2200">
                <a:latin typeface="Garamond"/>
                <a:ea typeface="Garamond"/>
                <a:cs typeface="Garamond"/>
                <a:sym typeface="Garamond"/>
              </a:rPr>
              <a:t>We run a linear regression and answer both questions together.</a:t>
            </a:r>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5"/>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A Business Problem:</a:t>
            </a:r>
            <a:endParaRPr/>
          </a:p>
        </p:txBody>
      </p:sp>
      <p:sp>
        <p:nvSpPr>
          <p:cNvPr id="109" name="Google Shape;109;p5"/>
          <p:cNvSpPr txBox="1">
            <a:spLocks noGrp="1"/>
          </p:cNvSpPr>
          <p:nvPr>
            <p:ph type="body" idx="1"/>
          </p:nvPr>
        </p:nvSpPr>
        <p:spPr>
          <a:xfrm>
            <a:off x="89916" y="1421606"/>
            <a:ext cx="12012168"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100000"/>
              </a:lnSpc>
              <a:spcBef>
                <a:spcPts val="0"/>
              </a:spcBef>
              <a:spcAft>
                <a:spcPts val="0"/>
              </a:spcAft>
              <a:buClr>
                <a:schemeClr val="dk1"/>
              </a:buClr>
              <a:buSzPts val="2247"/>
              <a:buChar char="•"/>
            </a:pPr>
            <a:r>
              <a:rPr lang="en-US" sz="2247">
                <a:latin typeface="Garamond"/>
                <a:ea typeface="Garamond"/>
                <a:cs typeface="Garamond"/>
                <a:sym typeface="Garamond"/>
              </a:rPr>
              <a:t>We consider 1340 bodily injury liability claims from a single state , USA using a 2002 survey conducted by the Insurance Research Council (IRC)</a:t>
            </a:r>
            <a:endParaRPr/>
          </a:p>
          <a:p>
            <a:pPr marL="228600" lvl="0" indent="-228600" algn="l" rtl="0">
              <a:lnSpc>
                <a:spcPct val="100000"/>
              </a:lnSpc>
              <a:spcBef>
                <a:spcPts val="1000"/>
              </a:spcBef>
              <a:spcAft>
                <a:spcPts val="0"/>
              </a:spcAft>
              <a:buClr>
                <a:schemeClr val="dk1"/>
              </a:buClr>
              <a:buSzPts val="2247"/>
              <a:buChar char="•"/>
            </a:pPr>
            <a:r>
              <a:rPr lang="en-US" sz="2247">
                <a:latin typeface="Garamond"/>
                <a:ea typeface="Garamond"/>
                <a:cs typeface="Garamond"/>
                <a:sym typeface="Garamond"/>
              </a:rPr>
              <a:t>The survey is conducted in order to understand the characteristics of the claimants who choose to be represented by an Attorney when settling a claim</a:t>
            </a:r>
            <a:endParaRPr/>
          </a:p>
          <a:p>
            <a:pPr marL="228600" lvl="0" indent="-228600" algn="l" rtl="0">
              <a:lnSpc>
                <a:spcPct val="100000"/>
              </a:lnSpc>
              <a:spcBef>
                <a:spcPts val="1000"/>
              </a:spcBef>
              <a:spcAft>
                <a:spcPts val="0"/>
              </a:spcAft>
              <a:buClr>
                <a:schemeClr val="dk1"/>
              </a:buClr>
              <a:buSzPts val="2247"/>
              <a:buChar char="•"/>
            </a:pPr>
            <a:r>
              <a:rPr lang="en-US" sz="2247">
                <a:latin typeface="Garamond"/>
                <a:ea typeface="Garamond"/>
                <a:cs typeface="Garamond"/>
                <a:sym typeface="Garamond"/>
              </a:rPr>
              <a:t>The profits of an Insurance firm is often found to be dependent on whether the claimant appoints an Attorney or not- appointment of an Attorney can often increase the amount the claimant can claim from the firm</a:t>
            </a:r>
            <a:endParaRPr/>
          </a:p>
          <a:p>
            <a:pPr marL="228600" lvl="0" indent="-228600" algn="l" rtl="0">
              <a:lnSpc>
                <a:spcPct val="100000"/>
              </a:lnSpc>
              <a:spcBef>
                <a:spcPts val="1000"/>
              </a:spcBef>
              <a:spcAft>
                <a:spcPts val="0"/>
              </a:spcAft>
              <a:buClr>
                <a:schemeClr val="dk1"/>
              </a:buClr>
              <a:buSzPts val="2247"/>
              <a:buChar char="•"/>
            </a:pPr>
            <a:r>
              <a:rPr lang="en-US" sz="2247">
                <a:latin typeface="Garamond"/>
                <a:ea typeface="Garamond"/>
                <a:cs typeface="Garamond"/>
                <a:sym typeface="Garamond"/>
              </a:rPr>
              <a:t>An insurance firm may be interested in finding the probability of a claimant appointing an Attorney</a:t>
            </a:r>
            <a:endParaRPr/>
          </a:p>
          <a:p>
            <a:pPr marL="228600" lvl="0" indent="-228600" algn="l" rtl="0">
              <a:lnSpc>
                <a:spcPct val="100000"/>
              </a:lnSpc>
              <a:spcBef>
                <a:spcPts val="1000"/>
              </a:spcBef>
              <a:spcAft>
                <a:spcPts val="0"/>
              </a:spcAft>
              <a:buClr>
                <a:schemeClr val="dk1"/>
              </a:buClr>
              <a:buSzPts val="2247"/>
              <a:buChar char="•"/>
            </a:pPr>
            <a:r>
              <a:rPr lang="en-US" sz="2247">
                <a:latin typeface="Garamond"/>
                <a:ea typeface="Garamond"/>
                <a:cs typeface="Garamond"/>
                <a:sym typeface="Garamond"/>
              </a:rPr>
              <a:t>Depending on the demographic characteristics of the claimants who appoint an Attorney, the firm aims to design different policy instruments for different target groups</a:t>
            </a:r>
            <a:endParaRPr/>
          </a:p>
          <a:p>
            <a:pPr marL="228600" lvl="0" indent="-90804" algn="l" rtl="0">
              <a:lnSpc>
                <a:spcPct val="100000"/>
              </a:lnSpc>
              <a:spcBef>
                <a:spcPts val="1000"/>
              </a:spcBef>
              <a:spcAft>
                <a:spcPts val="0"/>
              </a:spcAft>
              <a:buClr>
                <a:schemeClr val="dk1"/>
              </a:buClr>
              <a:buSzPts val="2170"/>
              <a:buNone/>
            </a:pPr>
            <a:endParaRPr sz="217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14"/>
        <p:cNvGrpSpPr/>
        <p:nvPr/>
      </p:nvGrpSpPr>
      <p:grpSpPr>
        <a:xfrm>
          <a:off x="0" y="0"/>
          <a:ext cx="0" cy="0"/>
          <a:chOff x="0" y="0"/>
          <a:chExt cx="0" cy="0"/>
        </a:xfrm>
      </p:grpSpPr>
      <p:sp>
        <p:nvSpPr>
          <p:cNvPr id="115" name="Google Shape;115;p6"/>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Linear Regression</a:t>
            </a:r>
            <a:endParaRPr/>
          </a:p>
        </p:txBody>
      </p:sp>
      <p:sp>
        <p:nvSpPr>
          <p:cNvPr id="116" name="Google Shape;116;p6"/>
          <p:cNvSpPr txBox="1">
            <a:spLocks noGrp="1"/>
          </p:cNvSpPr>
          <p:nvPr>
            <p:ph type="body" idx="1"/>
          </p:nvPr>
        </p:nvSpPr>
        <p:spPr>
          <a:xfrm>
            <a:off x="204216" y="1057529"/>
            <a:ext cx="11512296" cy="4351338"/>
          </a:xfrm>
          <a:prstGeom prst="rect">
            <a:avLst/>
          </a:prstGeom>
          <a:noFill/>
          <a:ln>
            <a:noFill/>
          </a:ln>
        </p:spPr>
        <p:txBody>
          <a:bodyPr spcFirstLastPara="1" wrap="square" lIns="91425" tIns="45700" rIns="91425" bIns="45700" anchor="t" anchorCtr="0">
            <a:normAutofit/>
          </a:bodyPr>
          <a:lstStyle/>
          <a:p>
            <a:pPr marL="228600" lvl="0" indent="-228600" algn="l" rtl="0">
              <a:lnSpc>
                <a:spcPct val="70000"/>
              </a:lnSpc>
              <a:spcBef>
                <a:spcPts val="0"/>
              </a:spcBef>
              <a:spcAft>
                <a:spcPts val="0"/>
              </a:spcAft>
              <a:buClr>
                <a:schemeClr val="dk1"/>
              </a:buClr>
              <a:buSzPts val="1760"/>
              <a:buFont typeface="Arial"/>
              <a:buChar char="•"/>
            </a:pPr>
            <a:r>
              <a:rPr lang="en-US" sz="1760">
                <a:latin typeface="Garamond"/>
                <a:ea typeface="Garamond"/>
                <a:cs typeface="Garamond"/>
                <a:sym typeface="Garamond"/>
              </a:rPr>
              <a:t>Consider the “claimant” dataset</a:t>
            </a:r>
            <a:endParaRPr/>
          </a:p>
          <a:p>
            <a:pPr marL="228600" lvl="0" indent="-228600" algn="l" rtl="0">
              <a:lnSpc>
                <a:spcPct val="70000"/>
              </a:lnSpc>
              <a:spcBef>
                <a:spcPts val="1000"/>
              </a:spcBef>
              <a:spcAft>
                <a:spcPts val="0"/>
              </a:spcAft>
              <a:buClr>
                <a:schemeClr val="dk1"/>
              </a:buClr>
              <a:buSzPts val="1760"/>
              <a:buFont typeface="Arial"/>
              <a:buChar char="•"/>
            </a:pPr>
            <a:r>
              <a:rPr lang="en-US" sz="1760">
                <a:latin typeface="Garamond"/>
                <a:ea typeface="Garamond"/>
                <a:cs typeface="Garamond"/>
                <a:sym typeface="Garamond"/>
              </a:rPr>
              <a:t>Dummy Variable ATTORNEY:  Attorney=0, if yes</a:t>
            </a:r>
            <a:endParaRPr/>
          </a:p>
          <a:p>
            <a:pPr marL="0" lvl="0" indent="0" algn="l" rtl="0">
              <a:lnSpc>
                <a:spcPct val="70000"/>
              </a:lnSpc>
              <a:spcBef>
                <a:spcPts val="1000"/>
              </a:spcBef>
              <a:spcAft>
                <a:spcPts val="0"/>
              </a:spcAft>
              <a:buClr>
                <a:schemeClr val="dk1"/>
              </a:buClr>
              <a:buSzPts val="1760"/>
              <a:buNone/>
            </a:pPr>
            <a:r>
              <a:rPr lang="en-US" sz="1760">
                <a:latin typeface="Garamond"/>
                <a:ea typeface="Garamond"/>
                <a:cs typeface="Garamond"/>
                <a:sym typeface="Garamond"/>
              </a:rPr>
              <a:t>                                                       =1, if not</a:t>
            </a:r>
            <a:endParaRPr/>
          </a:p>
          <a:p>
            <a:pPr marL="228600" lvl="0" indent="-228600" algn="l" rtl="0">
              <a:lnSpc>
                <a:spcPct val="70000"/>
              </a:lnSpc>
              <a:spcBef>
                <a:spcPts val="1000"/>
              </a:spcBef>
              <a:spcAft>
                <a:spcPts val="0"/>
              </a:spcAft>
              <a:buClr>
                <a:schemeClr val="dk1"/>
              </a:buClr>
              <a:buSzPts val="1760"/>
              <a:buFont typeface="Arial"/>
              <a:buChar char="•"/>
            </a:pPr>
            <a:r>
              <a:rPr lang="en-US" sz="1760">
                <a:latin typeface="Garamond"/>
                <a:ea typeface="Garamond"/>
                <a:cs typeface="Garamond"/>
                <a:sym typeface="Garamond"/>
              </a:rPr>
              <a:t>Predict the outcome whether claimant is represented by an attorney or not on the following-</a:t>
            </a:r>
            <a:endParaRPr/>
          </a:p>
          <a:p>
            <a:pPr marL="228600" lvl="0" indent="-228600" algn="l" rtl="0">
              <a:lnSpc>
                <a:spcPct val="70000"/>
              </a:lnSpc>
              <a:spcBef>
                <a:spcPts val="1000"/>
              </a:spcBef>
              <a:spcAft>
                <a:spcPts val="0"/>
              </a:spcAft>
              <a:buClr>
                <a:schemeClr val="dk1"/>
              </a:buClr>
              <a:buSzPts val="1760"/>
              <a:buFont typeface="Noto Sans Symbols"/>
              <a:buChar char="⮚"/>
            </a:pPr>
            <a:r>
              <a:rPr lang="en-US" sz="1760">
                <a:latin typeface="Garamond"/>
                <a:ea typeface="Garamond"/>
                <a:cs typeface="Garamond"/>
                <a:sym typeface="Garamond"/>
              </a:rPr>
              <a:t>Claimant’s age –CLMAGE (D1)(in years)</a:t>
            </a:r>
            <a:endParaRPr/>
          </a:p>
          <a:p>
            <a:pPr marL="228600" lvl="0" indent="-228600" algn="l" rtl="0">
              <a:lnSpc>
                <a:spcPct val="70000"/>
              </a:lnSpc>
              <a:spcBef>
                <a:spcPts val="1000"/>
              </a:spcBef>
              <a:spcAft>
                <a:spcPts val="0"/>
              </a:spcAft>
              <a:buClr>
                <a:schemeClr val="dk1"/>
              </a:buClr>
              <a:buSzPts val="1760"/>
              <a:buFont typeface="Noto Sans Symbols"/>
              <a:buChar char="⮚"/>
            </a:pPr>
            <a:r>
              <a:rPr lang="en-US" sz="1760">
                <a:latin typeface="Garamond"/>
                <a:ea typeface="Garamond"/>
                <a:cs typeface="Garamond"/>
                <a:sym typeface="Garamond"/>
              </a:rPr>
              <a:t>Claimant’s gender- CLMSEX(D2)(0 if Male, 1 if Female)</a:t>
            </a:r>
            <a:endParaRPr/>
          </a:p>
          <a:p>
            <a:pPr marL="228600" lvl="0" indent="-228600" algn="l" rtl="0">
              <a:lnSpc>
                <a:spcPct val="70000"/>
              </a:lnSpc>
              <a:spcBef>
                <a:spcPts val="1000"/>
              </a:spcBef>
              <a:spcAft>
                <a:spcPts val="0"/>
              </a:spcAft>
              <a:buClr>
                <a:schemeClr val="dk1"/>
              </a:buClr>
              <a:buSzPts val="1760"/>
              <a:buFont typeface="Noto Sans Symbols"/>
              <a:buChar char="⮚"/>
            </a:pPr>
            <a:r>
              <a:rPr lang="en-US" sz="1760">
                <a:latin typeface="Garamond"/>
                <a:ea typeface="Garamond"/>
                <a:cs typeface="Garamond"/>
                <a:sym typeface="Garamond"/>
              </a:rPr>
              <a:t>Whether the claimant was wearing seatbelt –SEATBELT (D4) (0 if yes, 1 if no)</a:t>
            </a:r>
            <a:endParaRPr/>
          </a:p>
          <a:p>
            <a:pPr marL="228600" lvl="0" indent="-228600" algn="l" rtl="0">
              <a:lnSpc>
                <a:spcPct val="70000"/>
              </a:lnSpc>
              <a:spcBef>
                <a:spcPts val="1000"/>
              </a:spcBef>
              <a:spcAft>
                <a:spcPts val="0"/>
              </a:spcAft>
              <a:buClr>
                <a:schemeClr val="dk1"/>
              </a:buClr>
              <a:buSzPts val="1760"/>
              <a:buFont typeface="Noto Sans Symbols"/>
              <a:buChar char="⮚"/>
            </a:pPr>
            <a:r>
              <a:rPr lang="en-US" sz="1760">
                <a:latin typeface="Garamond"/>
                <a:ea typeface="Garamond"/>
                <a:cs typeface="Garamond"/>
                <a:sym typeface="Garamond"/>
              </a:rPr>
              <a:t>Whether the driver of the claimant’s vehicle was uninsured-CLMINSUR (D5) (0 if yes, 1 if no)</a:t>
            </a:r>
            <a:endParaRPr/>
          </a:p>
          <a:p>
            <a:pPr marL="228600" lvl="0" indent="-228600" algn="l" rtl="0">
              <a:lnSpc>
                <a:spcPct val="70000"/>
              </a:lnSpc>
              <a:spcBef>
                <a:spcPts val="1000"/>
              </a:spcBef>
              <a:spcAft>
                <a:spcPts val="0"/>
              </a:spcAft>
              <a:buClr>
                <a:schemeClr val="dk1"/>
              </a:buClr>
              <a:buSzPts val="1760"/>
              <a:buFont typeface="Noto Sans Symbols"/>
              <a:buChar char="⮚"/>
            </a:pPr>
            <a:r>
              <a:rPr lang="en-US" sz="1760">
                <a:latin typeface="Garamond"/>
                <a:ea typeface="Garamond"/>
                <a:cs typeface="Garamond"/>
                <a:sym typeface="Garamond"/>
              </a:rPr>
              <a:t>The claimant’s total economic loss (in thousands) -LOSS     (X)</a:t>
            </a:r>
            <a:endParaRPr/>
          </a:p>
          <a:p>
            <a:pPr marL="228600" lvl="0" indent="-116840" algn="l" rtl="0">
              <a:lnSpc>
                <a:spcPct val="70000"/>
              </a:lnSpc>
              <a:spcBef>
                <a:spcPts val="1000"/>
              </a:spcBef>
              <a:spcAft>
                <a:spcPts val="0"/>
              </a:spcAft>
              <a:buClr>
                <a:schemeClr val="dk1"/>
              </a:buClr>
              <a:buSzPts val="1760"/>
              <a:buFont typeface="Noto Sans Symbols"/>
              <a:buNone/>
            </a:pPr>
            <a:endParaRPr sz="1760">
              <a:latin typeface="Garamond"/>
              <a:ea typeface="Garamond"/>
              <a:cs typeface="Garamond"/>
              <a:sym typeface="Garamond"/>
            </a:endParaRPr>
          </a:p>
          <a:p>
            <a:pPr marL="228600" lvl="0" indent="-228600" algn="l" rtl="0">
              <a:lnSpc>
                <a:spcPct val="70000"/>
              </a:lnSpc>
              <a:spcBef>
                <a:spcPts val="1000"/>
              </a:spcBef>
              <a:spcAft>
                <a:spcPts val="0"/>
              </a:spcAft>
              <a:buClr>
                <a:schemeClr val="dk1"/>
              </a:buClr>
              <a:buSzPts val="1760"/>
              <a:buFont typeface="Arial"/>
              <a:buChar char="•"/>
            </a:pPr>
            <a:r>
              <a:rPr lang="en-US" sz="1760">
                <a:latin typeface="Garamond"/>
                <a:ea typeface="Garamond"/>
                <a:cs typeface="Garamond"/>
                <a:sym typeface="Garamond"/>
              </a:rPr>
              <a:t>Specify the regression:</a:t>
            </a:r>
            <a:endParaRPr/>
          </a:p>
          <a:p>
            <a:pPr marL="0" lvl="0" indent="0" algn="l" rtl="0">
              <a:lnSpc>
                <a:spcPct val="70000"/>
              </a:lnSpc>
              <a:spcBef>
                <a:spcPts val="1000"/>
              </a:spcBef>
              <a:spcAft>
                <a:spcPts val="0"/>
              </a:spcAft>
              <a:buClr>
                <a:schemeClr val="dk1"/>
              </a:buClr>
              <a:buSzPts val="1760"/>
              <a:buNone/>
            </a:pPr>
            <a:r>
              <a:rPr lang="en-US" sz="1760">
                <a:latin typeface="Garamond"/>
                <a:ea typeface="Garamond"/>
                <a:cs typeface="Garamond"/>
                <a:sym typeface="Garamond"/>
              </a:rPr>
              <a:t>        Y= β0+ β1D1+ β2D2+ β3D3+ β4D4+ β5D5+ β6X+ ε</a:t>
            </a:r>
            <a:endParaRPr sz="1760">
              <a:latin typeface="Garamond"/>
              <a:ea typeface="Garamond"/>
              <a:cs typeface="Garamond"/>
              <a:sym typeface="Garamond"/>
            </a:endParaRPr>
          </a:p>
          <a:p>
            <a:pPr marL="0" lvl="0" indent="0" algn="l" rtl="0">
              <a:lnSpc>
                <a:spcPct val="70000"/>
              </a:lnSpc>
              <a:spcBef>
                <a:spcPts val="1000"/>
              </a:spcBef>
              <a:spcAft>
                <a:spcPts val="0"/>
              </a:spcAft>
              <a:buClr>
                <a:schemeClr val="dk1"/>
              </a:buClr>
              <a:buSzPts val="1540"/>
              <a:buNone/>
            </a:pPr>
            <a:r>
              <a:rPr lang="en-US" sz="1540"/>
              <a:t>     </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sp>
        <p:nvSpPr>
          <p:cNvPr id="122" name="Google Shape;122;p7"/>
          <p:cNvSpPr txBox="1">
            <a:spLocks noGrp="1"/>
          </p:cNvSpPr>
          <p:nvPr>
            <p:ph type="title"/>
          </p:nvPr>
        </p:nvSpPr>
        <p:spPr>
          <a:xfrm>
            <a:off x="0" y="0"/>
            <a:ext cx="8839200"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800"/>
              <a:buFont typeface="Calibri"/>
              <a:buNone/>
            </a:pPr>
            <a:r>
              <a:rPr lang="en-US" sz="4800">
                <a:solidFill>
                  <a:schemeClr val="accent2"/>
                </a:solidFill>
                <a:latin typeface="Calibri"/>
                <a:ea typeface="Calibri"/>
                <a:cs typeface="Calibri"/>
                <a:sym typeface="Calibri"/>
              </a:rPr>
              <a:t>Conditional Expectation:</a:t>
            </a:r>
            <a:endParaRPr/>
          </a:p>
        </p:txBody>
      </p:sp>
      <p:sp>
        <p:nvSpPr>
          <p:cNvPr id="123" name="Google Shape;123;p7"/>
          <p:cNvSpPr txBox="1">
            <a:spLocks noGrp="1"/>
          </p:cNvSpPr>
          <p:nvPr>
            <p:ph type="body" idx="1"/>
          </p:nvPr>
        </p:nvSpPr>
        <p:spPr>
          <a:xfrm>
            <a:off x="509818" y="1090863"/>
            <a:ext cx="10515600" cy="4351338"/>
          </a:xfrm>
          <a:prstGeom prst="rect">
            <a:avLst/>
          </a:prstGeom>
          <a:noFill/>
          <a:ln>
            <a:noFill/>
          </a:ln>
        </p:spPr>
        <p:txBody>
          <a:bodyPr spcFirstLastPara="1" wrap="square" lIns="91425" tIns="45700" rIns="91425" bIns="45700" anchor="t" anchorCtr="0">
            <a:noAutofit/>
          </a:bodyPr>
          <a:lstStyle/>
          <a:p>
            <a:pPr marL="228600" lvl="0" indent="-228600" algn="l" rtl="0">
              <a:lnSpc>
                <a:spcPct val="90000"/>
              </a:lnSpc>
              <a:spcBef>
                <a:spcPts val="0"/>
              </a:spcBef>
              <a:spcAft>
                <a:spcPts val="0"/>
              </a:spcAft>
              <a:buClr>
                <a:schemeClr val="dk1"/>
              </a:buClr>
              <a:buSzPts val="2000"/>
              <a:buFont typeface="Arial"/>
              <a:buChar char="•"/>
            </a:pPr>
            <a:r>
              <a:rPr lang="en-US" sz="2000">
                <a:latin typeface="Garamond"/>
                <a:ea typeface="Garamond"/>
                <a:cs typeface="Garamond"/>
                <a:sym typeface="Garamond"/>
              </a:rPr>
              <a:t>Now what to predict?- Only two possibilities for the response variable- </a:t>
            </a:r>
            <a:br>
              <a:rPr lang="en-US" sz="2000">
                <a:latin typeface="Garamond"/>
                <a:ea typeface="Garamond"/>
                <a:cs typeface="Garamond"/>
                <a:sym typeface="Garamond"/>
              </a:rPr>
            </a:br>
            <a:r>
              <a:rPr lang="en-US" sz="2000">
                <a:latin typeface="Garamond"/>
                <a:ea typeface="Garamond"/>
                <a:cs typeface="Garamond"/>
                <a:sym typeface="Garamond"/>
              </a:rPr>
              <a:t>Either claimant is attorney, or not.</a:t>
            </a:r>
            <a:endParaRPr/>
          </a:p>
          <a:p>
            <a:pPr marL="228600" lvl="0" indent="-101600" algn="l" rtl="0">
              <a:lnSpc>
                <a:spcPct val="90000"/>
              </a:lnSpc>
              <a:spcBef>
                <a:spcPts val="1000"/>
              </a:spcBef>
              <a:spcAft>
                <a:spcPts val="0"/>
              </a:spcAft>
              <a:buClr>
                <a:schemeClr val="dk1"/>
              </a:buClr>
              <a:buSzPts val="2000"/>
              <a:buFont typeface="Arial"/>
              <a:buNone/>
            </a:pPr>
            <a:endParaRPr sz="20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000"/>
              <a:buFont typeface="Arial"/>
              <a:buChar char="•"/>
            </a:pPr>
            <a:r>
              <a:rPr lang="en-US" sz="2000">
                <a:latin typeface="Garamond"/>
                <a:ea typeface="Garamond"/>
                <a:cs typeface="Garamond"/>
                <a:sym typeface="Garamond"/>
              </a:rPr>
              <a:t>Given a set of values of explanatory variables , can we predict with 100% certainty that the claimant is represented by an attorney/not?</a:t>
            </a:r>
            <a:endParaRPr/>
          </a:p>
          <a:p>
            <a:pPr marL="228600" lvl="0" indent="-101600" algn="l" rtl="0">
              <a:lnSpc>
                <a:spcPct val="90000"/>
              </a:lnSpc>
              <a:spcBef>
                <a:spcPts val="1000"/>
              </a:spcBef>
              <a:spcAft>
                <a:spcPts val="0"/>
              </a:spcAft>
              <a:buClr>
                <a:schemeClr val="dk1"/>
              </a:buClr>
              <a:buSzPts val="2000"/>
              <a:buFont typeface="Arial"/>
              <a:buNone/>
            </a:pPr>
            <a:endParaRPr sz="20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000"/>
              <a:buFont typeface="Arial"/>
              <a:buChar char="•"/>
            </a:pPr>
            <a:r>
              <a:rPr lang="en-US" sz="2000">
                <a:latin typeface="Garamond"/>
                <a:ea typeface="Garamond"/>
                <a:cs typeface="Garamond"/>
                <a:sym typeface="Garamond"/>
              </a:rPr>
              <a:t>Of Course, the only thing we can  sensibly try to predict is the probability that the claimant is represented by an attorney given a set of values for the explanatory variables</a:t>
            </a:r>
            <a:endParaRPr/>
          </a:p>
          <a:p>
            <a:pPr marL="228600" lvl="0" indent="-101600" algn="l" rtl="0">
              <a:lnSpc>
                <a:spcPct val="90000"/>
              </a:lnSpc>
              <a:spcBef>
                <a:spcPts val="1000"/>
              </a:spcBef>
              <a:spcAft>
                <a:spcPts val="0"/>
              </a:spcAft>
              <a:buClr>
                <a:schemeClr val="dk1"/>
              </a:buClr>
              <a:buSzPts val="2000"/>
              <a:buFont typeface="Arial"/>
              <a:buNone/>
            </a:pPr>
            <a:endParaRPr sz="2000">
              <a:latin typeface="Garamond"/>
              <a:ea typeface="Garamond"/>
              <a:cs typeface="Garamond"/>
              <a:sym typeface="Garamond"/>
            </a:endParaRPr>
          </a:p>
          <a:p>
            <a:pPr marL="228600" lvl="0" indent="-228600" algn="l" rtl="0">
              <a:lnSpc>
                <a:spcPct val="90000"/>
              </a:lnSpc>
              <a:spcBef>
                <a:spcPts val="1000"/>
              </a:spcBef>
              <a:spcAft>
                <a:spcPts val="0"/>
              </a:spcAft>
              <a:buClr>
                <a:schemeClr val="dk1"/>
              </a:buClr>
              <a:buSzPts val="2000"/>
              <a:buFont typeface="Arial"/>
              <a:buChar char="•"/>
            </a:pPr>
            <a:r>
              <a:rPr lang="en-US" sz="2000">
                <a:latin typeface="Garamond"/>
                <a:ea typeface="Garamond"/>
                <a:cs typeface="Garamond"/>
                <a:sym typeface="Garamond"/>
              </a:rPr>
              <a:t>Like in linear regression, we predict the regression function:</a:t>
            </a:r>
            <a:endParaRPr/>
          </a:p>
          <a:p>
            <a:pPr marL="0" lvl="0" indent="0" algn="l" rtl="0">
              <a:lnSpc>
                <a:spcPct val="90000"/>
              </a:lnSpc>
              <a:spcBef>
                <a:spcPts val="1000"/>
              </a:spcBef>
              <a:spcAft>
                <a:spcPts val="0"/>
              </a:spcAft>
              <a:buClr>
                <a:schemeClr val="dk1"/>
              </a:buClr>
              <a:buSzPts val="2000"/>
              <a:buNone/>
            </a:pPr>
            <a:r>
              <a:rPr lang="en-US" sz="2000">
                <a:latin typeface="Garamond"/>
                <a:ea typeface="Garamond"/>
                <a:cs typeface="Garamond"/>
                <a:sym typeface="Garamond"/>
              </a:rPr>
              <a:t>       E(Y| X)= β0+ β1D1+ β2D2+ β3D3+ β4D4+ β5D5+ β6X</a:t>
            </a:r>
            <a:endParaRPr/>
          </a:p>
          <a:p>
            <a:pPr marL="228600" lvl="0" indent="-228600" algn="l" rtl="0">
              <a:lnSpc>
                <a:spcPct val="90000"/>
              </a:lnSpc>
              <a:spcBef>
                <a:spcPts val="1000"/>
              </a:spcBef>
              <a:spcAft>
                <a:spcPts val="0"/>
              </a:spcAft>
              <a:buClr>
                <a:schemeClr val="dk1"/>
              </a:buClr>
              <a:buSzPts val="2000"/>
              <a:buFont typeface="Arial"/>
              <a:buChar char="•"/>
            </a:pPr>
            <a:r>
              <a:rPr lang="en-US" sz="2000">
                <a:latin typeface="Garamond"/>
                <a:ea typeface="Garamond"/>
                <a:cs typeface="Garamond"/>
                <a:sym typeface="Garamond"/>
              </a:rPr>
              <a:t>Conditional Probability: But interpretation different! Now it represents the probability that the claimant is not  represented by an attorney given the set of values of the explanatory variables-  E(Y| X) is the conditional probability that the event Y will occur given X</a:t>
            </a:r>
            <a:endParaRPr/>
          </a:p>
          <a:p>
            <a:pPr marL="0" lvl="0" indent="0" algn="l" rtl="0">
              <a:lnSpc>
                <a:spcPct val="90000"/>
              </a:lnSpc>
              <a:spcBef>
                <a:spcPts val="1000"/>
              </a:spcBef>
              <a:spcAft>
                <a:spcPts val="0"/>
              </a:spcAft>
              <a:buClr>
                <a:schemeClr val="dk1"/>
              </a:buClr>
              <a:buSzPts val="2000"/>
              <a:buNone/>
            </a:pPr>
            <a:r>
              <a:rPr lang="en-US" sz="2000">
                <a:latin typeface="Garamond"/>
                <a:ea typeface="Garamond"/>
                <a:cs typeface="Garamond"/>
                <a:sym typeface="Garamond"/>
              </a:rPr>
              <a:t>     </a:t>
            </a:r>
            <a:endParaRPr/>
          </a:p>
          <a:p>
            <a:pPr marL="0" lvl="0" indent="0" algn="l" rtl="0">
              <a:lnSpc>
                <a:spcPct val="90000"/>
              </a:lnSpc>
              <a:spcBef>
                <a:spcPts val="1000"/>
              </a:spcBef>
              <a:spcAft>
                <a:spcPts val="0"/>
              </a:spcAft>
              <a:buClr>
                <a:schemeClr val="dk1"/>
              </a:buClr>
              <a:buSzPts val="2000"/>
              <a:buNone/>
            </a:pPr>
            <a:endParaRPr sz="2000">
              <a:latin typeface="Garamond"/>
              <a:ea typeface="Garamond"/>
              <a:cs typeface="Garamond"/>
              <a:sym typeface="Garamond"/>
            </a:endParaRPr>
          </a:p>
          <a:p>
            <a:pPr marL="0" lvl="0" indent="0" algn="l" rtl="0">
              <a:lnSpc>
                <a:spcPct val="90000"/>
              </a:lnSpc>
              <a:spcBef>
                <a:spcPts val="1000"/>
              </a:spcBef>
              <a:spcAft>
                <a:spcPts val="0"/>
              </a:spcAft>
              <a:buClr>
                <a:schemeClr val="dk1"/>
              </a:buClr>
              <a:buSzPts val="2000"/>
              <a:buNone/>
            </a:pPr>
            <a:r>
              <a:rPr lang="en-US" sz="2000">
                <a:latin typeface="Garamond"/>
                <a:ea typeface="Garamond"/>
                <a:cs typeface="Garamond"/>
                <a:sym typeface="Garamond"/>
              </a:rPr>
              <a:t>       </a:t>
            </a:r>
            <a:endParaRPr/>
          </a:p>
          <a:p>
            <a:pPr marL="0" lvl="0" indent="0" algn="l" rtl="0">
              <a:lnSpc>
                <a:spcPct val="90000"/>
              </a:lnSpc>
              <a:spcBef>
                <a:spcPts val="1000"/>
              </a:spcBef>
              <a:spcAft>
                <a:spcPts val="0"/>
              </a:spcAft>
              <a:buClr>
                <a:schemeClr val="dk1"/>
              </a:buClr>
              <a:buSzPts val="2000"/>
              <a:buNone/>
            </a:pPr>
            <a:r>
              <a:rPr lang="en-US" sz="2000">
                <a:latin typeface="Garamond"/>
                <a:ea typeface="Garamond"/>
                <a:cs typeface="Garamond"/>
                <a:sym typeface="Garamond"/>
              </a:rPr>
              <a:t>        </a:t>
            </a:r>
            <a:endParaRPr/>
          </a:p>
          <a:p>
            <a:pPr marL="228600" lvl="0" indent="-101600" algn="l" rtl="0">
              <a:lnSpc>
                <a:spcPct val="90000"/>
              </a:lnSpc>
              <a:spcBef>
                <a:spcPts val="1000"/>
              </a:spcBef>
              <a:spcAft>
                <a:spcPts val="0"/>
              </a:spcAft>
              <a:buClr>
                <a:schemeClr val="dk1"/>
              </a:buClr>
              <a:buSzPts val="2000"/>
              <a:buFont typeface="Arial"/>
              <a:buNone/>
            </a:pPr>
            <a:endParaRPr sz="2000">
              <a:latin typeface="Garamond"/>
              <a:ea typeface="Garamond"/>
              <a:cs typeface="Garamond"/>
              <a:sym typeface="Garamond"/>
            </a:endParaRPr>
          </a:p>
          <a:p>
            <a:pPr marL="228600" lvl="0" indent="-101600" algn="l" rtl="0">
              <a:lnSpc>
                <a:spcPct val="90000"/>
              </a:lnSpc>
              <a:spcBef>
                <a:spcPts val="1000"/>
              </a:spcBef>
              <a:spcAft>
                <a:spcPts val="0"/>
              </a:spcAft>
              <a:buClr>
                <a:schemeClr val="dk1"/>
              </a:buClr>
              <a:buSzPts val="2000"/>
              <a:buFont typeface="Arial"/>
              <a:buNone/>
            </a:pPr>
            <a:endParaRPr sz="200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27"/>
        <p:cNvGrpSpPr/>
        <p:nvPr/>
      </p:nvGrpSpPr>
      <p:grpSpPr>
        <a:xfrm>
          <a:off x="0" y="0"/>
          <a:ext cx="0" cy="0"/>
          <a:chOff x="0" y="0"/>
          <a:chExt cx="0" cy="0"/>
        </a:xfrm>
      </p:grpSpPr>
      <p:sp>
        <p:nvSpPr>
          <p:cNvPr id="128" name="Google Shape;128;p8"/>
          <p:cNvSpPr txBox="1">
            <a:spLocks noGrp="1"/>
          </p:cNvSpPr>
          <p:nvPr>
            <p:ph type="title"/>
          </p:nvPr>
        </p:nvSpPr>
        <p:spPr>
          <a:xfrm>
            <a:off x="0" y="0"/>
            <a:ext cx="10720137"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320"/>
              <a:buFont typeface="Calibri"/>
              <a:buNone/>
            </a:pPr>
            <a:r>
              <a:rPr lang="en-US" sz="4320">
                <a:solidFill>
                  <a:schemeClr val="accent2"/>
                </a:solidFill>
                <a:latin typeface="Calibri"/>
                <a:ea typeface="Calibri"/>
                <a:cs typeface="Calibri"/>
                <a:sym typeface="Calibri"/>
              </a:rPr>
              <a:t>Linear Regression Output of proposed model:</a:t>
            </a:r>
            <a:endParaRPr/>
          </a:p>
        </p:txBody>
      </p:sp>
      <p:graphicFrame>
        <p:nvGraphicFramePr>
          <p:cNvPr id="130" name="Google Shape;130;p8"/>
          <p:cNvGraphicFramePr/>
          <p:nvPr/>
        </p:nvGraphicFramePr>
        <p:xfrm>
          <a:off x="228597" y="1160462"/>
          <a:ext cx="5892850" cy="3566160"/>
        </p:xfrm>
        <a:graphic>
          <a:graphicData uri="http://schemas.openxmlformats.org/drawingml/2006/table">
            <a:tbl>
              <a:tblPr>
                <a:noFill/>
                <a:tableStyleId>{C040C8CB-5F81-4AA3-BEA6-A1B442BD3B9B}</a:tableStyleId>
              </a:tblPr>
              <a:tblGrid>
                <a:gridCol w="734225">
                  <a:extLst>
                    <a:ext uri="{9D8B030D-6E8A-4147-A177-3AD203B41FA5}">
                      <a16:colId xmlns:a16="http://schemas.microsoft.com/office/drawing/2014/main" val="20000"/>
                    </a:ext>
                  </a:extLst>
                </a:gridCol>
                <a:gridCol w="734225">
                  <a:extLst>
                    <a:ext uri="{9D8B030D-6E8A-4147-A177-3AD203B41FA5}">
                      <a16:colId xmlns:a16="http://schemas.microsoft.com/office/drawing/2014/main" val="20001"/>
                    </a:ext>
                  </a:extLst>
                </a:gridCol>
                <a:gridCol w="737400">
                  <a:extLst>
                    <a:ext uri="{9D8B030D-6E8A-4147-A177-3AD203B41FA5}">
                      <a16:colId xmlns:a16="http://schemas.microsoft.com/office/drawing/2014/main" val="20002"/>
                    </a:ext>
                  </a:extLst>
                </a:gridCol>
                <a:gridCol w="737400">
                  <a:extLst>
                    <a:ext uri="{9D8B030D-6E8A-4147-A177-3AD203B41FA5}">
                      <a16:colId xmlns:a16="http://schemas.microsoft.com/office/drawing/2014/main" val="20003"/>
                    </a:ext>
                  </a:extLst>
                </a:gridCol>
                <a:gridCol w="737400">
                  <a:extLst>
                    <a:ext uri="{9D8B030D-6E8A-4147-A177-3AD203B41FA5}">
                      <a16:colId xmlns:a16="http://schemas.microsoft.com/office/drawing/2014/main" val="20004"/>
                    </a:ext>
                  </a:extLst>
                </a:gridCol>
                <a:gridCol w="737400">
                  <a:extLst>
                    <a:ext uri="{9D8B030D-6E8A-4147-A177-3AD203B41FA5}">
                      <a16:colId xmlns:a16="http://schemas.microsoft.com/office/drawing/2014/main" val="20005"/>
                    </a:ext>
                  </a:extLst>
                </a:gridCol>
                <a:gridCol w="737400">
                  <a:extLst>
                    <a:ext uri="{9D8B030D-6E8A-4147-A177-3AD203B41FA5}">
                      <a16:colId xmlns:a16="http://schemas.microsoft.com/office/drawing/2014/main" val="20006"/>
                    </a:ext>
                  </a:extLst>
                </a:gridCol>
                <a:gridCol w="737400">
                  <a:extLst>
                    <a:ext uri="{9D8B030D-6E8A-4147-A177-3AD203B41FA5}">
                      <a16:colId xmlns:a16="http://schemas.microsoft.com/office/drawing/2014/main" val="20007"/>
                    </a:ext>
                  </a:extLst>
                </a:gridCol>
              </a:tblGrid>
              <a:tr h="190500">
                <a:tc gridSpan="2">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Coefficients:</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0"/>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              Estimate Std. Error t value Pr(&gt;|t|)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1"/>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(Intercept)  0.3293872  0.0555616   5.928 4.11e-09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2"/>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CLMSEX       0.0860886  0.0296149   2.907  0.00372 **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3"/>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MARITAL     -0.0020250  0.0235048  -0.086  0.93136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4"/>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CLMINSUR     0.1438686  0.0499335   2.881  0.00404 **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5"/>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SEATBELT    -0.1194189  0.1102862  -1.083  0.27913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6"/>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CLMAGE       0.0003384  0.0007514   0.450  0.65257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7"/>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LOSS        -0.0105399  0.0014182  -7.432 2.17e-13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8"/>
                  </a:ext>
                </a:extLst>
              </a:tr>
              <a:tr h="190500">
                <a:tc>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9"/>
                  </a:ext>
                </a:extLst>
              </a:tr>
              <a:tr h="190500">
                <a:tc gridSpan="7">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Signif. codes:  0 ‘***’ 0.001 ‘**’ 0.01 ‘*’ 0.05 ‘.’ 0.1 ‘ ’ 1</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10"/>
                  </a:ext>
                </a:extLst>
              </a:tr>
              <a:tr h="190500">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11"/>
                  </a:ext>
                </a:extLst>
              </a:tr>
              <a:tr h="190500">
                <a:tc gridSpan="7">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Residual standard error: 0.4838 on 1084 degrees of freedom</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12"/>
                  </a:ext>
                </a:extLst>
              </a:tr>
              <a:tr h="190500">
                <a:tc gridSpan="5">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  (249 observations deleted due to missingness)</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13"/>
                  </a:ext>
                </a:extLst>
              </a:tr>
              <a:tr h="190500">
                <a:tc gridSpan="7">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Multiple R-squared:  0.06706,   Adjusted R-squared:  0.0619 </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14"/>
                  </a:ext>
                </a:extLst>
              </a:tr>
              <a:tr h="190500">
                <a:tc gridSpan="6">
                  <a:txBody>
                    <a:bodyPr/>
                    <a:lstStyle/>
                    <a:p>
                      <a:pPr marL="0" marR="0" lvl="0" indent="0" algn="l"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F-statistic: 12.99 on 6 and 1084 DF,  p-value: 3.202e-14</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8CCE4"/>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endParaRPr sz="1400" b="0" i="0" u="none" strike="noStrike" cap="none">
                        <a:solidFill>
                          <a:srgbClr val="000000"/>
                        </a:solidFill>
                        <a:latin typeface="Calibri"/>
                        <a:ea typeface="Calibri"/>
                        <a:cs typeface="Calibri"/>
                        <a:sym typeface="Calibri"/>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B8CCE4"/>
                    </a:solidFill>
                  </a:tcPr>
                </a:tc>
                <a:extLst>
                  <a:ext uri="{0D108BD9-81ED-4DB2-BD59-A6C34878D82A}">
                    <a16:rowId xmlns:a16="http://schemas.microsoft.com/office/drawing/2014/main" val="10015"/>
                  </a:ext>
                </a:extLst>
              </a:tr>
            </a:tbl>
          </a:graphicData>
        </a:graphic>
      </p:graphicFrame>
      <p:graphicFrame>
        <p:nvGraphicFramePr>
          <p:cNvPr id="131" name="Google Shape;131;p8"/>
          <p:cNvGraphicFramePr/>
          <p:nvPr/>
        </p:nvGraphicFramePr>
        <p:xfrm>
          <a:off x="7827486" y="2601882"/>
          <a:ext cx="3225800" cy="2040645"/>
        </p:xfrm>
        <a:graphic>
          <a:graphicData uri="http://schemas.openxmlformats.org/drawingml/2006/table">
            <a:tbl>
              <a:tblPr>
                <a:noFill/>
                <a:tableStyleId>{C040C8CB-5F81-4AA3-BEA6-A1B442BD3B9B}</a:tableStyleId>
              </a:tblPr>
              <a:tblGrid>
                <a:gridCol w="1027600">
                  <a:extLst>
                    <a:ext uri="{9D8B030D-6E8A-4147-A177-3AD203B41FA5}">
                      <a16:colId xmlns:a16="http://schemas.microsoft.com/office/drawing/2014/main" val="20000"/>
                    </a:ext>
                  </a:extLst>
                </a:gridCol>
                <a:gridCol w="771525">
                  <a:extLst>
                    <a:ext uri="{9D8B030D-6E8A-4147-A177-3AD203B41FA5}">
                      <a16:colId xmlns:a16="http://schemas.microsoft.com/office/drawing/2014/main" val="20001"/>
                    </a:ext>
                  </a:extLst>
                </a:gridCol>
                <a:gridCol w="1426675">
                  <a:extLst>
                    <a:ext uri="{9D8B030D-6E8A-4147-A177-3AD203B41FA5}">
                      <a16:colId xmlns:a16="http://schemas.microsoft.com/office/drawing/2014/main" val="20002"/>
                    </a:ext>
                  </a:extLst>
                </a:gridCol>
              </a:tblGrid>
              <a:tr h="229200">
                <a:tc>
                  <a:txBody>
                    <a:bodyPr/>
                    <a:lstStyle/>
                    <a:p>
                      <a:pPr marL="0" marR="0" lvl="0" indent="0" algn="l" rtl="0">
                        <a:spcBef>
                          <a:spcPts val="0"/>
                        </a:spcBef>
                        <a:spcAft>
                          <a:spcPts val="0"/>
                        </a:spcAft>
                        <a:buNone/>
                      </a:pPr>
                      <a:r>
                        <a:rPr lang="en-US" sz="1400" b="0" i="0" u="none" strike="noStrike" cap="none">
                          <a:solidFill>
                            <a:srgbClr val="000000"/>
                          </a:solidFill>
                          <a:latin typeface="Calibri"/>
                          <a:ea typeface="Calibri"/>
                          <a:cs typeface="Calibri"/>
                          <a:sym typeface="Calibri"/>
                        </a:rPr>
                        <a:t>Observation no</a:t>
                      </a:r>
                      <a:endParaRPr/>
                    </a:p>
                  </a:txBody>
                  <a:tcPr marL="9525" marR="9525" marT="9525" marB="0" anchor="b">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r>
                        <a:rPr lang="en-US" sz="1400" b="0" i="0" u="none" strike="noStrike" cap="none">
                          <a:solidFill>
                            <a:srgbClr val="000000"/>
                          </a:solidFill>
                          <a:latin typeface="Calibri"/>
                          <a:ea typeface="Calibri"/>
                          <a:cs typeface="Calibri"/>
                          <a:sym typeface="Calibri"/>
                        </a:rPr>
                        <a:t>Given y</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l" rtl="0">
                        <a:spcBef>
                          <a:spcPts val="0"/>
                        </a:spcBef>
                        <a:spcAft>
                          <a:spcPts val="0"/>
                        </a:spcAft>
                        <a:buNone/>
                      </a:pPr>
                      <a:r>
                        <a:rPr lang="en-US" sz="1400" b="0" i="0" u="none" strike="noStrike" cap="none">
                          <a:solidFill>
                            <a:srgbClr val="000000"/>
                          </a:solidFill>
                          <a:latin typeface="Calibri"/>
                          <a:ea typeface="Calibri"/>
                          <a:cs typeface="Calibri"/>
                          <a:sym typeface="Calibri"/>
                        </a:rPr>
                        <a:t>Predicted value E(y|X)</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0"/>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1325</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0.481165988</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1"/>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1326</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0.457571633</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2"/>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1327</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-0.158865176</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3"/>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1328</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0.465798861</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4"/>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1329</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0.494928856</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DCE6F1"/>
                    </a:solidFill>
                  </a:tcPr>
                </a:tc>
                <a:extLst>
                  <a:ext uri="{0D108BD9-81ED-4DB2-BD59-A6C34878D82A}">
                    <a16:rowId xmlns:a16="http://schemas.microsoft.com/office/drawing/2014/main" val="10005"/>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1330</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1</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0.56770376</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FFFFFF"/>
                      </a:solidFill>
                      <a:prstDash val="solid"/>
                      <a:round/>
                      <a:headEnd type="none" w="sm" len="sm"/>
                      <a:tailEnd type="none" w="sm" len="sm"/>
                    </a:lnB>
                    <a:solidFill>
                      <a:srgbClr val="B8CCE4"/>
                    </a:solidFill>
                  </a:tcPr>
                </a:tc>
                <a:extLst>
                  <a:ext uri="{0D108BD9-81ED-4DB2-BD59-A6C34878D82A}">
                    <a16:rowId xmlns:a16="http://schemas.microsoft.com/office/drawing/2014/main" val="10006"/>
                  </a:ext>
                </a:extLst>
              </a:tr>
              <a:tr h="229200">
                <a:tc>
                  <a:txBody>
                    <a:bodyPr/>
                    <a:lstStyle/>
                    <a:p>
                      <a:pPr marL="0" marR="0" lvl="0" indent="0" algn="r" rtl="0">
                        <a:spcBef>
                          <a:spcPts val="0"/>
                        </a:spcBef>
                        <a:spcAft>
                          <a:spcPts val="0"/>
                        </a:spcAft>
                        <a:buNone/>
                      </a:pPr>
                      <a:r>
                        <a:rPr lang="en-US" sz="1100" b="0" i="0" u="none" strike="noStrike" cap="none">
                          <a:solidFill>
                            <a:srgbClr val="000000"/>
                          </a:solidFill>
                          <a:latin typeface="Droid Sans Mono"/>
                          <a:ea typeface="Droid Sans Mono"/>
                          <a:cs typeface="Droid Sans Mono"/>
                          <a:sym typeface="Droid Sans Mono"/>
                        </a:rPr>
                        <a:t>1331</a:t>
                      </a:r>
                      <a:endParaRPr/>
                    </a:p>
                  </a:txBody>
                  <a:tcPr marL="9525" marR="9525" marT="9525" marB="0" anchor="ctr">
                    <a:lnL w="9525" cap="flat" cmpd="sng">
                      <a:solidFill>
                        <a:srgbClr val="000000">
                          <a:alpha val="0"/>
                        </a:srgbClr>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1</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FFFFFF"/>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CE6F1"/>
                    </a:solidFill>
                  </a:tcPr>
                </a:tc>
                <a:tc>
                  <a:txBody>
                    <a:bodyPr/>
                    <a:lstStyle/>
                    <a:p>
                      <a:pPr marL="0" marR="0" lvl="0" indent="0" algn="r" rtl="0">
                        <a:spcBef>
                          <a:spcPts val="0"/>
                        </a:spcBef>
                        <a:spcAft>
                          <a:spcPts val="0"/>
                        </a:spcAft>
                        <a:buNone/>
                      </a:pPr>
                      <a:r>
                        <a:rPr lang="en-US" sz="1400" b="0" i="0" u="none" strike="noStrike" cap="none">
                          <a:solidFill>
                            <a:srgbClr val="000000"/>
                          </a:solidFill>
                          <a:latin typeface="Calibri"/>
                          <a:ea typeface="Calibri"/>
                          <a:cs typeface="Calibri"/>
                          <a:sym typeface="Calibri"/>
                        </a:rPr>
                        <a:t>0.527868666</a:t>
                      </a:r>
                      <a:endParaRPr/>
                    </a:p>
                  </a:txBody>
                  <a:tcPr marL="9525" marR="9525" marT="9525" marB="0" anchor="b">
                    <a:lnL w="9525" cap="flat" cmpd="sng">
                      <a:solidFill>
                        <a:srgbClr val="FFFFFF"/>
                      </a:solidFill>
                      <a:prstDash val="solid"/>
                      <a:round/>
                      <a:headEnd type="none" w="sm" len="sm"/>
                      <a:tailEnd type="none" w="sm" len="sm"/>
                    </a:lnL>
                    <a:lnR w="9525" cap="flat" cmpd="sng">
                      <a:solidFill>
                        <a:srgbClr val="000000">
                          <a:alpha val="0"/>
                        </a:srgbClr>
                      </a:solidFill>
                      <a:prstDash val="solid"/>
                      <a:round/>
                      <a:headEnd type="none" w="sm" len="sm"/>
                      <a:tailEnd type="none" w="sm" len="sm"/>
                    </a:lnR>
                    <a:lnT w="9525" cap="flat" cmpd="sng">
                      <a:solidFill>
                        <a:srgbClr val="FFFFFF"/>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DCE6F1"/>
                    </a:solidFill>
                  </a:tcPr>
                </a:tc>
                <a:extLst>
                  <a:ext uri="{0D108BD9-81ED-4DB2-BD59-A6C34878D82A}">
                    <a16:rowId xmlns:a16="http://schemas.microsoft.com/office/drawing/2014/main" val="10007"/>
                  </a:ext>
                </a:extLst>
              </a:tr>
            </a:tbl>
          </a:graphicData>
        </a:graphic>
      </p:graphicFrame>
      <p:sp>
        <p:nvSpPr>
          <p:cNvPr id="132" name="Google Shape;132;p8"/>
          <p:cNvSpPr txBox="1"/>
          <p:nvPr/>
        </p:nvSpPr>
        <p:spPr>
          <a:xfrm>
            <a:off x="7403148" y="5061743"/>
            <a:ext cx="5215572"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800" b="1" i="1">
                <a:solidFill>
                  <a:schemeClr val="dk1"/>
                </a:solidFill>
                <a:latin typeface="Calibri"/>
                <a:ea typeface="Calibri"/>
                <a:cs typeface="Calibri"/>
                <a:sym typeface="Calibri"/>
              </a:rPr>
              <a:t>A snapshot output</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Not all predicted values lie between 0 and 1 !</a:t>
            </a:r>
            <a:endParaRPr/>
          </a:p>
          <a:p>
            <a:pPr marL="285750" marR="0" lvl="0" indent="-285750" algn="l" rtl="0">
              <a:spcBef>
                <a:spcPts val="0"/>
              </a:spcBef>
              <a:spcAft>
                <a:spcPts val="0"/>
              </a:spcAft>
              <a:buClr>
                <a:schemeClr val="dk1"/>
              </a:buClr>
              <a:buSzPts val="1800"/>
              <a:buFont typeface="Arial"/>
              <a:buChar char="•"/>
            </a:pPr>
            <a:r>
              <a:rPr lang="en-US" sz="1800">
                <a:solidFill>
                  <a:schemeClr val="dk1"/>
                </a:solidFill>
                <a:latin typeface="Calibri"/>
                <a:ea typeface="Calibri"/>
                <a:cs typeface="Calibri"/>
                <a:sym typeface="Calibri"/>
              </a:rPr>
              <a:t>Some predicted values (predicted probability in LPM) is negative!</a:t>
            </a:r>
            <a:endParaRPr/>
          </a:p>
          <a:p>
            <a:pPr marL="0" marR="0" lvl="0" indent="0" algn="l" rtl="0">
              <a:spcBef>
                <a:spcPts val="0"/>
              </a:spcBef>
              <a:spcAft>
                <a:spcPts val="0"/>
              </a:spcAft>
              <a:buNone/>
            </a:pPr>
            <a:endParaRPr sz="1800" b="1" i="1">
              <a:solidFill>
                <a:schemeClr val="dk1"/>
              </a:solidFill>
              <a:latin typeface="Calibri"/>
              <a:ea typeface="Calibri"/>
              <a:cs typeface="Calibri"/>
              <a:sym typeface="Calibri"/>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6"/>
        <p:cNvGrpSpPr/>
        <p:nvPr/>
      </p:nvGrpSpPr>
      <p:grpSpPr>
        <a:xfrm>
          <a:off x="0" y="0"/>
          <a:ext cx="0" cy="0"/>
          <a:chOff x="0" y="0"/>
          <a:chExt cx="0" cy="0"/>
        </a:xfrm>
      </p:grpSpPr>
      <p:sp>
        <p:nvSpPr>
          <p:cNvPr id="137" name="Google Shape;137;p9"/>
          <p:cNvSpPr txBox="1">
            <a:spLocks noGrp="1"/>
          </p:cNvSpPr>
          <p:nvPr>
            <p:ph type="title"/>
          </p:nvPr>
        </p:nvSpPr>
        <p:spPr>
          <a:xfrm>
            <a:off x="-1" y="0"/>
            <a:ext cx="9444789" cy="838200"/>
          </a:xfrm>
          <a:prstGeom prst="rect">
            <a:avLst/>
          </a:prstGeom>
          <a:noFill/>
          <a:ln>
            <a:noFill/>
          </a:ln>
        </p:spPr>
        <p:txBody>
          <a:bodyPr spcFirstLastPara="1" wrap="square" lIns="91425" tIns="45700" rIns="91425" bIns="45700" anchor="b" anchorCtr="0">
            <a:normAutofit/>
          </a:bodyPr>
          <a:lstStyle/>
          <a:p>
            <a:pPr marL="0" lvl="0" indent="0" algn="l" rtl="0">
              <a:lnSpc>
                <a:spcPct val="90000"/>
              </a:lnSpc>
              <a:spcBef>
                <a:spcPts val="0"/>
              </a:spcBef>
              <a:spcAft>
                <a:spcPts val="0"/>
              </a:spcAft>
              <a:buClr>
                <a:schemeClr val="accent2"/>
              </a:buClr>
              <a:buSzPts val="4320"/>
              <a:buFont typeface="Calibri"/>
              <a:buNone/>
            </a:pPr>
            <a:r>
              <a:rPr lang="en-US" sz="4320">
                <a:solidFill>
                  <a:schemeClr val="accent2"/>
                </a:solidFill>
                <a:latin typeface="Calibri"/>
                <a:ea typeface="Calibri"/>
                <a:cs typeface="Calibri"/>
                <a:sym typeface="Calibri"/>
              </a:rPr>
              <a:t>Problems with Linear Probability Model:</a:t>
            </a:r>
            <a:endParaRPr/>
          </a:p>
        </p:txBody>
      </p:sp>
      <p:sp>
        <p:nvSpPr>
          <p:cNvPr id="138" name="Google Shape;138;p9"/>
          <p:cNvSpPr txBox="1">
            <a:spLocks noGrp="1"/>
          </p:cNvSpPr>
          <p:nvPr>
            <p:ph type="body" idx="1"/>
          </p:nvPr>
        </p:nvSpPr>
        <p:spPr>
          <a:xfrm>
            <a:off x="838200" y="915987"/>
            <a:ext cx="10515600" cy="5260976"/>
          </a:xfrm>
          <a:prstGeom prst="rect">
            <a:avLst/>
          </a:prstGeom>
          <a:noFill/>
          <a:ln>
            <a:noFill/>
          </a:ln>
        </p:spPr>
        <p:txBody>
          <a:bodyPr spcFirstLastPara="1" wrap="square" lIns="91425" tIns="45700" rIns="91425" bIns="45700" anchor="t" anchorCtr="0">
            <a:normAutofit/>
          </a:bodyPr>
          <a:lstStyle/>
          <a:p>
            <a:pPr marL="0" lvl="0" indent="0" algn="l" rtl="0">
              <a:lnSpc>
                <a:spcPct val="90000"/>
              </a:lnSpc>
              <a:spcBef>
                <a:spcPts val="0"/>
              </a:spcBef>
              <a:spcAft>
                <a:spcPts val="0"/>
              </a:spcAft>
              <a:buClr>
                <a:schemeClr val="dk1"/>
              </a:buClr>
              <a:buSzPts val="2000"/>
              <a:buNone/>
            </a:pPr>
            <a:r>
              <a:rPr lang="en-US" sz="2000">
                <a:latin typeface="Garamond"/>
                <a:ea typeface="Garamond"/>
                <a:cs typeface="Garamond"/>
                <a:sym typeface="Garamond"/>
              </a:rPr>
              <a:t>1. No guarantee that E(Y|X)  will lie between 0 and 1</a:t>
            </a:r>
            <a:endParaRPr/>
          </a:p>
          <a:p>
            <a:pPr marL="228600" lvl="0" indent="-101600" algn="l" rtl="0">
              <a:lnSpc>
                <a:spcPct val="90000"/>
              </a:lnSpc>
              <a:spcBef>
                <a:spcPts val="1000"/>
              </a:spcBef>
              <a:spcAft>
                <a:spcPts val="0"/>
              </a:spcAft>
              <a:buClr>
                <a:schemeClr val="dk1"/>
              </a:buClr>
              <a:buSzPts val="2000"/>
              <a:buFont typeface="Arial"/>
              <a:buNone/>
            </a:pPr>
            <a:endParaRPr sz="2000">
              <a:latin typeface="Garamond"/>
              <a:ea typeface="Garamond"/>
              <a:cs typeface="Garamond"/>
              <a:sym typeface="Garamond"/>
            </a:endParaRPr>
          </a:p>
          <a:p>
            <a:pPr marL="0" lvl="0" indent="0" algn="l" rtl="0">
              <a:lnSpc>
                <a:spcPct val="90000"/>
              </a:lnSpc>
              <a:spcBef>
                <a:spcPts val="1000"/>
              </a:spcBef>
              <a:spcAft>
                <a:spcPts val="0"/>
              </a:spcAft>
              <a:buClr>
                <a:schemeClr val="dk1"/>
              </a:buClr>
              <a:buSzPts val="2000"/>
              <a:buNone/>
            </a:pPr>
            <a:r>
              <a:rPr lang="en-US" sz="2000">
                <a:latin typeface="Garamond"/>
                <a:ea typeface="Garamond"/>
                <a:cs typeface="Garamond"/>
                <a:sym typeface="Garamond"/>
              </a:rPr>
              <a:t>     But then probability interpretation doesn’t make sense!</a:t>
            </a:r>
            <a:endParaRPr/>
          </a:p>
          <a:p>
            <a:pPr marL="228600" lvl="0" indent="-50800" algn="l" rtl="0">
              <a:lnSpc>
                <a:spcPct val="90000"/>
              </a:lnSpc>
              <a:spcBef>
                <a:spcPts val="1000"/>
              </a:spcBef>
              <a:spcAft>
                <a:spcPts val="0"/>
              </a:spcAft>
              <a:buClr>
                <a:schemeClr val="dk1"/>
              </a:buClr>
              <a:buSzPts val="2800"/>
              <a:buFont typeface="Arial"/>
              <a:buNone/>
            </a:pPr>
            <a:endParaRPr>
              <a:solidFill>
                <a:srgbClr val="000000"/>
              </a:solidFill>
            </a:endParaRPr>
          </a:p>
          <a:p>
            <a:pPr marL="0" lvl="0" indent="0" algn="l" rtl="0">
              <a:lnSpc>
                <a:spcPct val="90000"/>
              </a:lnSpc>
              <a:spcBef>
                <a:spcPts val="1000"/>
              </a:spcBef>
              <a:spcAft>
                <a:spcPts val="0"/>
              </a:spcAft>
              <a:buClr>
                <a:schemeClr val="dk1"/>
              </a:buClr>
              <a:buSzPts val="2800"/>
              <a:buNone/>
            </a:pPr>
            <a:endParaRPr>
              <a:solidFill>
                <a:srgbClr val="000000"/>
              </a:solidFill>
            </a:endParaRPr>
          </a:p>
          <a:p>
            <a:pPr marL="228600" lvl="0" indent="-50800" algn="l" rtl="0">
              <a:lnSpc>
                <a:spcPct val="90000"/>
              </a:lnSpc>
              <a:spcBef>
                <a:spcPts val="1000"/>
              </a:spcBef>
              <a:spcAft>
                <a:spcPts val="0"/>
              </a:spcAft>
              <a:buClr>
                <a:schemeClr val="dk1"/>
              </a:buClr>
              <a:buSzPts val="2800"/>
              <a:buFont typeface="Arial"/>
              <a:buNone/>
            </a:pPr>
            <a:endParaRPr/>
          </a:p>
        </p:txBody>
      </p:sp>
      <p:pic>
        <p:nvPicPr>
          <p:cNvPr id="140" name="Google Shape;140;p9"/>
          <p:cNvPicPr preferRelativeResize="0"/>
          <p:nvPr/>
        </p:nvPicPr>
        <p:blipFill rotWithShape="1">
          <a:blip r:embed="rId3">
            <a:alphaModFix/>
          </a:blip>
          <a:srcRect/>
          <a:stretch/>
        </p:blipFill>
        <p:spPr>
          <a:xfrm>
            <a:off x="1698626" y="2360613"/>
            <a:ext cx="5334000" cy="3581400"/>
          </a:xfrm>
          <a:prstGeom prst="rect">
            <a:avLst/>
          </a:prstGeom>
          <a:noFill/>
          <a:ln>
            <a:noFill/>
          </a:ln>
        </p:spPr>
      </p:pic>
    </p:spTree>
  </p:cSld>
  <p:clrMapOvr>
    <a:masterClrMapping/>
  </p:clrMapOvr>
</p:sld>
</file>

<file path=ppt/theme/theme1.xml><?xml version="1.0" encoding="utf-8"?>
<a:theme xmlns:a="http://schemas.openxmlformats.org/drawingml/2006/main" name="Office Them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TotalTime>
  <Words>2064</Words>
  <Application>Microsoft Office PowerPoint</Application>
  <PresentationFormat>Widescreen</PresentationFormat>
  <Paragraphs>210</Paragraphs>
  <Slides>24</Slides>
  <Notes>24</Notes>
  <HiddenSlides>3</HiddenSlides>
  <MMClips>0</MMClips>
  <ScaleCrop>false</ScaleCrop>
  <HeadingPairs>
    <vt:vector size="8" baseType="variant">
      <vt:variant>
        <vt:lpstr>Fonts Used</vt:lpstr>
      </vt:variant>
      <vt:variant>
        <vt:i4>5</vt:i4>
      </vt:variant>
      <vt:variant>
        <vt:lpstr>Theme</vt:lpstr>
      </vt:variant>
      <vt:variant>
        <vt:i4>1</vt:i4>
      </vt:variant>
      <vt:variant>
        <vt:lpstr>Embedded OLE Servers</vt:lpstr>
      </vt:variant>
      <vt:variant>
        <vt:i4>1</vt:i4>
      </vt:variant>
      <vt:variant>
        <vt:lpstr>Slide Titles</vt:lpstr>
      </vt:variant>
      <vt:variant>
        <vt:i4>24</vt:i4>
      </vt:variant>
    </vt:vector>
  </HeadingPairs>
  <TitlesOfParts>
    <vt:vector size="31" baseType="lpstr">
      <vt:lpstr>Droid Sans Mono</vt:lpstr>
      <vt:lpstr>Garamond</vt:lpstr>
      <vt:lpstr>Noto Sans Symbols</vt:lpstr>
      <vt:lpstr>Calibri</vt:lpstr>
      <vt:lpstr>Arial</vt:lpstr>
      <vt:lpstr>Office Theme</vt:lpstr>
      <vt:lpstr>Microsoft Excel 97-2003 Worksheet</vt:lpstr>
      <vt:lpstr>PowerPoint Presentation</vt:lpstr>
      <vt:lpstr>PowerPoint Presentation</vt:lpstr>
      <vt:lpstr>PowerPoint Presentation</vt:lpstr>
      <vt:lpstr>Questions:</vt:lpstr>
      <vt:lpstr>A Business Problem:</vt:lpstr>
      <vt:lpstr>Linear Regression</vt:lpstr>
      <vt:lpstr>Conditional Expectation:</vt:lpstr>
      <vt:lpstr>Linear Regression Output of proposed model:</vt:lpstr>
      <vt:lpstr>Problems with Linear Probability Model:</vt:lpstr>
      <vt:lpstr>A way…Logistic Function</vt:lpstr>
      <vt:lpstr>Sigmoid Shape Versus Linear Shape</vt:lpstr>
      <vt:lpstr>Logistic Curve</vt:lpstr>
      <vt:lpstr>Logistic Curve</vt:lpstr>
      <vt:lpstr>Logistic Function</vt:lpstr>
      <vt:lpstr>Logistic Regression:</vt:lpstr>
      <vt:lpstr>Interpretation:</vt:lpstr>
      <vt:lpstr>Logistic Regression: </vt:lpstr>
      <vt:lpstr>Interpretations</vt:lpstr>
      <vt:lpstr>Classification tables (Confusion matrix) </vt:lpstr>
      <vt:lpstr>Confusion matrix &amp; Goodness of fit</vt:lpstr>
      <vt:lpstr>PowerPoint Presentation</vt:lpstr>
      <vt:lpstr>ROC curves</vt:lpstr>
      <vt:lpstr>PowerPoint Presentation</vt:lpstr>
      <vt:lpstr>Thank you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Srinivas Reddy Gurrala</dc:creator>
  <cp:lastModifiedBy>hp</cp:lastModifiedBy>
  <cp:revision>4</cp:revision>
  <dcterms:created xsi:type="dcterms:W3CDTF">2020-04-23T13:54:45Z</dcterms:created>
  <dcterms:modified xsi:type="dcterms:W3CDTF">2022-09-25T05:41:14Z</dcterms:modified>
</cp:coreProperties>
</file>