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90" r:id="rId28"/>
    <p:sldId id="283" r:id="rId29"/>
    <p:sldId id="284" r:id="rId30"/>
    <p:sldId id="285" r:id="rId31"/>
    <p:sldId id="286" r:id="rId32"/>
    <p:sldId id="287" r:id="rId33"/>
    <p:sldId id="288" r:id="rId34"/>
    <p:sldId id="289" r:id="rId35"/>
  </p:sldIdLst>
  <p:sldSz cx="12192000" cy="6858000"/>
  <p:notesSz cx="6858000" cy="9144000"/>
  <p:embeddedFontLst>
    <p:embeddedFont>
      <p:font typeface="Calibri" panose="020F0502020204030204" pitchFamily="34" charset="0"/>
      <p:regular r:id="rId37"/>
      <p:bold r:id="rId38"/>
      <p:italic r:id="rId39"/>
      <p:boldItalic r:id="rId40"/>
    </p:embeddedFont>
    <p:embeddedFont>
      <p:font typeface="Garamond" panose="02020404030301010803" pitchFamily="18" charset="0"/>
      <p:regular r:id="rId41"/>
      <p:bold r:id="rId42"/>
      <p:italic r:id="rId43"/>
      <p:boldItalic r:id="rId4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5" roundtripDataSignature="AMtx7mgCsMZRuLBh5vLhHYJDax5LyjsKa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86" y="91"/>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3.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6.fntdata"/><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1.fntdata"/><Relationship Id="rId40" Type="http://schemas.openxmlformats.org/officeDocument/2006/relationships/font" Target="fonts/font4.fntdata"/><Relationship Id="rId45" Type="http://customschemas.google.com/relationships/presentationmetadata" Target="meta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7.fntdata"/><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2.fntdata"/><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 name="Google Shape;8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3" name="Google Shape;133;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8" name="Google Shape;138;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7" name="Google Shape;147;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6" name="Google Shape;156;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1" name="Google Shape;161;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8" name="Google Shape;168;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3" name="Google Shape;173;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8" name="Google Shape;178;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4" name="Google Shape;184;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9" name="Google Shape;189;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1" name="Google Shape;9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4" name="Google Shape;194;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9" name="Google Shape;199;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4" name="Google Shape;204;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9" name="Google Shape;209;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4" name="Google Shape;214;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9" name="Google Shape;219;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24" name="Google Shape;224;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3" name="Google Shape;173;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509586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4" name="Google Shape;234;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1" name="Google Shape;241;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6" name="Google Shape;9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6" name="Google Shape;246;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3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2" name="Google Shape;252;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7" name="Google Shape;257;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3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3" name="Google Shape;263;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3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9" name="Google Shape;269;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2" name="Google Shape;102;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2" name="Google Shape;112;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8" name="Google Shape;118;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3" name="Google Shape;123;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8" name="Google Shape;128;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36"/>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36"/>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3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4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45"/>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46"/>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46"/>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4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4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3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3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3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38"/>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38"/>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3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9"/>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39"/>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40"/>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40"/>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40"/>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40"/>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40"/>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4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4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4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4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4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43"/>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43"/>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4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4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4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44"/>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44"/>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4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pic>
        <p:nvPicPr>
          <p:cNvPr id="88" name="Google Shape;88;p1"/>
          <p:cNvPicPr preferRelativeResize="0"/>
          <p:nvPr/>
        </p:nvPicPr>
        <p:blipFill rotWithShape="1">
          <a:blip r:embed="rId3">
            <a:alphaModFix/>
          </a:blip>
          <a:srcRect/>
          <a:stretch/>
        </p:blipFill>
        <p:spPr>
          <a:xfrm>
            <a:off x="633778" y="309488"/>
            <a:ext cx="11211219" cy="644336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pic>
        <p:nvPicPr>
          <p:cNvPr id="135" name="Google Shape;135;p10"/>
          <p:cNvPicPr preferRelativeResize="0"/>
          <p:nvPr/>
        </p:nvPicPr>
        <p:blipFill rotWithShape="1">
          <a:blip r:embed="rId3">
            <a:alphaModFix/>
          </a:blip>
          <a:srcRect/>
          <a:stretch/>
        </p:blipFill>
        <p:spPr>
          <a:xfrm>
            <a:off x="0" y="816864"/>
            <a:ext cx="6416925" cy="396849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9"/>
        <p:cNvGrpSpPr/>
        <p:nvPr/>
      </p:nvGrpSpPr>
      <p:grpSpPr>
        <a:xfrm>
          <a:off x="0" y="0"/>
          <a:ext cx="0" cy="0"/>
          <a:chOff x="0" y="0"/>
          <a:chExt cx="0" cy="0"/>
        </a:xfrm>
      </p:grpSpPr>
      <p:sp>
        <p:nvSpPr>
          <p:cNvPr id="140" name="Google Shape;140;p11"/>
          <p:cNvSpPr/>
          <p:nvPr/>
        </p:nvSpPr>
        <p:spPr>
          <a:xfrm>
            <a:off x="0" y="0"/>
            <a:ext cx="12192000" cy="6858000"/>
          </a:xfrm>
          <a:prstGeom prst="rect">
            <a:avLst/>
          </a:prstGeom>
          <a:solidFill>
            <a:srgbClr val="7F7F7F">
              <a:alpha val="2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1" name="Google Shape;141;p11"/>
          <p:cNvSpPr/>
          <p:nvPr/>
        </p:nvSpPr>
        <p:spPr>
          <a:xfrm>
            <a:off x="477012" y="480060"/>
            <a:ext cx="11237976" cy="5897880"/>
          </a:xfrm>
          <a:prstGeom prst="rect">
            <a:avLst/>
          </a:prstGeom>
          <a:solidFill>
            <a:srgbClr val="FFFFFF"/>
          </a:solidFill>
          <a:ln>
            <a:noFill/>
          </a:ln>
          <a:effectLst>
            <a:outerShdw blurRad="63500" dist="17780" dir="5400000" algn="t" rotWithShape="0">
              <a:srgbClr val="000000">
                <a:alpha val="42745"/>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42" name="Google Shape;142;p11"/>
          <p:cNvPicPr preferRelativeResize="0"/>
          <p:nvPr/>
        </p:nvPicPr>
        <p:blipFill rotWithShape="1">
          <a:blip r:embed="rId3">
            <a:alphaModFix/>
          </a:blip>
          <a:srcRect/>
          <a:stretch/>
        </p:blipFill>
        <p:spPr>
          <a:xfrm>
            <a:off x="719667" y="1701598"/>
            <a:ext cx="5294718" cy="3454801"/>
          </a:xfrm>
          <a:prstGeom prst="rect">
            <a:avLst/>
          </a:prstGeom>
          <a:noFill/>
          <a:ln>
            <a:noFill/>
          </a:ln>
        </p:spPr>
      </p:pic>
      <p:cxnSp>
        <p:nvCxnSpPr>
          <p:cNvPr id="143" name="Google Shape;143;p11"/>
          <p:cNvCxnSpPr/>
          <p:nvPr/>
        </p:nvCxnSpPr>
        <p:spPr>
          <a:xfrm>
            <a:off x="6079958" y="1143000"/>
            <a:ext cx="0" cy="4572000"/>
          </a:xfrm>
          <a:prstGeom prst="straightConnector1">
            <a:avLst/>
          </a:prstGeom>
          <a:noFill/>
          <a:ln w="9525" cap="flat" cmpd="sng">
            <a:solidFill>
              <a:srgbClr val="4E4E4E"/>
            </a:solidFill>
            <a:prstDash val="solid"/>
            <a:miter lim="800000"/>
            <a:headEnd type="none" w="sm" len="sm"/>
            <a:tailEnd type="none" w="sm" len="sm"/>
          </a:ln>
        </p:spPr>
      </p:cxnSp>
      <p:pic>
        <p:nvPicPr>
          <p:cNvPr id="144" name="Google Shape;144;p11"/>
          <p:cNvPicPr preferRelativeResize="0"/>
          <p:nvPr/>
        </p:nvPicPr>
        <p:blipFill rotWithShape="1">
          <a:blip r:embed="rId4">
            <a:alphaModFix/>
          </a:blip>
          <a:srcRect/>
          <a:stretch/>
        </p:blipFill>
        <p:spPr>
          <a:xfrm>
            <a:off x="6253817" y="1701600"/>
            <a:ext cx="5294715" cy="34548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8"/>
        <p:cNvGrpSpPr/>
        <p:nvPr/>
      </p:nvGrpSpPr>
      <p:grpSpPr>
        <a:xfrm>
          <a:off x="0" y="0"/>
          <a:ext cx="0" cy="0"/>
          <a:chOff x="0" y="0"/>
          <a:chExt cx="0" cy="0"/>
        </a:xfrm>
      </p:grpSpPr>
      <p:sp>
        <p:nvSpPr>
          <p:cNvPr id="149" name="Google Shape;149;p12"/>
          <p:cNvSpPr/>
          <p:nvPr/>
        </p:nvSpPr>
        <p:spPr>
          <a:xfrm>
            <a:off x="0" y="0"/>
            <a:ext cx="12192000" cy="6858000"/>
          </a:xfrm>
          <a:prstGeom prst="rect">
            <a:avLst/>
          </a:prstGeom>
          <a:solidFill>
            <a:srgbClr val="7F7F7F">
              <a:alpha val="2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0" name="Google Shape;150;p12"/>
          <p:cNvSpPr/>
          <p:nvPr/>
        </p:nvSpPr>
        <p:spPr>
          <a:xfrm>
            <a:off x="477012" y="480060"/>
            <a:ext cx="11237976" cy="5897880"/>
          </a:xfrm>
          <a:prstGeom prst="rect">
            <a:avLst/>
          </a:prstGeom>
          <a:solidFill>
            <a:srgbClr val="FFFFFF"/>
          </a:solidFill>
          <a:ln>
            <a:noFill/>
          </a:ln>
          <a:effectLst>
            <a:outerShdw blurRad="63500" dist="17780" dir="5400000" algn="t" rotWithShape="0">
              <a:srgbClr val="000000">
                <a:alpha val="42745"/>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51" name="Google Shape;151;p12"/>
          <p:cNvPicPr preferRelativeResize="0"/>
          <p:nvPr/>
        </p:nvPicPr>
        <p:blipFill rotWithShape="1">
          <a:blip r:embed="rId3">
            <a:alphaModFix/>
          </a:blip>
          <a:srcRect/>
          <a:stretch/>
        </p:blipFill>
        <p:spPr>
          <a:xfrm>
            <a:off x="643467" y="2118557"/>
            <a:ext cx="5294716" cy="2620884"/>
          </a:xfrm>
          <a:prstGeom prst="rect">
            <a:avLst/>
          </a:prstGeom>
          <a:noFill/>
          <a:ln>
            <a:noFill/>
          </a:ln>
        </p:spPr>
      </p:pic>
      <p:cxnSp>
        <p:nvCxnSpPr>
          <p:cNvPr id="152" name="Google Shape;152;p12"/>
          <p:cNvCxnSpPr/>
          <p:nvPr/>
        </p:nvCxnSpPr>
        <p:spPr>
          <a:xfrm>
            <a:off x="6079958" y="1143000"/>
            <a:ext cx="0" cy="4572000"/>
          </a:xfrm>
          <a:prstGeom prst="straightConnector1">
            <a:avLst/>
          </a:prstGeom>
          <a:noFill/>
          <a:ln w="9525" cap="flat" cmpd="sng">
            <a:solidFill>
              <a:srgbClr val="4E4E4E"/>
            </a:solidFill>
            <a:prstDash val="solid"/>
            <a:miter lim="800000"/>
            <a:headEnd type="none" w="sm" len="sm"/>
            <a:tailEnd type="none" w="sm" len="sm"/>
          </a:ln>
        </p:spPr>
      </p:cxnSp>
      <p:pic>
        <p:nvPicPr>
          <p:cNvPr id="153" name="Google Shape;153;p12"/>
          <p:cNvPicPr preferRelativeResize="0"/>
          <p:nvPr/>
        </p:nvPicPr>
        <p:blipFill rotWithShape="1">
          <a:blip r:embed="rId4">
            <a:alphaModFix/>
          </a:blip>
          <a:srcRect/>
          <a:stretch/>
        </p:blipFill>
        <p:spPr>
          <a:xfrm>
            <a:off x="6253817" y="1761165"/>
            <a:ext cx="5294715" cy="333566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pic>
        <p:nvPicPr>
          <p:cNvPr id="158" name="Google Shape;158;p13"/>
          <p:cNvPicPr preferRelativeResize="0"/>
          <p:nvPr/>
        </p:nvPicPr>
        <p:blipFill rotWithShape="1">
          <a:blip r:embed="rId3">
            <a:alphaModFix/>
          </a:blip>
          <a:srcRect/>
          <a:stretch/>
        </p:blipFill>
        <p:spPr>
          <a:xfrm>
            <a:off x="158994" y="430569"/>
            <a:ext cx="10825997" cy="571419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pic>
        <p:nvPicPr>
          <p:cNvPr id="163" name="Google Shape;163;p14"/>
          <p:cNvPicPr preferRelativeResize="0"/>
          <p:nvPr/>
        </p:nvPicPr>
        <p:blipFill rotWithShape="1">
          <a:blip r:embed="rId3">
            <a:alphaModFix/>
          </a:blip>
          <a:srcRect/>
          <a:stretch/>
        </p:blipFill>
        <p:spPr>
          <a:xfrm>
            <a:off x="515157" y="226330"/>
            <a:ext cx="9121213" cy="4852108"/>
          </a:xfrm>
          <a:prstGeom prst="rect">
            <a:avLst/>
          </a:prstGeom>
          <a:noFill/>
          <a:ln>
            <a:noFill/>
          </a:ln>
        </p:spPr>
      </p:pic>
      <p:pic>
        <p:nvPicPr>
          <p:cNvPr id="164" name="Google Shape;164;p14"/>
          <p:cNvPicPr preferRelativeResize="0"/>
          <p:nvPr/>
        </p:nvPicPr>
        <p:blipFill rotWithShape="1">
          <a:blip r:embed="rId4">
            <a:alphaModFix/>
          </a:blip>
          <a:srcRect/>
          <a:stretch/>
        </p:blipFill>
        <p:spPr>
          <a:xfrm>
            <a:off x="2723931" y="5580917"/>
            <a:ext cx="6772275" cy="714375"/>
          </a:xfrm>
          <a:prstGeom prst="rect">
            <a:avLst/>
          </a:prstGeom>
          <a:solidFill>
            <a:srgbClr val="A8D08C"/>
          </a:solidFill>
          <a:ln w="9525" cap="flat" cmpd="sng">
            <a:solidFill>
              <a:srgbClr val="FF0000"/>
            </a:solidFill>
            <a:prstDash val="solid"/>
            <a:miter lim="800000"/>
            <a:headEnd type="none" w="sm" len="sm"/>
            <a:tailEnd type="none" w="sm" len="sm"/>
          </a:ln>
        </p:spPr>
      </p:pic>
      <p:sp>
        <p:nvSpPr>
          <p:cNvPr id="165" name="Google Shape;165;p14"/>
          <p:cNvSpPr/>
          <p:nvPr/>
        </p:nvSpPr>
        <p:spPr>
          <a:xfrm>
            <a:off x="0" y="6488668"/>
            <a:ext cx="4895186"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http://setosa.io/ev/principal-component-analysis/</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pic>
        <p:nvPicPr>
          <p:cNvPr id="170" name="Google Shape;170;p15"/>
          <p:cNvPicPr preferRelativeResize="0"/>
          <p:nvPr/>
        </p:nvPicPr>
        <p:blipFill rotWithShape="1">
          <a:blip r:embed="rId3">
            <a:alphaModFix/>
          </a:blip>
          <a:srcRect/>
          <a:stretch/>
        </p:blipFill>
        <p:spPr>
          <a:xfrm>
            <a:off x="1347788" y="470095"/>
            <a:ext cx="9610944" cy="611279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pic>
        <p:nvPicPr>
          <p:cNvPr id="175" name="Google Shape;175;p16"/>
          <p:cNvPicPr preferRelativeResize="0"/>
          <p:nvPr/>
        </p:nvPicPr>
        <p:blipFill rotWithShape="1">
          <a:blip r:embed="rId3">
            <a:alphaModFix/>
          </a:blip>
          <a:srcRect t="10189" b="-9656"/>
          <a:stretch/>
        </p:blipFill>
        <p:spPr>
          <a:xfrm>
            <a:off x="287445" y="720000"/>
            <a:ext cx="11806232" cy="6768000"/>
          </a:xfrm>
          <a:prstGeom prst="rect">
            <a:avLst/>
          </a:prstGeom>
          <a:noFill/>
          <a:ln>
            <a:noFill/>
          </a:ln>
        </p:spPr>
      </p:pic>
      <p:sp>
        <p:nvSpPr>
          <p:cNvPr id="2" name="Google Shape;181;p17">
            <a:extLst>
              <a:ext uri="{FF2B5EF4-FFF2-40B4-BE49-F238E27FC236}">
                <a16:creationId xmlns:a16="http://schemas.microsoft.com/office/drawing/2014/main" id="{70C325E4-F0CD-CFA7-5208-F6A87AA11959}"/>
              </a:ext>
            </a:extLst>
          </p:cNvPr>
          <p:cNvSpPr/>
          <p:nvPr/>
        </p:nvSpPr>
        <p:spPr>
          <a:xfrm>
            <a:off x="0" y="0"/>
            <a:ext cx="12192000" cy="92328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dirty="0">
                <a:solidFill>
                  <a:srgbClr val="FF6700"/>
                </a:solidFill>
                <a:latin typeface="Garamond"/>
                <a:ea typeface="Garamond"/>
                <a:cs typeface="Garamond"/>
                <a:sym typeface="Garamond"/>
              </a:rPr>
              <a:t>PCA Weights</a:t>
            </a:r>
          </a:p>
          <a:p>
            <a:pPr marL="0" marR="0" lvl="0" indent="0" algn="ctr" rtl="0">
              <a:spcBef>
                <a:spcPts val="0"/>
              </a:spcBef>
              <a:spcAft>
                <a:spcPts val="0"/>
              </a:spcAft>
              <a:buNone/>
            </a:pPr>
            <a:endParaRP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17"/>
          <p:cNvSpPr/>
          <p:nvPr/>
        </p:nvSpPr>
        <p:spPr>
          <a:xfrm>
            <a:off x="95234" y="1768132"/>
            <a:ext cx="7841757"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500">
                <a:solidFill>
                  <a:schemeClr val="dk1"/>
                </a:solidFill>
                <a:latin typeface="Garamond"/>
                <a:ea typeface="Garamond"/>
                <a:cs typeface="Garamond"/>
                <a:sym typeface="Garamond"/>
              </a:rPr>
              <a:t>1) Covariance Matrix</a:t>
            </a:r>
            <a:br>
              <a:rPr lang="en-US" sz="2500">
                <a:solidFill>
                  <a:schemeClr val="dk1"/>
                </a:solidFill>
                <a:latin typeface="Garamond"/>
                <a:ea typeface="Garamond"/>
                <a:cs typeface="Garamond"/>
                <a:sym typeface="Garamond"/>
              </a:rPr>
            </a:br>
            <a:r>
              <a:rPr lang="en-US" sz="2500">
                <a:solidFill>
                  <a:schemeClr val="dk1"/>
                </a:solidFill>
                <a:latin typeface="Garamond"/>
                <a:ea typeface="Garamond"/>
                <a:cs typeface="Garamond"/>
                <a:sym typeface="Garamond"/>
              </a:rPr>
              <a:t>2) Eigenvectors and eigen values of Covariance matrix</a:t>
            </a:r>
            <a:endParaRPr sz="2500">
              <a:solidFill>
                <a:schemeClr val="dk1"/>
              </a:solidFill>
              <a:latin typeface="Calibri"/>
              <a:ea typeface="Calibri"/>
              <a:cs typeface="Calibri"/>
              <a:sym typeface="Calibri"/>
            </a:endParaRPr>
          </a:p>
        </p:txBody>
      </p:sp>
      <p:sp>
        <p:nvSpPr>
          <p:cNvPr id="181" name="Google Shape;181;p17"/>
          <p:cNvSpPr/>
          <p:nvPr/>
        </p:nvSpPr>
        <p:spPr>
          <a:xfrm>
            <a:off x="0" y="0"/>
            <a:ext cx="3656642"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dirty="0">
                <a:solidFill>
                  <a:srgbClr val="FF6700"/>
                </a:solidFill>
                <a:latin typeface="Garamond"/>
                <a:ea typeface="Garamond"/>
                <a:cs typeface="Garamond"/>
                <a:sym typeface="Garamond"/>
              </a:rPr>
              <a:t>What do we need</a:t>
            </a: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pic>
        <p:nvPicPr>
          <p:cNvPr id="186" name="Google Shape;186;p18"/>
          <p:cNvPicPr preferRelativeResize="0"/>
          <p:nvPr/>
        </p:nvPicPr>
        <p:blipFill rotWithShape="1">
          <a:blip r:embed="rId3">
            <a:alphaModFix/>
          </a:blip>
          <a:srcRect/>
          <a:stretch/>
        </p:blipFill>
        <p:spPr>
          <a:xfrm>
            <a:off x="1035704" y="598427"/>
            <a:ext cx="8677568" cy="6259573"/>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pic>
        <p:nvPicPr>
          <p:cNvPr id="191" name="Google Shape;191;p19"/>
          <p:cNvPicPr preferRelativeResize="0"/>
          <p:nvPr/>
        </p:nvPicPr>
        <p:blipFill rotWithShape="1">
          <a:blip r:embed="rId3">
            <a:alphaModFix/>
          </a:blip>
          <a:srcRect/>
          <a:stretch/>
        </p:blipFill>
        <p:spPr>
          <a:xfrm>
            <a:off x="482478" y="0"/>
            <a:ext cx="9969818" cy="664902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pic>
        <p:nvPicPr>
          <p:cNvPr id="93" name="Google Shape;93;p2"/>
          <p:cNvPicPr preferRelativeResize="0"/>
          <p:nvPr/>
        </p:nvPicPr>
        <p:blipFill rotWithShape="1">
          <a:blip r:embed="rId3">
            <a:alphaModFix/>
          </a:blip>
          <a:srcRect/>
          <a:stretch/>
        </p:blipFill>
        <p:spPr>
          <a:xfrm>
            <a:off x="1762095" y="792172"/>
            <a:ext cx="7646378" cy="4726688"/>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pic>
        <p:nvPicPr>
          <p:cNvPr id="196" name="Google Shape;196;p20"/>
          <p:cNvPicPr preferRelativeResize="0"/>
          <p:nvPr/>
        </p:nvPicPr>
        <p:blipFill rotWithShape="1">
          <a:blip r:embed="rId3">
            <a:alphaModFix/>
          </a:blip>
          <a:srcRect/>
          <a:stretch/>
        </p:blipFill>
        <p:spPr>
          <a:xfrm>
            <a:off x="606302" y="253218"/>
            <a:ext cx="10380566" cy="626012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pic>
        <p:nvPicPr>
          <p:cNvPr id="201" name="Google Shape;201;p21"/>
          <p:cNvPicPr preferRelativeResize="0"/>
          <p:nvPr/>
        </p:nvPicPr>
        <p:blipFill rotWithShape="1">
          <a:blip r:embed="rId3">
            <a:alphaModFix/>
          </a:blip>
          <a:srcRect/>
          <a:stretch/>
        </p:blipFill>
        <p:spPr>
          <a:xfrm>
            <a:off x="559117" y="0"/>
            <a:ext cx="10174532" cy="6597748"/>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pic>
        <p:nvPicPr>
          <p:cNvPr id="206" name="Google Shape;206;p22"/>
          <p:cNvPicPr preferRelativeResize="0"/>
          <p:nvPr/>
        </p:nvPicPr>
        <p:blipFill rotWithShape="1">
          <a:blip r:embed="rId3">
            <a:alphaModFix/>
          </a:blip>
          <a:srcRect/>
          <a:stretch/>
        </p:blipFill>
        <p:spPr>
          <a:xfrm>
            <a:off x="1043280" y="0"/>
            <a:ext cx="9282406" cy="6732931"/>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pic>
        <p:nvPicPr>
          <p:cNvPr id="211" name="Google Shape;211;p23"/>
          <p:cNvPicPr preferRelativeResize="0"/>
          <p:nvPr/>
        </p:nvPicPr>
        <p:blipFill rotWithShape="1">
          <a:blip r:embed="rId3">
            <a:alphaModFix/>
          </a:blip>
          <a:srcRect/>
          <a:stretch/>
        </p:blipFill>
        <p:spPr>
          <a:xfrm>
            <a:off x="526660" y="0"/>
            <a:ext cx="11473082" cy="6621724"/>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pic>
        <p:nvPicPr>
          <p:cNvPr id="216" name="Google Shape;216;p24"/>
          <p:cNvPicPr preferRelativeResize="0"/>
          <p:nvPr/>
        </p:nvPicPr>
        <p:blipFill rotWithShape="1">
          <a:blip r:embed="rId3">
            <a:alphaModFix/>
          </a:blip>
          <a:srcRect/>
          <a:stretch/>
        </p:blipFill>
        <p:spPr>
          <a:xfrm>
            <a:off x="725733" y="225083"/>
            <a:ext cx="10866046" cy="5934001"/>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25"/>
          <p:cNvSpPr txBox="1"/>
          <p:nvPr/>
        </p:nvSpPr>
        <p:spPr>
          <a:xfrm>
            <a:off x="1994154" y="2967335"/>
            <a:ext cx="8203692" cy="9233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5400">
                <a:solidFill>
                  <a:srgbClr val="FF6700"/>
                </a:solidFill>
                <a:latin typeface="Garamond"/>
                <a:ea typeface="Garamond"/>
                <a:cs typeface="Garamond"/>
                <a:sym typeface="Garamond"/>
              </a:rPr>
              <a:t>Let us work on business case</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pic>
        <p:nvPicPr>
          <p:cNvPr id="226" name="Google Shape;226;p26"/>
          <p:cNvPicPr preferRelativeResize="0"/>
          <p:nvPr/>
        </p:nvPicPr>
        <p:blipFill rotWithShape="1">
          <a:blip r:embed="rId3">
            <a:alphaModFix/>
          </a:blip>
          <a:srcRect t="8925" b="-8925"/>
          <a:stretch/>
        </p:blipFill>
        <p:spPr>
          <a:xfrm>
            <a:off x="274962" y="612000"/>
            <a:ext cx="11642075" cy="6858000"/>
          </a:xfrm>
          <a:prstGeom prst="rect">
            <a:avLst/>
          </a:prstGeom>
          <a:noFill/>
          <a:ln>
            <a:noFill/>
          </a:ln>
        </p:spPr>
      </p:pic>
      <p:sp>
        <p:nvSpPr>
          <p:cNvPr id="2" name="Google Shape;181;p17">
            <a:extLst>
              <a:ext uri="{FF2B5EF4-FFF2-40B4-BE49-F238E27FC236}">
                <a16:creationId xmlns:a16="http://schemas.microsoft.com/office/drawing/2014/main" id="{3C39FEA5-99EE-C6EF-325B-75C424D60255}"/>
              </a:ext>
            </a:extLst>
          </p:cNvPr>
          <p:cNvSpPr/>
          <p:nvPr/>
        </p:nvSpPr>
        <p:spPr>
          <a:xfrm>
            <a:off x="0" y="-79513"/>
            <a:ext cx="12192000" cy="64629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600" dirty="0">
                <a:solidFill>
                  <a:srgbClr val="FF6700"/>
                </a:solidFill>
                <a:latin typeface="Garamond"/>
                <a:ea typeface="Garamond"/>
                <a:cs typeface="Garamond"/>
                <a:sym typeface="Garamond"/>
              </a:rPr>
              <a:t>Standardize the Variables</a:t>
            </a:r>
            <a:endParaRPr sz="12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pic>
        <p:nvPicPr>
          <p:cNvPr id="175" name="Google Shape;175;p16"/>
          <p:cNvPicPr preferRelativeResize="0"/>
          <p:nvPr/>
        </p:nvPicPr>
        <p:blipFill rotWithShape="1">
          <a:blip r:embed="rId3">
            <a:alphaModFix/>
          </a:blip>
          <a:srcRect t="10189" b="-9656"/>
          <a:stretch/>
        </p:blipFill>
        <p:spPr>
          <a:xfrm>
            <a:off x="287445" y="720000"/>
            <a:ext cx="11806232" cy="6768000"/>
          </a:xfrm>
          <a:prstGeom prst="rect">
            <a:avLst/>
          </a:prstGeom>
          <a:noFill/>
          <a:ln>
            <a:noFill/>
          </a:ln>
        </p:spPr>
      </p:pic>
      <p:sp>
        <p:nvSpPr>
          <p:cNvPr id="2" name="Google Shape;181;p17">
            <a:extLst>
              <a:ext uri="{FF2B5EF4-FFF2-40B4-BE49-F238E27FC236}">
                <a16:creationId xmlns:a16="http://schemas.microsoft.com/office/drawing/2014/main" id="{70C325E4-F0CD-CFA7-5208-F6A87AA11959}"/>
              </a:ext>
            </a:extLst>
          </p:cNvPr>
          <p:cNvSpPr/>
          <p:nvPr/>
        </p:nvSpPr>
        <p:spPr>
          <a:xfrm>
            <a:off x="0" y="0"/>
            <a:ext cx="12192000" cy="92328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dirty="0">
                <a:solidFill>
                  <a:srgbClr val="FF6700"/>
                </a:solidFill>
                <a:latin typeface="Garamond"/>
                <a:ea typeface="Garamond"/>
                <a:cs typeface="Garamond"/>
                <a:sym typeface="Garamond"/>
              </a:rPr>
              <a:t>PCA Weights</a:t>
            </a:r>
          </a:p>
          <a:p>
            <a:pPr marL="0" marR="0" lvl="0" indent="0" algn="ctr" rtl="0">
              <a:spcBef>
                <a:spcPts val="0"/>
              </a:spcBef>
              <a:spcAft>
                <a:spcPts val="0"/>
              </a:spcAft>
              <a:buNone/>
            </a:pPr>
            <a:endParaRPr dirty="0"/>
          </a:p>
        </p:txBody>
      </p:sp>
    </p:spTree>
    <p:extLst>
      <p:ext uri="{BB962C8B-B14F-4D97-AF65-F5344CB8AC3E}">
        <p14:creationId xmlns:p14="http://schemas.microsoft.com/office/powerpoint/2010/main" val="29890302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pic>
        <p:nvPicPr>
          <p:cNvPr id="236" name="Google Shape;236;p28"/>
          <p:cNvPicPr preferRelativeResize="0"/>
          <p:nvPr/>
        </p:nvPicPr>
        <p:blipFill rotWithShape="1">
          <a:blip r:embed="rId3">
            <a:alphaModFix/>
          </a:blip>
          <a:srcRect t="10500" b="-10500"/>
          <a:stretch/>
        </p:blipFill>
        <p:spPr>
          <a:xfrm>
            <a:off x="370255" y="720000"/>
            <a:ext cx="11451490" cy="6858000"/>
          </a:xfrm>
          <a:prstGeom prst="rect">
            <a:avLst/>
          </a:prstGeom>
          <a:noFill/>
          <a:ln>
            <a:noFill/>
          </a:ln>
        </p:spPr>
      </p:pic>
      <p:pic>
        <p:nvPicPr>
          <p:cNvPr id="237" name="Google Shape;237;p28"/>
          <p:cNvPicPr preferRelativeResize="0"/>
          <p:nvPr/>
        </p:nvPicPr>
        <p:blipFill rotWithShape="1">
          <a:blip r:embed="rId4">
            <a:alphaModFix/>
          </a:blip>
          <a:srcRect/>
          <a:stretch/>
        </p:blipFill>
        <p:spPr>
          <a:xfrm>
            <a:off x="299847" y="783717"/>
            <a:ext cx="5886450" cy="3124200"/>
          </a:xfrm>
          <a:prstGeom prst="rect">
            <a:avLst/>
          </a:prstGeom>
          <a:noFill/>
          <a:ln>
            <a:noFill/>
          </a:ln>
        </p:spPr>
      </p:pic>
      <p:pic>
        <p:nvPicPr>
          <p:cNvPr id="238" name="Google Shape;238;p28"/>
          <p:cNvPicPr preferRelativeResize="0"/>
          <p:nvPr/>
        </p:nvPicPr>
        <p:blipFill rotWithShape="1">
          <a:blip r:embed="rId5">
            <a:alphaModFix/>
          </a:blip>
          <a:srcRect/>
          <a:stretch/>
        </p:blipFill>
        <p:spPr>
          <a:xfrm>
            <a:off x="6120003" y="783717"/>
            <a:ext cx="5772150" cy="3076576"/>
          </a:xfrm>
          <a:prstGeom prst="rect">
            <a:avLst/>
          </a:prstGeom>
          <a:noFill/>
          <a:ln>
            <a:noFill/>
          </a:ln>
        </p:spPr>
      </p:pic>
      <p:sp>
        <p:nvSpPr>
          <p:cNvPr id="2" name="Google Shape;181;p17">
            <a:extLst>
              <a:ext uri="{FF2B5EF4-FFF2-40B4-BE49-F238E27FC236}">
                <a16:creationId xmlns:a16="http://schemas.microsoft.com/office/drawing/2014/main" id="{C52CF037-2E13-1174-9DAF-92EB65A9D71D}"/>
              </a:ext>
            </a:extLst>
          </p:cNvPr>
          <p:cNvSpPr/>
          <p:nvPr/>
        </p:nvSpPr>
        <p:spPr>
          <a:xfrm>
            <a:off x="0" y="-79513"/>
            <a:ext cx="12192000" cy="64629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600" dirty="0">
                <a:solidFill>
                  <a:srgbClr val="FF6700"/>
                </a:solidFill>
                <a:latin typeface="Garamond"/>
                <a:ea typeface="Garamond"/>
                <a:cs typeface="Garamond"/>
                <a:sym typeface="Garamond"/>
              </a:rPr>
              <a:t>PCs Calculations</a:t>
            </a:r>
            <a:endParaRPr sz="12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pic>
        <p:nvPicPr>
          <p:cNvPr id="243" name="Google Shape;243;p29"/>
          <p:cNvPicPr preferRelativeResize="0"/>
          <p:nvPr/>
        </p:nvPicPr>
        <p:blipFill rotWithShape="1">
          <a:blip r:embed="rId3">
            <a:alphaModFix/>
          </a:blip>
          <a:srcRect t="10500" b="-10500"/>
          <a:stretch/>
        </p:blipFill>
        <p:spPr>
          <a:xfrm>
            <a:off x="170155" y="720000"/>
            <a:ext cx="11851688" cy="6858000"/>
          </a:xfrm>
          <a:prstGeom prst="rect">
            <a:avLst/>
          </a:prstGeom>
          <a:noFill/>
          <a:ln>
            <a:noFill/>
          </a:ln>
        </p:spPr>
      </p:pic>
      <p:sp>
        <p:nvSpPr>
          <p:cNvPr id="2" name="Google Shape;181;p17">
            <a:extLst>
              <a:ext uri="{FF2B5EF4-FFF2-40B4-BE49-F238E27FC236}">
                <a16:creationId xmlns:a16="http://schemas.microsoft.com/office/drawing/2014/main" id="{218E6E38-93EF-725C-D5B7-AB1C3D7B22CA}"/>
              </a:ext>
            </a:extLst>
          </p:cNvPr>
          <p:cNvSpPr/>
          <p:nvPr/>
        </p:nvSpPr>
        <p:spPr>
          <a:xfrm>
            <a:off x="0" y="-79513"/>
            <a:ext cx="12192000" cy="64629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600" dirty="0">
                <a:solidFill>
                  <a:srgbClr val="FF6700"/>
                </a:solidFill>
                <a:latin typeface="Garamond"/>
                <a:ea typeface="Garamond"/>
                <a:cs typeface="Garamond"/>
                <a:sym typeface="Garamond"/>
              </a:rPr>
              <a:t>PCA Goal 1- Dimension Reduction</a:t>
            </a:r>
            <a:endParaRPr lang="en-US" sz="1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pic>
        <p:nvPicPr>
          <p:cNvPr id="98" name="Google Shape;98;p3"/>
          <p:cNvPicPr preferRelativeResize="0">
            <a:picLocks noGrp="1"/>
          </p:cNvPicPr>
          <p:nvPr>
            <p:ph type="body" idx="1"/>
          </p:nvPr>
        </p:nvPicPr>
        <p:blipFill rotWithShape="1">
          <a:blip r:embed="rId3">
            <a:alphaModFix/>
          </a:blip>
          <a:srcRect/>
          <a:stretch/>
        </p:blipFill>
        <p:spPr>
          <a:xfrm>
            <a:off x="0" y="1609740"/>
            <a:ext cx="9955508" cy="5111527"/>
          </a:xfrm>
          <a:prstGeom prst="rect">
            <a:avLst/>
          </a:prstGeom>
          <a:noFill/>
          <a:ln>
            <a:noFill/>
          </a:ln>
        </p:spPr>
      </p:pic>
      <p:sp>
        <p:nvSpPr>
          <p:cNvPr id="99" name="Google Shape;99;p3"/>
          <p:cNvSpPr txBox="1"/>
          <p:nvPr/>
        </p:nvSpPr>
        <p:spPr>
          <a:xfrm>
            <a:off x="265176" y="128016"/>
            <a:ext cx="2907792"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0" i="0" u="none" strike="noStrike" cap="none">
                <a:solidFill>
                  <a:srgbClr val="FF6700"/>
                </a:solidFill>
                <a:latin typeface="Garamond"/>
                <a:ea typeface="Garamond"/>
                <a:cs typeface="Garamond"/>
                <a:sym typeface="Garamond"/>
              </a:rPr>
              <a:t>Key Uses</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0"/>
          <p:cNvSpPr txBox="1"/>
          <p:nvPr/>
        </p:nvSpPr>
        <p:spPr>
          <a:xfrm>
            <a:off x="0" y="0"/>
            <a:ext cx="3364992"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a:solidFill>
                  <a:srgbClr val="FF6700"/>
                </a:solidFill>
                <a:latin typeface="Garamond"/>
                <a:ea typeface="Garamond"/>
                <a:cs typeface="Garamond"/>
                <a:sym typeface="Garamond"/>
              </a:rPr>
              <a:t>University Data</a:t>
            </a:r>
            <a:endParaRPr/>
          </a:p>
        </p:txBody>
      </p:sp>
      <p:pic>
        <p:nvPicPr>
          <p:cNvPr id="249" name="Google Shape;249;p30"/>
          <p:cNvPicPr preferRelativeResize="0"/>
          <p:nvPr/>
        </p:nvPicPr>
        <p:blipFill rotWithShape="1">
          <a:blip r:embed="rId3">
            <a:alphaModFix/>
          </a:blip>
          <a:srcRect/>
          <a:stretch/>
        </p:blipFill>
        <p:spPr>
          <a:xfrm>
            <a:off x="1255776" y="1097280"/>
            <a:ext cx="8583312" cy="557784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pic>
        <p:nvPicPr>
          <p:cNvPr id="254" name="Google Shape;254;p31"/>
          <p:cNvPicPr preferRelativeResize="0"/>
          <p:nvPr/>
        </p:nvPicPr>
        <p:blipFill rotWithShape="1">
          <a:blip r:embed="rId3">
            <a:alphaModFix/>
          </a:blip>
          <a:srcRect l="-83" t="10843" r="83" b="-1873"/>
          <a:stretch/>
        </p:blipFill>
        <p:spPr>
          <a:xfrm>
            <a:off x="299008" y="466344"/>
            <a:ext cx="10990479" cy="621792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32"/>
          <p:cNvSpPr txBox="1"/>
          <p:nvPr/>
        </p:nvSpPr>
        <p:spPr>
          <a:xfrm>
            <a:off x="0" y="0"/>
            <a:ext cx="356006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a:solidFill>
                  <a:srgbClr val="FF6700"/>
                </a:solidFill>
                <a:latin typeface="Garamond"/>
                <a:ea typeface="Garamond"/>
                <a:cs typeface="Garamond"/>
                <a:sym typeface="Garamond"/>
              </a:rPr>
              <a:t>University Data</a:t>
            </a:r>
            <a:endParaRPr/>
          </a:p>
        </p:txBody>
      </p:sp>
      <p:pic>
        <p:nvPicPr>
          <p:cNvPr id="260" name="Google Shape;260;p32"/>
          <p:cNvPicPr preferRelativeResize="0"/>
          <p:nvPr/>
        </p:nvPicPr>
        <p:blipFill rotWithShape="1">
          <a:blip r:embed="rId3">
            <a:alphaModFix/>
          </a:blip>
          <a:srcRect/>
          <a:stretch/>
        </p:blipFill>
        <p:spPr>
          <a:xfrm>
            <a:off x="269163" y="1336467"/>
            <a:ext cx="9508822" cy="5524238"/>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3"/>
          <p:cNvSpPr txBox="1"/>
          <p:nvPr/>
        </p:nvSpPr>
        <p:spPr>
          <a:xfrm>
            <a:off x="182880" y="182880"/>
            <a:ext cx="3304032"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a:solidFill>
                  <a:srgbClr val="FF6700"/>
                </a:solidFill>
                <a:latin typeface="Garamond"/>
                <a:ea typeface="Garamond"/>
                <a:cs typeface="Garamond"/>
                <a:sym typeface="Garamond"/>
              </a:rPr>
              <a:t>University Data</a:t>
            </a:r>
            <a:endParaRPr/>
          </a:p>
        </p:txBody>
      </p:sp>
      <p:pic>
        <p:nvPicPr>
          <p:cNvPr id="266" name="Google Shape;266;p33"/>
          <p:cNvPicPr preferRelativeResize="0"/>
          <p:nvPr/>
        </p:nvPicPr>
        <p:blipFill rotWithShape="1">
          <a:blip r:embed="rId3">
            <a:alphaModFix/>
          </a:blip>
          <a:srcRect/>
          <a:stretch/>
        </p:blipFill>
        <p:spPr>
          <a:xfrm>
            <a:off x="1101558" y="1179580"/>
            <a:ext cx="8152169" cy="5291759"/>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34"/>
          <p:cNvSpPr txBox="1"/>
          <p:nvPr/>
        </p:nvSpPr>
        <p:spPr>
          <a:xfrm>
            <a:off x="182880" y="182880"/>
            <a:ext cx="3364992"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a:solidFill>
                  <a:srgbClr val="FF6700"/>
                </a:solidFill>
                <a:latin typeface="Garamond"/>
                <a:ea typeface="Garamond"/>
                <a:cs typeface="Garamond"/>
                <a:sym typeface="Garamond"/>
              </a:rPr>
              <a:t>University Data</a:t>
            </a:r>
            <a:endParaRPr/>
          </a:p>
        </p:txBody>
      </p:sp>
      <p:pic>
        <p:nvPicPr>
          <p:cNvPr id="272" name="Google Shape;272;p34"/>
          <p:cNvPicPr preferRelativeResize="0"/>
          <p:nvPr/>
        </p:nvPicPr>
        <p:blipFill rotWithShape="1">
          <a:blip r:embed="rId3">
            <a:alphaModFix/>
          </a:blip>
          <a:srcRect/>
          <a:stretch/>
        </p:blipFill>
        <p:spPr>
          <a:xfrm>
            <a:off x="2040019" y="1104896"/>
            <a:ext cx="7226837" cy="557022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4"/>
          <p:cNvSpPr/>
          <p:nvPr/>
        </p:nvSpPr>
        <p:spPr>
          <a:xfrm>
            <a:off x="45018" y="1277818"/>
            <a:ext cx="11701507" cy="5580182"/>
          </a:xfrm>
          <a:prstGeom prst="rect">
            <a:avLst/>
          </a:prstGeom>
          <a:noFill/>
          <a:ln>
            <a:noFill/>
          </a:ln>
        </p:spPr>
        <p:txBody>
          <a:bodyPr spcFirstLastPara="1" wrap="square" lIns="91425" tIns="45700" rIns="91425" bIns="45700" anchor="t" anchorCtr="0">
            <a:spAutoFit/>
          </a:bodyPr>
          <a:lstStyle/>
          <a:p>
            <a:pPr marL="0" marR="0" lvl="0" indent="-152400" algn="l" rtl="0">
              <a:lnSpc>
                <a:spcPct val="150000"/>
              </a:lnSpc>
              <a:spcBef>
                <a:spcPts val="0"/>
              </a:spcBef>
              <a:spcAft>
                <a:spcPts val="0"/>
              </a:spcAft>
              <a:buClr>
                <a:schemeClr val="dk1"/>
              </a:buClr>
              <a:buSzPts val="2400"/>
              <a:buFont typeface="Arial"/>
              <a:buChar char="•"/>
            </a:pPr>
            <a:r>
              <a:rPr lang="en-US" sz="2400">
                <a:solidFill>
                  <a:schemeClr val="dk1"/>
                </a:solidFill>
                <a:latin typeface="Garamond"/>
                <a:ea typeface="Garamond"/>
                <a:cs typeface="Garamond"/>
                <a:sym typeface="Garamond"/>
              </a:rPr>
              <a:t>It extracts low dimensional set of features from a high dimensional data set with a motive to capture as much information as possible. </a:t>
            </a:r>
            <a:endParaRPr/>
          </a:p>
          <a:p>
            <a:pPr marL="0" marR="0" lvl="0" indent="-152400" algn="l" rtl="0">
              <a:lnSpc>
                <a:spcPct val="150000"/>
              </a:lnSpc>
              <a:spcBef>
                <a:spcPts val="0"/>
              </a:spcBef>
              <a:spcAft>
                <a:spcPts val="0"/>
              </a:spcAft>
              <a:buClr>
                <a:schemeClr val="dk1"/>
              </a:buClr>
              <a:buSzPts val="2400"/>
              <a:buFont typeface="Arial"/>
              <a:buChar char="•"/>
            </a:pPr>
            <a:r>
              <a:rPr lang="en-US" sz="2400">
                <a:solidFill>
                  <a:schemeClr val="dk1"/>
                </a:solidFill>
                <a:latin typeface="Garamond"/>
                <a:ea typeface="Garamond"/>
                <a:cs typeface="Garamond"/>
                <a:sym typeface="Garamond"/>
              </a:rPr>
              <a:t>With fewer variables, visualization also becomes much more meaningful. </a:t>
            </a:r>
            <a:endParaRPr/>
          </a:p>
          <a:p>
            <a:pPr marL="0" marR="0" lvl="0" indent="-152400" algn="l" rtl="0">
              <a:lnSpc>
                <a:spcPct val="150000"/>
              </a:lnSpc>
              <a:spcBef>
                <a:spcPts val="0"/>
              </a:spcBef>
              <a:spcAft>
                <a:spcPts val="0"/>
              </a:spcAft>
              <a:buClr>
                <a:schemeClr val="dk1"/>
              </a:buClr>
              <a:buSzPts val="2400"/>
              <a:buFont typeface="Arial"/>
              <a:buChar char="•"/>
            </a:pPr>
            <a:r>
              <a:rPr lang="en-US" sz="2400">
                <a:solidFill>
                  <a:schemeClr val="dk1"/>
                </a:solidFill>
                <a:latin typeface="Garamond"/>
                <a:ea typeface="Garamond"/>
                <a:cs typeface="Garamond"/>
                <a:sym typeface="Garamond"/>
              </a:rPr>
              <a:t>PCA is more useful when dealing with 3 or higher dimensional data.</a:t>
            </a:r>
            <a:endParaRPr/>
          </a:p>
          <a:p>
            <a:pPr marL="0" marR="0" lvl="0" indent="0" algn="l" rtl="0">
              <a:lnSpc>
                <a:spcPct val="150000"/>
              </a:lnSpc>
              <a:spcBef>
                <a:spcPts val="0"/>
              </a:spcBef>
              <a:spcAft>
                <a:spcPts val="0"/>
              </a:spcAft>
              <a:buClr>
                <a:schemeClr val="dk1"/>
              </a:buClr>
              <a:buSzPts val="2400"/>
              <a:buFont typeface="Arial"/>
              <a:buNone/>
            </a:pPr>
            <a:endParaRPr sz="2400">
              <a:solidFill>
                <a:schemeClr val="dk1"/>
              </a:solidFill>
              <a:latin typeface="Garamond"/>
              <a:ea typeface="Garamond"/>
              <a:cs typeface="Garamond"/>
              <a:sym typeface="Garamond"/>
            </a:endParaRPr>
          </a:p>
          <a:p>
            <a:pPr marL="0" marR="0" lvl="0" indent="-152400" algn="l" rtl="0">
              <a:lnSpc>
                <a:spcPct val="150000"/>
              </a:lnSpc>
              <a:spcBef>
                <a:spcPts val="0"/>
              </a:spcBef>
              <a:spcAft>
                <a:spcPts val="0"/>
              </a:spcAft>
              <a:buClr>
                <a:schemeClr val="dk1"/>
              </a:buClr>
              <a:buSzPts val="2400"/>
              <a:buFont typeface="Arial"/>
              <a:buChar char="•"/>
            </a:pPr>
            <a:r>
              <a:rPr lang="en-US" sz="2400">
                <a:solidFill>
                  <a:schemeClr val="dk1"/>
                </a:solidFill>
                <a:latin typeface="Garamond"/>
                <a:ea typeface="Garamond"/>
                <a:cs typeface="Garamond"/>
                <a:sym typeface="Garamond"/>
              </a:rPr>
              <a:t>PCA is a linear orthogonal transformation, that transforms the data to a new coordinate system such that the greatest variance by any projection of the data comes to lie on the first coordinate (called the first principal component), the second greatest variance on the second coordinate, and so on . . . . </a:t>
            </a:r>
            <a:endParaRPr/>
          </a:p>
          <a:p>
            <a:pPr marL="0" marR="0" lvl="0" indent="0" algn="l" rtl="0">
              <a:lnSpc>
                <a:spcPct val="150000"/>
              </a:lnSpc>
              <a:spcBef>
                <a:spcPts val="0"/>
              </a:spcBef>
              <a:spcAft>
                <a:spcPts val="0"/>
              </a:spcAft>
              <a:buClr>
                <a:schemeClr val="dk1"/>
              </a:buClr>
              <a:buSzPts val="2400"/>
              <a:buFont typeface="Arial"/>
              <a:buNone/>
            </a:pPr>
            <a:endParaRPr sz="2400">
              <a:solidFill>
                <a:schemeClr val="dk1"/>
              </a:solidFill>
              <a:latin typeface="Garamond"/>
              <a:ea typeface="Garamond"/>
              <a:cs typeface="Garamond"/>
              <a:sym typeface="Garamond"/>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109" name="Google Shape;109;p5"/>
          <p:cNvPicPr preferRelativeResize="0"/>
          <p:nvPr/>
        </p:nvPicPr>
        <p:blipFill rotWithShape="1">
          <a:blip r:embed="rId3">
            <a:alphaModFix/>
          </a:blip>
          <a:srcRect/>
          <a:stretch/>
        </p:blipFill>
        <p:spPr>
          <a:xfrm>
            <a:off x="1255776" y="110519"/>
            <a:ext cx="9936480" cy="663696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3"/>
        <p:cNvGrpSpPr/>
        <p:nvPr/>
      </p:nvGrpSpPr>
      <p:grpSpPr>
        <a:xfrm>
          <a:off x="0" y="0"/>
          <a:ext cx="0" cy="0"/>
          <a:chOff x="0" y="0"/>
          <a:chExt cx="0" cy="0"/>
        </a:xfrm>
      </p:grpSpPr>
      <p:pic>
        <p:nvPicPr>
          <p:cNvPr id="114" name="Google Shape;114;p6"/>
          <p:cNvPicPr preferRelativeResize="0"/>
          <p:nvPr/>
        </p:nvPicPr>
        <p:blipFill rotWithShape="1">
          <a:blip r:embed="rId3">
            <a:alphaModFix/>
          </a:blip>
          <a:srcRect/>
          <a:stretch/>
        </p:blipFill>
        <p:spPr>
          <a:xfrm>
            <a:off x="0" y="1539626"/>
            <a:ext cx="5747144" cy="3778747"/>
          </a:xfrm>
          <a:prstGeom prst="rect">
            <a:avLst/>
          </a:prstGeom>
          <a:noFill/>
          <a:ln>
            <a:noFill/>
          </a:ln>
        </p:spPr>
      </p:pic>
      <p:pic>
        <p:nvPicPr>
          <p:cNvPr id="115" name="Google Shape;115;p6"/>
          <p:cNvPicPr preferRelativeResize="0"/>
          <p:nvPr/>
        </p:nvPicPr>
        <p:blipFill rotWithShape="1">
          <a:blip r:embed="rId4">
            <a:alphaModFix/>
          </a:blip>
          <a:srcRect/>
          <a:stretch/>
        </p:blipFill>
        <p:spPr>
          <a:xfrm>
            <a:off x="5747144" y="1684989"/>
            <a:ext cx="5884024" cy="363338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pic>
        <p:nvPicPr>
          <p:cNvPr id="120" name="Google Shape;120;p7"/>
          <p:cNvPicPr preferRelativeResize="0"/>
          <p:nvPr/>
        </p:nvPicPr>
        <p:blipFill rotWithShape="1">
          <a:blip r:embed="rId3">
            <a:alphaModFix/>
          </a:blip>
          <a:srcRect/>
          <a:stretch/>
        </p:blipFill>
        <p:spPr>
          <a:xfrm>
            <a:off x="0" y="87040"/>
            <a:ext cx="10948416" cy="677096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pic>
        <p:nvPicPr>
          <p:cNvPr id="125" name="Google Shape;125;p8"/>
          <p:cNvPicPr preferRelativeResize="0"/>
          <p:nvPr/>
        </p:nvPicPr>
        <p:blipFill rotWithShape="1">
          <a:blip r:embed="rId3">
            <a:alphaModFix/>
          </a:blip>
          <a:srcRect/>
          <a:stretch/>
        </p:blipFill>
        <p:spPr>
          <a:xfrm>
            <a:off x="0" y="71960"/>
            <a:ext cx="10972800" cy="678604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pic>
        <p:nvPicPr>
          <p:cNvPr id="130" name="Google Shape;130;p9"/>
          <p:cNvPicPr preferRelativeResize="0"/>
          <p:nvPr/>
        </p:nvPicPr>
        <p:blipFill rotWithShape="1">
          <a:blip r:embed="rId3">
            <a:alphaModFix/>
          </a:blip>
          <a:srcRect/>
          <a:stretch/>
        </p:blipFill>
        <p:spPr>
          <a:xfrm>
            <a:off x="0" y="192601"/>
            <a:ext cx="10777728" cy="6665399"/>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163</Words>
  <Application>Microsoft Office PowerPoint</Application>
  <PresentationFormat>Widescreen</PresentationFormat>
  <Paragraphs>19</Paragraphs>
  <Slides>34</Slides>
  <Notes>34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34</vt:i4>
      </vt:variant>
    </vt:vector>
  </HeadingPairs>
  <TitlesOfParts>
    <vt:vector size="38" baseType="lpstr">
      <vt:lpstr>Arial</vt:lpstr>
      <vt:lpstr>Calibri</vt:lpstr>
      <vt:lpstr>Garamond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Srinivas Reddy Gurrala</dc:creator>
  <cp:lastModifiedBy>hp</cp:lastModifiedBy>
  <cp:revision>4</cp:revision>
  <dcterms:created xsi:type="dcterms:W3CDTF">2019-06-23T08:28:26Z</dcterms:created>
  <dcterms:modified xsi:type="dcterms:W3CDTF">2022-09-25T05:56:34Z</dcterms:modified>
</cp:coreProperties>
</file>