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622" r:id="rId3"/>
    <p:sldId id="623" r:id="rId4"/>
    <p:sldId id="624" r:id="rId5"/>
    <p:sldId id="625" r:id="rId6"/>
    <p:sldId id="645" r:id="rId7"/>
    <p:sldId id="715" r:id="rId8"/>
    <p:sldId id="716" r:id="rId9"/>
    <p:sldId id="717" r:id="rId10"/>
    <p:sldId id="718" r:id="rId11"/>
    <p:sldId id="719" r:id="rId12"/>
    <p:sldId id="720" r:id="rId13"/>
    <p:sldId id="721" r:id="rId14"/>
    <p:sldId id="95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FF9300"/>
    <a:srgbClr val="1359D2"/>
    <a:srgbClr val="D88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410"/>
  </p:normalViewPr>
  <p:slideViewPr>
    <p:cSldViewPr snapToGrid="0" snapToObjects="1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67D96-8005-7F44-8E5F-33D562E4DE7E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AD9F6-8A84-6F41-A90B-45C654442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2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3228-9C96-194E-AFC0-EB3588615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08731-630F-564F-BF20-639ACDCF8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B73C9-65D5-AD44-AF2A-AFB1E013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95F48-0038-E049-858C-D819B84E9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CBCFD-FB4D-7A44-972B-B76888FB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1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D2E4-2D2E-6D40-932D-507A6CE1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F6FE1-73BF-5840-9BAA-B7106664E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D3C8F-E840-3748-B9E7-E88991529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9DF5-83AE-AF4D-93FC-0381D61B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AF256-2892-FD49-ADD1-01EA6C1C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5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6007AA-366B-8549-A0CB-FD09595F0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868C8-1D47-9A4B-B57B-7B849638F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CB069-A3E2-E444-96EA-27A49772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DFCF-A1BD-C647-8228-CD1ED24B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103D9-7F4B-5C47-803B-EF0486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B45C-E8E4-9B48-B6B1-FB5B2FC2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35B78-9868-E941-9359-AD3791CF0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7526-A111-5042-A204-ECF85781D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6D8E0-2B09-EB40-BAB8-AE0FE20E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37F5C-1E57-DF4A-8F69-9C3B207F9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B4A4-CE3F-DD45-B694-60797085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B316D-A12B-5045-94F9-57DD32FE6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7A3F9-1420-1C49-ADD6-E339D101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E1A3-7D46-BA47-9CF7-65D4E19D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E380C-689A-254F-B806-104B3C89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4E02-DB39-6141-B93C-D881219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BF87F-F3AD-F341-A2D0-BAC8BC940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75245-A8E0-CD4A-ABC9-8143DF720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CFE43-08FC-5246-8490-F1AC95B2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5E793-BA44-A842-9DB4-65CF9F1A8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A749D-5B18-864C-9248-1257413E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775F-07D6-BA45-9D10-EBEE071DB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CD64E-5B86-BE44-B06B-9F2A6E611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DE09C-3266-5A4F-8E37-1515C2273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63B21-31AA-C748-92F9-33736514B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D8F73-4C83-4D48-8C25-96D8E120A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2258B-D412-384E-A142-823569F2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22AC5-791A-8C4D-A370-8F5D0D8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2FA76-8266-C544-94AD-7574DC74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A8AF-6E13-DC40-ABFC-2F9C2816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AFC1C-D3D7-3947-8DE4-332A440F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405F4-4251-BA4C-97F1-511A048E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271A3-4E72-B04E-9420-7DA93267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328B9-EF45-AC42-9242-E27BB94C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FB8A0-B430-FD46-A129-B7C90C484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1128B-D853-674F-BEA9-F1906911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63D0-FEE2-894F-A535-DB0167D7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0993A-7DD9-134C-9D41-5F7882325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E57EF-778A-A041-9A28-756539EB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5A93F-A3D1-C440-B7E8-D632BFEF4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9BBE5-DAFD-5743-93B9-30C7A383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1C5CB-D0FA-7B45-AEE3-214F96A3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E1F4-CB3B-9E44-A0FA-8A705D35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844ED-588F-A044-AA67-CA5EFD086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1D7E1-4E15-AD4F-B23A-78958FAB9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DA47E-35EA-9245-BF8E-4E5A46D5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167A7-ABE2-F14A-8F21-F9669AE69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00747-30B4-1449-B8BD-451D9B41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625B8-51C7-474E-98E4-4C8B8C48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BCA2-4A2A-5D4E-955B-633F49CA5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005F-D421-9145-8C36-E40A24A1B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35F1C-E06B-364F-AE2F-337D4F28DAD3}" type="datetimeFigureOut">
              <a:rPr lang="en-US" smtClean="0"/>
              <a:t>9/23/2022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513B6-3E4C-6141-9453-1AAB682E3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7C3D9-C7D7-9445-8FAB-FAB1C98F4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1D3A3-C536-E244-8D26-16B6122A212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847" y="0"/>
            <a:ext cx="1485153" cy="47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11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F2907A-6FA2-344B-BFE5-6BAAF835B6ED}"/>
              </a:ext>
            </a:extLst>
          </p:cNvPr>
          <p:cNvSpPr txBox="1"/>
          <p:nvPr/>
        </p:nvSpPr>
        <p:spPr>
          <a:xfrm>
            <a:off x="3200151" y="2721114"/>
            <a:ext cx="57916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4000" dirty="0">
                <a:solidFill>
                  <a:srgbClr val="FF6700"/>
                </a:solidFill>
                <a:latin typeface="Garamond" panose="02020404030301010803" pitchFamily="18" charset="0"/>
              </a:rPr>
              <a:t>K Nearest Neighbours</a:t>
            </a:r>
            <a:endParaRPr lang="en-IN" sz="2800" dirty="0">
              <a:solidFill>
                <a:srgbClr val="FF67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924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680" y="568232"/>
            <a:ext cx="6822600" cy="598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0708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</a:rPr>
              <a:t>Measuring similarity with distance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117976" y="1623305"/>
            <a:ext cx="116473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Garamond" panose="02020404030301010803" pitchFamily="18" charset="0"/>
              </a:rPr>
              <a:t>Locating the tomato's nearest neighbors requires a </a:t>
            </a:r>
            <a:r>
              <a:rPr lang="en-US" sz="2800" b="1" dirty="0">
                <a:latin typeface="Garamond" panose="02020404030301010803" pitchFamily="18" charset="0"/>
              </a:rPr>
              <a:t>distance function</a:t>
            </a:r>
            <a:r>
              <a:rPr lang="en-US" sz="2800" dirty="0">
                <a:latin typeface="Garamond" panose="02020404030301010803" pitchFamily="18" charset="0"/>
              </a:rPr>
              <a:t>, or a formula that measures the similarity between the two instances.</a:t>
            </a:r>
          </a:p>
          <a:p>
            <a:endParaRPr lang="en-US" sz="2800" dirty="0">
              <a:latin typeface="Garamond" panose="02020404030301010803" pitchFamily="18" charset="0"/>
            </a:endParaRPr>
          </a:p>
          <a:p>
            <a:endParaRPr lang="en-US" sz="2800" dirty="0">
              <a:latin typeface="Garamond" panose="02020404030301010803" pitchFamily="18" charset="0"/>
            </a:endParaRPr>
          </a:p>
          <a:p>
            <a:r>
              <a:rPr lang="en-US" sz="2800" dirty="0">
                <a:latin typeface="Garamond" panose="02020404030301010803" pitchFamily="18" charset="0"/>
              </a:rPr>
              <a:t>There are many different ways to calculate distance. Traditionally, the k-NN algorithm uses </a:t>
            </a:r>
            <a:r>
              <a:rPr lang="en-US" sz="2800" b="1" dirty="0">
                <a:latin typeface="Garamond" panose="02020404030301010803" pitchFamily="18" charset="0"/>
              </a:rPr>
              <a:t>Euclidean distance</a:t>
            </a:r>
            <a:r>
              <a:rPr lang="en-US" sz="2800" dirty="0">
                <a:latin typeface="Garamond" panose="02020404030301010803" pitchFamily="18" charset="0"/>
              </a:rPr>
              <a:t>, which is the distance one would measure if it were possible to use a ruler to connect two points, illustrated in the previous figure by the dotted lines connecting the tomato to its neighbors.</a:t>
            </a:r>
          </a:p>
        </p:txBody>
      </p:sp>
    </p:spTree>
    <p:extLst>
      <p:ext uri="{BB962C8B-B14F-4D97-AF65-F5344CB8AC3E}">
        <p14:creationId xmlns:p14="http://schemas.microsoft.com/office/powerpoint/2010/main" val="304419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</a:rPr>
              <a:t>Euclidean distance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835116"/>
            <a:ext cx="1182624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Garamond" panose="02020404030301010803" pitchFamily="18" charset="0"/>
              </a:rPr>
              <a:t>Euclidean distance is specified by the following formula, where p and q are the examples to be compared, each having n features. The term p1 refers to the value of the first feature of example p, while q1 refers to the value of the first feature of example q: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8539" y="4227495"/>
            <a:ext cx="8834921" cy="98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963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6305" y="1962234"/>
            <a:ext cx="9143999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>
                <a:latin typeface="Garamond" panose="02020404030301010803" pitchFamily="18" charset="0"/>
              </a:rPr>
              <a:t>Which Class Tomato belongs to given the feature values:</a:t>
            </a:r>
          </a:p>
          <a:p>
            <a:endParaRPr lang="en-US" sz="2500" dirty="0">
              <a:latin typeface="Garamond" panose="02020404030301010803" pitchFamily="18" charset="0"/>
            </a:endParaRPr>
          </a:p>
          <a:p>
            <a:r>
              <a:rPr lang="en-US" sz="2500" dirty="0">
                <a:latin typeface="Garamond" panose="02020404030301010803" pitchFamily="18" charset="0"/>
              </a:rPr>
              <a:t>Tomato (sweetness = 6, crunchiness = 4),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949F806-5FE2-A446-9E37-178923272E37}"/>
              </a:ext>
            </a:extLst>
          </p:cNvPr>
          <p:cNvSpPr/>
          <p:nvPr/>
        </p:nvSpPr>
        <p:spPr>
          <a:xfrm>
            <a:off x="0" y="-1"/>
            <a:ext cx="9674942" cy="1246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  <a:ea typeface="+mj-ea"/>
                <a:cs typeface="+mj-cs"/>
              </a:rPr>
              <a:t>Application of KNN</a:t>
            </a:r>
          </a:p>
        </p:txBody>
      </p:sp>
    </p:spTree>
    <p:extLst>
      <p:ext uri="{BB962C8B-B14F-4D97-AF65-F5344CB8AC3E}">
        <p14:creationId xmlns:p14="http://schemas.microsoft.com/office/powerpoint/2010/main" val="35975521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F01A09E-940B-E947-B054-1FB919B421F1}"/>
              </a:ext>
            </a:extLst>
          </p:cNvPr>
          <p:cNvSpPr txBox="1"/>
          <p:nvPr/>
        </p:nvSpPr>
        <p:spPr>
          <a:xfrm>
            <a:off x="4474464" y="2840736"/>
            <a:ext cx="2327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6700"/>
                </a:solidFill>
                <a:latin typeface="Garamond" panose="02020404030301010803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218363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700"/>
            <a:ext cx="3767328" cy="914400"/>
          </a:xfrm>
        </p:spPr>
        <p:txBody>
          <a:bodyPr>
            <a:normAutofit/>
          </a:bodyPr>
          <a:lstStyle/>
          <a:p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</a:rPr>
              <a:t>1-Nearest Neighbor</a:t>
            </a:r>
          </a:p>
        </p:txBody>
      </p:sp>
      <p:pic>
        <p:nvPicPr>
          <p:cNvPr id="15" name="Picture 14" descr="Screen Shot 2014-09-13 at 12.49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970968"/>
            <a:ext cx="9144000" cy="5543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4996068" y="3181477"/>
            <a:ext cx="258298" cy="247523"/>
          </a:xfrm>
          <a:prstGeom prst="rect">
            <a:avLst/>
          </a:prstGeom>
          <a:solidFill>
            <a:srgbClr val="FF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7" name="Oval 16"/>
          <p:cNvSpPr/>
          <p:nvPr/>
        </p:nvSpPr>
        <p:spPr>
          <a:xfrm>
            <a:off x="4612807" y="3056371"/>
            <a:ext cx="817942" cy="731807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2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</a:rPr>
              <a:t>2-Nearest Neighbor</a:t>
            </a:r>
          </a:p>
        </p:txBody>
      </p:sp>
      <p:pic>
        <p:nvPicPr>
          <p:cNvPr id="15" name="Picture 14" descr="Screen Shot 2014-09-13 at 12.49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3856"/>
            <a:ext cx="9144000" cy="5543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4881867" y="3293132"/>
            <a:ext cx="258298" cy="247523"/>
          </a:xfrm>
          <a:prstGeom prst="rect">
            <a:avLst/>
          </a:prstGeom>
          <a:solidFill>
            <a:srgbClr val="FF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/>
              <a:t>?</a:t>
            </a:r>
          </a:p>
        </p:txBody>
      </p:sp>
      <p:sp>
        <p:nvSpPr>
          <p:cNvPr id="17" name="Oval 16"/>
          <p:cNvSpPr/>
          <p:nvPr/>
        </p:nvSpPr>
        <p:spPr>
          <a:xfrm>
            <a:off x="4057446" y="2473212"/>
            <a:ext cx="1928664" cy="1898122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7128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</a:rPr>
              <a:t>3-Nearest Neighbor</a:t>
            </a:r>
          </a:p>
        </p:txBody>
      </p:sp>
      <p:pic>
        <p:nvPicPr>
          <p:cNvPr id="15" name="Picture 14" descr="Screen Shot 2014-09-13 at 12.49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3856"/>
            <a:ext cx="9144000" cy="5543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4881867" y="3293132"/>
            <a:ext cx="258298" cy="247523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7" name="Oval 16"/>
          <p:cNvSpPr/>
          <p:nvPr/>
        </p:nvSpPr>
        <p:spPr>
          <a:xfrm>
            <a:off x="3716730" y="2062215"/>
            <a:ext cx="2567051" cy="2526400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852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500" dirty="0">
                <a:solidFill>
                  <a:srgbClr val="FF6700"/>
                </a:solidFill>
                <a:latin typeface="Garamond" panose="02020404030301010803" pitchFamily="18" charset="0"/>
              </a:rPr>
              <a:t>8-Nearest Neighbor</a:t>
            </a:r>
          </a:p>
        </p:txBody>
      </p:sp>
      <p:pic>
        <p:nvPicPr>
          <p:cNvPr id="15" name="Picture 14" descr="Screen Shot 2014-09-13 at 12.49.2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23856"/>
            <a:ext cx="9144000" cy="55433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4881867" y="3293132"/>
            <a:ext cx="258298" cy="247523"/>
          </a:xfrm>
          <a:prstGeom prst="rect">
            <a:avLst/>
          </a:prstGeom>
          <a:solidFill>
            <a:srgbClr val="FF00FF"/>
          </a:solidFill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b="1" dirty="0"/>
              <a:t>X</a:t>
            </a:r>
          </a:p>
        </p:txBody>
      </p:sp>
      <p:sp>
        <p:nvSpPr>
          <p:cNvPr id="17" name="Oval 16"/>
          <p:cNvSpPr/>
          <p:nvPr/>
        </p:nvSpPr>
        <p:spPr>
          <a:xfrm>
            <a:off x="3324169" y="1622572"/>
            <a:ext cx="3416745" cy="3362638"/>
          </a:xfrm>
          <a:prstGeom prst="ellipse">
            <a:avLst/>
          </a:prstGeom>
          <a:noFill/>
          <a:ln w="381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815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913813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IN" sz="3500" dirty="0">
                <a:solidFill>
                  <a:srgbClr val="FF6700"/>
                </a:solidFill>
                <a:latin typeface="Garamond" panose="02020404030301010803" pitchFamily="18" charset="0"/>
              </a:rPr>
              <a:t>The KNN Algorithm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C8883-3952-D641-8880-19F551E6B3E4}"/>
              </a:ext>
            </a:extLst>
          </p:cNvPr>
          <p:cNvSpPr/>
          <p:nvPr/>
        </p:nvSpPr>
        <p:spPr>
          <a:xfrm>
            <a:off x="0" y="1285345"/>
            <a:ext cx="11740896" cy="4197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Load the data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Initialize K to your chosen number of </a:t>
            </a:r>
            <a:r>
              <a:rPr lang="en-IN" dirty="0" err="1">
                <a:solidFill>
                  <a:srgbClr val="292929"/>
                </a:solidFill>
                <a:latin typeface="charter" panose="02040503050506020203" pitchFamily="18" charset="0"/>
              </a:rPr>
              <a:t>neighbors</a:t>
            </a:r>
            <a:endParaRPr lang="en-IN" dirty="0">
              <a:solidFill>
                <a:srgbClr val="292929"/>
              </a:solidFill>
              <a:latin typeface="charter" panose="02040503050506020203" pitchFamily="18" charset="0"/>
            </a:endParaRP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3. For each example in the data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	3.1 Calculate the distance between the query example and the current example from the data.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	3.2 Add the distance and the index of the example to an ordered collection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4. Sort the ordered collection of distances and indices from smallest to largest (in ascending order) by the distances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5. Pick the first K entries from the sorted collection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6. Get the labels of the selected K entries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7. If regression, return the mean of the K labels</a:t>
            </a:r>
          </a:p>
          <a:p>
            <a:pPr>
              <a:lnSpc>
                <a:spcPct val="150000"/>
              </a:lnSpc>
            </a:pPr>
            <a:r>
              <a:rPr lang="en-IN" dirty="0">
                <a:solidFill>
                  <a:srgbClr val="292929"/>
                </a:solidFill>
                <a:latin typeface="charter" panose="02040503050506020203" pitchFamily="18" charset="0"/>
              </a:rPr>
              <a:t>8. If classification, return the mode of the K labels</a:t>
            </a:r>
            <a:endParaRPr lang="en-IN" b="0" i="0" dirty="0">
              <a:solidFill>
                <a:srgbClr val="292929"/>
              </a:solidFill>
              <a:effectLst/>
              <a:latin typeface="charter" panose="020405030505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55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677" y="1770171"/>
            <a:ext cx="8737821" cy="331765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B181EB3-50BF-CC4F-B710-B780BB843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975104" cy="9144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IN" sz="3500" dirty="0">
                <a:solidFill>
                  <a:srgbClr val="FF6700"/>
                </a:solidFill>
                <a:latin typeface="Garamond" panose="02020404030301010803" pitchFamily="18" charset="0"/>
              </a:rPr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4054636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22" y="794729"/>
            <a:ext cx="6639854" cy="5448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53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324" y="472507"/>
            <a:ext cx="7005604" cy="591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833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5657</TotalTime>
  <Words>299</Words>
  <Application>Microsoft Office PowerPoint</Application>
  <PresentationFormat>Widescreen</PresentationFormat>
  <Paragraphs>33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charter</vt:lpstr>
      <vt:lpstr>Garamond</vt:lpstr>
      <vt:lpstr>Office Theme</vt:lpstr>
      <vt:lpstr>PowerPoint Presentation</vt:lpstr>
      <vt:lpstr>1-Nearest Neighbor</vt:lpstr>
      <vt:lpstr>2-Nearest Neighbor</vt:lpstr>
      <vt:lpstr>3-Nearest Neighbor</vt:lpstr>
      <vt:lpstr>8-Nearest Neighbor</vt:lpstr>
      <vt:lpstr>The KNN Algorithm</vt:lpstr>
      <vt:lpstr>Example:</vt:lpstr>
      <vt:lpstr>PowerPoint Presentation</vt:lpstr>
      <vt:lpstr>PowerPoint Presentation</vt:lpstr>
      <vt:lpstr>PowerPoint Presentation</vt:lpstr>
      <vt:lpstr>Measuring similarity with distance</vt:lpstr>
      <vt:lpstr>Euclidean distance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Reddy Gurrala</dc:creator>
  <cp:lastModifiedBy>hp</cp:lastModifiedBy>
  <cp:revision>214</cp:revision>
  <dcterms:created xsi:type="dcterms:W3CDTF">2020-04-23T13:54:45Z</dcterms:created>
  <dcterms:modified xsi:type="dcterms:W3CDTF">2022-09-23T07:31:22Z</dcterms:modified>
</cp:coreProperties>
</file>