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ink/ink1.xml" ContentType="application/inkml+xml"/>
  <Override PartName="/ppt/ink/ink2.xml" ContentType="application/inkml+xml"/>
  <Override PartName="/ppt/ink/ink3.xml" ContentType="application/inkml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6" r:id="rId2"/>
    <p:sldId id="257" r:id="rId3"/>
    <p:sldId id="258" r:id="rId4"/>
    <p:sldId id="259" r:id="rId5"/>
    <p:sldId id="260" r:id="rId6"/>
    <p:sldId id="261" r:id="rId7"/>
    <p:sldId id="277" r:id="rId8"/>
    <p:sldId id="262" r:id="rId9"/>
    <p:sldId id="266" r:id="rId10"/>
    <p:sldId id="263" r:id="rId11"/>
    <p:sldId id="267" r:id="rId12"/>
    <p:sldId id="268" r:id="rId13"/>
    <p:sldId id="269" r:id="rId14"/>
    <p:sldId id="270" r:id="rId15"/>
    <p:sldId id="271" r:id="rId16"/>
    <p:sldId id="272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83" d="100"/>
          <a:sy n="83" d="100"/>
        </p:scale>
        <p:origin x="61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18T19:18:12.267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0 128,'0'6'0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18T19:30:59.388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0 128,'0'6'0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</inkml:channelProperties>
      </inkml:inkSource>
      <inkml:timestamp xml:id="ts0" timeString="2020-07-18T19:46:05.194"/>
    </inkml:context>
    <inkml:brush xml:id="br0">
      <inkml:brushProperty name="width" value="0.1" units="cm"/>
      <inkml:brushProperty name="height" value="0.1" units="cm"/>
      <inkml:brushProperty name="color" value="#FFFFFF"/>
    </inkml:brush>
  </inkml:definitions>
  <inkml:trace contextRef="#ctx0" brushRef="#br0">1 0 128,'0'6'0</inkml:trace>
</inkml:ink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F9DF8-704A-44AE-8850-307DDACC938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Autofit/>
          </a:bodyPr>
          <a:lstStyle>
            <a:lvl1pPr algn="l">
              <a:defRPr sz="9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C72E09-06F3-48B9-9B95-DE15EC98017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1CD474-E5E1-4D01-97F6-0C9FC09332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6BBC7-EB9B-4B36-88E9-DBF65D270E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8786C7-DD8D-492F-9A9A-A7B3EBE27F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0078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07CF8D-FF51-4FD8-B968-A2C85073478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661A953-02EA-491B-A215-AF8420D74D3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4084D1E-BC98-44E4-8D2C-89CCDC2933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3019EB-9C2B-4833-B72A-1476941597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F6E764-5688-45F5-94ED-A7357D2F5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4291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20E3CB6-3025-40BF-A04B-A7B0CB4C01F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EDD5CB3-8B24-48C7-89D3-8DCAD36A453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50BC931-E2BF-4C1D-91AA-89F82F8268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548A135-AEE9-4483-957E-3D143318DD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8DEFD4-A052-46B3-B2AE-F3091D8A2F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7446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D02BC-5A24-47F7-A4DF-B93FBC0C51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E9219E-EE74-4093-94D6-F663E059C50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929384"/>
            <a:ext cx="10515600" cy="4251960"/>
          </a:xfrm>
        </p:spPr>
        <p:txBody>
          <a:bodyPr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A61642-BFBA-48AE-A29C-C2AA7386AE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AD2029B-6646-4DBF-A302-76A513FC64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E6D4DFD-766F-4E45-A00C-2B5E8CE9A9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644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3C218C0-6540-400C-BB51-353D5FD5CB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448056"/>
            <a:ext cx="10515600" cy="4069080"/>
          </a:xfrm>
        </p:spPr>
        <p:txBody>
          <a:bodyPr anchor="b">
            <a:normAutofit/>
          </a:bodyPr>
          <a:lstStyle>
            <a:lvl1pPr>
              <a:defRPr sz="8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81CD69-43B3-4FF7-AA41-30C36C957E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4983480"/>
            <a:ext cx="10515600" cy="1124712"/>
          </a:xfrm>
        </p:spPr>
        <p:txBody>
          <a:bodyPr>
            <a:normAutofit/>
          </a:bodyPr>
          <a:lstStyle>
            <a:lvl1pPr marL="0" indent="0">
              <a:buNone/>
              <a:defRPr sz="2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2BF300D-5CBE-47E9-A193-E23C8314D0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E7DF3F-C51A-4DB1-9FCE-E3E0D8E925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69CF4-FAAB-44EF-A2A5-8352B4AA38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585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ADE264-531D-49C1-A8AF-2B4C1D218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B9A1B8-2F1B-46AA-858A-CFFF5AF7CEB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6B9631-18C0-43BD-8AF3-9137D6D4C23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929384"/>
            <a:ext cx="5181600" cy="425196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9032FCA-14C6-4497-9C27-3F58062442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61E5057-693B-4E10-958E-0ABE79FEC7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70CECB1-0A35-4C10-9D3D-FE4404283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96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8AE282-8875-4F49-AB21-E1C2BCAEA1F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1712EA2-EF8C-4F18-BECF-AD121F7281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938528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7B59D4-E93F-40C1-A1A2-F1867830C67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926080"/>
            <a:ext cx="5157787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E810616-1C77-42AE-8449-D0B64E2B847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938528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36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A74E172-AFE8-48E4-BBB0-CA6D4EC11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926080"/>
            <a:ext cx="5183188" cy="326440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9407CC-270D-4C98-B95C-7AE67D2E19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54070D5-9B7B-47FC-9F75-F6AD960745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28EAC17-33BE-4265-8C06-644C2D34FD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61369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EE9AC0-40CD-4451-BF00-5E2FC7B745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03704" y="1728216"/>
            <a:ext cx="7781544" cy="3392424"/>
          </a:xfrm>
        </p:spPr>
        <p:txBody>
          <a:bodyPr>
            <a:normAutofit/>
          </a:bodyPr>
          <a:lstStyle>
            <a:lvl1pPr algn="ctr">
              <a:defRPr sz="7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6FD9A32-9C83-452B-BC69-CC6E95D3C9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87B83E-E23E-42DE-876D-F55908A97D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61C03A8-D428-4010-B413-13B1E992262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9830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72816A0-77C4-4A3F-87BD-A7321E3C84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5FC3464-F026-4C77-9441-55ECA5054D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87D9257-BADE-4D0B-AF0B-D09FE95FA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870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A1C48E-F751-45A2-9010-208B81EDBE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D501F6-8430-4758-8636-74D68E990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03520" y="548640"/>
            <a:ext cx="6053328" cy="5431536"/>
          </a:xfrm>
        </p:spPr>
        <p:txBody>
          <a:bodyPr anchor="ctr"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E79DC39-A29C-494C-98B6-999746C5F38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2237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84C988-A6DB-469A-B8AA-31866F36E83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BC39C3-81EB-4828-9AD3-2F1FAC521E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59376C-9810-49A5-BC9A-4E6A021752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6315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237704-80BD-41B0-8395-41618EC3AF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1920" cy="3429000"/>
          </a:xfrm>
        </p:spPr>
        <p:txBody>
          <a:bodyPr anchor="b">
            <a:normAutofit/>
          </a:bodyPr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4DA4032-EC66-4974-BD30-898B60E4B5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303520" y="548640"/>
            <a:ext cx="6053328" cy="5431536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21802D0-5574-4631-BA49-92362F8E40D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3977640"/>
            <a:ext cx="3931920" cy="2002536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2C2F5B-DDDD-4E64-94A9-99E46F4B06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345051-2045-45DA-935E-2E3CA1A69A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4FA8D36-8865-48E7-8249-ED729A5F70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30F98C3-0B62-4361-8408-A01F70807C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07399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F72D13B-FFCB-4650-AD3C-CB50373525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0CA9470-DF15-46A1-BF0E-8A5367A4B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3047CB-E94D-482F-BACA-681E96C0EC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345051-2045-45DA-935E-2E3CA1A69ADC}" type="datetimeFigureOut">
              <a:rPr lang="en-US" smtClean="0"/>
              <a:t>9/22/2022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FDA4B5-E797-42FC-8B7A-2294DF24A3D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8ED201-6D0E-422C-B4EC-566A3DC2980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D31F4-64FA-4BA0-9498-67783267A8C8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 descr="A close up of a sign&#10;&#10;Description automatically generated">
            <a:extLst>
              <a:ext uri="{FF2B5EF4-FFF2-40B4-BE49-F238E27FC236}">
                <a16:creationId xmlns:a16="http://schemas.microsoft.com/office/drawing/2014/main" id="{B2290952-D288-AB40-A8B5-DFCDB902E855}"/>
              </a:ext>
            </a:extLst>
          </p:cNvPr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50222" y="1"/>
            <a:ext cx="1210734" cy="3221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0018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5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customXml" Target="../ink/ink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na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1A63E5-1B72-3B48-B54E-5C7E0071F3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12720" y="2766218"/>
            <a:ext cx="7539990" cy="1325563"/>
          </a:xfrm>
        </p:spPr>
        <p:txBody>
          <a:bodyPr/>
          <a:lstStyle/>
          <a:p>
            <a:r>
              <a:rPr lang="en-US" dirty="0">
                <a:solidFill>
                  <a:srgbClr val="FF9300"/>
                </a:solidFill>
              </a:rPr>
              <a:t>Anova and Chi square Test</a:t>
            </a:r>
          </a:p>
        </p:txBody>
      </p:sp>
    </p:spTree>
    <p:extLst>
      <p:ext uri="{BB962C8B-B14F-4D97-AF65-F5344CB8AC3E}">
        <p14:creationId xmlns:p14="http://schemas.microsoft.com/office/powerpoint/2010/main" val="246258749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EE86FA-83B7-40F5-BFE2-94CB669FD9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0063" y="60187"/>
            <a:ext cx="3627537" cy="774203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IN" sz="5000" dirty="0">
                <a:solidFill>
                  <a:srgbClr val="FF9300"/>
                </a:solidFill>
                <a:latin typeface="Garamond" panose="02020404030301010803" pitchFamily="18" charset="0"/>
              </a:rPr>
              <a:t>Chi-Square test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0FB78F-05A5-4A83-B17A-721C71271DD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IN" dirty="0"/>
              <a:t>The chi-square test is used when the data is categorical and it detects the difference between observed data and what could we expect if the Ho is true.</a:t>
            </a:r>
          </a:p>
          <a:p>
            <a:endParaRPr lang="en-IN" dirty="0"/>
          </a:p>
          <a:p>
            <a:endParaRPr lang="en-IN" dirty="0"/>
          </a:p>
          <a:p>
            <a:r>
              <a:rPr lang="en-IN" dirty="0"/>
              <a:t>O: Observed Frequency in the data for each type </a:t>
            </a:r>
          </a:p>
          <a:p>
            <a:r>
              <a:rPr lang="en-IN" dirty="0"/>
              <a:t>E: Expected Frequency to see of each type if the null hypothesis was true.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4BD32AB-1A47-4839-9DA1-CAFF2DC1B9D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90533" y="3016651"/>
            <a:ext cx="2924175" cy="116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463014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1C70CF8-D7FB-8041-9AC4-D5D8F95DA284}"/>
              </a:ext>
            </a:extLst>
          </p:cNvPr>
          <p:cNvSpPr/>
          <p:nvPr/>
        </p:nvSpPr>
        <p:spPr>
          <a:xfrm>
            <a:off x="316230" y="1843950"/>
            <a:ext cx="1075944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500" dirty="0">
                <a:solidFill>
                  <a:srgbClr val="333333"/>
                </a:solidFill>
                <a:latin typeface="Garamond" panose="02020404030301010803" pitchFamily="18" charset="0"/>
              </a:rPr>
              <a:t>If the difference between the observed frequencies and the expected frequencies is </a:t>
            </a:r>
            <a:r>
              <a:rPr lang="en-IN" sz="2500" b="1" dirty="0">
                <a:solidFill>
                  <a:srgbClr val="333333"/>
                </a:solidFill>
                <a:latin typeface="Garamond" panose="02020404030301010803" pitchFamily="18" charset="0"/>
              </a:rPr>
              <a:t>small</a:t>
            </a:r>
            <a:r>
              <a:rPr lang="en-IN" sz="2500" dirty="0">
                <a:solidFill>
                  <a:srgbClr val="333333"/>
                </a:solidFill>
                <a:latin typeface="Garamond" panose="02020404030301010803" pitchFamily="18" charset="0"/>
              </a:rPr>
              <a:t>, we cannot reject the null hypothesis of independence and thus we cannot reject the fact that the two </a:t>
            </a:r>
            <a:r>
              <a:rPr lang="en-IN" sz="2500" b="1" dirty="0">
                <a:solidFill>
                  <a:srgbClr val="333333"/>
                </a:solidFill>
                <a:latin typeface="Garamond" panose="02020404030301010803" pitchFamily="18" charset="0"/>
              </a:rPr>
              <a:t>variables are not related</a:t>
            </a:r>
          </a:p>
          <a:p>
            <a:endParaRPr lang="en-IN" sz="2500" b="1" dirty="0">
              <a:solidFill>
                <a:srgbClr val="333333"/>
              </a:solidFill>
              <a:latin typeface="Garamond" panose="02020404030301010803" pitchFamily="18" charset="0"/>
            </a:endParaRPr>
          </a:p>
          <a:p>
            <a:r>
              <a:rPr lang="en-IN" sz="2500" dirty="0">
                <a:solidFill>
                  <a:srgbClr val="333333"/>
                </a:solidFill>
                <a:latin typeface="Garamond" panose="02020404030301010803" pitchFamily="18" charset="0"/>
              </a:rPr>
              <a:t> if the difference between the observed frequencies and the expected frequencies is </a:t>
            </a:r>
            <a:r>
              <a:rPr lang="en-IN" sz="2500" b="1" dirty="0">
                <a:solidFill>
                  <a:srgbClr val="333333"/>
                </a:solidFill>
                <a:latin typeface="Garamond" panose="02020404030301010803" pitchFamily="18" charset="0"/>
              </a:rPr>
              <a:t>large</a:t>
            </a:r>
            <a:r>
              <a:rPr lang="en-IN" sz="2500" dirty="0">
                <a:solidFill>
                  <a:srgbClr val="333333"/>
                </a:solidFill>
                <a:latin typeface="Garamond" panose="02020404030301010803" pitchFamily="18" charset="0"/>
              </a:rPr>
              <a:t>, we can reject the null hypothesis of independence and thus we can conclude that the two </a:t>
            </a:r>
            <a:r>
              <a:rPr lang="en-IN" sz="2500" b="1" dirty="0">
                <a:solidFill>
                  <a:srgbClr val="333333"/>
                </a:solidFill>
                <a:latin typeface="Garamond" panose="02020404030301010803" pitchFamily="18" charset="0"/>
              </a:rPr>
              <a:t>variables are related</a:t>
            </a:r>
            <a:r>
              <a:rPr lang="en-IN" sz="2500" dirty="0">
                <a:solidFill>
                  <a:srgbClr val="333333"/>
                </a:solidFill>
                <a:latin typeface="Garamond" panose="02020404030301010803" pitchFamily="18" charset="0"/>
              </a:rPr>
              <a:t> How the test works</a:t>
            </a:r>
          </a:p>
          <a:p>
            <a:endParaRPr lang="en-US" sz="2500" dirty="0">
              <a:latin typeface="Garamond" panose="02020404030301010803" pitchFamily="18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A59C14C-85E3-5A44-B3E5-1422C7CACA26}"/>
              </a:ext>
            </a:extLst>
          </p:cNvPr>
          <p:cNvSpPr txBox="1"/>
          <p:nvPr/>
        </p:nvSpPr>
        <p:spPr>
          <a:xfrm>
            <a:off x="0" y="0"/>
            <a:ext cx="7098030" cy="92583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>
              <a:lnSpc>
                <a:spcPct val="100000"/>
              </a:lnSpc>
              <a:spcBef>
                <a:spcPct val="0"/>
              </a:spcBef>
              <a:buNone/>
              <a:defRPr sz="5000">
                <a:solidFill>
                  <a:srgbClr val="FF9300"/>
                </a:solidFill>
                <a:latin typeface="Garamond" panose="02020404030301010803" pitchFamily="18" charset="0"/>
                <a:ea typeface="+mj-ea"/>
                <a:cs typeface="+mj-cs"/>
              </a:defRPr>
            </a:lvl1pPr>
          </a:lstStyle>
          <a:p>
            <a:r>
              <a:rPr lang="en-IN" dirty="0"/>
              <a:t>How the test works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021108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E9B8794-11BF-E74F-9AEA-33FC67072476}"/>
              </a:ext>
            </a:extLst>
          </p:cNvPr>
          <p:cNvSpPr/>
          <p:nvPr/>
        </p:nvSpPr>
        <p:spPr>
          <a:xfrm>
            <a:off x="0" y="1224573"/>
            <a:ext cx="1178433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500" dirty="0">
                <a:solidFill>
                  <a:srgbClr val="333333"/>
                </a:solidFill>
                <a:latin typeface="Garamond" panose="02020404030301010803" pitchFamily="18" charset="0"/>
              </a:rPr>
              <a:t>we want to determine whether there is a statistically significant association between smoking and being a professional athlete. </a:t>
            </a:r>
          </a:p>
          <a:p>
            <a:endParaRPr lang="en-IN" sz="2500" dirty="0">
              <a:solidFill>
                <a:srgbClr val="333333"/>
              </a:solidFill>
              <a:latin typeface="Garamond" panose="02020404030301010803" pitchFamily="18" charset="0"/>
            </a:endParaRPr>
          </a:p>
          <a:p>
            <a:r>
              <a:rPr lang="en-IN" sz="2500" dirty="0">
                <a:solidFill>
                  <a:srgbClr val="333333"/>
                </a:solidFill>
                <a:latin typeface="Garamond" panose="02020404030301010803" pitchFamily="18" charset="0"/>
              </a:rPr>
              <a:t>Smoking can only be “yes” or “no” and being a professional athlete can only be “yes” or “no”. The two variables of interest are qualitative variables, so we need to use a Chi-square test of independence, and the data have been collected on 28 persons</a:t>
            </a:r>
            <a:endParaRPr lang="en-US" sz="2500" dirty="0">
              <a:latin typeface="Garamond" panose="02020404030301010803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DB54571-5DC7-E44D-910D-D4C9715CE5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39963" y="3871937"/>
            <a:ext cx="6756400" cy="161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72118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D2E2F2A3-88C6-2F48-A29B-717F5E1334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1171" y="1138723"/>
            <a:ext cx="1946617" cy="773574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0413ADBD-BCE8-0840-8AFB-24245461141F}"/>
              </a:ext>
            </a:extLst>
          </p:cNvPr>
          <p:cNvSpPr/>
          <p:nvPr/>
        </p:nvSpPr>
        <p:spPr>
          <a:xfrm>
            <a:off x="274173" y="2328915"/>
            <a:ext cx="582182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200" dirty="0">
                <a:latin typeface="Garamond" panose="02020404030301010803" pitchFamily="18" charset="0"/>
              </a:rPr>
              <a:t>O: Observed Frequency in the data for each type </a:t>
            </a:r>
          </a:p>
          <a:p>
            <a:r>
              <a:rPr lang="en-IN" sz="2200" dirty="0">
                <a:latin typeface="Garamond" panose="02020404030301010803" pitchFamily="18" charset="0"/>
              </a:rPr>
              <a:t>E: Expected Frequency to see of each type if the null hypothesis was true.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6C577304-D909-B24A-A751-29471FFE3D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34490" y="3868018"/>
            <a:ext cx="8534400" cy="838200"/>
          </a:xfrm>
          <a:prstGeom prst="rect">
            <a:avLst/>
          </a:prstGeom>
          <a:ln>
            <a:solidFill>
              <a:schemeClr val="accent6">
                <a:lumMod val="75000"/>
              </a:schemeClr>
            </a:solidFill>
          </a:ln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9A4E878-DB03-9D4D-B89E-E0EA884940F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34490" y="5033086"/>
            <a:ext cx="9982200" cy="1574800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93D8B31-8CD0-9B4C-B3FC-C5525BB0588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765703" y="2152161"/>
            <a:ext cx="5348643" cy="1276838"/>
          </a:xfrm>
          <a:prstGeom prst="rect">
            <a:avLst/>
          </a:prstGeom>
          <a:ln>
            <a:solidFill>
              <a:srgbClr val="FF0000"/>
            </a:solidFill>
          </a:ln>
        </p:spPr>
      </p:pic>
    </p:spTree>
    <p:extLst>
      <p:ext uri="{BB962C8B-B14F-4D97-AF65-F5344CB8AC3E}">
        <p14:creationId xmlns:p14="http://schemas.microsoft.com/office/powerpoint/2010/main" val="19825300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3CA66C0-4BB2-4D4B-8A53-CE1A94C1CF32}"/>
              </a:ext>
            </a:extLst>
          </p:cNvPr>
          <p:cNvSpPr/>
          <p:nvPr/>
        </p:nvSpPr>
        <p:spPr>
          <a:xfrm>
            <a:off x="0" y="0"/>
            <a:ext cx="2695931" cy="72327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/>
          <a:p>
            <a:pPr>
              <a:spcBef>
                <a:spcPct val="0"/>
              </a:spcBef>
            </a:pPr>
            <a:r>
              <a:rPr lang="en-IN" sz="5000" dirty="0">
                <a:solidFill>
                  <a:srgbClr val="FF9300"/>
                </a:solidFill>
                <a:latin typeface="Garamond" panose="02020404030301010803" pitchFamily="18" charset="0"/>
                <a:ea typeface="+mj-ea"/>
                <a:cs typeface="+mj-cs"/>
              </a:rPr>
              <a:t>Test statistic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CA1A091-9C4D-A342-88A6-CB65609B267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5487" y="1379968"/>
            <a:ext cx="1664955" cy="60075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405D79-06FE-DA4E-BF07-A713D00814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29710" y="1053625"/>
            <a:ext cx="5880100" cy="18542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42AC251D-6B56-C94D-AC89-ACDD606DD2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32234" y="5464836"/>
            <a:ext cx="6423546" cy="1013384"/>
          </a:xfrm>
          <a:prstGeom prst="rect">
            <a:avLst/>
          </a:prstGeom>
          <a:ln>
            <a:solidFill>
              <a:srgbClr val="7030A0"/>
            </a:solidFill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1238F14-750C-B64A-B64E-1D7F8896A2C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861713" y="4067344"/>
            <a:ext cx="3898487" cy="930654"/>
          </a:xfrm>
          <a:prstGeom prst="rect">
            <a:avLst/>
          </a:prstGeom>
          <a:ln>
            <a:solidFill>
              <a:srgbClr val="FF0000"/>
            </a:solidFill>
          </a:ln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03F6623C-7111-F242-AE1F-97E4AB7A6B0A}"/>
              </a:ext>
            </a:extLst>
          </p:cNvPr>
          <p:cNvSpPr/>
          <p:nvPr/>
        </p:nvSpPr>
        <p:spPr>
          <a:xfrm>
            <a:off x="236220" y="3950176"/>
            <a:ext cx="6096000" cy="124649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IN" sz="2500" dirty="0">
                <a:solidFill>
                  <a:srgbClr val="333333"/>
                </a:solidFill>
                <a:latin typeface="Garamond" panose="02020404030301010803" pitchFamily="18" charset="0"/>
              </a:rPr>
              <a:t>and then we sum them all to obtain the test statistic:</a:t>
            </a:r>
          </a:p>
          <a:p>
            <a:r>
              <a:rPr lang="el-GR" sz="2500" dirty="0">
                <a:solidFill>
                  <a:srgbClr val="333333"/>
                </a:solidFill>
                <a:latin typeface="Garamond" panose="02020404030301010803" pitchFamily="18" charset="0"/>
              </a:rPr>
              <a:t>χ2=2.78+5+2.78+5=15.56</a:t>
            </a:r>
            <a:endParaRPr lang="el-GR" sz="2500" b="0" i="0" dirty="0">
              <a:solidFill>
                <a:srgbClr val="333333"/>
              </a:solidFill>
              <a:effectLst/>
              <a:latin typeface="Garamond" panose="020204040303010108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4498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9851CC72-39CA-1C4B-9FC9-03BFF153A585}"/>
              </a:ext>
            </a:extLst>
          </p:cNvPr>
          <p:cNvSpPr/>
          <p:nvPr/>
        </p:nvSpPr>
        <p:spPr>
          <a:xfrm>
            <a:off x="0" y="0"/>
            <a:ext cx="2819618" cy="72327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77500" lnSpcReduction="20000"/>
          </a:bodyPr>
          <a:lstStyle/>
          <a:p>
            <a:pPr>
              <a:spcBef>
                <a:spcPct val="0"/>
              </a:spcBef>
            </a:pPr>
            <a:r>
              <a:rPr lang="en-IN" sz="5000" dirty="0">
                <a:solidFill>
                  <a:srgbClr val="FF9300"/>
                </a:solidFill>
                <a:latin typeface="Garamond" panose="02020404030301010803" pitchFamily="18" charset="0"/>
                <a:ea typeface="+mj-ea"/>
                <a:cs typeface="+mj-cs"/>
              </a:rPr>
              <a:t>Critical value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2BC3C50-942A-4E44-87AF-162AE8B5D88C}"/>
              </a:ext>
            </a:extLst>
          </p:cNvPr>
          <p:cNvSpPr/>
          <p:nvPr/>
        </p:nvSpPr>
        <p:spPr>
          <a:xfrm>
            <a:off x="304800" y="1371570"/>
            <a:ext cx="10210800" cy="27853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500" dirty="0">
                <a:solidFill>
                  <a:srgbClr val="333333"/>
                </a:solidFill>
                <a:latin typeface="Garamond" panose="02020404030301010803" pitchFamily="18" charset="0"/>
              </a:rPr>
              <a:t>df=(number of rows−1)⋅(number of columns−1)</a:t>
            </a:r>
          </a:p>
          <a:p>
            <a:r>
              <a:rPr lang="en-IN" sz="2500" dirty="0">
                <a:solidFill>
                  <a:srgbClr val="333333"/>
                </a:solidFill>
                <a:latin typeface="Garamond" panose="02020404030301010803" pitchFamily="18" charset="0"/>
              </a:rPr>
              <a:t>Chi-square table (</a:t>
            </a:r>
            <a:r>
              <a:rPr lang="el-GR" sz="2500" dirty="0">
                <a:solidFill>
                  <a:srgbClr val="333333"/>
                </a:solidFill>
                <a:latin typeface="Garamond" panose="02020404030301010803" pitchFamily="18" charset="0"/>
              </a:rPr>
              <a:t>α=0.05 </a:t>
            </a:r>
            <a:r>
              <a:rPr lang="en-IN" sz="2500" dirty="0">
                <a:solidFill>
                  <a:srgbClr val="333333"/>
                </a:solidFill>
                <a:latin typeface="Garamond" panose="02020404030301010803" pitchFamily="18" charset="0"/>
              </a:rPr>
              <a:t>and df=1) : The critical value is 3.84146</a:t>
            </a:r>
          </a:p>
          <a:p>
            <a:r>
              <a:rPr lang="en-IN" sz="2500" dirty="0">
                <a:solidFill>
                  <a:srgbClr val="333333"/>
                </a:solidFill>
                <a:latin typeface="Garamond" panose="02020404030301010803" pitchFamily="18" charset="0"/>
              </a:rPr>
              <a:t>test statistic=15.56&gt;critical value=3.84146</a:t>
            </a:r>
          </a:p>
          <a:p>
            <a:endParaRPr lang="en-IN" sz="2500" dirty="0">
              <a:solidFill>
                <a:srgbClr val="333333"/>
              </a:solidFill>
              <a:latin typeface="Garamond" panose="02020404030301010803" pitchFamily="18" charset="0"/>
            </a:endParaRPr>
          </a:p>
          <a:p>
            <a:r>
              <a:rPr lang="en-IN" sz="2500" dirty="0">
                <a:solidFill>
                  <a:srgbClr val="333333"/>
                </a:solidFill>
                <a:latin typeface="Garamond" panose="02020404030301010803" pitchFamily="18" charset="0"/>
              </a:rPr>
              <a:t>Like for any statistical test, when the test statistic is larger than the</a:t>
            </a:r>
          </a:p>
          <a:p>
            <a:r>
              <a:rPr lang="en-IN" sz="2500" dirty="0">
                <a:solidFill>
                  <a:srgbClr val="333333"/>
                </a:solidFill>
                <a:latin typeface="Garamond" panose="02020404030301010803" pitchFamily="18" charset="0"/>
              </a:rPr>
              <a:t> critical value, we can reject the null hypothesis at the </a:t>
            </a:r>
          </a:p>
          <a:p>
            <a:r>
              <a:rPr lang="en-IN" sz="2500" dirty="0">
                <a:solidFill>
                  <a:srgbClr val="333333"/>
                </a:solidFill>
                <a:latin typeface="Garamond" panose="02020404030301010803" pitchFamily="18" charset="0"/>
              </a:rPr>
              <a:t>specified significance level</a:t>
            </a:r>
            <a:endParaRPr lang="en-US" sz="2500" dirty="0">
              <a:latin typeface="Garamond" panose="02020404030301010803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BDE68DD1-865E-5A47-9BB4-42671F48F6C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29399" y="4156949"/>
            <a:ext cx="5518647" cy="2557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52585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FA76D943-54B4-CB43-AC78-9DFFF5437153}"/>
              </a:ext>
            </a:extLst>
          </p:cNvPr>
          <p:cNvSpPr txBox="1"/>
          <p:nvPr/>
        </p:nvSpPr>
        <p:spPr>
          <a:xfrm>
            <a:off x="4297680" y="2800350"/>
            <a:ext cx="1523815" cy="4770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500" dirty="0">
                <a:latin typeface="Garamond" panose="02020404030301010803" pitchFamily="18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7020433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93A993-B2C6-469E-817F-A5DAC9A5B7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anchor="b">
            <a:normAutofit/>
          </a:bodyPr>
          <a:lstStyle/>
          <a:p>
            <a:r>
              <a:rPr lang="en-IN" sz="5000" dirty="0" err="1">
                <a:solidFill>
                  <a:srgbClr val="FF9300"/>
                </a:solidFill>
                <a:latin typeface="Garamond" panose="02020404030301010803" pitchFamily="18" charset="0"/>
              </a:rPr>
              <a:t>Anova</a:t>
            </a:r>
            <a:endParaRPr lang="en-IN" sz="5000" dirty="0">
              <a:solidFill>
                <a:srgbClr val="FF9300"/>
              </a:solidFill>
              <a:latin typeface="Garamond" panose="02020404030301010803" pitchFamily="18" charset="0"/>
            </a:endParaRPr>
          </a:p>
        </p:txBody>
      </p:sp>
      <p:sp>
        <p:nvSpPr>
          <p:cNvPr id="21" name="Rectangle 6">
            <a:extLst>
              <a:ext uri="{FF2B5EF4-FFF2-40B4-BE49-F238E27FC236}">
                <a16:creationId xmlns:a16="http://schemas.microsoft.com/office/drawing/2014/main" id="{3CE8AF5E-D374-4CF1-90CC-35CF73B81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936" y="2386584"/>
            <a:ext cx="4114800" cy="18288"/>
          </a:xfrm>
          <a:custGeom>
            <a:avLst/>
            <a:gdLst>
              <a:gd name="connsiteX0" fmla="*/ 0 w 4114800"/>
              <a:gd name="connsiteY0" fmla="*/ 0 h 18288"/>
              <a:gd name="connsiteX1" fmla="*/ 768096 w 4114800"/>
              <a:gd name="connsiteY1" fmla="*/ 0 h 18288"/>
              <a:gd name="connsiteX2" fmla="*/ 1495044 w 4114800"/>
              <a:gd name="connsiteY2" fmla="*/ 0 h 18288"/>
              <a:gd name="connsiteX3" fmla="*/ 2221992 w 4114800"/>
              <a:gd name="connsiteY3" fmla="*/ 0 h 18288"/>
              <a:gd name="connsiteX4" fmla="*/ 2784348 w 4114800"/>
              <a:gd name="connsiteY4" fmla="*/ 0 h 18288"/>
              <a:gd name="connsiteX5" fmla="*/ 3387852 w 4114800"/>
              <a:gd name="connsiteY5" fmla="*/ 0 h 18288"/>
              <a:gd name="connsiteX6" fmla="*/ 4114800 w 4114800"/>
              <a:gd name="connsiteY6" fmla="*/ 0 h 18288"/>
              <a:gd name="connsiteX7" fmla="*/ 4114800 w 4114800"/>
              <a:gd name="connsiteY7" fmla="*/ 18288 h 18288"/>
              <a:gd name="connsiteX8" fmla="*/ 3429000 w 4114800"/>
              <a:gd name="connsiteY8" fmla="*/ 18288 h 18288"/>
              <a:gd name="connsiteX9" fmla="*/ 2866644 w 4114800"/>
              <a:gd name="connsiteY9" fmla="*/ 18288 h 18288"/>
              <a:gd name="connsiteX10" fmla="*/ 2304288 w 4114800"/>
              <a:gd name="connsiteY10" fmla="*/ 18288 h 18288"/>
              <a:gd name="connsiteX11" fmla="*/ 1577340 w 4114800"/>
              <a:gd name="connsiteY11" fmla="*/ 18288 h 18288"/>
              <a:gd name="connsiteX12" fmla="*/ 973836 w 4114800"/>
              <a:gd name="connsiteY12" fmla="*/ 18288 h 18288"/>
              <a:gd name="connsiteX13" fmla="*/ 0 w 4114800"/>
              <a:gd name="connsiteY13" fmla="*/ 18288 h 18288"/>
              <a:gd name="connsiteX14" fmla="*/ 0 w 4114800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14800" h="18288" fill="none" extrusionOk="0">
                <a:moveTo>
                  <a:pt x="0" y="0"/>
                </a:moveTo>
                <a:cubicBezTo>
                  <a:pt x="338280" y="-26110"/>
                  <a:pt x="483942" y="6555"/>
                  <a:pt x="768096" y="0"/>
                </a:cubicBezTo>
                <a:cubicBezTo>
                  <a:pt x="1052250" y="-6555"/>
                  <a:pt x="1331484" y="24616"/>
                  <a:pt x="1495044" y="0"/>
                </a:cubicBezTo>
                <a:cubicBezTo>
                  <a:pt x="1658604" y="-24616"/>
                  <a:pt x="2056661" y="-33562"/>
                  <a:pt x="2221992" y="0"/>
                </a:cubicBezTo>
                <a:cubicBezTo>
                  <a:pt x="2387323" y="33562"/>
                  <a:pt x="2629463" y="-20094"/>
                  <a:pt x="2784348" y="0"/>
                </a:cubicBezTo>
                <a:cubicBezTo>
                  <a:pt x="2939233" y="20094"/>
                  <a:pt x="3151981" y="1524"/>
                  <a:pt x="3387852" y="0"/>
                </a:cubicBezTo>
                <a:cubicBezTo>
                  <a:pt x="3623723" y="-1524"/>
                  <a:pt x="3882724" y="26165"/>
                  <a:pt x="4114800" y="0"/>
                </a:cubicBezTo>
                <a:cubicBezTo>
                  <a:pt x="4114300" y="8855"/>
                  <a:pt x="4114909" y="14521"/>
                  <a:pt x="4114800" y="18288"/>
                </a:cubicBezTo>
                <a:cubicBezTo>
                  <a:pt x="3910038" y="37744"/>
                  <a:pt x="3683432" y="-3969"/>
                  <a:pt x="3429000" y="18288"/>
                </a:cubicBezTo>
                <a:cubicBezTo>
                  <a:pt x="3174568" y="40545"/>
                  <a:pt x="3085815" y="44166"/>
                  <a:pt x="2866644" y="18288"/>
                </a:cubicBezTo>
                <a:cubicBezTo>
                  <a:pt x="2647473" y="-7590"/>
                  <a:pt x="2580474" y="31338"/>
                  <a:pt x="2304288" y="18288"/>
                </a:cubicBezTo>
                <a:cubicBezTo>
                  <a:pt x="2028102" y="5238"/>
                  <a:pt x="1863008" y="-2001"/>
                  <a:pt x="1577340" y="18288"/>
                </a:cubicBezTo>
                <a:cubicBezTo>
                  <a:pt x="1291672" y="38577"/>
                  <a:pt x="1243931" y="9893"/>
                  <a:pt x="973836" y="18288"/>
                </a:cubicBezTo>
                <a:cubicBezTo>
                  <a:pt x="703741" y="26683"/>
                  <a:pt x="317656" y="-5910"/>
                  <a:pt x="0" y="18288"/>
                </a:cubicBezTo>
                <a:cubicBezTo>
                  <a:pt x="683" y="12014"/>
                  <a:pt x="724" y="5908"/>
                  <a:pt x="0" y="0"/>
                </a:cubicBezTo>
                <a:close/>
              </a:path>
              <a:path w="4114800" h="18288" stroke="0" extrusionOk="0">
                <a:moveTo>
                  <a:pt x="0" y="0"/>
                </a:moveTo>
                <a:cubicBezTo>
                  <a:pt x="276109" y="5266"/>
                  <a:pt x="325589" y="-19584"/>
                  <a:pt x="644652" y="0"/>
                </a:cubicBezTo>
                <a:cubicBezTo>
                  <a:pt x="963715" y="19584"/>
                  <a:pt x="1064991" y="6066"/>
                  <a:pt x="1207008" y="0"/>
                </a:cubicBezTo>
                <a:cubicBezTo>
                  <a:pt x="1349025" y="-6066"/>
                  <a:pt x="1791724" y="14506"/>
                  <a:pt x="1975104" y="0"/>
                </a:cubicBezTo>
                <a:cubicBezTo>
                  <a:pt x="2158484" y="-14506"/>
                  <a:pt x="2397469" y="20822"/>
                  <a:pt x="2619756" y="0"/>
                </a:cubicBezTo>
                <a:cubicBezTo>
                  <a:pt x="2842043" y="-20822"/>
                  <a:pt x="2992157" y="20388"/>
                  <a:pt x="3264408" y="0"/>
                </a:cubicBezTo>
                <a:cubicBezTo>
                  <a:pt x="3536659" y="-20388"/>
                  <a:pt x="3855620" y="38211"/>
                  <a:pt x="4114800" y="0"/>
                </a:cubicBezTo>
                <a:cubicBezTo>
                  <a:pt x="4113902" y="7180"/>
                  <a:pt x="4114969" y="13790"/>
                  <a:pt x="4114800" y="18288"/>
                </a:cubicBezTo>
                <a:cubicBezTo>
                  <a:pt x="3968901" y="8593"/>
                  <a:pt x="3623428" y="17559"/>
                  <a:pt x="3429000" y="18288"/>
                </a:cubicBezTo>
                <a:cubicBezTo>
                  <a:pt x="3234572" y="19017"/>
                  <a:pt x="3085079" y="41804"/>
                  <a:pt x="2866644" y="18288"/>
                </a:cubicBezTo>
                <a:cubicBezTo>
                  <a:pt x="2648209" y="-5228"/>
                  <a:pt x="2451737" y="24580"/>
                  <a:pt x="2180844" y="18288"/>
                </a:cubicBezTo>
                <a:cubicBezTo>
                  <a:pt x="1909951" y="11996"/>
                  <a:pt x="1681589" y="12244"/>
                  <a:pt x="1495044" y="18288"/>
                </a:cubicBezTo>
                <a:cubicBezTo>
                  <a:pt x="1308499" y="24332"/>
                  <a:pt x="1136614" y="21789"/>
                  <a:pt x="850392" y="18288"/>
                </a:cubicBezTo>
                <a:cubicBezTo>
                  <a:pt x="564170" y="14787"/>
                  <a:pt x="210636" y="54701"/>
                  <a:pt x="0" y="18288"/>
                </a:cubicBezTo>
                <a:cubicBezTo>
                  <a:pt x="571" y="10093"/>
                  <a:pt x="-125" y="8407"/>
                  <a:pt x="0" y="0"/>
                </a:cubicBezTo>
                <a:close/>
              </a:path>
            </a:pathLst>
          </a:custGeom>
          <a:solidFill>
            <a:srgbClr val="23ADDC"/>
          </a:solidFill>
          <a:ln w="38100" cap="rnd">
            <a:solidFill>
              <a:srgbClr val="23ADDC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F376B-A502-4B32-B0A3-259B89AB25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 fontScale="92500" lnSpcReduction="10000"/>
          </a:bodyPr>
          <a:lstStyle/>
          <a:p>
            <a:r>
              <a:rPr lang="en-IN" dirty="0"/>
              <a:t>Analysis of Variance( ANOVA ) is a statistical technique which is used to check if the means of two or more groups are statistically different from each other.</a:t>
            </a:r>
          </a:p>
          <a:p>
            <a:r>
              <a:rPr lang="en-IN" dirty="0"/>
              <a:t>It checks the impact of one or more factors by comparing the means of different samples.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3" name="Ink 22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5755403" y="1971579"/>
              <a:ext cx="360" cy="2160"/>
            </p14:xfrm>
          </p:contentPart>
        </mc:Choice>
        <mc:Fallback xmlns="">
          <p:pic>
            <p:nvPicPr>
              <p:cNvPr id="23" name="Ink 22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7403" y="1956150"/>
                <a:ext cx="36000" cy="32709"/>
              </a:xfrm>
              <a:prstGeom prst="rect">
                <a:avLst/>
              </a:prstGeom>
            </p:spPr>
          </p:pic>
        </mc:Fallback>
      </mc:AlternateContent>
      <p:pic>
        <p:nvPicPr>
          <p:cNvPr id="5" name="Picture 4">
            <a:extLst>
              <a:ext uri="{FF2B5EF4-FFF2-40B4-BE49-F238E27FC236}">
                <a16:creationId xmlns:a16="http://schemas.microsoft.com/office/drawing/2014/main" id="{934FCFD3-0FDF-471F-90C3-41ED5C30634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9048" y="1770839"/>
            <a:ext cx="5458968" cy="33163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441432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16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E42D98E-7AA1-44B4-9A01-B4875DA64D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6044184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IN" sz="5000" dirty="0">
                <a:solidFill>
                  <a:srgbClr val="FF9300"/>
                </a:solidFill>
                <a:latin typeface="Garamond" panose="02020404030301010803" pitchFamily="18" charset="0"/>
              </a:rPr>
              <a:t>Terminologies used</a:t>
            </a:r>
          </a:p>
        </p:txBody>
      </p:sp>
      <p:sp>
        <p:nvSpPr>
          <p:cNvPr id="24" name="Rectangle 6">
            <a:extLst>
              <a:ext uri="{FF2B5EF4-FFF2-40B4-BE49-F238E27FC236}">
                <a16:creationId xmlns:a16="http://schemas.microsoft.com/office/drawing/2014/main" id="{3CE8AF5E-D374-4CF1-90CC-35CF73B81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936" y="2386584"/>
            <a:ext cx="4114800" cy="18288"/>
          </a:xfrm>
          <a:custGeom>
            <a:avLst/>
            <a:gdLst>
              <a:gd name="connsiteX0" fmla="*/ 0 w 4114800"/>
              <a:gd name="connsiteY0" fmla="*/ 0 h 18288"/>
              <a:gd name="connsiteX1" fmla="*/ 768096 w 4114800"/>
              <a:gd name="connsiteY1" fmla="*/ 0 h 18288"/>
              <a:gd name="connsiteX2" fmla="*/ 1495044 w 4114800"/>
              <a:gd name="connsiteY2" fmla="*/ 0 h 18288"/>
              <a:gd name="connsiteX3" fmla="*/ 2221992 w 4114800"/>
              <a:gd name="connsiteY3" fmla="*/ 0 h 18288"/>
              <a:gd name="connsiteX4" fmla="*/ 2784348 w 4114800"/>
              <a:gd name="connsiteY4" fmla="*/ 0 h 18288"/>
              <a:gd name="connsiteX5" fmla="*/ 3387852 w 4114800"/>
              <a:gd name="connsiteY5" fmla="*/ 0 h 18288"/>
              <a:gd name="connsiteX6" fmla="*/ 4114800 w 4114800"/>
              <a:gd name="connsiteY6" fmla="*/ 0 h 18288"/>
              <a:gd name="connsiteX7" fmla="*/ 4114800 w 4114800"/>
              <a:gd name="connsiteY7" fmla="*/ 18288 h 18288"/>
              <a:gd name="connsiteX8" fmla="*/ 3429000 w 4114800"/>
              <a:gd name="connsiteY8" fmla="*/ 18288 h 18288"/>
              <a:gd name="connsiteX9" fmla="*/ 2866644 w 4114800"/>
              <a:gd name="connsiteY9" fmla="*/ 18288 h 18288"/>
              <a:gd name="connsiteX10" fmla="*/ 2304288 w 4114800"/>
              <a:gd name="connsiteY10" fmla="*/ 18288 h 18288"/>
              <a:gd name="connsiteX11" fmla="*/ 1577340 w 4114800"/>
              <a:gd name="connsiteY11" fmla="*/ 18288 h 18288"/>
              <a:gd name="connsiteX12" fmla="*/ 973836 w 4114800"/>
              <a:gd name="connsiteY12" fmla="*/ 18288 h 18288"/>
              <a:gd name="connsiteX13" fmla="*/ 0 w 4114800"/>
              <a:gd name="connsiteY13" fmla="*/ 18288 h 18288"/>
              <a:gd name="connsiteX14" fmla="*/ 0 w 4114800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14800" h="18288" fill="none" extrusionOk="0">
                <a:moveTo>
                  <a:pt x="0" y="0"/>
                </a:moveTo>
                <a:cubicBezTo>
                  <a:pt x="338280" y="-26110"/>
                  <a:pt x="483942" y="6555"/>
                  <a:pt x="768096" y="0"/>
                </a:cubicBezTo>
                <a:cubicBezTo>
                  <a:pt x="1052250" y="-6555"/>
                  <a:pt x="1331484" y="24616"/>
                  <a:pt x="1495044" y="0"/>
                </a:cubicBezTo>
                <a:cubicBezTo>
                  <a:pt x="1658604" y="-24616"/>
                  <a:pt x="2056661" y="-33562"/>
                  <a:pt x="2221992" y="0"/>
                </a:cubicBezTo>
                <a:cubicBezTo>
                  <a:pt x="2387323" y="33562"/>
                  <a:pt x="2629463" y="-20094"/>
                  <a:pt x="2784348" y="0"/>
                </a:cubicBezTo>
                <a:cubicBezTo>
                  <a:pt x="2939233" y="20094"/>
                  <a:pt x="3151981" y="1524"/>
                  <a:pt x="3387852" y="0"/>
                </a:cubicBezTo>
                <a:cubicBezTo>
                  <a:pt x="3623723" y="-1524"/>
                  <a:pt x="3882724" y="26165"/>
                  <a:pt x="4114800" y="0"/>
                </a:cubicBezTo>
                <a:cubicBezTo>
                  <a:pt x="4114300" y="8855"/>
                  <a:pt x="4114909" y="14521"/>
                  <a:pt x="4114800" y="18288"/>
                </a:cubicBezTo>
                <a:cubicBezTo>
                  <a:pt x="3910038" y="37744"/>
                  <a:pt x="3683432" y="-3969"/>
                  <a:pt x="3429000" y="18288"/>
                </a:cubicBezTo>
                <a:cubicBezTo>
                  <a:pt x="3174568" y="40545"/>
                  <a:pt x="3085815" y="44166"/>
                  <a:pt x="2866644" y="18288"/>
                </a:cubicBezTo>
                <a:cubicBezTo>
                  <a:pt x="2647473" y="-7590"/>
                  <a:pt x="2580474" y="31338"/>
                  <a:pt x="2304288" y="18288"/>
                </a:cubicBezTo>
                <a:cubicBezTo>
                  <a:pt x="2028102" y="5238"/>
                  <a:pt x="1863008" y="-2001"/>
                  <a:pt x="1577340" y="18288"/>
                </a:cubicBezTo>
                <a:cubicBezTo>
                  <a:pt x="1291672" y="38577"/>
                  <a:pt x="1243931" y="9893"/>
                  <a:pt x="973836" y="18288"/>
                </a:cubicBezTo>
                <a:cubicBezTo>
                  <a:pt x="703741" y="26683"/>
                  <a:pt x="317656" y="-5910"/>
                  <a:pt x="0" y="18288"/>
                </a:cubicBezTo>
                <a:cubicBezTo>
                  <a:pt x="683" y="12014"/>
                  <a:pt x="724" y="5908"/>
                  <a:pt x="0" y="0"/>
                </a:cubicBezTo>
                <a:close/>
              </a:path>
              <a:path w="4114800" h="18288" stroke="0" extrusionOk="0">
                <a:moveTo>
                  <a:pt x="0" y="0"/>
                </a:moveTo>
                <a:cubicBezTo>
                  <a:pt x="276109" y="5266"/>
                  <a:pt x="325589" y="-19584"/>
                  <a:pt x="644652" y="0"/>
                </a:cubicBezTo>
                <a:cubicBezTo>
                  <a:pt x="963715" y="19584"/>
                  <a:pt x="1064991" y="6066"/>
                  <a:pt x="1207008" y="0"/>
                </a:cubicBezTo>
                <a:cubicBezTo>
                  <a:pt x="1349025" y="-6066"/>
                  <a:pt x="1791724" y="14506"/>
                  <a:pt x="1975104" y="0"/>
                </a:cubicBezTo>
                <a:cubicBezTo>
                  <a:pt x="2158484" y="-14506"/>
                  <a:pt x="2397469" y="20822"/>
                  <a:pt x="2619756" y="0"/>
                </a:cubicBezTo>
                <a:cubicBezTo>
                  <a:pt x="2842043" y="-20822"/>
                  <a:pt x="2992157" y="20388"/>
                  <a:pt x="3264408" y="0"/>
                </a:cubicBezTo>
                <a:cubicBezTo>
                  <a:pt x="3536659" y="-20388"/>
                  <a:pt x="3855620" y="38211"/>
                  <a:pt x="4114800" y="0"/>
                </a:cubicBezTo>
                <a:cubicBezTo>
                  <a:pt x="4113902" y="7180"/>
                  <a:pt x="4114969" y="13790"/>
                  <a:pt x="4114800" y="18288"/>
                </a:cubicBezTo>
                <a:cubicBezTo>
                  <a:pt x="3968901" y="8593"/>
                  <a:pt x="3623428" y="17559"/>
                  <a:pt x="3429000" y="18288"/>
                </a:cubicBezTo>
                <a:cubicBezTo>
                  <a:pt x="3234572" y="19017"/>
                  <a:pt x="3085079" y="41804"/>
                  <a:pt x="2866644" y="18288"/>
                </a:cubicBezTo>
                <a:cubicBezTo>
                  <a:pt x="2648209" y="-5228"/>
                  <a:pt x="2451737" y="24580"/>
                  <a:pt x="2180844" y="18288"/>
                </a:cubicBezTo>
                <a:cubicBezTo>
                  <a:pt x="1909951" y="11996"/>
                  <a:pt x="1681589" y="12244"/>
                  <a:pt x="1495044" y="18288"/>
                </a:cubicBezTo>
                <a:cubicBezTo>
                  <a:pt x="1308499" y="24332"/>
                  <a:pt x="1136614" y="21789"/>
                  <a:pt x="850392" y="18288"/>
                </a:cubicBezTo>
                <a:cubicBezTo>
                  <a:pt x="564170" y="14787"/>
                  <a:pt x="210636" y="54701"/>
                  <a:pt x="0" y="18288"/>
                </a:cubicBezTo>
                <a:cubicBezTo>
                  <a:pt x="571" y="10093"/>
                  <a:pt x="-125" y="8407"/>
                  <a:pt x="0" y="0"/>
                </a:cubicBezTo>
                <a:close/>
              </a:path>
            </a:pathLst>
          </a:custGeom>
          <a:solidFill>
            <a:srgbClr val="23ADDC"/>
          </a:solidFill>
          <a:ln w="38100" cap="rnd">
            <a:solidFill>
              <a:srgbClr val="23ADDC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CADD38-101F-4328-9017-A27BE096084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 fontScale="77500" lnSpcReduction="20000"/>
          </a:bodyPr>
          <a:lstStyle/>
          <a:p>
            <a:pPr>
              <a:lnSpc>
                <a:spcPct val="100000"/>
              </a:lnSpc>
            </a:pPr>
            <a:r>
              <a:rPr lang="en-IN" sz="2600" b="1" dirty="0"/>
              <a:t>Grand Mean</a:t>
            </a:r>
            <a:r>
              <a:rPr lang="en-IN" sz="2600" dirty="0"/>
              <a:t>: it is the average of sample means </a:t>
            </a:r>
          </a:p>
          <a:p>
            <a:pPr>
              <a:lnSpc>
                <a:spcPct val="100000"/>
              </a:lnSpc>
            </a:pPr>
            <a:r>
              <a:rPr lang="en-IN" sz="2600" b="1" dirty="0"/>
              <a:t>Hypothesis</a:t>
            </a:r>
            <a:r>
              <a:rPr lang="en-IN" sz="2600" dirty="0"/>
              <a:t>: Ho: Ho: </a:t>
            </a:r>
            <a:r>
              <a:rPr lang="el-GR" sz="2600" dirty="0"/>
              <a:t>μ1 = μ2 = μ3</a:t>
            </a:r>
            <a:endParaRPr lang="en-IN" sz="2600" dirty="0"/>
          </a:p>
          <a:p>
            <a:pPr marL="0" indent="0">
              <a:lnSpc>
                <a:spcPct val="100000"/>
              </a:lnSpc>
              <a:buNone/>
            </a:pPr>
            <a:r>
              <a:rPr lang="en-IN" sz="2600" dirty="0"/>
              <a:t>	    Ha: At least one mean is different </a:t>
            </a:r>
          </a:p>
          <a:p>
            <a:pPr>
              <a:lnSpc>
                <a:spcPct val="100000"/>
              </a:lnSpc>
            </a:pPr>
            <a:r>
              <a:rPr lang="en-IN" sz="2600" b="1" dirty="0"/>
              <a:t>Variation between groups</a:t>
            </a:r>
            <a:r>
              <a:rPr lang="en-IN" sz="2600" dirty="0"/>
              <a:t>: For each data point look at the difference between its group mean and the overall mean</a:t>
            </a:r>
          </a:p>
          <a:p>
            <a:pPr>
              <a:lnSpc>
                <a:spcPct val="100000"/>
              </a:lnSpc>
            </a:pPr>
            <a:r>
              <a:rPr lang="en-IN" sz="2600" b="1" dirty="0"/>
              <a:t>Variation Within Groups</a:t>
            </a:r>
            <a:r>
              <a:rPr lang="en-IN" sz="2600" dirty="0"/>
              <a:t>: Difference between data point and its sample mean </a:t>
            </a:r>
          </a:p>
          <a:p>
            <a:pPr>
              <a:lnSpc>
                <a:spcPct val="100000"/>
              </a:lnSpc>
            </a:pPr>
            <a:endParaRPr lang="en-IN" sz="2600" dirty="0"/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25" name="Ink 20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5755403" y="1971579"/>
              <a:ext cx="360" cy="2160"/>
            </p14:xfrm>
          </p:contentPart>
        </mc:Choice>
        <mc:Fallback xmlns="">
          <p:pic>
            <p:nvPicPr>
              <p:cNvPr id="25" name="Ink 20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7403" y="1956150"/>
                <a:ext cx="36000" cy="32709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Picture 6" descr="A close up of a logo&#10;&#10;Description automatically generated">
            <a:extLst>
              <a:ext uri="{FF2B5EF4-FFF2-40B4-BE49-F238E27FC236}">
                <a16:creationId xmlns:a16="http://schemas.microsoft.com/office/drawing/2014/main" id="{CF9BA0FD-54EB-4FE3-A0AE-11AB959EA0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9048" y="2112024"/>
            <a:ext cx="5458968" cy="2633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80124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6" name="Rectangle 25">
            <a:extLst>
              <a:ext uri="{FF2B5EF4-FFF2-40B4-BE49-F238E27FC236}">
                <a16:creationId xmlns:a16="http://schemas.microsoft.com/office/drawing/2014/main" id="{743AA782-23D1-4521-8CAD-47662984AA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92F62FE-C228-4751-B372-DC6AF928AA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0936" y="640080"/>
            <a:ext cx="4818888" cy="148132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IN" sz="5000" dirty="0">
                <a:solidFill>
                  <a:srgbClr val="FF9300"/>
                </a:solidFill>
                <a:latin typeface="Garamond" panose="02020404030301010803" pitchFamily="18" charset="0"/>
              </a:rPr>
              <a:t>Example</a:t>
            </a:r>
          </a:p>
        </p:txBody>
      </p:sp>
      <p:sp>
        <p:nvSpPr>
          <p:cNvPr id="28" name="Rectangle 6">
            <a:extLst>
              <a:ext uri="{FF2B5EF4-FFF2-40B4-BE49-F238E27FC236}">
                <a16:creationId xmlns:a16="http://schemas.microsoft.com/office/drawing/2014/main" id="{3CE8AF5E-D374-4CF1-90CC-35CF73B81C3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30936" y="2386584"/>
            <a:ext cx="4114800" cy="18288"/>
          </a:xfrm>
          <a:custGeom>
            <a:avLst/>
            <a:gdLst>
              <a:gd name="connsiteX0" fmla="*/ 0 w 4114800"/>
              <a:gd name="connsiteY0" fmla="*/ 0 h 18288"/>
              <a:gd name="connsiteX1" fmla="*/ 768096 w 4114800"/>
              <a:gd name="connsiteY1" fmla="*/ 0 h 18288"/>
              <a:gd name="connsiteX2" fmla="*/ 1495044 w 4114800"/>
              <a:gd name="connsiteY2" fmla="*/ 0 h 18288"/>
              <a:gd name="connsiteX3" fmla="*/ 2221992 w 4114800"/>
              <a:gd name="connsiteY3" fmla="*/ 0 h 18288"/>
              <a:gd name="connsiteX4" fmla="*/ 2784348 w 4114800"/>
              <a:gd name="connsiteY4" fmla="*/ 0 h 18288"/>
              <a:gd name="connsiteX5" fmla="*/ 3387852 w 4114800"/>
              <a:gd name="connsiteY5" fmla="*/ 0 h 18288"/>
              <a:gd name="connsiteX6" fmla="*/ 4114800 w 4114800"/>
              <a:gd name="connsiteY6" fmla="*/ 0 h 18288"/>
              <a:gd name="connsiteX7" fmla="*/ 4114800 w 4114800"/>
              <a:gd name="connsiteY7" fmla="*/ 18288 h 18288"/>
              <a:gd name="connsiteX8" fmla="*/ 3429000 w 4114800"/>
              <a:gd name="connsiteY8" fmla="*/ 18288 h 18288"/>
              <a:gd name="connsiteX9" fmla="*/ 2866644 w 4114800"/>
              <a:gd name="connsiteY9" fmla="*/ 18288 h 18288"/>
              <a:gd name="connsiteX10" fmla="*/ 2304288 w 4114800"/>
              <a:gd name="connsiteY10" fmla="*/ 18288 h 18288"/>
              <a:gd name="connsiteX11" fmla="*/ 1577340 w 4114800"/>
              <a:gd name="connsiteY11" fmla="*/ 18288 h 18288"/>
              <a:gd name="connsiteX12" fmla="*/ 973836 w 4114800"/>
              <a:gd name="connsiteY12" fmla="*/ 18288 h 18288"/>
              <a:gd name="connsiteX13" fmla="*/ 0 w 4114800"/>
              <a:gd name="connsiteY13" fmla="*/ 18288 h 18288"/>
              <a:gd name="connsiteX14" fmla="*/ 0 w 4114800"/>
              <a:gd name="connsiteY14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114800" h="18288" fill="none" extrusionOk="0">
                <a:moveTo>
                  <a:pt x="0" y="0"/>
                </a:moveTo>
                <a:cubicBezTo>
                  <a:pt x="338280" y="-26110"/>
                  <a:pt x="483942" y="6555"/>
                  <a:pt x="768096" y="0"/>
                </a:cubicBezTo>
                <a:cubicBezTo>
                  <a:pt x="1052250" y="-6555"/>
                  <a:pt x="1331484" y="24616"/>
                  <a:pt x="1495044" y="0"/>
                </a:cubicBezTo>
                <a:cubicBezTo>
                  <a:pt x="1658604" y="-24616"/>
                  <a:pt x="2056661" y="-33562"/>
                  <a:pt x="2221992" y="0"/>
                </a:cubicBezTo>
                <a:cubicBezTo>
                  <a:pt x="2387323" y="33562"/>
                  <a:pt x="2629463" y="-20094"/>
                  <a:pt x="2784348" y="0"/>
                </a:cubicBezTo>
                <a:cubicBezTo>
                  <a:pt x="2939233" y="20094"/>
                  <a:pt x="3151981" y="1524"/>
                  <a:pt x="3387852" y="0"/>
                </a:cubicBezTo>
                <a:cubicBezTo>
                  <a:pt x="3623723" y="-1524"/>
                  <a:pt x="3882724" y="26165"/>
                  <a:pt x="4114800" y="0"/>
                </a:cubicBezTo>
                <a:cubicBezTo>
                  <a:pt x="4114300" y="8855"/>
                  <a:pt x="4114909" y="14521"/>
                  <a:pt x="4114800" y="18288"/>
                </a:cubicBezTo>
                <a:cubicBezTo>
                  <a:pt x="3910038" y="37744"/>
                  <a:pt x="3683432" y="-3969"/>
                  <a:pt x="3429000" y="18288"/>
                </a:cubicBezTo>
                <a:cubicBezTo>
                  <a:pt x="3174568" y="40545"/>
                  <a:pt x="3085815" y="44166"/>
                  <a:pt x="2866644" y="18288"/>
                </a:cubicBezTo>
                <a:cubicBezTo>
                  <a:pt x="2647473" y="-7590"/>
                  <a:pt x="2580474" y="31338"/>
                  <a:pt x="2304288" y="18288"/>
                </a:cubicBezTo>
                <a:cubicBezTo>
                  <a:pt x="2028102" y="5238"/>
                  <a:pt x="1863008" y="-2001"/>
                  <a:pt x="1577340" y="18288"/>
                </a:cubicBezTo>
                <a:cubicBezTo>
                  <a:pt x="1291672" y="38577"/>
                  <a:pt x="1243931" y="9893"/>
                  <a:pt x="973836" y="18288"/>
                </a:cubicBezTo>
                <a:cubicBezTo>
                  <a:pt x="703741" y="26683"/>
                  <a:pt x="317656" y="-5910"/>
                  <a:pt x="0" y="18288"/>
                </a:cubicBezTo>
                <a:cubicBezTo>
                  <a:pt x="683" y="12014"/>
                  <a:pt x="724" y="5908"/>
                  <a:pt x="0" y="0"/>
                </a:cubicBezTo>
                <a:close/>
              </a:path>
              <a:path w="4114800" h="18288" stroke="0" extrusionOk="0">
                <a:moveTo>
                  <a:pt x="0" y="0"/>
                </a:moveTo>
                <a:cubicBezTo>
                  <a:pt x="276109" y="5266"/>
                  <a:pt x="325589" y="-19584"/>
                  <a:pt x="644652" y="0"/>
                </a:cubicBezTo>
                <a:cubicBezTo>
                  <a:pt x="963715" y="19584"/>
                  <a:pt x="1064991" y="6066"/>
                  <a:pt x="1207008" y="0"/>
                </a:cubicBezTo>
                <a:cubicBezTo>
                  <a:pt x="1349025" y="-6066"/>
                  <a:pt x="1791724" y="14506"/>
                  <a:pt x="1975104" y="0"/>
                </a:cubicBezTo>
                <a:cubicBezTo>
                  <a:pt x="2158484" y="-14506"/>
                  <a:pt x="2397469" y="20822"/>
                  <a:pt x="2619756" y="0"/>
                </a:cubicBezTo>
                <a:cubicBezTo>
                  <a:pt x="2842043" y="-20822"/>
                  <a:pt x="2992157" y="20388"/>
                  <a:pt x="3264408" y="0"/>
                </a:cubicBezTo>
                <a:cubicBezTo>
                  <a:pt x="3536659" y="-20388"/>
                  <a:pt x="3855620" y="38211"/>
                  <a:pt x="4114800" y="0"/>
                </a:cubicBezTo>
                <a:cubicBezTo>
                  <a:pt x="4113902" y="7180"/>
                  <a:pt x="4114969" y="13790"/>
                  <a:pt x="4114800" y="18288"/>
                </a:cubicBezTo>
                <a:cubicBezTo>
                  <a:pt x="3968901" y="8593"/>
                  <a:pt x="3623428" y="17559"/>
                  <a:pt x="3429000" y="18288"/>
                </a:cubicBezTo>
                <a:cubicBezTo>
                  <a:pt x="3234572" y="19017"/>
                  <a:pt x="3085079" y="41804"/>
                  <a:pt x="2866644" y="18288"/>
                </a:cubicBezTo>
                <a:cubicBezTo>
                  <a:pt x="2648209" y="-5228"/>
                  <a:pt x="2451737" y="24580"/>
                  <a:pt x="2180844" y="18288"/>
                </a:cubicBezTo>
                <a:cubicBezTo>
                  <a:pt x="1909951" y="11996"/>
                  <a:pt x="1681589" y="12244"/>
                  <a:pt x="1495044" y="18288"/>
                </a:cubicBezTo>
                <a:cubicBezTo>
                  <a:pt x="1308499" y="24332"/>
                  <a:pt x="1136614" y="21789"/>
                  <a:pt x="850392" y="18288"/>
                </a:cubicBezTo>
                <a:cubicBezTo>
                  <a:pt x="564170" y="14787"/>
                  <a:pt x="210636" y="54701"/>
                  <a:pt x="0" y="18288"/>
                </a:cubicBezTo>
                <a:cubicBezTo>
                  <a:pt x="571" y="10093"/>
                  <a:pt x="-125" y="8407"/>
                  <a:pt x="0" y="0"/>
                </a:cubicBezTo>
                <a:close/>
              </a:path>
            </a:pathLst>
          </a:custGeom>
          <a:solidFill>
            <a:srgbClr val="23ADDC"/>
          </a:solidFill>
          <a:ln w="38100" cap="rnd">
            <a:solidFill>
              <a:srgbClr val="23ADDC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ontent Placeholder 8">
            <a:extLst>
              <a:ext uri="{FF2B5EF4-FFF2-40B4-BE49-F238E27FC236}">
                <a16:creationId xmlns:a16="http://schemas.microsoft.com/office/drawing/2014/main" id="{65C493E8-3435-45DB-98EC-63822B791A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0936" y="2660904"/>
            <a:ext cx="4818888" cy="3547872"/>
          </a:xfrm>
        </p:spPr>
        <p:txBody>
          <a:bodyPr anchor="t">
            <a:normAutofit fontScale="85000" lnSpcReduction="10000"/>
          </a:bodyPr>
          <a:lstStyle/>
          <a:p>
            <a:r>
              <a:rPr lang="en-US" dirty="0"/>
              <a:t>A research institute wants to determine the best diet plan for weight loss and for this they have randomly selected 36 volunteers to analyze three diet plans ( Atkins , GM , South beach ) .Help the research institute in identifying the best diet plan by analyzing the weight lost by the volunteers.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30" name="Ink 29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14:cNvPr>
              <p14:cNvContentPartPr>
                <a14:cpLocks xmlns:a14="http://schemas.microsoft.com/office/drawing/2010/main" noGrp="1" noRot="1" noChangeAspect="1" noMove="1" noResize="1" noEditPoints="1" noAdjustHandles="1" noChangeArrowheads="1" noChangeShapeType="1"/>
              </p14:cNvContentPartPr>
              <p14:nvPr>
                <p:extLst>
                  <p:ext uri="{386F3935-93C4-4BCD-93E2-E3B085C9AB24}">
                    <p16:designElem xmlns:p16="http://schemas.microsoft.com/office/powerpoint/2015/main" val="1"/>
                  </p:ext>
                </p:extLst>
              </p14:nvPr>
            </p14:nvContentPartPr>
            <p14:xfrm>
              <a:off x="5755403" y="1971579"/>
              <a:ext cx="360" cy="2160"/>
            </p14:xfrm>
          </p:contentPart>
        </mc:Choice>
        <mc:Fallback xmlns="">
          <p:pic>
            <p:nvPicPr>
              <p:cNvPr id="30" name="Ink 29">
                <a:extLst>
                  <a:ext uri="{FF2B5EF4-FFF2-40B4-BE49-F238E27FC236}">
                    <a16:creationId xmlns:a16="http://schemas.microsoft.com/office/drawing/2014/main" id="{070477C5-0410-4E4F-97A1-F84C2465C187}"/>
                  </a:ext>
                  <a:ext uri="{C183D7F6-B498-43B3-948B-1728B52AA6E4}">
                    <adec:decorative xmlns:adec="http://schemas.microsoft.com/office/drawing/2017/decorative" val="1"/>
                  </a:ext>
                </a:extLst>
              </p:cNvPr>
              <p:cNvPicPr>
                <a:picLocks noGrp="1" noRot="1" noChangeAspect="1" noMove="1" noResize="1" noEditPoints="1" noAdjustHandles="1" noChangeArrowheads="1" noChangeShapeType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737403" y="1956150"/>
                <a:ext cx="36000" cy="32709"/>
              </a:xfrm>
              <a:prstGeom prst="rect">
                <a:avLst/>
              </a:prstGeom>
            </p:spPr>
          </p:pic>
        </mc:Fallback>
      </mc:AlternateContent>
      <p:pic>
        <p:nvPicPr>
          <p:cNvPr id="7" name="Picture 6">
            <a:extLst>
              <a:ext uri="{FF2B5EF4-FFF2-40B4-BE49-F238E27FC236}">
                <a16:creationId xmlns:a16="http://schemas.microsoft.com/office/drawing/2014/main" id="{7740208B-927F-41C8-90C3-9474B7E2AC4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9048" y="1748212"/>
            <a:ext cx="5458968" cy="3361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3389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6">
            <a:extLst>
              <a:ext uri="{FF2B5EF4-FFF2-40B4-BE49-F238E27FC236}">
                <a16:creationId xmlns:a16="http://schemas.microsoft.com/office/drawing/2014/main" id="{DA381740-063A-41A4-836D-85D14980EE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38200" y="4736883"/>
            <a:ext cx="4243589" cy="27432"/>
          </a:xfrm>
          <a:custGeom>
            <a:avLst/>
            <a:gdLst>
              <a:gd name="connsiteX0" fmla="*/ 0 w 4243589"/>
              <a:gd name="connsiteY0" fmla="*/ 0 h 27432"/>
              <a:gd name="connsiteX1" fmla="*/ 563791 w 4243589"/>
              <a:gd name="connsiteY1" fmla="*/ 0 h 27432"/>
              <a:gd name="connsiteX2" fmla="*/ 1042710 w 4243589"/>
              <a:gd name="connsiteY2" fmla="*/ 0 h 27432"/>
              <a:gd name="connsiteX3" fmla="*/ 1564066 w 4243589"/>
              <a:gd name="connsiteY3" fmla="*/ 0 h 27432"/>
              <a:gd name="connsiteX4" fmla="*/ 2212729 w 4243589"/>
              <a:gd name="connsiteY4" fmla="*/ 0 h 27432"/>
              <a:gd name="connsiteX5" fmla="*/ 2776520 w 4243589"/>
              <a:gd name="connsiteY5" fmla="*/ 0 h 27432"/>
              <a:gd name="connsiteX6" fmla="*/ 3297875 w 4243589"/>
              <a:gd name="connsiteY6" fmla="*/ 0 h 27432"/>
              <a:gd name="connsiteX7" fmla="*/ 4243589 w 4243589"/>
              <a:gd name="connsiteY7" fmla="*/ 0 h 27432"/>
              <a:gd name="connsiteX8" fmla="*/ 4243589 w 4243589"/>
              <a:gd name="connsiteY8" fmla="*/ 27432 h 27432"/>
              <a:gd name="connsiteX9" fmla="*/ 3637362 w 4243589"/>
              <a:gd name="connsiteY9" fmla="*/ 27432 h 27432"/>
              <a:gd name="connsiteX10" fmla="*/ 3116007 w 4243589"/>
              <a:gd name="connsiteY10" fmla="*/ 27432 h 27432"/>
              <a:gd name="connsiteX11" fmla="*/ 2424908 w 4243589"/>
              <a:gd name="connsiteY11" fmla="*/ 27432 h 27432"/>
              <a:gd name="connsiteX12" fmla="*/ 1861117 w 4243589"/>
              <a:gd name="connsiteY12" fmla="*/ 27432 h 27432"/>
              <a:gd name="connsiteX13" fmla="*/ 1382198 w 4243589"/>
              <a:gd name="connsiteY13" fmla="*/ 27432 h 27432"/>
              <a:gd name="connsiteX14" fmla="*/ 733535 w 4243589"/>
              <a:gd name="connsiteY14" fmla="*/ 27432 h 27432"/>
              <a:gd name="connsiteX15" fmla="*/ 0 w 4243589"/>
              <a:gd name="connsiteY15" fmla="*/ 27432 h 27432"/>
              <a:gd name="connsiteX16" fmla="*/ 0 w 4243589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27432" fill="none" extrusionOk="0">
                <a:moveTo>
                  <a:pt x="0" y="0"/>
                </a:moveTo>
                <a:cubicBezTo>
                  <a:pt x="157351" y="-15653"/>
                  <a:pt x="378877" y="-5828"/>
                  <a:pt x="563791" y="0"/>
                </a:cubicBezTo>
                <a:cubicBezTo>
                  <a:pt x="748705" y="5828"/>
                  <a:pt x="905659" y="-5525"/>
                  <a:pt x="1042710" y="0"/>
                </a:cubicBezTo>
                <a:cubicBezTo>
                  <a:pt x="1179761" y="5525"/>
                  <a:pt x="1356845" y="-21288"/>
                  <a:pt x="1564066" y="0"/>
                </a:cubicBezTo>
                <a:cubicBezTo>
                  <a:pt x="1771287" y="21288"/>
                  <a:pt x="1912099" y="25135"/>
                  <a:pt x="2212729" y="0"/>
                </a:cubicBezTo>
                <a:cubicBezTo>
                  <a:pt x="2513359" y="-25135"/>
                  <a:pt x="2514918" y="-27119"/>
                  <a:pt x="2776520" y="0"/>
                </a:cubicBezTo>
                <a:cubicBezTo>
                  <a:pt x="3038122" y="27119"/>
                  <a:pt x="3178771" y="18116"/>
                  <a:pt x="3297875" y="0"/>
                </a:cubicBezTo>
                <a:cubicBezTo>
                  <a:pt x="3416980" y="-18116"/>
                  <a:pt x="4012240" y="-40869"/>
                  <a:pt x="4243589" y="0"/>
                </a:cubicBezTo>
                <a:cubicBezTo>
                  <a:pt x="4242616" y="8304"/>
                  <a:pt x="4243111" y="21512"/>
                  <a:pt x="4243589" y="27432"/>
                </a:cubicBezTo>
                <a:cubicBezTo>
                  <a:pt x="4112949" y="6289"/>
                  <a:pt x="3928037" y="10975"/>
                  <a:pt x="3637362" y="27432"/>
                </a:cubicBezTo>
                <a:cubicBezTo>
                  <a:pt x="3346687" y="43889"/>
                  <a:pt x="3254446" y="35813"/>
                  <a:pt x="3116007" y="27432"/>
                </a:cubicBezTo>
                <a:cubicBezTo>
                  <a:pt x="2977569" y="19051"/>
                  <a:pt x="2620228" y="38017"/>
                  <a:pt x="2424908" y="27432"/>
                </a:cubicBezTo>
                <a:cubicBezTo>
                  <a:pt x="2229588" y="16847"/>
                  <a:pt x="2088287" y="5290"/>
                  <a:pt x="1861117" y="27432"/>
                </a:cubicBezTo>
                <a:cubicBezTo>
                  <a:pt x="1633947" y="49574"/>
                  <a:pt x="1502447" y="8273"/>
                  <a:pt x="1382198" y="27432"/>
                </a:cubicBezTo>
                <a:cubicBezTo>
                  <a:pt x="1261949" y="46591"/>
                  <a:pt x="1045440" y="37497"/>
                  <a:pt x="733535" y="27432"/>
                </a:cubicBezTo>
                <a:cubicBezTo>
                  <a:pt x="421630" y="17367"/>
                  <a:pt x="341257" y="-9215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243589" h="27432" stroke="0" extrusionOk="0">
                <a:moveTo>
                  <a:pt x="0" y="0"/>
                </a:moveTo>
                <a:cubicBezTo>
                  <a:pt x="128164" y="17204"/>
                  <a:pt x="312653" y="1129"/>
                  <a:pt x="563791" y="0"/>
                </a:cubicBezTo>
                <a:cubicBezTo>
                  <a:pt x="814929" y="-1129"/>
                  <a:pt x="837271" y="8503"/>
                  <a:pt x="1042710" y="0"/>
                </a:cubicBezTo>
                <a:cubicBezTo>
                  <a:pt x="1248149" y="-8503"/>
                  <a:pt x="1588432" y="-28862"/>
                  <a:pt x="1733809" y="0"/>
                </a:cubicBezTo>
                <a:cubicBezTo>
                  <a:pt x="1879186" y="28862"/>
                  <a:pt x="2052815" y="5974"/>
                  <a:pt x="2297600" y="0"/>
                </a:cubicBezTo>
                <a:cubicBezTo>
                  <a:pt x="2542385" y="-5974"/>
                  <a:pt x="2699960" y="-23550"/>
                  <a:pt x="2861391" y="0"/>
                </a:cubicBezTo>
                <a:cubicBezTo>
                  <a:pt x="3022822" y="23550"/>
                  <a:pt x="3390411" y="25272"/>
                  <a:pt x="3552490" y="0"/>
                </a:cubicBezTo>
                <a:cubicBezTo>
                  <a:pt x="3714569" y="-25272"/>
                  <a:pt x="3950585" y="-31327"/>
                  <a:pt x="4243589" y="0"/>
                </a:cubicBezTo>
                <a:cubicBezTo>
                  <a:pt x="4244074" y="9333"/>
                  <a:pt x="4244867" y="19699"/>
                  <a:pt x="4243589" y="27432"/>
                </a:cubicBezTo>
                <a:cubicBezTo>
                  <a:pt x="4130424" y="7904"/>
                  <a:pt x="3932803" y="51393"/>
                  <a:pt x="3722234" y="27432"/>
                </a:cubicBezTo>
                <a:cubicBezTo>
                  <a:pt x="3511665" y="3471"/>
                  <a:pt x="3269903" y="55138"/>
                  <a:pt x="3116007" y="27432"/>
                </a:cubicBezTo>
                <a:cubicBezTo>
                  <a:pt x="2962111" y="-274"/>
                  <a:pt x="2744280" y="32368"/>
                  <a:pt x="2509780" y="27432"/>
                </a:cubicBezTo>
                <a:cubicBezTo>
                  <a:pt x="2275280" y="22496"/>
                  <a:pt x="2066059" y="52808"/>
                  <a:pt x="1945989" y="27432"/>
                </a:cubicBezTo>
                <a:cubicBezTo>
                  <a:pt x="1825919" y="2056"/>
                  <a:pt x="1407329" y="21760"/>
                  <a:pt x="1254890" y="27432"/>
                </a:cubicBezTo>
                <a:cubicBezTo>
                  <a:pt x="1102451" y="33104"/>
                  <a:pt x="837950" y="40817"/>
                  <a:pt x="563791" y="27432"/>
                </a:cubicBezTo>
                <a:cubicBezTo>
                  <a:pt x="289632" y="14047"/>
                  <a:pt x="132768" y="16249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chemeClr val="tx1"/>
          </a:solidFill>
          <a:ln w="38100" cap="rnd">
            <a:solidFill>
              <a:schemeClr val="tx1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 useBgFill="1">
        <p:nvSpPr>
          <p:cNvPr id="21" name="Rectangle 20">
            <a:extLst>
              <a:ext uri="{FF2B5EF4-FFF2-40B4-BE49-F238E27FC236}">
                <a16:creationId xmlns:a16="http://schemas.microsoft.com/office/drawing/2014/main" id="{665DBBEF-238B-476B-96AB-8AAC3224ECE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4ED8537-CEEF-4065-8069-0FED63BFB7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8882" y="639193"/>
            <a:ext cx="3784528" cy="357351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5000" dirty="0">
                <a:solidFill>
                  <a:srgbClr val="FF9300"/>
                </a:solidFill>
                <a:latin typeface="Garamond" panose="02020404030301010803" pitchFamily="18" charset="0"/>
              </a:rPr>
              <a:t>Calculations</a:t>
            </a:r>
          </a:p>
        </p:txBody>
      </p:sp>
      <p:sp>
        <p:nvSpPr>
          <p:cNvPr id="23" name="Rectangle 6">
            <a:extLst>
              <a:ext uri="{FF2B5EF4-FFF2-40B4-BE49-F238E27FC236}">
                <a16:creationId xmlns:a16="http://schemas.microsoft.com/office/drawing/2014/main" id="{3FCFB1DE-0B7E-48CC-BA90-B2AB0889F9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278" y="4409267"/>
            <a:ext cx="3255095" cy="27432"/>
          </a:xfrm>
          <a:custGeom>
            <a:avLst/>
            <a:gdLst>
              <a:gd name="connsiteX0" fmla="*/ 0 w 3255095"/>
              <a:gd name="connsiteY0" fmla="*/ 0 h 27432"/>
              <a:gd name="connsiteX1" fmla="*/ 618468 w 3255095"/>
              <a:gd name="connsiteY1" fmla="*/ 0 h 27432"/>
              <a:gd name="connsiteX2" fmla="*/ 1269487 w 3255095"/>
              <a:gd name="connsiteY2" fmla="*/ 0 h 27432"/>
              <a:gd name="connsiteX3" fmla="*/ 1953057 w 3255095"/>
              <a:gd name="connsiteY3" fmla="*/ 0 h 27432"/>
              <a:gd name="connsiteX4" fmla="*/ 2636627 w 3255095"/>
              <a:gd name="connsiteY4" fmla="*/ 0 h 27432"/>
              <a:gd name="connsiteX5" fmla="*/ 3255095 w 3255095"/>
              <a:gd name="connsiteY5" fmla="*/ 0 h 27432"/>
              <a:gd name="connsiteX6" fmla="*/ 3255095 w 3255095"/>
              <a:gd name="connsiteY6" fmla="*/ 27432 h 27432"/>
              <a:gd name="connsiteX7" fmla="*/ 2538974 w 3255095"/>
              <a:gd name="connsiteY7" fmla="*/ 27432 h 27432"/>
              <a:gd name="connsiteX8" fmla="*/ 1822853 w 3255095"/>
              <a:gd name="connsiteY8" fmla="*/ 27432 h 27432"/>
              <a:gd name="connsiteX9" fmla="*/ 1171834 w 3255095"/>
              <a:gd name="connsiteY9" fmla="*/ 27432 h 27432"/>
              <a:gd name="connsiteX10" fmla="*/ 0 w 3255095"/>
              <a:gd name="connsiteY10" fmla="*/ 27432 h 27432"/>
              <a:gd name="connsiteX11" fmla="*/ 0 w 3255095"/>
              <a:gd name="connsiteY11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3255095" h="27432" fill="none" extrusionOk="0">
                <a:moveTo>
                  <a:pt x="0" y="0"/>
                </a:moveTo>
                <a:cubicBezTo>
                  <a:pt x="240201" y="-22123"/>
                  <a:pt x="462021" y="-19623"/>
                  <a:pt x="618468" y="0"/>
                </a:cubicBezTo>
                <a:cubicBezTo>
                  <a:pt x="774915" y="19623"/>
                  <a:pt x="974734" y="2035"/>
                  <a:pt x="1269487" y="0"/>
                </a:cubicBezTo>
                <a:cubicBezTo>
                  <a:pt x="1564240" y="-2035"/>
                  <a:pt x="1733579" y="10639"/>
                  <a:pt x="1953057" y="0"/>
                </a:cubicBezTo>
                <a:cubicBezTo>
                  <a:pt x="2172535" y="-10639"/>
                  <a:pt x="2453962" y="14018"/>
                  <a:pt x="2636627" y="0"/>
                </a:cubicBezTo>
                <a:cubicBezTo>
                  <a:pt x="2819292" y="-14018"/>
                  <a:pt x="3121375" y="5399"/>
                  <a:pt x="3255095" y="0"/>
                </a:cubicBezTo>
                <a:cubicBezTo>
                  <a:pt x="3253929" y="7395"/>
                  <a:pt x="3255140" y="21864"/>
                  <a:pt x="3255095" y="27432"/>
                </a:cubicBezTo>
                <a:cubicBezTo>
                  <a:pt x="3088545" y="32347"/>
                  <a:pt x="2687475" y="16563"/>
                  <a:pt x="2538974" y="27432"/>
                </a:cubicBezTo>
                <a:cubicBezTo>
                  <a:pt x="2390473" y="38301"/>
                  <a:pt x="2137381" y="185"/>
                  <a:pt x="1822853" y="27432"/>
                </a:cubicBezTo>
                <a:cubicBezTo>
                  <a:pt x="1508325" y="54679"/>
                  <a:pt x="1466437" y="29529"/>
                  <a:pt x="1171834" y="27432"/>
                </a:cubicBezTo>
                <a:cubicBezTo>
                  <a:pt x="877231" y="25335"/>
                  <a:pt x="561097" y="46787"/>
                  <a:pt x="0" y="27432"/>
                </a:cubicBezTo>
                <a:cubicBezTo>
                  <a:pt x="-503" y="20663"/>
                  <a:pt x="1168" y="5855"/>
                  <a:pt x="0" y="0"/>
                </a:cubicBezTo>
                <a:close/>
              </a:path>
              <a:path w="3255095" h="27432" stroke="0" extrusionOk="0">
                <a:moveTo>
                  <a:pt x="0" y="0"/>
                </a:moveTo>
                <a:cubicBezTo>
                  <a:pt x="291965" y="19429"/>
                  <a:pt x="363155" y="8568"/>
                  <a:pt x="618468" y="0"/>
                </a:cubicBezTo>
                <a:cubicBezTo>
                  <a:pt x="873781" y="-8568"/>
                  <a:pt x="904459" y="-19505"/>
                  <a:pt x="1171834" y="0"/>
                </a:cubicBezTo>
                <a:cubicBezTo>
                  <a:pt x="1439209" y="19505"/>
                  <a:pt x="1744369" y="9790"/>
                  <a:pt x="1887955" y="0"/>
                </a:cubicBezTo>
                <a:cubicBezTo>
                  <a:pt x="2031541" y="-9790"/>
                  <a:pt x="2346378" y="21240"/>
                  <a:pt x="2506423" y="0"/>
                </a:cubicBezTo>
                <a:cubicBezTo>
                  <a:pt x="2666468" y="-21240"/>
                  <a:pt x="2990257" y="30414"/>
                  <a:pt x="3255095" y="0"/>
                </a:cubicBezTo>
                <a:cubicBezTo>
                  <a:pt x="3255288" y="12649"/>
                  <a:pt x="3254107" y="17989"/>
                  <a:pt x="3255095" y="27432"/>
                </a:cubicBezTo>
                <a:cubicBezTo>
                  <a:pt x="3120743" y="25834"/>
                  <a:pt x="2759628" y="51606"/>
                  <a:pt x="2604076" y="27432"/>
                </a:cubicBezTo>
                <a:cubicBezTo>
                  <a:pt x="2448524" y="3258"/>
                  <a:pt x="2184336" y="28743"/>
                  <a:pt x="1887955" y="27432"/>
                </a:cubicBezTo>
                <a:cubicBezTo>
                  <a:pt x="1591574" y="26121"/>
                  <a:pt x="1548845" y="16014"/>
                  <a:pt x="1334589" y="27432"/>
                </a:cubicBezTo>
                <a:cubicBezTo>
                  <a:pt x="1120333" y="38850"/>
                  <a:pt x="996014" y="18806"/>
                  <a:pt x="683570" y="27432"/>
                </a:cubicBezTo>
                <a:cubicBezTo>
                  <a:pt x="371126" y="36058"/>
                  <a:pt x="198687" y="25311"/>
                  <a:pt x="0" y="27432"/>
                </a:cubicBezTo>
                <a:cubicBezTo>
                  <a:pt x="1300" y="19678"/>
                  <a:pt x="-86" y="12044"/>
                  <a:pt x="0" y="0"/>
                </a:cubicBezTo>
                <a:close/>
              </a:path>
            </a:pathLst>
          </a:custGeom>
          <a:solidFill>
            <a:srgbClr val="23ADDC"/>
          </a:solidFill>
          <a:ln w="38100" cap="rnd">
            <a:solidFill>
              <a:srgbClr val="23ADDC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D9D11A5F-981B-4365-9A2D-F22C7924262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654296" y="826882"/>
            <a:ext cx="7214616" cy="51768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134507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769AD3-ECC1-40A2-82F1-A4B56F81B4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13875"/>
            <a:ext cx="10515600" cy="854806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IN" sz="5000" dirty="0">
                <a:solidFill>
                  <a:srgbClr val="FF9300"/>
                </a:solidFill>
                <a:latin typeface="Garamond" panose="02020404030301010803" pitchFamily="18" charset="0"/>
              </a:rPr>
              <a:t>Calculations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76989D8-842B-4458-B2E9-62323ADCF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6710" y="1220724"/>
            <a:ext cx="10515600" cy="5327858"/>
          </a:xfrm>
        </p:spPr>
        <p:txBody>
          <a:bodyPr>
            <a:normAutofit/>
          </a:bodyPr>
          <a:lstStyle/>
          <a:p>
            <a:r>
              <a:rPr lang="en-IN" dirty="0"/>
              <a:t>Deviation of mean with global Mean: (</a:t>
            </a:r>
            <a:r>
              <a:rPr lang="el-GR" dirty="0"/>
              <a:t>μ1 </a:t>
            </a:r>
            <a:r>
              <a:rPr lang="en-IN" dirty="0"/>
              <a:t>–</a:t>
            </a:r>
            <a:r>
              <a:rPr lang="el-GR" dirty="0"/>
              <a:t> μ</a:t>
            </a:r>
            <a:r>
              <a:rPr lang="en-IN" dirty="0"/>
              <a:t>)</a:t>
            </a:r>
            <a:r>
              <a:rPr lang="en-IN" sz="2400" baseline="40000" dirty="0"/>
              <a:t>2</a:t>
            </a:r>
            <a:r>
              <a:rPr lang="en-IN" baseline="40000" dirty="0"/>
              <a:t>  </a:t>
            </a:r>
            <a:endParaRPr lang="en-IN" dirty="0"/>
          </a:p>
          <a:p>
            <a:r>
              <a:rPr lang="en-IN" dirty="0"/>
              <a:t>SS between group : product of Deviation of global mean with local mean and no. of data points </a:t>
            </a:r>
          </a:p>
          <a:p>
            <a:r>
              <a:rPr lang="en-IN" dirty="0"/>
              <a:t>SS within group(Residual): total squared deviation of data points with its local mean </a:t>
            </a:r>
          </a:p>
          <a:p>
            <a:r>
              <a:rPr lang="en-IN" dirty="0"/>
              <a:t>Sum of Squares Total:  SS within group + SS between Group </a:t>
            </a:r>
          </a:p>
          <a:p>
            <a:pPr marL="0" indent="0">
              <a:buNone/>
            </a:pPr>
            <a:r>
              <a:rPr lang="en-IN" dirty="0"/>
              <a:t>F-ratio = ( SS </a:t>
            </a:r>
            <a:r>
              <a:rPr lang="en-IN" dirty="0" err="1"/>
              <a:t>Btwn</a:t>
            </a:r>
            <a:r>
              <a:rPr lang="en-IN" dirty="0"/>
              <a:t> Groups / DF )</a:t>
            </a:r>
          </a:p>
          <a:p>
            <a:pPr marL="0" indent="0">
              <a:buNone/>
            </a:pPr>
            <a:r>
              <a:rPr lang="en-IN" dirty="0"/>
              <a:t>	     (SS With Groups / DF)</a:t>
            </a:r>
          </a:p>
          <a:p>
            <a:pPr marL="0" indent="0">
              <a:buNone/>
            </a:pPr>
            <a:r>
              <a:rPr lang="en-IN" dirty="0"/>
              <a:t>F-ratio = (2.33, alpha = 0.05) = 3.3158</a:t>
            </a:r>
          </a:p>
          <a:p>
            <a:pPr marL="0" indent="0">
              <a:buNone/>
            </a:pPr>
            <a:endParaRPr lang="en-IN" dirty="0"/>
          </a:p>
          <a:p>
            <a:pPr marL="0" indent="0">
              <a:buNone/>
            </a:pPr>
            <a:endParaRPr lang="en-IN" dirty="0"/>
          </a:p>
        </p:txBody>
      </p:sp>
      <p:sp>
        <p:nvSpPr>
          <p:cNvPr id="9" name="Straight Connector 8">
            <a:extLst>
              <a:ext uri="{FF2B5EF4-FFF2-40B4-BE49-F238E27FC236}">
                <a16:creationId xmlns:a16="http://schemas.microsoft.com/office/drawing/2014/main" id="{F1551653-CA1C-4775-AB75-FF2F4740C930}"/>
              </a:ext>
            </a:extLst>
          </p:cNvPr>
          <p:cNvSpPr/>
          <p:nvPr/>
        </p:nvSpPr>
        <p:spPr>
          <a:xfrm>
            <a:off x="1870628" y="5141478"/>
            <a:ext cx="3172426" cy="30885"/>
          </a:xfrm>
          <a:prstGeom prst="line">
            <a:avLst/>
          </a:prstGeom>
          <a:solidFill>
            <a:srgbClr val="000000">
              <a:alpha val="5000"/>
            </a:srgbClr>
          </a:solidFill>
          <a:ln w="18000">
            <a:solidFill>
              <a:srgbClr val="0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wrap="none" rtlCol="0" anchor="ctr" anchorCtr="1"/>
          <a:lstStyle/>
          <a:p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15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58956F2-D7CC-174D-A3AC-E1B29B055C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007884"/>
            <a:ext cx="12192000" cy="174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2144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777A147A-9ED8-46B4-8660-1B3C2AA880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1E471C-6932-4D8B-A03B-C6E7295BF6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1802" y="2377440"/>
            <a:ext cx="3673286" cy="971550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IN" sz="5000" dirty="0">
                <a:solidFill>
                  <a:srgbClr val="FF9300"/>
                </a:solidFill>
                <a:latin typeface="Garamond" panose="02020404030301010803" pitchFamily="18" charset="0"/>
              </a:rPr>
              <a:t>Conclusion</a:t>
            </a:r>
          </a:p>
        </p:txBody>
      </p:sp>
      <p:sp>
        <p:nvSpPr>
          <p:cNvPr id="10" name="Rectangle 6">
            <a:extLst>
              <a:ext uri="{FF2B5EF4-FFF2-40B4-BE49-F238E27FC236}">
                <a16:creationId xmlns:a16="http://schemas.microsoft.com/office/drawing/2014/main" id="{5D6C15A0-C087-4593-8414-2B4EC1CDC3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539411" y="3254143"/>
            <a:ext cx="4480560" cy="27432"/>
          </a:xfrm>
          <a:custGeom>
            <a:avLst/>
            <a:gdLst>
              <a:gd name="connsiteX0" fmla="*/ 0 w 4480560"/>
              <a:gd name="connsiteY0" fmla="*/ 0 h 27432"/>
              <a:gd name="connsiteX1" fmla="*/ 595274 w 4480560"/>
              <a:gd name="connsiteY1" fmla="*/ 0 h 27432"/>
              <a:gd name="connsiteX2" fmla="*/ 1100938 w 4480560"/>
              <a:gd name="connsiteY2" fmla="*/ 0 h 27432"/>
              <a:gd name="connsiteX3" fmla="*/ 1651406 w 4480560"/>
              <a:gd name="connsiteY3" fmla="*/ 0 h 27432"/>
              <a:gd name="connsiteX4" fmla="*/ 2336292 w 4480560"/>
              <a:gd name="connsiteY4" fmla="*/ 0 h 27432"/>
              <a:gd name="connsiteX5" fmla="*/ 2931566 w 4480560"/>
              <a:gd name="connsiteY5" fmla="*/ 0 h 27432"/>
              <a:gd name="connsiteX6" fmla="*/ 3482035 w 4480560"/>
              <a:gd name="connsiteY6" fmla="*/ 0 h 27432"/>
              <a:gd name="connsiteX7" fmla="*/ 4480560 w 4480560"/>
              <a:gd name="connsiteY7" fmla="*/ 0 h 27432"/>
              <a:gd name="connsiteX8" fmla="*/ 4480560 w 4480560"/>
              <a:gd name="connsiteY8" fmla="*/ 27432 h 27432"/>
              <a:gd name="connsiteX9" fmla="*/ 3840480 w 4480560"/>
              <a:gd name="connsiteY9" fmla="*/ 27432 h 27432"/>
              <a:gd name="connsiteX10" fmla="*/ 3290011 w 4480560"/>
              <a:gd name="connsiteY10" fmla="*/ 27432 h 27432"/>
              <a:gd name="connsiteX11" fmla="*/ 2560320 w 4480560"/>
              <a:gd name="connsiteY11" fmla="*/ 27432 h 27432"/>
              <a:gd name="connsiteX12" fmla="*/ 1965046 w 4480560"/>
              <a:gd name="connsiteY12" fmla="*/ 27432 h 27432"/>
              <a:gd name="connsiteX13" fmla="*/ 1459382 w 4480560"/>
              <a:gd name="connsiteY13" fmla="*/ 27432 h 27432"/>
              <a:gd name="connsiteX14" fmla="*/ 774497 w 4480560"/>
              <a:gd name="connsiteY14" fmla="*/ 27432 h 27432"/>
              <a:gd name="connsiteX15" fmla="*/ 0 w 4480560"/>
              <a:gd name="connsiteY15" fmla="*/ 27432 h 27432"/>
              <a:gd name="connsiteX16" fmla="*/ 0 w 4480560"/>
              <a:gd name="connsiteY16" fmla="*/ 0 h 27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480560" h="27432" fill="none" extrusionOk="0">
                <a:moveTo>
                  <a:pt x="0" y="0"/>
                </a:moveTo>
                <a:cubicBezTo>
                  <a:pt x="267821" y="8731"/>
                  <a:pt x="334105" y="2629"/>
                  <a:pt x="595274" y="0"/>
                </a:cubicBezTo>
                <a:cubicBezTo>
                  <a:pt x="856443" y="-2629"/>
                  <a:pt x="863808" y="-13353"/>
                  <a:pt x="1100938" y="0"/>
                </a:cubicBezTo>
                <a:cubicBezTo>
                  <a:pt x="1338068" y="13353"/>
                  <a:pt x="1431663" y="-25862"/>
                  <a:pt x="1651406" y="0"/>
                </a:cubicBezTo>
                <a:cubicBezTo>
                  <a:pt x="1871149" y="25862"/>
                  <a:pt x="2173163" y="23827"/>
                  <a:pt x="2336292" y="0"/>
                </a:cubicBezTo>
                <a:cubicBezTo>
                  <a:pt x="2499421" y="-23827"/>
                  <a:pt x="2720589" y="28148"/>
                  <a:pt x="2931566" y="0"/>
                </a:cubicBezTo>
                <a:cubicBezTo>
                  <a:pt x="3142543" y="-28148"/>
                  <a:pt x="3323630" y="27022"/>
                  <a:pt x="3482035" y="0"/>
                </a:cubicBezTo>
                <a:cubicBezTo>
                  <a:pt x="3640440" y="-27022"/>
                  <a:pt x="4012110" y="-20118"/>
                  <a:pt x="4480560" y="0"/>
                </a:cubicBezTo>
                <a:cubicBezTo>
                  <a:pt x="4479587" y="8304"/>
                  <a:pt x="4480082" y="21512"/>
                  <a:pt x="4480560" y="27432"/>
                </a:cubicBezTo>
                <a:cubicBezTo>
                  <a:pt x="4314132" y="24068"/>
                  <a:pt x="4028383" y="45776"/>
                  <a:pt x="3840480" y="27432"/>
                </a:cubicBezTo>
                <a:cubicBezTo>
                  <a:pt x="3652577" y="9088"/>
                  <a:pt x="3547615" y="11992"/>
                  <a:pt x="3290011" y="27432"/>
                </a:cubicBezTo>
                <a:cubicBezTo>
                  <a:pt x="3032407" y="42872"/>
                  <a:pt x="2830268" y="17863"/>
                  <a:pt x="2560320" y="27432"/>
                </a:cubicBezTo>
                <a:cubicBezTo>
                  <a:pt x="2290372" y="37001"/>
                  <a:pt x="2147422" y="15872"/>
                  <a:pt x="1965046" y="27432"/>
                </a:cubicBezTo>
                <a:cubicBezTo>
                  <a:pt x="1782670" y="38992"/>
                  <a:pt x="1689791" y="49824"/>
                  <a:pt x="1459382" y="27432"/>
                </a:cubicBezTo>
                <a:cubicBezTo>
                  <a:pt x="1228973" y="5040"/>
                  <a:pt x="915486" y="45645"/>
                  <a:pt x="774497" y="27432"/>
                </a:cubicBezTo>
                <a:cubicBezTo>
                  <a:pt x="633508" y="9219"/>
                  <a:pt x="361442" y="-1963"/>
                  <a:pt x="0" y="27432"/>
                </a:cubicBezTo>
                <a:cubicBezTo>
                  <a:pt x="-1048" y="14992"/>
                  <a:pt x="-1120" y="7447"/>
                  <a:pt x="0" y="0"/>
                </a:cubicBezTo>
                <a:close/>
              </a:path>
              <a:path w="4480560" h="27432" stroke="0" extrusionOk="0">
                <a:moveTo>
                  <a:pt x="0" y="0"/>
                </a:moveTo>
                <a:cubicBezTo>
                  <a:pt x="285465" y="225"/>
                  <a:pt x="322691" y="16223"/>
                  <a:pt x="595274" y="0"/>
                </a:cubicBezTo>
                <a:cubicBezTo>
                  <a:pt x="867857" y="-16223"/>
                  <a:pt x="989129" y="-11242"/>
                  <a:pt x="1100938" y="0"/>
                </a:cubicBezTo>
                <a:cubicBezTo>
                  <a:pt x="1212747" y="11242"/>
                  <a:pt x="1574350" y="-36410"/>
                  <a:pt x="1830629" y="0"/>
                </a:cubicBezTo>
                <a:cubicBezTo>
                  <a:pt x="2086908" y="36410"/>
                  <a:pt x="2180922" y="4645"/>
                  <a:pt x="2425903" y="0"/>
                </a:cubicBezTo>
                <a:cubicBezTo>
                  <a:pt x="2670884" y="-4645"/>
                  <a:pt x="2782024" y="22929"/>
                  <a:pt x="3021178" y="0"/>
                </a:cubicBezTo>
                <a:cubicBezTo>
                  <a:pt x="3260332" y="-22929"/>
                  <a:pt x="3456982" y="-1586"/>
                  <a:pt x="3750869" y="0"/>
                </a:cubicBezTo>
                <a:cubicBezTo>
                  <a:pt x="4044756" y="1586"/>
                  <a:pt x="4302726" y="17043"/>
                  <a:pt x="4480560" y="0"/>
                </a:cubicBezTo>
                <a:cubicBezTo>
                  <a:pt x="4481045" y="9333"/>
                  <a:pt x="4481838" y="19699"/>
                  <a:pt x="4480560" y="27432"/>
                </a:cubicBezTo>
                <a:cubicBezTo>
                  <a:pt x="4279652" y="2294"/>
                  <a:pt x="4200762" y="50710"/>
                  <a:pt x="3930091" y="27432"/>
                </a:cubicBezTo>
                <a:cubicBezTo>
                  <a:pt x="3659420" y="4154"/>
                  <a:pt x="3456052" y="31438"/>
                  <a:pt x="3290011" y="27432"/>
                </a:cubicBezTo>
                <a:cubicBezTo>
                  <a:pt x="3123970" y="23426"/>
                  <a:pt x="2882392" y="41962"/>
                  <a:pt x="2649931" y="27432"/>
                </a:cubicBezTo>
                <a:cubicBezTo>
                  <a:pt x="2417470" y="12902"/>
                  <a:pt x="2238426" y="16481"/>
                  <a:pt x="2054657" y="27432"/>
                </a:cubicBezTo>
                <a:cubicBezTo>
                  <a:pt x="1870888" y="38383"/>
                  <a:pt x="1566368" y="54184"/>
                  <a:pt x="1324966" y="27432"/>
                </a:cubicBezTo>
                <a:cubicBezTo>
                  <a:pt x="1083564" y="680"/>
                  <a:pt x="787410" y="20090"/>
                  <a:pt x="595274" y="27432"/>
                </a:cubicBezTo>
                <a:cubicBezTo>
                  <a:pt x="403138" y="34774"/>
                  <a:pt x="169622" y="19643"/>
                  <a:pt x="0" y="27432"/>
                </a:cubicBezTo>
                <a:cubicBezTo>
                  <a:pt x="211" y="18145"/>
                  <a:pt x="120" y="6480"/>
                  <a:pt x="0" y="0"/>
                </a:cubicBezTo>
                <a:close/>
              </a:path>
            </a:pathLst>
          </a:custGeom>
          <a:solidFill>
            <a:srgbClr val="23ADDC"/>
          </a:solidFill>
          <a:ln w="41275" cap="rnd">
            <a:solidFill>
              <a:srgbClr val="23ADDC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D6E5D4-D88B-45C0-8DD8-DCED5AD94E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8595" y="552091"/>
            <a:ext cx="6052158" cy="5431536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IN" dirty="0"/>
              <a:t>If calculated F ratio is greater than F value based on the degrees of freedom ,we reject Ho .</a:t>
            </a:r>
          </a:p>
        </p:txBody>
      </p:sp>
    </p:spTree>
    <p:extLst>
      <p:ext uri="{BB962C8B-B14F-4D97-AF65-F5344CB8AC3E}">
        <p14:creationId xmlns:p14="http://schemas.microsoft.com/office/powerpoint/2010/main" val="21895719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9AFCA5B0-EC43-E448-882E-30F946BC711E}"/>
              </a:ext>
            </a:extLst>
          </p:cNvPr>
          <p:cNvSpPr/>
          <p:nvPr/>
        </p:nvSpPr>
        <p:spPr>
          <a:xfrm>
            <a:off x="167640" y="1740247"/>
            <a:ext cx="11433810" cy="44935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N" sz="2200" dirty="0">
                <a:solidFill>
                  <a:srgbClr val="333333"/>
                </a:solidFill>
                <a:latin typeface="Garamond" panose="02020404030301010803" pitchFamily="18" charset="0"/>
              </a:rPr>
              <a:t>Chi-square tests of independence test whether two </a:t>
            </a:r>
            <a:r>
              <a:rPr lang="en-IN" sz="2200" dirty="0">
                <a:solidFill>
                  <a:srgbClr val="4582EC"/>
                </a:solidFill>
                <a:latin typeface="Garamond" panose="02020404030301010803" pitchFamily="18" charset="0"/>
                <a:hlinkClick r:id="rId2"/>
              </a:rPr>
              <a:t>qualitative variables</a:t>
            </a:r>
            <a:r>
              <a:rPr lang="en-IN" sz="2200" dirty="0">
                <a:solidFill>
                  <a:srgbClr val="333333"/>
                </a:solidFill>
                <a:latin typeface="Garamond" panose="02020404030301010803" pitchFamily="18" charset="0"/>
              </a:rPr>
              <a:t> are independent, that is, whether there exists a relationship between two categorical variables</a:t>
            </a:r>
            <a:endParaRPr lang="en-US" sz="2200" dirty="0">
              <a:latin typeface="Garamond" panose="02020404030301010803" pitchFamily="18" charset="0"/>
            </a:endParaRPr>
          </a:p>
          <a:p>
            <a:endParaRPr lang="en-IN" sz="2200" dirty="0">
              <a:solidFill>
                <a:srgbClr val="333333"/>
              </a:solidFill>
              <a:latin typeface="Garamond" panose="02020404030301010803" pitchFamily="18" charset="0"/>
            </a:endParaRPr>
          </a:p>
          <a:p>
            <a:endParaRPr lang="en-IN" sz="2200" dirty="0">
              <a:solidFill>
                <a:srgbClr val="333333"/>
              </a:solidFill>
              <a:latin typeface="Garamond" panose="02020404030301010803" pitchFamily="18" charset="0"/>
            </a:endParaRPr>
          </a:p>
          <a:p>
            <a:r>
              <a:rPr lang="en-IN" sz="2200" dirty="0">
                <a:solidFill>
                  <a:srgbClr val="333333"/>
                </a:solidFill>
                <a:latin typeface="Garamond" panose="02020404030301010803" pitchFamily="18" charset="0"/>
              </a:rPr>
              <a:t>Hypotheses</a:t>
            </a:r>
          </a:p>
          <a:p>
            <a:r>
              <a:rPr lang="en-IN" sz="2200" dirty="0">
                <a:solidFill>
                  <a:srgbClr val="333333"/>
                </a:solidFill>
                <a:latin typeface="Garamond" panose="02020404030301010803" pitchFamily="18" charset="0"/>
              </a:rPr>
              <a:t>The Chi-square test of independence is a hypothesis test so it has a null (H0) and an alternative hypothesis (H1):</a:t>
            </a:r>
          </a:p>
          <a:p>
            <a:endParaRPr lang="en-IN" sz="2200" dirty="0">
              <a:solidFill>
                <a:srgbClr val="333333"/>
              </a:solidFill>
              <a:latin typeface="Garamond" panose="020204040303010108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IN" sz="2200" dirty="0">
                <a:solidFill>
                  <a:srgbClr val="333333"/>
                </a:solidFill>
                <a:latin typeface="Garamond" panose="02020404030301010803" pitchFamily="18" charset="0"/>
              </a:rPr>
              <a:t>H0 : the variables are independent, there is </a:t>
            </a:r>
            <a:r>
              <a:rPr lang="en-IN" sz="2200" b="1" dirty="0">
                <a:solidFill>
                  <a:srgbClr val="333333"/>
                </a:solidFill>
                <a:latin typeface="Garamond" panose="02020404030301010803" pitchFamily="18" charset="0"/>
              </a:rPr>
              <a:t>no</a:t>
            </a:r>
            <a:r>
              <a:rPr lang="en-IN" sz="2200" dirty="0">
                <a:solidFill>
                  <a:srgbClr val="333333"/>
                </a:solidFill>
                <a:latin typeface="Garamond" panose="02020404030301010803" pitchFamily="18" charset="0"/>
              </a:rPr>
              <a:t> relationship between the two categorical variables. Knowing the value of one variable does not help to predict the value of the other variable</a:t>
            </a:r>
          </a:p>
          <a:p>
            <a:pPr>
              <a:buFont typeface="Arial" panose="020B0604020202020204" pitchFamily="34" charset="0"/>
              <a:buChar char="•"/>
            </a:pPr>
            <a:endParaRPr lang="en-IN" sz="2200" dirty="0">
              <a:solidFill>
                <a:srgbClr val="333333"/>
              </a:solidFill>
              <a:latin typeface="Garamond" panose="02020404030301010803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r>
              <a:rPr lang="en-IN" sz="2200" dirty="0">
                <a:solidFill>
                  <a:srgbClr val="333333"/>
                </a:solidFill>
                <a:latin typeface="Garamond" panose="02020404030301010803" pitchFamily="18" charset="0"/>
              </a:rPr>
              <a:t>H1 : the variables are dependent, there is a relationship between the two categorical variables. Knowing the value of one variable helps to predict the value of the other variable</a:t>
            </a:r>
            <a:endParaRPr lang="en-IN" sz="2200" b="0" i="0" dirty="0">
              <a:solidFill>
                <a:srgbClr val="333333"/>
              </a:solidFill>
              <a:effectLst/>
              <a:latin typeface="Garamond" panose="02020404030301010803" pitchFamily="18" charset="0"/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78A9DDC9-76CB-8641-ADE3-5ECC31D6A0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1062989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IN" sz="5000" dirty="0">
                <a:solidFill>
                  <a:srgbClr val="FF9300"/>
                </a:solidFill>
                <a:latin typeface="Garamond" panose="02020404030301010803" pitchFamily="18" charset="0"/>
              </a:rPr>
              <a:t>Chi-Square test</a:t>
            </a:r>
          </a:p>
        </p:txBody>
      </p:sp>
    </p:spTree>
    <p:extLst>
      <p:ext uri="{BB962C8B-B14F-4D97-AF65-F5344CB8AC3E}">
        <p14:creationId xmlns:p14="http://schemas.microsoft.com/office/powerpoint/2010/main" val="1276078200"/>
      </p:ext>
    </p:extLst>
  </p:cSld>
  <p:clrMapOvr>
    <a:masterClrMapping/>
  </p:clrMapOvr>
</p:sld>
</file>

<file path=ppt/theme/theme1.xml><?xml version="1.0" encoding="utf-8"?>
<a:theme xmlns:a="http://schemas.openxmlformats.org/drawingml/2006/main" name="SketchyVTI">
  <a:themeElements>
    <a:clrScheme name="AnalogousFromRegularSeedRightStep">
      <a:dk1>
        <a:srgbClr val="000000"/>
      </a:dk1>
      <a:lt1>
        <a:srgbClr val="FFFFFF"/>
      </a:lt1>
      <a:dk2>
        <a:srgbClr val="242D41"/>
      </a:dk2>
      <a:lt2>
        <a:srgbClr val="E8E3E2"/>
      </a:lt2>
      <a:accent1>
        <a:srgbClr val="23ADDC"/>
      </a:accent1>
      <a:accent2>
        <a:srgbClr val="1756D5"/>
      </a:accent2>
      <a:accent3>
        <a:srgbClr val="483AE9"/>
      </a:accent3>
      <a:accent4>
        <a:srgbClr val="7C21D7"/>
      </a:accent4>
      <a:accent5>
        <a:srgbClr val="D729E7"/>
      </a:accent5>
      <a:accent6>
        <a:srgbClr val="D51796"/>
      </a:accent6>
      <a:hlink>
        <a:srgbClr val="BF5F3F"/>
      </a:hlink>
      <a:folHlink>
        <a:srgbClr val="7F7F7F"/>
      </a:folHlink>
    </a:clrScheme>
    <a:fontScheme name="Garamond">
      <a:maj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aramond" panose="02020404030301010803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ketchyVTI" id="{A6D2C935-A6E4-4DD9-BCC5-5AE2504DB8EA}" vid="{F0754072-50B6-4C01-B911-67246C9F58D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110</TotalTime>
  <Words>728</Words>
  <Application>Microsoft Office PowerPoint</Application>
  <PresentationFormat>Widescreen</PresentationFormat>
  <Paragraphs>60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Arial</vt:lpstr>
      <vt:lpstr>Garamond</vt:lpstr>
      <vt:lpstr>SketchyVTI</vt:lpstr>
      <vt:lpstr>Anova and Chi square Test</vt:lpstr>
      <vt:lpstr>Anova</vt:lpstr>
      <vt:lpstr>Terminologies used</vt:lpstr>
      <vt:lpstr>Example</vt:lpstr>
      <vt:lpstr>Calculations</vt:lpstr>
      <vt:lpstr>Calculations</vt:lpstr>
      <vt:lpstr>PowerPoint Presentation</vt:lpstr>
      <vt:lpstr>Conclusion</vt:lpstr>
      <vt:lpstr>Chi-Square test</vt:lpstr>
      <vt:lpstr>Chi-Square test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Hypothesis Testing</dc:title>
  <dc:creator>Tinge Photography</dc:creator>
  <cp:lastModifiedBy>hp</cp:lastModifiedBy>
  <cp:revision>39</cp:revision>
  <dcterms:created xsi:type="dcterms:W3CDTF">2020-07-18T20:15:30Z</dcterms:created>
  <dcterms:modified xsi:type="dcterms:W3CDTF">2022-09-22T09:52:29Z</dcterms:modified>
</cp:coreProperties>
</file>