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973" r:id="rId3"/>
    <p:sldId id="957" r:id="rId4"/>
    <p:sldId id="969" r:id="rId5"/>
    <p:sldId id="962" r:id="rId6"/>
    <p:sldId id="990" r:id="rId7"/>
    <p:sldId id="963" r:id="rId8"/>
    <p:sldId id="964" r:id="rId9"/>
    <p:sldId id="971" r:id="rId10"/>
    <p:sldId id="978" r:id="rId11"/>
    <p:sldId id="975" r:id="rId12"/>
    <p:sldId id="977" r:id="rId13"/>
    <p:sldId id="976" r:id="rId14"/>
    <p:sldId id="974" r:id="rId15"/>
    <p:sldId id="989" r:id="rId16"/>
    <p:sldId id="959" r:id="rId17"/>
    <p:sldId id="979" r:id="rId18"/>
    <p:sldId id="980" r:id="rId19"/>
    <p:sldId id="987" r:id="rId20"/>
    <p:sldId id="982" r:id="rId21"/>
    <p:sldId id="981" r:id="rId22"/>
    <p:sldId id="991" r:id="rId23"/>
    <p:sldId id="625" r:id="rId24"/>
    <p:sldId id="656" r:id="rId25"/>
    <p:sldId id="657" r:id="rId26"/>
    <p:sldId id="956" r:id="rId27"/>
    <p:sldId id="627" r:id="rId28"/>
    <p:sldId id="630" r:id="rId29"/>
    <p:sldId id="631" r:id="rId30"/>
    <p:sldId id="632" r:id="rId31"/>
    <p:sldId id="658" r:id="rId32"/>
    <p:sldId id="626" r:id="rId33"/>
    <p:sldId id="633" r:id="rId34"/>
    <p:sldId id="960" r:id="rId35"/>
    <p:sldId id="972" r:id="rId36"/>
    <p:sldId id="961" r:id="rId37"/>
    <p:sldId id="988" r:id="rId38"/>
    <p:sldId id="263"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00"/>
    <a:srgbClr val="945200"/>
    <a:srgbClr val="FF8AD8"/>
    <a:srgbClr val="FF9300"/>
    <a:srgbClr val="1359D2"/>
    <a:srgbClr val="D88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488"/>
  </p:normalViewPr>
  <p:slideViewPr>
    <p:cSldViewPr snapToGrid="0" snapToObjects="1">
      <p:cViewPr varScale="1">
        <p:scale>
          <a:sx n="78" d="100"/>
          <a:sy n="78" d="100"/>
        </p:scale>
        <p:origin x="77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Book13"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oleObject" Target="file:///C:\Temp\corr.table.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baseline="0">
                <a:solidFill>
                  <a:schemeClr val="accent2">
                    <a:lumMod val="75000"/>
                  </a:schemeClr>
                </a:solidFill>
                <a:latin typeface="+mn-lt"/>
                <a:ea typeface="+mn-ea"/>
                <a:cs typeface="+mn-cs"/>
              </a:defRPr>
            </a:pPr>
            <a:r>
              <a:rPr lang="en-US">
                <a:solidFill>
                  <a:schemeClr val="accent2">
                    <a:lumMod val="75000"/>
                  </a:schemeClr>
                </a:solidFill>
              </a:rPr>
              <a:t>Scatter Plot</a:t>
            </a:r>
          </a:p>
        </c:rich>
      </c:tx>
      <c:overlay val="0"/>
      <c:spPr>
        <a:noFill/>
        <a:ln>
          <a:noFill/>
        </a:ln>
        <a:effectLst/>
      </c:spPr>
      <c:txPr>
        <a:bodyPr rot="0" spcFirstLastPara="1" vertOverflow="ellipsis" vert="horz" wrap="square" anchor="ctr" anchorCtr="1"/>
        <a:lstStyle/>
        <a:p>
          <a:pPr>
            <a:defRPr sz="2400" b="1" i="0" u="none" strike="noStrike" kern="1200" baseline="0">
              <a:solidFill>
                <a:schemeClr val="accent2">
                  <a:lumMod val="75000"/>
                </a:schemeClr>
              </a:solidFill>
              <a:latin typeface="+mn-lt"/>
              <a:ea typeface="+mn-ea"/>
              <a:cs typeface="+mn-cs"/>
            </a:defRPr>
          </a:pPr>
          <a:endParaRPr lang="en-US"/>
        </a:p>
      </c:txPr>
    </c:title>
    <c:autoTitleDeleted val="0"/>
    <c:plotArea>
      <c:layout/>
      <c:scatterChart>
        <c:scatterStyle val="lineMarker"/>
        <c:varyColors val="0"/>
        <c:ser>
          <c:idx val="0"/>
          <c:order val="0"/>
          <c:tx>
            <c:strRef>
              <c:f>Sheet1!$E$9</c:f>
              <c:strCache>
                <c:ptCount val="1"/>
                <c:pt idx="0">
                  <c:v>Y</c:v>
                </c:pt>
              </c:strCache>
            </c:strRef>
          </c:tx>
          <c:spPr>
            <a:ln w="9525" cap="rnd">
              <a:noFill/>
              <a:round/>
            </a:ln>
            <a:effectLst>
              <a:outerShdw blurRad="50800" dist="50800" dir="5400000" sx="1000" sy="1000" algn="ctr" rotWithShape="0">
                <a:srgbClr val="000000">
                  <a:alpha val="43137"/>
                </a:srgbClr>
              </a:outerShdw>
              <a:softEdge rad="0"/>
            </a:effectLst>
          </c:spPr>
          <c:marker>
            <c:symbol val="circle"/>
            <c:size val="5"/>
            <c:spPr>
              <a:solidFill>
                <a:schemeClr val="accent2">
                  <a:lumMod val="75000"/>
                </a:schemeClr>
              </a:solidFill>
              <a:ln w="9525">
                <a:solidFill>
                  <a:schemeClr val="accent2"/>
                </a:solidFill>
                <a:round/>
              </a:ln>
              <a:effectLst>
                <a:outerShdw blurRad="50800" dist="50800" dir="5400000" sx="1000" sy="1000" algn="ctr" rotWithShape="0">
                  <a:srgbClr val="000000">
                    <a:alpha val="43137"/>
                  </a:srgbClr>
                </a:outerShdw>
                <a:softEdge rad="0"/>
              </a:effectLst>
              <a:scene3d>
                <a:camera prst="orthographicFront"/>
                <a:lightRig rig="threePt" dir="t"/>
              </a:scene3d>
              <a:sp3d>
                <a:bevelT/>
              </a:sp3d>
            </c:spPr>
          </c:marker>
          <c:xVal>
            <c:numRef>
              <c:f>Sheet1!$D$10:$D$14</c:f>
              <c:numCache>
                <c:formatCode>General</c:formatCode>
                <c:ptCount val="5"/>
                <c:pt idx="0">
                  <c:v>0</c:v>
                </c:pt>
                <c:pt idx="1">
                  <c:v>5</c:v>
                </c:pt>
                <c:pt idx="2">
                  <c:v>10</c:v>
                </c:pt>
                <c:pt idx="3">
                  <c:v>15</c:v>
                </c:pt>
                <c:pt idx="4">
                  <c:v>20</c:v>
                </c:pt>
              </c:numCache>
            </c:numRef>
          </c:xVal>
          <c:yVal>
            <c:numRef>
              <c:f>Sheet1!$E$10:$E$14</c:f>
              <c:numCache>
                <c:formatCode>General</c:formatCode>
                <c:ptCount val="5"/>
                <c:pt idx="0">
                  <c:v>45</c:v>
                </c:pt>
                <c:pt idx="1">
                  <c:v>42</c:v>
                </c:pt>
                <c:pt idx="2">
                  <c:v>33</c:v>
                </c:pt>
                <c:pt idx="3">
                  <c:v>31</c:v>
                </c:pt>
                <c:pt idx="4">
                  <c:v>29</c:v>
                </c:pt>
              </c:numCache>
            </c:numRef>
          </c:yVal>
          <c:smooth val="0"/>
          <c:extLst>
            <c:ext xmlns:c16="http://schemas.microsoft.com/office/drawing/2014/chart" uri="{C3380CC4-5D6E-409C-BE32-E72D297353CC}">
              <c16:uniqueId val="{00000000-97E8-2340-B51F-441C670D22F0}"/>
            </c:ext>
          </c:extLst>
        </c:ser>
        <c:dLbls>
          <c:showLegendKey val="0"/>
          <c:showVal val="0"/>
          <c:showCatName val="0"/>
          <c:showSerName val="0"/>
          <c:showPercent val="0"/>
          <c:showBubbleSize val="0"/>
        </c:dLbls>
        <c:axId val="1686444752"/>
        <c:axId val="1686632992"/>
      </c:scatterChart>
      <c:valAx>
        <c:axId val="1686444752"/>
        <c:scaling>
          <c:orientation val="minMax"/>
        </c:scaling>
        <c:delete val="0"/>
        <c:axPos val="b"/>
        <c:majorGridlines>
          <c:spPr>
            <a:ln w="9525" cap="flat" cmpd="sng" algn="ctr">
              <a:solidFill>
                <a:schemeClr val="tx2">
                  <a:lumMod val="15000"/>
                  <a:lumOff val="85000"/>
                </a:schemeClr>
              </a:solidFill>
              <a:round/>
            </a:ln>
            <a:effectLst/>
          </c:spPr>
        </c:majorGridlines>
        <c:title>
          <c:tx>
            <c:rich>
              <a:bodyPr rot="0" spcFirstLastPara="1" vertOverflow="ellipsis" vert="horz" wrap="square" anchor="ctr" anchorCtr="1"/>
              <a:lstStyle/>
              <a:p>
                <a:pPr>
                  <a:defRPr sz="2000" b="1" i="0" u="none" strike="noStrike" kern="1200" baseline="0">
                    <a:solidFill>
                      <a:schemeClr val="accent2">
                        <a:lumMod val="75000"/>
                      </a:schemeClr>
                    </a:solidFill>
                    <a:latin typeface="+mn-lt"/>
                    <a:ea typeface="+mn-ea"/>
                    <a:cs typeface="+mn-cs"/>
                  </a:defRPr>
                </a:pPr>
                <a:r>
                  <a:rPr lang="en-GB">
                    <a:solidFill>
                      <a:schemeClr val="accent2">
                        <a:lumMod val="75000"/>
                      </a:schemeClr>
                    </a:solidFill>
                  </a:rPr>
                  <a:t>X</a:t>
                </a:r>
              </a:p>
            </c:rich>
          </c:tx>
          <c:overlay val="0"/>
          <c:spPr>
            <a:noFill/>
            <a:ln>
              <a:noFill/>
            </a:ln>
            <a:effectLst/>
          </c:spPr>
          <c:txPr>
            <a:bodyPr rot="0" spcFirstLastPara="1" vertOverflow="ellipsis" vert="horz" wrap="square" anchor="ctr" anchorCtr="1"/>
            <a:lstStyle/>
            <a:p>
              <a:pPr>
                <a:defRPr sz="2000" b="1" i="0" u="none" strike="noStrike" kern="1200" baseline="0">
                  <a:solidFill>
                    <a:schemeClr val="accent2">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2"/>
                </a:solidFill>
                <a:latin typeface="+mn-lt"/>
                <a:ea typeface="+mn-ea"/>
                <a:cs typeface="+mn-cs"/>
              </a:defRPr>
            </a:pPr>
            <a:endParaRPr lang="en-US"/>
          </a:p>
        </c:txPr>
        <c:crossAx val="1686632992"/>
        <c:crosses val="autoZero"/>
        <c:crossBetween val="midCat"/>
      </c:valAx>
      <c:valAx>
        <c:axId val="1686632992"/>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a:defRPr sz="2000" b="1" i="0" u="none" strike="noStrike" kern="1200" baseline="0">
                    <a:solidFill>
                      <a:schemeClr val="accent2">
                        <a:lumMod val="75000"/>
                      </a:schemeClr>
                    </a:solidFill>
                    <a:latin typeface="+mn-lt"/>
                    <a:ea typeface="+mn-ea"/>
                    <a:cs typeface="+mn-cs"/>
                  </a:defRPr>
                </a:pPr>
                <a:r>
                  <a:rPr lang="en-GB">
                    <a:solidFill>
                      <a:schemeClr val="accent2">
                        <a:lumMod val="75000"/>
                      </a:schemeClr>
                    </a:solidFill>
                  </a:rPr>
                  <a:t>Y</a:t>
                </a:r>
              </a:p>
            </c:rich>
          </c:tx>
          <c:overlay val="0"/>
          <c:spPr>
            <a:noFill/>
            <a:ln>
              <a:noFill/>
            </a:ln>
            <a:effectLst/>
          </c:spPr>
          <c:txPr>
            <a:bodyPr rot="-5400000" spcFirstLastPara="1" vertOverflow="ellipsis" vert="horz" wrap="square" anchor="ctr" anchorCtr="1"/>
            <a:lstStyle/>
            <a:p>
              <a:pPr>
                <a:defRPr sz="2000" b="1" i="0" u="none" strike="noStrike" kern="1200" baseline="0">
                  <a:solidFill>
                    <a:schemeClr val="accent2">
                      <a:lumMod val="7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tx2">
                <a:lumMod val="40000"/>
                <a:lumOff val="60000"/>
              </a:schemeClr>
            </a:solidFill>
          </a:ln>
          <a:effectLst/>
        </c:spPr>
        <c:txPr>
          <a:bodyPr rot="-60000000" spcFirstLastPara="1" vertOverflow="ellipsis" vert="horz" wrap="square" anchor="ctr" anchorCtr="1"/>
          <a:lstStyle/>
          <a:p>
            <a:pPr>
              <a:defRPr sz="2000" b="0" i="0" u="none" strike="noStrike" kern="1200" baseline="0">
                <a:solidFill>
                  <a:schemeClr val="tx2"/>
                </a:solidFill>
                <a:latin typeface="+mn-lt"/>
                <a:ea typeface="+mn-ea"/>
                <a:cs typeface="+mn-cs"/>
              </a:defRPr>
            </a:pPr>
            <a:endParaRPr lang="en-US"/>
          </a:p>
        </c:txPr>
        <c:crossAx val="168644475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rgbClr val="002060"/>
      </a:solidFill>
    </a:ln>
    <a:effectLst/>
  </c:spPr>
  <c:txPr>
    <a:bodyPr/>
    <a:lstStyle/>
    <a:p>
      <a:pPr>
        <a:defRPr sz="20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a:lstStyle/>
          <a:p>
            <a:pPr>
              <a:defRPr sz="2400"/>
            </a:pPr>
            <a:r>
              <a:rPr lang="en-US" sz="2800" b="1" dirty="0">
                <a:effectLst/>
                <a:latin typeface="Calibri" pitchFamily="34" charset="0"/>
              </a:rPr>
              <a:t>Lung</a:t>
            </a:r>
            <a:r>
              <a:rPr lang="en-US" b="1" dirty="0">
                <a:effectLst/>
                <a:latin typeface="Calibri" pitchFamily="34" charset="0"/>
              </a:rPr>
              <a:t> </a:t>
            </a:r>
            <a:r>
              <a:rPr lang="en-US" sz="2800" b="1" dirty="0">
                <a:effectLst/>
                <a:latin typeface="Calibri" pitchFamily="34" charset="0"/>
              </a:rPr>
              <a:t>Capacity </a:t>
            </a:r>
            <a:r>
              <a:rPr lang="en-US" b="1" dirty="0">
                <a:effectLst/>
                <a:latin typeface="Calibri" pitchFamily="34" charset="0"/>
              </a:rPr>
              <a:t> </a:t>
            </a:r>
            <a:r>
              <a:rPr lang="en-US" sz="2800" b="1" dirty="0"/>
              <a:t>(</a:t>
            </a:r>
            <a:r>
              <a:rPr lang="en-US" sz="2800" b="1" i="1" dirty="0">
                <a:latin typeface="Cambria Math" pitchFamily="18" charset="0"/>
                <a:ea typeface="Cambria Math" pitchFamily="18" charset="0"/>
              </a:rPr>
              <a:t>Y</a:t>
            </a:r>
            <a:r>
              <a:rPr lang="en-US" b="1" i="1" dirty="0">
                <a:latin typeface="Cambria Math" pitchFamily="18" charset="0"/>
                <a:ea typeface="Cambria Math" pitchFamily="18" charset="0"/>
              </a:rPr>
              <a:t> </a:t>
            </a:r>
            <a:r>
              <a:rPr lang="en-US" sz="1000" b="1" i="1" dirty="0">
                <a:latin typeface="Cambria Math" pitchFamily="18" charset="0"/>
                <a:ea typeface="Cambria Math" pitchFamily="18" charset="0"/>
              </a:rPr>
              <a:t> </a:t>
            </a:r>
            <a:r>
              <a:rPr lang="en-US" sz="2800" b="1" dirty="0"/>
              <a:t>)</a:t>
            </a:r>
          </a:p>
        </c:rich>
      </c:tx>
      <c:layout>
        <c:manualLayout>
          <c:xMode val="edge"/>
          <c:yMode val="edge"/>
          <c:x val="0.31688913484863024"/>
          <c:y val="2.9384759490371087E-2"/>
        </c:manualLayout>
      </c:layout>
      <c:overlay val="0"/>
    </c:title>
    <c:autoTitleDeleted val="0"/>
    <c:plotArea>
      <c:layout/>
      <c:scatterChart>
        <c:scatterStyle val="lineMarker"/>
        <c:varyColors val="0"/>
        <c:ser>
          <c:idx val="0"/>
          <c:order val="0"/>
          <c:tx>
            <c:strRef>
              <c:f>Sheet1!$E$5</c:f>
              <c:strCache>
                <c:ptCount val="1"/>
                <c:pt idx="0">
                  <c:v>Lung Capacity (Y)</c:v>
                </c:pt>
              </c:strCache>
            </c:strRef>
          </c:tx>
          <c:spPr>
            <a:ln w="28575">
              <a:noFill/>
            </a:ln>
            <a:effectLst>
              <a:outerShdw blurRad="50800" dist="38100" dir="2700000" algn="tl" rotWithShape="0">
                <a:prstClr val="black">
                  <a:alpha val="40000"/>
                </a:prstClr>
              </a:outerShdw>
            </a:effectLst>
          </c:spPr>
          <c:marker>
            <c:symbol val="circle"/>
            <c:size val="12"/>
            <c:spPr>
              <a:solidFill>
                <a:srgbClr val="FF0000"/>
              </a:solidFill>
              <a:effectLst>
                <a:outerShdw blurRad="50800" dist="38100" dir="2700000" algn="tl" rotWithShape="0">
                  <a:prstClr val="black">
                    <a:alpha val="40000"/>
                  </a:prstClr>
                </a:outerShdw>
              </a:effectLst>
            </c:spPr>
          </c:marker>
          <c:xVal>
            <c:numRef>
              <c:f>Sheet1!$D$6:$D$11</c:f>
              <c:numCache>
                <c:formatCode>General</c:formatCode>
                <c:ptCount val="6"/>
                <c:pt idx="1">
                  <c:v>0</c:v>
                </c:pt>
                <c:pt idx="2">
                  <c:v>5</c:v>
                </c:pt>
                <c:pt idx="3">
                  <c:v>10</c:v>
                </c:pt>
                <c:pt idx="4">
                  <c:v>15</c:v>
                </c:pt>
                <c:pt idx="5">
                  <c:v>20</c:v>
                </c:pt>
              </c:numCache>
            </c:numRef>
          </c:xVal>
          <c:yVal>
            <c:numRef>
              <c:f>Sheet1!$E$6:$E$11</c:f>
              <c:numCache>
                <c:formatCode>General</c:formatCode>
                <c:ptCount val="6"/>
                <c:pt idx="1">
                  <c:v>45</c:v>
                </c:pt>
                <c:pt idx="2">
                  <c:v>42</c:v>
                </c:pt>
                <c:pt idx="3">
                  <c:v>33</c:v>
                </c:pt>
                <c:pt idx="4">
                  <c:v>31</c:v>
                </c:pt>
                <c:pt idx="5">
                  <c:v>29</c:v>
                </c:pt>
              </c:numCache>
            </c:numRef>
          </c:yVal>
          <c:smooth val="0"/>
          <c:extLst>
            <c:ext xmlns:c16="http://schemas.microsoft.com/office/drawing/2014/chart" uri="{C3380CC4-5D6E-409C-BE32-E72D297353CC}">
              <c16:uniqueId val="{00000000-71B1-0248-93BB-693F46CD9782}"/>
            </c:ext>
          </c:extLst>
        </c:ser>
        <c:dLbls>
          <c:showLegendKey val="0"/>
          <c:showVal val="0"/>
          <c:showCatName val="0"/>
          <c:showSerName val="0"/>
          <c:showPercent val="0"/>
          <c:showBubbleSize val="0"/>
        </c:dLbls>
        <c:axId val="1180743912"/>
        <c:axId val="1180723136"/>
      </c:scatterChart>
      <c:valAx>
        <c:axId val="1180743912"/>
        <c:scaling>
          <c:orientation val="minMax"/>
          <c:min val="-5"/>
        </c:scaling>
        <c:delete val="0"/>
        <c:axPos val="b"/>
        <c:majorGridlines>
          <c:spPr>
            <a:ln w="12700">
              <a:solidFill>
                <a:srgbClr val="212844"/>
              </a:solidFill>
            </a:ln>
            <a:effectLst>
              <a:outerShdw blurRad="50800" dist="38100" dir="2700000" algn="tl" rotWithShape="0">
                <a:prstClr val="black">
                  <a:alpha val="40000"/>
                </a:prstClr>
              </a:outerShdw>
            </a:effectLst>
          </c:spPr>
        </c:majorGridlines>
        <c:title>
          <c:tx>
            <c:rich>
              <a:bodyPr/>
              <a:lstStyle/>
              <a:p>
                <a:pPr>
                  <a:defRPr/>
                </a:pPr>
                <a:r>
                  <a:rPr lang="en-US" sz="1800" dirty="0">
                    <a:latin typeface="Calibri" pitchFamily="34" charset="0"/>
                  </a:rPr>
                  <a:t>Smoking  (yrs)</a:t>
                </a:r>
              </a:p>
            </c:rich>
          </c:tx>
          <c:layout>
            <c:manualLayout>
              <c:xMode val="edge"/>
              <c:yMode val="edge"/>
              <c:x val="0.43571412133917464"/>
              <c:y val="0.89394897618022173"/>
            </c:manualLayout>
          </c:layout>
          <c:overlay val="0"/>
        </c:title>
        <c:numFmt formatCode="General" sourceLinked="1"/>
        <c:majorTickMark val="none"/>
        <c:minorTickMark val="none"/>
        <c:tickLblPos val="nextTo"/>
        <c:spPr>
          <a:ln w="28575">
            <a:solidFill>
              <a:srgbClr val="212844"/>
            </a:solidFill>
          </a:ln>
          <a:effectLst>
            <a:outerShdw blurRad="50800" dist="38100" dir="2700000" algn="tl" rotWithShape="0">
              <a:prstClr val="black">
                <a:alpha val="40000"/>
              </a:prstClr>
            </a:outerShdw>
          </a:effectLst>
        </c:spPr>
        <c:txPr>
          <a:bodyPr/>
          <a:lstStyle/>
          <a:p>
            <a:pPr>
              <a:defRPr sz="2000" b="1" baseline="0">
                <a:latin typeface="Calibri" pitchFamily="34" charset="0"/>
              </a:defRPr>
            </a:pPr>
            <a:endParaRPr lang="en-US"/>
          </a:p>
        </c:txPr>
        <c:crossAx val="1180723136"/>
        <c:crosses val="autoZero"/>
        <c:crossBetween val="midCat"/>
      </c:valAx>
      <c:valAx>
        <c:axId val="1180723136"/>
        <c:scaling>
          <c:orientation val="minMax"/>
          <c:min val="20"/>
        </c:scaling>
        <c:delete val="0"/>
        <c:axPos val="l"/>
        <c:majorGridlines>
          <c:spPr>
            <a:ln w="12700">
              <a:solidFill>
                <a:srgbClr val="212844"/>
              </a:solidFill>
            </a:ln>
            <a:effectLst>
              <a:outerShdw blurRad="50800" dist="38100" dir="2700000" algn="tl" rotWithShape="0">
                <a:prstClr val="black">
                  <a:alpha val="40000"/>
                </a:prstClr>
              </a:outerShdw>
            </a:effectLst>
          </c:spPr>
        </c:majorGridlines>
        <c:title>
          <c:tx>
            <c:rich>
              <a:bodyPr/>
              <a:lstStyle/>
              <a:p>
                <a:pPr>
                  <a:defRPr/>
                </a:pPr>
                <a:r>
                  <a:rPr lang="en-US" sz="1800" dirty="0">
                    <a:latin typeface="Calibri" pitchFamily="34" charset="0"/>
                  </a:rPr>
                  <a:t>Lung Capacity</a:t>
                </a:r>
              </a:p>
            </c:rich>
          </c:tx>
          <c:layout>
            <c:manualLayout>
              <c:xMode val="edge"/>
              <c:yMode val="edge"/>
              <c:x val="1.7605960851551821E-3"/>
              <c:y val="0.33645742429857495"/>
            </c:manualLayout>
          </c:layout>
          <c:overlay val="0"/>
        </c:title>
        <c:numFmt formatCode="General" sourceLinked="1"/>
        <c:majorTickMark val="none"/>
        <c:minorTickMark val="none"/>
        <c:tickLblPos val="nextTo"/>
        <c:spPr>
          <a:ln w="28575">
            <a:solidFill>
              <a:srgbClr val="212844"/>
            </a:solidFill>
          </a:ln>
          <a:effectLst>
            <a:outerShdw blurRad="50800" dist="38100" dir="2700000" algn="tl" rotWithShape="0">
              <a:prstClr val="black">
                <a:alpha val="40000"/>
              </a:prstClr>
            </a:outerShdw>
          </a:effectLst>
        </c:spPr>
        <c:txPr>
          <a:bodyPr/>
          <a:lstStyle/>
          <a:p>
            <a:pPr>
              <a:defRPr sz="2000" b="1" i="0" baseline="0">
                <a:latin typeface="Calibri" pitchFamily="34" charset="0"/>
              </a:defRPr>
            </a:pPr>
            <a:endParaRPr lang="en-US"/>
          </a:p>
        </c:txPr>
        <c:crossAx val="1180743912"/>
        <c:crossesAt val="-5"/>
        <c:crossBetween val="midCat"/>
      </c:valAx>
      <c:spPr>
        <a:solidFill>
          <a:srgbClr val="FFFFE9">
            <a:lumMod val="90000"/>
          </a:srgbClr>
        </a:solidFill>
      </c:spPr>
    </c:plotArea>
    <c:plotVisOnly val="1"/>
    <c:dispBlanksAs val="gap"/>
    <c:showDLblsOverMax val="0"/>
  </c:chart>
  <c:spPr>
    <a:solidFill>
      <a:srgbClr val="001F40">
        <a:lumMod val="10000"/>
        <a:lumOff val="90000"/>
      </a:srgbClr>
    </a:solidFill>
    <a:ln>
      <a:solidFill>
        <a:srgbClr val="212844">
          <a:lumMod val="50000"/>
          <a:lumOff val="50000"/>
        </a:srgbClr>
      </a:solidFill>
    </a:ln>
    <a:effectLst>
      <a:outerShdw blurRad="50800" dist="38100" dir="2700000" algn="tl" rotWithShape="0">
        <a:prstClr val="black">
          <a:alpha val="40000"/>
        </a:prstClr>
      </a:outerShdw>
    </a:effectLst>
  </c:spPr>
  <c:externalData r:id="rId2">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2">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9525" cap="rnd">
        <a:solidFill>
          <a:schemeClr val="phClr"/>
        </a:solidFill>
        <a:round/>
      </a:ln>
    </cs:spPr>
  </cs:dataPointLine>
  <cs:dataPointMarker>
    <cs:lnRef idx="0">
      <cs:styleClr val="auto"/>
    </cs:lnRef>
    <cs:fillRef idx="3">
      <cs:styleClr val="auto"/>
    </cs:fillRef>
    <cs:effectRef idx="2"/>
    <cs:fontRef idx="minor">
      <a:schemeClr val="tx2"/>
    </cs:fontRef>
    <cs:spPr>
      <a:ln w="9525">
        <a:solidFill>
          <a:schemeClr val="phClr"/>
        </a:solidFill>
        <a:round/>
      </a:ln>
    </cs:spPr>
  </cs:dataPointMarker>
  <cs:dataPointMarkerLayout symbol="circle" size="5"/>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9525" cap="rnd">
        <a:solidFill>
          <a:schemeClr val="phClr"/>
        </a:solidFill>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spPr>
      <a:ln>
        <a:solidFill>
          <a:schemeClr val="tx2">
            <a:lumMod val="40000"/>
            <a:lumOff val="60000"/>
          </a:schemeClr>
        </a:solidFill>
      </a:ln>
    </cs:spPr>
    <cs:defRPr sz="900"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67D96-8005-7F44-8E5F-33D562E4DE7E}" type="datetimeFigureOut">
              <a:rPr lang="en-US" smtClean="0"/>
              <a:t>9/22/2022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AD9F6-8A84-6F41-A90B-45C654442C71}" type="slidenum">
              <a:rPr lang="en-US" smtClean="0"/>
              <a:t>‹#›</a:t>
            </a:fld>
            <a:endParaRPr lang="en-US"/>
          </a:p>
        </p:txBody>
      </p:sp>
    </p:spTree>
    <p:extLst>
      <p:ext uri="{BB962C8B-B14F-4D97-AF65-F5344CB8AC3E}">
        <p14:creationId xmlns:p14="http://schemas.microsoft.com/office/powerpoint/2010/main" val="319202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3228-9C96-194E-AFC0-EB3588615AF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B608731-630F-564F-BF20-639ACDCF8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60B73C9-65D5-AD44-AF2A-AFB1E013D143}"/>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5" name="Footer Placeholder 4">
            <a:extLst>
              <a:ext uri="{FF2B5EF4-FFF2-40B4-BE49-F238E27FC236}">
                <a16:creationId xmlns:a16="http://schemas.microsoft.com/office/drawing/2014/main" id="{33B95F48-0038-E049-858C-D819B84E9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CBCFD-FB4D-7A44-972B-B76888FB4E7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03671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D2E4-2D2E-6D40-932D-507A6CE1E12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9AF6FE1-73BF-5840-9BAA-B7106664E66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6D3C8F-E840-3748-B9E7-E889915291A7}"/>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5" name="Footer Placeholder 4">
            <a:extLst>
              <a:ext uri="{FF2B5EF4-FFF2-40B4-BE49-F238E27FC236}">
                <a16:creationId xmlns:a16="http://schemas.microsoft.com/office/drawing/2014/main" id="{D5DE9DF5-83AE-AF4D-93FC-0381D61BFE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AF256-2892-FD49-ADD1-01EA6C1CFBDC}"/>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2985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6007AA-366B-8549-A0CB-FD09595F0E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44868C8-1D47-9A4B-B57B-7B849638FE2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BECB069-A3E2-E444-96EA-27A49772C901}"/>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5" name="Footer Placeholder 4">
            <a:extLst>
              <a:ext uri="{FF2B5EF4-FFF2-40B4-BE49-F238E27FC236}">
                <a16:creationId xmlns:a16="http://schemas.microsoft.com/office/drawing/2014/main" id="{D6B8DFCF-A1BD-C647-8228-CD1ED24B3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3103D9-7F4B-5C47-803B-EF0486DBF52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264618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B45C-E8E4-9B48-B6B1-FB5B2FC29FB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F35B78-9868-E941-9359-AD3791CF019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567526-A111-5042-A204-ECF85781D7AF}"/>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5" name="Footer Placeholder 4">
            <a:extLst>
              <a:ext uri="{FF2B5EF4-FFF2-40B4-BE49-F238E27FC236}">
                <a16:creationId xmlns:a16="http://schemas.microsoft.com/office/drawing/2014/main" id="{8F76D8E0-2B09-EB40-BAB8-AE0FE20E41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37F5C-1E57-DF4A-8F69-9C3B207F9CE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1695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B4A4-CE3F-DD45-B694-607970859A7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BB316D-A12B-5045-94F9-57DD32FE6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B57A3F9-1420-1C49-ADD6-E339D10174D1}"/>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5" name="Footer Placeholder 4">
            <a:extLst>
              <a:ext uri="{FF2B5EF4-FFF2-40B4-BE49-F238E27FC236}">
                <a16:creationId xmlns:a16="http://schemas.microsoft.com/office/drawing/2014/main" id="{48E2E1A3-7D46-BA47-9CF7-65D4E19D2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E380C-689A-254F-B806-104B3C8974A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34653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F4E02-DB39-6141-B93C-D8812197EB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34BF87F-F3AD-F341-A2D0-BAC8BC9406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E75245-A8E0-CD4A-ABC9-8143DF7205F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ECFE43-08FC-5246-8490-F1AC95B283EC}"/>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6" name="Footer Placeholder 5">
            <a:extLst>
              <a:ext uri="{FF2B5EF4-FFF2-40B4-BE49-F238E27FC236}">
                <a16:creationId xmlns:a16="http://schemas.microsoft.com/office/drawing/2014/main" id="{5E35E793-BA44-A842-9DB4-65CF9F1A82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7A749D-5B18-864C-9248-1257413E3110}"/>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0409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6775F-07D6-BA45-9D10-EBEE071DB94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3CD64E-5B86-BE44-B06B-9F2A6E611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08DE09C-3266-5A4F-8E37-1515C22733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9863B21-31AA-C748-92F9-33736514B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A0D8F73-4C83-4D48-8C25-96D8E120ADE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312258B-D412-384E-A142-823569F2FE8A}"/>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8" name="Footer Placeholder 7">
            <a:extLst>
              <a:ext uri="{FF2B5EF4-FFF2-40B4-BE49-F238E27FC236}">
                <a16:creationId xmlns:a16="http://schemas.microsoft.com/office/drawing/2014/main" id="{4CC22AC5-791A-8C4D-A370-8F5D0D8ED3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22FA76-8266-C544-94AD-7574DC743A15}"/>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53522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8A8AF-6E13-DC40-ABFC-2F9C2816959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B6AFC1C-D3D7-3947-8DE4-332A440F87D2}"/>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4" name="Footer Placeholder 3">
            <a:extLst>
              <a:ext uri="{FF2B5EF4-FFF2-40B4-BE49-F238E27FC236}">
                <a16:creationId xmlns:a16="http://schemas.microsoft.com/office/drawing/2014/main" id="{B97405F4-4251-BA4C-97F1-511A048E0C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C271A3-4E72-B04E-9420-7DA932672274}"/>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552170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B328B9-EF45-AC42-9242-E27BB94CE7A8}"/>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3" name="Footer Placeholder 2">
            <a:extLst>
              <a:ext uri="{FF2B5EF4-FFF2-40B4-BE49-F238E27FC236}">
                <a16:creationId xmlns:a16="http://schemas.microsoft.com/office/drawing/2014/main" id="{FFBFB8A0-B430-FD46-A129-B7C90C484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1128B-D853-674F-BEA9-F1906911DD0F}"/>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71194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C63D0-FEE2-894F-A535-DB0167D7EA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A10993A-7DD9-134C-9D41-5F78823250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D6E57EF-778A-A041-9A28-756539EB7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0D5A93F-A3D1-C440-B7E8-D632BFEF447B}"/>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6" name="Footer Placeholder 5">
            <a:extLst>
              <a:ext uri="{FF2B5EF4-FFF2-40B4-BE49-F238E27FC236}">
                <a16:creationId xmlns:a16="http://schemas.microsoft.com/office/drawing/2014/main" id="{5DF9BBE5-DAFD-5743-93B9-30C7A383D8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1C5CB-D0FA-7B45-AEE3-214F96A38E0B}"/>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794639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CE1F4-CB3B-9E44-A0FA-8A705D3515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9844ED-588F-A044-AA67-CA5EFD086D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21D7E1-4E15-AD4F-B23A-78958FAB9E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0DA47E-35EA-9245-BF8E-4E5A46D5B9B7}"/>
              </a:ext>
            </a:extLst>
          </p:cNvPr>
          <p:cNvSpPr>
            <a:spLocks noGrp="1"/>
          </p:cNvSpPr>
          <p:nvPr>
            <p:ph type="dt" sz="half" idx="10"/>
          </p:nvPr>
        </p:nvSpPr>
        <p:spPr/>
        <p:txBody>
          <a:bodyPr/>
          <a:lstStyle/>
          <a:p>
            <a:fld id="{D3B35F1C-E06B-364F-AE2F-337D4F28DAD3}" type="datetimeFigureOut">
              <a:rPr lang="en-US" smtClean="0"/>
              <a:t>9/22/2022</a:t>
            </a:fld>
            <a:endParaRPr lang="en-US"/>
          </a:p>
        </p:txBody>
      </p:sp>
      <p:sp>
        <p:nvSpPr>
          <p:cNvPr id="6" name="Footer Placeholder 5">
            <a:extLst>
              <a:ext uri="{FF2B5EF4-FFF2-40B4-BE49-F238E27FC236}">
                <a16:creationId xmlns:a16="http://schemas.microsoft.com/office/drawing/2014/main" id="{87B167A7-ABE2-F14A-8F21-F9669AE69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C00747-30B4-1449-B8BD-451D9B41B1AA}"/>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412946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2625B8-51C7-474E-98E4-4C8B8C4834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E3ABCA2-4A2A-5D4E-955B-633F49CA5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FF005F-D421-9145-8C36-E40A24A1BE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B35F1C-E06B-364F-AE2F-337D4F28DAD3}" type="datetimeFigureOut">
              <a:rPr lang="en-US" smtClean="0"/>
              <a:t>9/22/2022</a:t>
            </a:fld>
            <a:endParaRPr lang="en-US"/>
          </a:p>
        </p:txBody>
      </p:sp>
      <p:sp>
        <p:nvSpPr>
          <p:cNvPr id="5" name="Footer Placeholder 4">
            <a:extLst>
              <a:ext uri="{FF2B5EF4-FFF2-40B4-BE49-F238E27FC236}">
                <a16:creationId xmlns:a16="http://schemas.microsoft.com/office/drawing/2014/main" id="{211513B6-3E4C-6141-9453-1AAB682E31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E07C3D9-C7D7-9445-8FAB-FAB1C98F4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AF139-434C-7243-81B2-248DEFEBBA38}" type="slidenum">
              <a:rPr lang="en-US" smtClean="0"/>
              <a:t>‹#›</a:t>
            </a:fld>
            <a:endParaRPr lang="en-US"/>
          </a:p>
        </p:txBody>
      </p:sp>
      <p:pic>
        <p:nvPicPr>
          <p:cNvPr id="7" name="Picture 6">
            <a:extLst>
              <a:ext uri="{FF2B5EF4-FFF2-40B4-BE49-F238E27FC236}">
                <a16:creationId xmlns:a16="http://schemas.microsoft.com/office/drawing/2014/main" id="{1E11D3A3-C536-E244-8D26-16B6122A212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0706847" y="0"/>
            <a:ext cx="1485153"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119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tif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s://en.wikipedia.org/wiki/Correlation_and_dependence" TargetMode="External"/><Relationship Id="rId2" Type="http://schemas.openxmlformats.org/officeDocument/2006/relationships/image" Target="../media/image14.tiff"/><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towardsdatascience.com/the-ultimate-guide-to-data-cleaning-3969843991d4"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F2907A-6FA2-344B-BFE5-6BAAF835B6ED}"/>
              </a:ext>
            </a:extLst>
          </p:cNvPr>
          <p:cNvSpPr txBox="1"/>
          <p:nvPr/>
        </p:nvSpPr>
        <p:spPr>
          <a:xfrm>
            <a:off x="307460" y="1920895"/>
            <a:ext cx="11761425" cy="3093154"/>
          </a:xfrm>
          <a:prstGeom prst="rect">
            <a:avLst/>
          </a:prstGeom>
          <a:noFill/>
        </p:spPr>
        <p:txBody>
          <a:bodyPr wrap="none" rtlCol="0">
            <a:spAutoFit/>
          </a:bodyPr>
          <a:lstStyle/>
          <a:p>
            <a:r>
              <a:rPr lang="en-IN" sz="4500" dirty="0">
                <a:solidFill>
                  <a:schemeClr val="accent1">
                    <a:lumMod val="50000"/>
                  </a:schemeClr>
                </a:solidFill>
                <a:latin typeface="+mj-lt"/>
                <a:ea typeface="+mj-ea"/>
                <a:cs typeface="+mj-cs"/>
              </a:rPr>
              <a:t>Exploratory Data Analysis-1 (EDA-1)</a:t>
            </a:r>
          </a:p>
          <a:p>
            <a:pPr marL="914400" lvl="1" indent="-457200">
              <a:buFont typeface="Arial" panose="020B0604020202020204" pitchFamily="34" charset="0"/>
              <a:buChar char="•"/>
            </a:pPr>
            <a:r>
              <a:rPr lang="en-IN" sz="3000" dirty="0">
                <a:solidFill>
                  <a:schemeClr val="accent1">
                    <a:lumMod val="50000"/>
                  </a:schemeClr>
                </a:solidFill>
                <a:latin typeface="Garamond" panose="02020404030301010803" pitchFamily="18" charset="0"/>
              </a:rPr>
              <a:t>Data Cleaning,</a:t>
            </a:r>
          </a:p>
          <a:p>
            <a:pPr marL="914400" lvl="1" indent="-457200">
              <a:buFont typeface="Arial" panose="020B0604020202020204" pitchFamily="34" charset="0"/>
              <a:buChar char="•"/>
            </a:pPr>
            <a:r>
              <a:rPr lang="en-IN" sz="3000" dirty="0">
                <a:solidFill>
                  <a:schemeClr val="accent1">
                    <a:lumMod val="50000"/>
                  </a:schemeClr>
                </a:solidFill>
                <a:latin typeface="Garamond" panose="02020404030301010803" pitchFamily="18" charset="0"/>
              </a:rPr>
              <a:t>Imputation Techniques,</a:t>
            </a:r>
          </a:p>
          <a:p>
            <a:pPr marL="914400" lvl="1" indent="-457200">
              <a:buFont typeface="Arial" panose="020B0604020202020204" pitchFamily="34" charset="0"/>
              <a:buChar char="•"/>
            </a:pPr>
            <a:r>
              <a:rPr lang="en-IN" sz="3000" dirty="0">
                <a:solidFill>
                  <a:schemeClr val="accent1">
                    <a:lumMod val="50000"/>
                  </a:schemeClr>
                </a:solidFill>
                <a:latin typeface="Garamond" panose="02020404030301010803" pitchFamily="18" charset="0"/>
              </a:rPr>
              <a:t>Data Analysis and Visualization(Scatter Diagram, Correlation Analysis),</a:t>
            </a:r>
          </a:p>
          <a:p>
            <a:pPr marL="914400" lvl="1" indent="-457200">
              <a:buFont typeface="Arial" panose="020B0604020202020204" pitchFamily="34" charset="0"/>
              <a:buChar char="•"/>
            </a:pPr>
            <a:r>
              <a:rPr lang="en-IN" sz="3000" dirty="0">
                <a:solidFill>
                  <a:schemeClr val="accent1">
                    <a:lumMod val="50000"/>
                  </a:schemeClr>
                </a:solidFill>
                <a:latin typeface="Garamond" panose="02020404030301010803" pitchFamily="18" charset="0"/>
              </a:rPr>
              <a:t>Transformations </a:t>
            </a:r>
          </a:p>
          <a:p>
            <a:pPr marL="914400" lvl="1" indent="-457200">
              <a:buFont typeface="Arial" panose="020B0604020202020204" pitchFamily="34" charset="0"/>
              <a:buChar char="•"/>
            </a:pPr>
            <a:r>
              <a:rPr lang="en-IN" sz="3000" dirty="0">
                <a:solidFill>
                  <a:schemeClr val="accent1">
                    <a:lumMod val="50000"/>
                  </a:schemeClr>
                </a:solidFill>
                <a:latin typeface="Garamond" panose="02020404030301010803" pitchFamily="18" charset="0"/>
              </a:rPr>
              <a:t>Auto EDA libraries</a:t>
            </a:r>
            <a:endParaRPr lang="en-US" sz="3000" dirty="0">
              <a:solidFill>
                <a:schemeClr val="accent1">
                  <a:lumMod val="50000"/>
                </a:schemeClr>
              </a:solidFill>
              <a:latin typeface="Garamond" panose="02020404030301010803" pitchFamily="18" charset="0"/>
            </a:endParaRPr>
          </a:p>
        </p:txBody>
      </p:sp>
    </p:spTree>
    <p:extLst>
      <p:ext uri="{BB962C8B-B14F-4D97-AF65-F5344CB8AC3E}">
        <p14:creationId xmlns:p14="http://schemas.microsoft.com/office/powerpoint/2010/main" val="2571924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A929F7-3F99-5F44-A25E-65460303FF91}"/>
              </a:ext>
            </a:extLst>
          </p:cNvPr>
          <p:cNvSpPr/>
          <p:nvPr/>
        </p:nvSpPr>
        <p:spPr>
          <a:xfrm>
            <a:off x="289624" y="905463"/>
            <a:ext cx="10515600" cy="1908215"/>
          </a:xfrm>
          <a:prstGeom prst="rect">
            <a:avLst/>
          </a:prstGeom>
        </p:spPr>
        <p:txBody>
          <a:bodyPr wrap="square">
            <a:spAutoFit/>
          </a:bodyPr>
          <a:lstStyle/>
          <a:p>
            <a:endParaRPr lang="en-IN" dirty="0">
              <a:solidFill>
                <a:schemeClr val="accent1">
                  <a:lumMod val="75000"/>
                </a:schemeClr>
              </a:solidFill>
              <a:latin typeface="medium-content-serif-font"/>
            </a:endParaRPr>
          </a:p>
          <a:p>
            <a:r>
              <a:rPr lang="en-IN" sz="2500" b="1" dirty="0">
                <a:solidFill>
                  <a:schemeClr val="accent1">
                    <a:lumMod val="75000"/>
                  </a:schemeClr>
                </a:solidFill>
                <a:latin typeface="Garamond" panose="02020404030301010803" pitchFamily="18" charset="0"/>
              </a:rPr>
              <a:t>Histogram/Box Plot:</a:t>
            </a:r>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When the feature is numeric, we can use a histogram and box plot to detect outliers.</a:t>
            </a:r>
          </a:p>
          <a:p>
            <a:r>
              <a:rPr lang="en-IN" sz="2500" dirty="0">
                <a:solidFill>
                  <a:schemeClr val="accent1">
                    <a:lumMod val="75000"/>
                  </a:schemeClr>
                </a:solidFill>
                <a:latin typeface="Garamond" panose="02020404030301010803" pitchFamily="18" charset="0"/>
              </a:rPr>
              <a:t>From Histogram, if the data is highly skewed then there is a possibility of outliers and confirm with the boxplot</a:t>
            </a:r>
            <a:endParaRPr lang="en-US" dirty="0">
              <a:solidFill>
                <a:schemeClr val="accent1">
                  <a:lumMod val="75000"/>
                </a:schemeClr>
              </a:solidFill>
            </a:endParaRPr>
          </a:p>
        </p:txBody>
      </p:sp>
      <p:pic>
        <p:nvPicPr>
          <p:cNvPr id="6" name="Picture 5">
            <a:extLst>
              <a:ext uri="{FF2B5EF4-FFF2-40B4-BE49-F238E27FC236}">
                <a16:creationId xmlns:a16="http://schemas.microsoft.com/office/drawing/2014/main" id="{BB3D8E84-EBB2-9C45-9D41-11059F2540D2}"/>
              </a:ext>
            </a:extLst>
          </p:cNvPr>
          <p:cNvPicPr>
            <a:picLocks noChangeAspect="1"/>
          </p:cNvPicPr>
          <p:nvPr/>
        </p:nvPicPr>
        <p:blipFill>
          <a:blip r:embed="rId2"/>
          <a:stretch>
            <a:fillRect/>
          </a:stretch>
        </p:blipFill>
        <p:spPr>
          <a:xfrm>
            <a:off x="289624" y="3428999"/>
            <a:ext cx="5096764" cy="3361695"/>
          </a:xfrm>
          <a:prstGeom prst="rect">
            <a:avLst/>
          </a:prstGeom>
        </p:spPr>
      </p:pic>
      <p:pic>
        <p:nvPicPr>
          <p:cNvPr id="4" name="Picture 3">
            <a:extLst>
              <a:ext uri="{FF2B5EF4-FFF2-40B4-BE49-F238E27FC236}">
                <a16:creationId xmlns:a16="http://schemas.microsoft.com/office/drawing/2014/main" id="{B4C1E49A-1281-2A47-A22E-43AB97520CF6}"/>
              </a:ext>
            </a:extLst>
          </p:cNvPr>
          <p:cNvPicPr>
            <a:picLocks noChangeAspect="1"/>
          </p:cNvPicPr>
          <p:nvPr/>
        </p:nvPicPr>
        <p:blipFill>
          <a:blip r:embed="rId3"/>
          <a:stretch>
            <a:fillRect/>
          </a:stretch>
        </p:blipFill>
        <p:spPr>
          <a:xfrm>
            <a:off x="5989574" y="3380233"/>
            <a:ext cx="5096764" cy="3583944"/>
          </a:xfrm>
          <a:prstGeom prst="rect">
            <a:avLst/>
          </a:prstGeom>
        </p:spPr>
      </p:pic>
      <p:sp>
        <p:nvSpPr>
          <p:cNvPr id="8" name="Rectangle 7">
            <a:extLst>
              <a:ext uri="{FF2B5EF4-FFF2-40B4-BE49-F238E27FC236}">
                <a16:creationId xmlns:a16="http://schemas.microsoft.com/office/drawing/2014/main" id="{7BCFC72E-A1D1-1B4F-A9E9-1ED6E5B3BD6A}"/>
              </a:ext>
            </a:extLst>
          </p:cNvPr>
          <p:cNvSpPr/>
          <p:nvPr/>
        </p:nvSpPr>
        <p:spPr>
          <a:xfrm>
            <a:off x="0" y="0"/>
            <a:ext cx="1991251" cy="784830"/>
          </a:xfrm>
          <a:prstGeom prst="rect">
            <a:avLst/>
          </a:prstGeom>
        </p:spPr>
        <p:txBody>
          <a:bodyPr wrap="none">
            <a:spAutoFit/>
          </a:bodyPr>
          <a:lstStyle/>
          <a:p>
            <a:r>
              <a:rPr lang="en-US" sz="4500" dirty="0">
                <a:solidFill>
                  <a:srgbClr val="FF6700"/>
                </a:solidFill>
              </a:rPr>
              <a:t>Outliers</a:t>
            </a:r>
            <a:endParaRPr lang="en-US" sz="4500" dirty="0"/>
          </a:p>
        </p:txBody>
      </p:sp>
    </p:spTree>
    <p:extLst>
      <p:ext uri="{BB962C8B-B14F-4D97-AF65-F5344CB8AC3E}">
        <p14:creationId xmlns:p14="http://schemas.microsoft.com/office/powerpoint/2010/main" val="1539277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BA88E7-06D3-FF45-AC8A-ACF6458FAD06}"/>
              </a:ext>
            </a:extLst>
          </p:cNvPr>
          <p:cNvSpPr/>
          <p:nvPr/>
        </p:nvSpPr>
        <p:spPr>
          <a:xfrm>
            <a:off x="109728" y="1391331"/>
            <a:ext cx="11338560" cy="2015936"/>
          </a:xfrm>
          <a:prstGeom prst="rect">
            <a:avLst/>
          </a:prstGeom>
        </p:spPr>
        <p:txBody>
          <a:bodyPr wrap="square">
            <a:spAutoFit/>
          </a:bodyPr>
          <a:lstStyle/>
          <a:p>
            <a:r>
              <a:rPr lang="en-IN" sz="2500" b="1" dirty="0">
                <a:solidFill>
                  <a:schemeClr val="accent1">
                    <a:lumMod val="75000"/>
                  </a:schemeClr>
                </a:solidFill>
                <a:latin typeface="Garamond" panose="02020404030301010803" pitchFamily="18" charset="0"/>
              </a:rPr>
              <a:t>Descriptive Statistics:</a:t>
            </a:r>
          </a:p>
          <a:p>
            <a:r>
              <a:rPr lang="en-IN" sz="2500" dirty="0">
                <a:solidFill>
                  <a:schemeClr val="accent1">
                    <a:lumMod val="75000"/>
                  </a:schemeClr>
                </a:solidFill>
                <a:latin typeface="Garamond" panose="02020404030301010803" pitchFamily="18" charset="0"/>
              </a:rPr>
              <a:t>Also, for numeric features, the outliers could be too distinctive. We can look at their descriptive statistics.</a:t>
            </a:r>
          </a:p>
          <a:p>
            <a:r>
              <a:rPr lang="en-IN" sz="2500" dirty="0">
                <a:solidFill>
                  <a:schemeClr val="accent1">
                    <a:lumMod val="75000"/>
                  </a:schemeClr>
                </a:solidFill>
                <a:latin typeface="Garamond" panose="02020404030301010803" pitchFamily="18" charset="0"/>
              </a:rPr>
              <a:t>For example, for the feature Ozone, we can see that the maximum value is 168, while the 75% quartile is only 68. The 168 value could be an outlier.</a:t>
            </a:r>
          </a:p>
        </p:txBody>
      </p:sp>
      <p:pic>
        <p:nvPicPr>
          <p:cNvPr id="6" name="Picture 5">
            <a:extLst>
              <a:ext uri="{FF2B5EF4-FFF2-40B4-BE49-F238E27FC236}">
                <a16:creationId xmlns:a16="http://schemas.microsoft.com/office/drawing/2014/main" id="{DF79C1D5-45E8-1940-AA21-63D1C3077FF1}"/>
              </a:ext>
            </a:extLst>
          </p:cNvPr>
          <p:cNvPicPr>
            <a:picLocks noChangeAspect="1"/>
          </p:cNvPicPr>
          <p:nvPr/>
        </p:nvPicPr>
        <p:blipFill>
          <a:blip r:embed="rId2"/>
          <a:stretch>
            <a:fillRect/>
          </a:stretch>
        </p:blipFill>
        <p:spPr>
          <a:xfrm>
            <a:off x="376428" y="3825240"/>
            <a:ext cx="3733800" cy="2743200"/>
          </a:xfrm>
          <a:prstGeom prst="rect">
            <a:avLst/>
          </a:prstGeom>
        </p:spPr>
      </p:pic>
      <p:sp>
        <p:nvSpPr>
          <p:cNvPr id="9" name="Rectangle 8">
            <a:extLst>
              <a:ext uri="{FF2B5EF4-FFF2-40B4-BE49-F238E27FC236}">
                <a16:creationId xmlns:a16="http://schemas.microsoft.com/office/drawing/2014/main" id="{2CC57CDF-81F3-D846-BACF-4F31CB443C5A}"/>
              </a:ext>
            </a:extLst>
          </p:cNvPr>
          <p:cNvSpPr/>
          <p:nvPr/>
        </p:nvSpPr>
        <p:spPr>
          <a:xfrm>
            <a:off x="0" y="0"/>
            <a:ext cx="1991251" cy="784830"/>
          </a:xfrm>
          <a:prstGeom prst="rect">
            <a:avLst/>
          </a:prstGeom>
        </p:spPr>
        <p:txBody>
          <a:bodyPr wrap="none">
            <a:spAutoFit/>
          </a:bodyPr>
          <a:lstStyle/>
          <a:p>
            <a:r>
              <a:rPr lang="en-US" sz="4500" dirty="0">
                <a:solidFill>
                  <a:srgbClr val="FF6700"/>
                </a:solidFill>
              </a:rPr>
              <a:t>Outliers</a:t>
            </a:r>
            <a:endParaRPr lang="en-US" sz="4500" dirty="0"/>
          </a:p>
        </p:txBody>
      </p:sp>
    </p:spTree>
    <p:extLst>
      <p:ext uri="{BB962C8B-B14F-4D97-AF65-F5344CB8AC3E}">
        <p14:creationId xmlns:p14="http://schemas.microsoft.com/office/powerpoint/2010/main" val="2989557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0EB8D3-E22F-9F48-983F-DED81B69E78D}"/>
              </a:ext>
            </a:extLst>
          </p:cNvPr>
          <p:cNvSpPr/>
          <p:nvPr/>
        </p:nvSpPr>
        <p:spPr>
          <a:xfrm>
            <a:off x="0" y="1274774"/>
            <a:ext cx="11697928" cy="2569934"/>
          </a:xfrm>
          <a:prstGeom prst="rect">
            <a:avLst/>
          </a:prstGeom>
        </p:spPr>
        <p:txBody>
          <a:bodyPr wrap="square">
            <a:spAutoFit/>
          </a:bodyPr>
          <a:lstStyle/>
          <a:p>
            <a:endParaRPr lang="en-IN" b="1" dirty="0">
              <a:solidFill>
                <a:schemeClr val="accent1">
                  <a:lumMod val="75000"/>
                </a:schemeClr>
              </a:solidFill>
              <a:latin typeface="medium-content-serif-font"/>
            </a:endParaRPr>
          </a:p>
          <a:p>
            <a:r>
              <a:rPr lang="en-IN" sz="2500" b="1" dirty="0">
                <a:solidFill>
                  <a:schemeClr val="accent1"/>
                </a:solidFill>
              </a:rPr>
              <a:t>Bar Chart:</a:t>
            </a:r>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When the feature is categorical. We can use a bar chart to learn about its categories and distribution.</a:t>
            </a:r>
          </a:p>
          <a:p>
            <a:r>
              <a:rPr lang="en-IN" sz="2500" dirty="0">
                <a:solidFill>
                  <a:schemeClr val="accent1">
                    <a:lumMod val="75000"/>
                  </a:schemeClr>
                </a:solidFill>
                <a:latin typeface="Garamond" panose="02020404030301010803" pitchFamily="18" charset="0"/>
              </a:rPr>
              <a:t>For example, the feature Month has a reasonable distribution except for category 2 . </a:t>
            </a:r>
          </a:p>
          <a:p>
            <a:r>
              <a:rPr lang="en-IN" sz="2500" dirty="0">
                <a:solidFill>
                  <a:schemeClr val="accent1">
                    <a:lumMod val="75000"/>
                  </a:schemeClr>
                </a:solidFill>
                <a:latin typeface="Garamond" panose="02020404030301010803" pitchFamily="18" charset="0"/>
              </a:rPr>
              <a:t>2</a:t>
            </a:r>
            <a:r>
              <a:rPr lang="en-IN" sz="2500" baseline="30000" dirty="0">
                <a:solidFill>
                  <a:schemeClr val="accent1">
                    <a:lumMod val="75000"/>
                  </a:schemeClr>
                </a:solidFill>
                <a:latin typeface="Garamond" panose="02020404030301010803" pitchFamily="18" charset="0"/>
              </a:rPr>
              <a:t>nd</a:t>
            </a:r>
            <a:r>
              <a:rPr lang="en-IN" sz="2500" dirty="0">
                <a:solidFill>
                  <a:schemeClr val="accent1">
                    <a:lumMod val="75000"/>
                  </a:schemeClr>
                </a:solidFill>
                <a:latin typeface="Garamond" panose="02020404030301010803" pitchFamily="18" charset="0"/>
              </a:rPr>
              <a:t> Month column has only one value , this can be an outlier.</a:t>
            </a:r>
          </a:p>
          <a:p>
            <a:endParaRPr lang="en-US" dirty="0">
              <a:solidFill>
                <a:schemeClr val="accent1">
                  <a:lumMod val="75000"/>
                </a:schemeClr>
              </a:solidFill>
            </a:endParaRPr>
          </a:p>
        </p:txBody>
      </p:sp>
      <p:sp>
        <p:nvSpPr>
          <p:cNvPr id="6" name="Rectangle 5">
            <a:extLst>
              <a:ext uri="{FF2B5EF4-FFF2-40B4-BE49-F238E27FC236}">
                <a16:creationId xmlns:a16="http://schemas.microsoft.com/office/drawing/2014/main" id="{2848FB71-397C-314F-8623-51F52AA1FD69}"/>
              </a:ext>
            </a:extLst>
          </p:cNvPr>
          <p:cNvSpPr/>
          <p:nvPr/>
        </p:nvSpPr>
        <p:spPr>
          <a:xfrm>
            <a:off x="0" y="0"/>
            <a:ext cx="1991251" cy="784830"/>
          </a:xfrm>
          <a:prstGeom prst="rect">
            <a:avLst/>
          </a:prstGeom>
        </p:spPr>
        <p:txBody>
          <a:bodyPr wrap="none">
            <a:spAutoFit/>
          </a:bodyPr>
          <a:lstStyle/>
          <a:p>
            <a:r>
              <a:rPr lang="en-US" sz="4500" dirty="0">
                <a:solidFill>
                  <a:srgbClr val="FF6700"/>
                </a:solidFill>
              </a:rPr>
              <a:t>Outliers</a:t>
            </a:r>
            <a:endParaRPr lang="en-US" sz="4500" dirty="0"/>
          </a:p>
        </p:txBody>
      </p:sp>
      <p:grpSp>
        <p:nvGrpSpPr>
          <p:cNvPr id="8" name="Group 7">
            <a:extLst>
              <a:ext uri="{FF2B5EF4-FFF2-40B4-BE49-F238E27FC236}">
                <a16:creationId xmlns:a16="http://schemas.microsoft.com/office/drawing/2014/main" id="{6E746666-F440-EC43-80ED-3F721736DCA4}"/>
              </a:ext>
            </a:extLst>
          </p:cNvPr>
          <p:cNvGrpSpPr/>
          <p:nvPr/>
        </p:nvGrpSpPr>
        <p:grpSpPr>
          <a:xfrm>
            <a:off x="2504439" y="3429000"/>
            <a:ext cx="4775200" cy="3429000"/>
            <a:chOff x="2504439" y="3429000"/>
            <a:chExt cx="4775200" cy="3429000"/>
          </a:xfrm>
        </p:grpSpPr>
        <p:pic>
          <p:nvPicPr>
            <p:cNvPr id="4" name="Picture 3">
              <a:extLst>
                <a:ext uri="{FF2B5EF4-FFF2-40B4-BE49-F238E27FC236}">
                  <a16:creationId xmlns:a16="http://schemas.microsoft.com/office/drawing/2014/main" id="{4168143F-758D-7348-86F9-45E0A195C04F}"/>
                </a:ext>
              </a:extLst>
            </p:cNvPr>
            <p:cNvPicPr>
              <a:picLocks noChangeAspect="1"/>
            </p:cNvPicPr>
            <p:nvPr/>
          </p:nvPicPr>
          <p:blipFill>
            <a:blip r:embed="rId2"/>
            <a:stretch>
              <a:fillRect/>
            </a:stretch>
          </p:blipFill>
          <p:spPr>
            <a:xfrm>
              <a:off x="2504439" y="3429000"/>
              <a:ext cx="4775200" cy="3213100"/>
            </a:xfrm>
            <a:prstGeom prst="rect">
              <a:avLst/>
            </a:prstGeom>
          </p:spPr>
        </p:pic>
        <p:grpSp>
          <p:nvGrpSpPr>
            <p:cNvPr id="7" name="Group 6">
              <a:extLst>
                <a:ext uri="{FF2B5EF4-FFF2-40B4-BE49-F238E27FC236}">
                  <a16:creationId xmlns:a16="http://schemas.microsoft.com/office/drawing/2014/main" id="{4EC6E8ED-799F-114C-8452-75B632FD4728}"/>
                </a:ext>
              </a:extLst>
            </p:cNvPr>
            <p:cNvGrpSpPr/>
            <p:nvPr/>
          </p:nvGrpSpPr>
          <p:grpSpPr>
            <a:xfrm>
              <a:off x="6502423" y="6306266"/>
              <a:ext cx="542084" cy="551734"/>
              <a:chOff x="7509232" y="4718102"/>
              <a:chExt cx="637214" cy="551734"/>
            </a:xfrm>
          </p:grpSpPr>
          <p:pic>
            <p:nvPicPr>
              <p:cNvPr id="2" name="Picture 1">
                <a:extLst>
                  <a:ext uri="{FF2B5EF4-FFF2-40B4-BE49-F238E27FC236}">
                    <a16:creationId xmlns:a16="http://schemas.microsoft.com/office/drawing/2014/main" id="{4E5CD33E-D5D1-4641-B51D-9E9B1AD4C473}"/>
                  </a:ext>
                </a:extLst>
              </p:cNvPr>
              <p:cNvPicPr>
                <a:picLocks noChangeAspect="1"/>
              </p:cNvPicPr>
              <p:nvPr/>
            </p:nvPicPr>
            <p:blipFill>
              <a:blip r:embed="rId3"/>
              <a:stretch>
                <a:fillRect/>
              </a:stretch>
            </p:blipFill>
            <p:spPr>
              <a:xfrm>
                <a:off x="7509232" y="4718102"/>
                <a:ext cx="637214" cy="551734"/>
              </a:xfrm>
              <a:prstGeom prst="rect">
                <a:avLst/>
              </a:prstGeom>
              <a:ln>
                <a:noFill/>
              </a:ln>
            </p:spPr>
          </p:pic>
          <p:sp>
            <p:nvSpPr>
              <p:cNvPr id="5" name="TextBox 4">
                <a:extLst>
                  <a:ext uri="{FF2B5EF4-FFF2-40B4-BE49-F238E27FC236}">
                    <a16:creationId xmlns:a16="http://schemas.microsoft.com/office/drawing/2014/main" id="{3A360457-205F-CF45-BC49-E16AF47AE210}"/>
                  </a:ext>
                </a:extLst>
              </p:cNvPr>
              <p:cNvSpPr txBox="1"/>
              <p:nvPr/>
            </p:nvSpPr>
            <p:spPr>
              <a:xfrm>
                <a:off x="7655236" y="4809303"/>
                <a:ext cx="301868" cy="276999"/>
              </a:xfrm>
              <a:prstGeom prst="rect">
                <a:avLst/>
              </a:prstGeom>
              <a:noFill/>
              <a:ln>
                <a:noFill/>
              </a:ln>
            </p:spPr>
            <p:txBody>
              <a:bodyPr wrap="none" rtlCol="0">
                <a:spAutoFit/>
              </a:bodyPr>
              <a:lstStyle/>
              <a:p>
                <a:r>
                  <a:rPr lang="en-US" sz="1200" b="1" dirty="0"/>
                  <a:t>2</a:t>
                </a:r>
              </a:p>
            </p:txBody>
          </p:sp>
        </p:grpSp>
      </p:grpSp>
    </p:spTree>
    <p:extLst>
      <p:ext uri="{BB962C8B-B14F-4D97-AF65-F5344CB8AC3E}">
        <p14:creationId xmlns:p14="http://schemas.microsoft.com/office/powerpoint/2010/main" val="2696341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BE94D2-30D1-FF49-98FE-2E43FEBDE72F}"/>
              </a:ext>
            </a:extLst>
          </p:cNvPr>
          <p:cNvSpPr/>
          <p:nvPr/>
        </p:nvSpPr>
        <p:spPr>
          <a:xfrm>
            <a:off x="0" y="1718393"/>
            <a:ext cx="11923776" cy="2400657"/>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What to do?</a:t>
            </a:r>
          </a:p>
          <a:p>
            <a:r>
              <a:rPr lang="en-IN" sz="2500" dirty="0">
                <a:solidFill>
                  <a:schemeClr val="accent1">
                    <a:lumMod val="75000"/>
                  </a:schemeClr>
                </a:solidFill>
                <a:latin typeface="Garamond" panose="02020404030301010803" pitchFamily="18" charset="0"/>
              </a:rPr>
              <a:t>While outliers are not hard to detect, we have to determine the right solutions to handle them. It highly depends on the dataset and the goal of the project.</a:t>
            </a:r>
          </a:p>
          <a:p>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The methods of handling outliers are somewhat similar to missing data. We either drop or adjust or keep them. We can refer to the missing data section for possible solutions.</a:t>
            </a:r>
          </a:p>
        </p:txBody>
      </p:sp>
      <p:sp>
        <p:nvSpPr>
          <p:cNvPr id="6" name="Rectangle 5">
            <a:extLst>
              <a:ext uri="{FF2B5EF4-FFF2-40B4-BE49-F238E27FC236}">
                <a16:creationId xmlns:a16="http://schemas.microsoft.com/office/drawing/2014/main" id="{ADAB261D-2D5F-E84F-8D5F-73B9A87B06C8}"/>
              </a:ext>
            </a:extLst>
          </p:cNvPr>
          <p:cNvSpPr/>
          <p:nvPr/>
        </p:nvSpPr>
        <p:spPr>
          <a:xfrm>
            <a:off x="0" y="0"/>
            <a:ext cx="1991251" cy="784830"/>
          </a:xfrm>
          <a:prstGeom prst="rect">
            <a:avLst/>
          </a:prstGeom>
        </p:spPr>
        <p:txBody>
          <a:bodyPr wrap="none">
            <a:spAutoFit/>
          </a:bodyPr>
          <a:lstStyle/>
          <a:p>
            <a:r>
              <a:rPr lang="en-US" sz="4500" dirty="0">
                <a:solidFill>
                  <a:srgbClr val="FF6700"/>
                </a:solidFill>
              </a:rPr>
              <a:t>Outliers</a:t>
            </a:r>
            <a:endParaRPr lang="en-US" sz="4500" dirty="0"/>
          </a:p>
        </p:txBody>
      </p:sp>
    </p:spTree>
    <p:extLst>
      <p:ext uri="{BB962C8B-B14F-4D97-AF65-F5344CB8AC3E}">
        <p14:creationId xmlns:p14="http://schemas.microsoft.com/office/powerpoint/2010/main" val="2939514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FCFC3F-FE1F-2342-85D6-DFFDAAAE7024}"/>
              </a:ext>
            </a:extLst>
          </p:cNvPr>
          <p:cNvSpPr txBox="1"/>
          <p:nvPr/>
        </p:nvSpPr>
        <p:spPr>
          <a:xfrm>
            <a:off x="182880" y="1693039"/>
            <a:ext cx="7912608" cy="4923784"/>
          </a:xfrm>
          <a:prstGeom prst="rect">
            <a:avLst/>
          </a:prstGeom>
          <a:noFill/>
        </p:spPr>
        <p:txBody>
          <a:bodyPr wrap="square" rtlCol="0">
            <a:spAutoFit/>
          </a:bodyPr>
          <a:lstStyle/>
          <a:p>
            <a:pPr>
              <a:lnSpc>
                <a:spcPct val="150000"/>
              </a:lnSpc>
            </a:pPr>
            <a:r>
              <a:rPr lang="en-US" sz="2500" dirty="0">
                <a:solidFill>
                  <a:schemeClr val="accent1">
                    <a:lumMod val="75000"/>
                  </a:schemeClr>
                </a:solidFill>
                <a:latin typeface="Garamond" panose="02020404030301010803" pitchFamily="18" charset="0"/>
              </a:rPr>
              <a:t>Duplicate rows</a:t>
            </a:r>
          </a:p>
          <a:p>
            <a:pPr>
              <a:lnSpc>
                <a:spcPct val="150000"/>
              </a:lnSpc>
            </a:pPr>
            <a:r>
              <a:rPr lang="en-US" sz="2500" dirty="0">
                <a:solidFill>
                  <a:schemeClr val="accent1">
                    <a:lumMod val="75000"/>
                  </a:schemeClr>
                </a:solidFill>
                <a:latin typeface="Garamond" panose="02020404030301010803" pitchFamily="18" charset="0"/>
              </a:rPr>
              <a:t>Rename the columns</a:t>
            </a:r>
          </a:p>
          <a:p>
            <a:pPr>
              <a:lnSpc>
                <a:spcPct val="150000"/>
              </a:lnSpc>
            </a:pPr>
            <a:r>
              <a:rPr lang="en-US" sz="2500" dirty="0">
                <a:solidFill>
                  <a:schemeClr val="accent1">
                    <a:lumMod val="75000"/>
                  </a:schemeClr>
                </a:solidFill>
                <a:latin typeface="Garamond" panose="02020404030301010803" pitchFamily="18" charset="0"/>
              </a:rPr>
              <a:t>Drop unnecessary columns</a:t>
            </a:r>
          </a:p>
          <a:p>
            <a:pPr>
              <a:lnSpc>
                <a:spcPct val="150000"/>
              </a:lnSpc>
            </a:pPr>
            <a:r>
              <a:rPr lang="en-IN" sz="2500" dirty="0">
                <a:solidFill>
                  <a:schemeClr val="accent1">
                    <a:lumMod val="75000"/>
                  </a:schemeClr>
                </a:solidFill>
                <a:latin typeface="Garamond" panose="02020404030301010803" pitchFamily="18" charset="0"/>
              </a:rPr>
              <a:t>Convert data types to other types</a:t>
            </a:r>
          </a:p>
          <a:p>
            <a:pPr>
              <a:lnSpc>
                <a:spcPct val="150000"/>
              </a:lnSpc>
            </a:pPr>
            <a:r>
              <a:rPr lang="en-IN" sz="2500" dirty="0">
                <a:solidFill>
                  <a:schemeClr val="accent1">
                    <a:lumMod val="75000"/>
                  </a:schemeClr>
                </a:solidFill>
                <a:latin typeface="Garamond" panose="02020404030301010803" pitchFamily="18" charset="0"/>
              </a:rPr>
              <a:t>Remove strings in columns</a:t>
            </a:r>
          </a:p>
          <a:p>
            <a:pPr>
              <a:lnSpc>
                <a:spcPct val="150000"/>
              </a:lnSpc>
            </a:pPr>
            <a:r>
              <a:rPr lang="en-IN" sz="2500" dirty="0">
                <a:solidFill>
                  <a:schemeClr val="accent1">
                    <a:lumMod val="75000"/>
                  </a:schemeClr>
                </a:solidFill>
                <a:latin typeface="Garamond" panose="02020404030301010803" pitchFamily="18" charset="0"/>
              </a:rPr>
              <a:t>Change the data types</a:t>
            </a:r>
          </a:p>
          <a:p>
            <a:pPr>
              <a:lnSpc>
                <a:spcPct val="150000"/>
              </a:lnSpc>
            </a:pPr>
            <a:r>
              <a:rPr lang="en-US" sz="2500" dirty="0">
                <a:solidFill>
                  <a:schemeClr val="accent1">
                    <a:lumMod val="75000"/>
                  </a:schemeClr>
                </a:solidFill>
                <a:latin typeface="Garamond" panose="02020404030301010803" pitchFamily="18" charset="0"/>
              </a:rPr>
              <a:t>Outliers</a:t>
            </a:r>
          </a:p>
          <a:p>
            <a:pPr>
              <a:lnSpc>
                <a:spcPct val="150000"/>
              </a:lnSpc>
            </a:pPr>
            <a:endParaRPr lang="en-US" dirty="0">
              <a:solidFill>
                <a:schemeClr val="accent1">
                  <a:lumMod val="75000"/>
                </a:schemeClr>
              </a:solidFill>
            </a:endParaRPr>
          </a:p>
          <a:p>
            <a:pPr>
              <a:lnSpc>
                <a:spcPct val="150000"/>
              </a:lnSpc>
            </a:pPr>
            <a:endParaRPr lang="en-US" dirty="0">
              <a:solidFill>
                <a:schemeClr val="accent1">
                  <a:lumMod val="75000"/>
                </a:schemeClr>
              </a:solidFill>
            </a:endParaRPr>
          </a:p>
        </p:txBody>
      </p:sp>
      <p:sp>
        <p:nvSpPr>
          <p:cNvPr id="7" name="Rectangle 6">
            <a:extLst>
              <a:ext uri="{FF2B5EF4-FFF2-40B4-BE49-F238E27FC236}">
                <a16:creationId xmlns:a16="http://schemas.microsoft.com/office/drawing/2014/main" id="{FF860D26-BB0A-3642-9DCB-B62DF37D59EA}"/>
              </a:ext>
            </a:extLst>
          </p:cNvPr>
          <p:cNvSpPr/>
          <p:nvPr/>
        </p:nvSpPr>
        <p:spPr>
          <a:xfrm>
            <a:off x="0" y="0"/>
            <a:ext cx="4704173" cy="784830"/>
          </a:xfrm>
          <a:prstGeom prst="rect">
            <a:avLst/>
          </a:prstGeom>
        </p:spPr>
        <p:txBody>
          <a:bodyPr wrap="none">
            <a:spAutoFit/>
          </a:bodyPr>
          <a:lstStyle/>
          <a:p>
            <a:r>
              <a:rPr lang="en-US" sz="4500" dirty="0">
                <a:solidFill>
                  <a:srgbClr val="FF6700"/>
                </a:solidFill>
              </a:rPr>
              <a:t>Data Cleaning Steps</a:t>
            </a:r>
            <a:endParaRPr lang="en-US" sz="4500" dirty="0"/>
          </a:p>
        </p:txBody>
      </p:sp>
    </p:spTree>
    <p:extLst>
      <p:ext uri="{BB962C8B-B14F-4D97-AF65-F5344CB8AC3E}">
        <p14:creationId xmlns:p14="http://schemas.microsoft.com/office/powerpoint/2010/main" val="1858891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A9B30-7A1A-8541-93B1-B3B796AEEB81}"/>
              </a:ext>
            </a:extLst>
          </p:cNvPr>
          <p:cNvSpPr>
            <a:spLocks noGrp="1"/>
          </p:cNvSpPr>
          <p:nvPr>
            <p:ph type="title"/>
          </p:nvPr>
        </p:nvSpPr>
        <p:spPr>
          <a:xfrm>
            <a:off x="2517648" y="2851562"/>
            <a:ext cx="6858000" cy="1325563"/>
          </a:xfrm>
        </p:spPr>
        <p:txBody>
          <a:bodyPr>
            <a:noAutofit/>
          </a:bodyPr>
          <a:lstStyle/>
          <a:p>
            <a:r>
              <a:rPr lang="en-US" sz="4500" dirty="0">
                <a:solidFill>
                  <a:srgbClr val="FF6700"/>
                </a:solidFill>
              </a:rPr>
              <a:t>Refer </a:t>
            </a:r>
            <a:r>
              <a:rPr lang="en-US" sz="4500" dirty="0" err="1">
                <a:solidFill>
                  <a:srgbClr val="FF6700"/>
                </a:solidFill>
              </a:rPr>
              <a:t>ipython</a:t>
            </a:r>
            <a:r>
              <a:rPr lang="en-US" sz="4500" dirty="0">
                <a:solidFill>
                  <a:srgbClr val="FF6700"/>
                </a:solidFill>
              </a:rPr>
              <a:t> notebook for</a:t>
            </a:r>
            <a:br>
              <a:rPr lang="en-US" sz="4500" dirty="0">
                <a:solidFill>
                  <a:srgbClr val="FF6700"/>
                </a:solidFill>
              </a:rPr>
            </a:br>
            <a:r>
              <a:rPr lang="en-US" sz="4500" dirty="0">
                <a:solidFill>
                  <a:srgbClr val="FF6700"/>
                </a:solidFill>
              </a:rPr>
              <a:t> data cleaning steps</a:t>
            </a:r>
          </a:p>
        </p:txBody>
      </p:sp>
    </p:spTree>
    <p:extLst>
      <p:ext uri="{BB962C8B-B14F-4D97-AF65-F5344CB8AC3E}">
        <p14:creationId xmlns:p14="http://schemas.microsoft.com/office/powerpoint/2010/main" val="3991572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85A034-4ED0-2740-B951-612E45885F83}"/>
              </a:ext>
            </a:extLst>
          </p:cNvPr>
          <p:cNvSpPr/>
          <p:nvPr/>
        </p:nvSpPr>
        <p:spPr>
          <a:xfrm>
            <a:off x="3628572" y="2575185"/>
            <a:ext cx="3625223" cy="1708160"/>
          </a:xfrm>
          <a:prstGeom prst="rect">
            <a:avLst/>
          </a:prstGeom>
        </p:spPr>
        <p:txBody>
          <a:bodyPr wrap="none">
            <a:spAutoFit/>
          </a:bodyPr>
          <a:lstStyle/>
          <a:p>
            <a:r>
              <a:rPr lang="en-IN" sz="4500" dirty="0">
                <a:solidFill>
                  <a:srgbClr val="FF6700"/>
                </a:solidFill>
                <a:latin typeface="+mj-lt"/>
                <a:ea typeface="+mj-ea"/>
                <a:cs typeface="+mj-cs"/>
              </a:rPr>
              <a:t>Missing Values:</a:t>
            </a:r>
          </a:p>
          <a:p>
            <a:pPr marL="1028700" lvl="1" indent="-571500">
              <a:buFont typeface="Arial" panose="020B0604020202020204" pitchFamily="34" charset="0"/>
              <a:buChar char="•"/>
            </a:pPr>
            <a:r>
              <a:rPr lang="en-IN" sz="3000" dirty="0">
                <a:solidFill>
                  <a:srgbClr val="FF6700"/>
                </a:solidFill>
                <a:latin typeface="+mj-lt"/>
                <a:ea typeface="+mj-ea"/>
                <a:cs typeface="+mj-cs"/>
              </a:rPr>
              <a:t>Detection</a:t>
            </a:r>
          </a:p>
          <a:p>
            <a:pPr marL="1028700" lvl="1" indent="-571500">
              <a:buFont typeface="Arial" panose="020B0604020202020204" pitchFamily="34" charset="0"/>
              <a:buChar char="•"/>
            </a:pPr>
            <a:r>
              <a:rPr lang="en-IN" sz="3000" dirty="0">
                <a:solidFill>
                  <a:srgbClr val="FF6700"/>
                </a:solidFill>
                <a:latin typeface="+mj-lt"/>
                <a:ea typeface="+mj-ea"/>
                <a:cs typeface="+mj-cs"/>
              </a:rPr>
              <a:t>Treatment</a:t>
            </a:r>
            <a:endParaRPr lang="en-US" sz="3000" dirty="0">
              <a:solidFill>
                <a:srgbClr val="FF6700"/>
              </a:solidFill>
              <a:latin typeface="+mj-lt"/>
              <a:ea typeface="+mj-ea"/>
              <a:cs typeface="+mj-cs"/>
            </a:endParaRPr>
          </a:p>
        </p:txBody>
      </p:sp>
    </p:spTree>
    <p:extLst>
      <p:ext uri="{BB962C8B-B14F-4D97-AF65-F5344CB8AC3E}">
        <p14:creationId xmlns:p14="http://schemas.microsoft.com/office/powerpoint/2010/main" val="144019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D3EBA4-7AB8-E444-8E4F-A3A23388D634}"/>
              </a:ext>
            </a:extLst>
          </p:cNvPr>
          <p:cNvSpPr/>
          <p:nvPr/>
        </p:nvSpPr>
        <p:spPr>
          <a:xfrm>
            <a:off x="0" y="0"/>
            <a:ext cx="9496425" cy="784830"/>
          </a:xfrm>
          <a:prstGeom prst="rect">
            <a:avLst/>
          </a:prstGeom>
        </p:spPr>
        <p:txBody>
          <a:bodyPr wrap="square">
            <a:spAutoFit/>
          </a:bodyPr>
          <a:lstStyle/>
          <a:p>
            <a:r>
              <a:rPr lang="en-IN" sz="4500" dirty="0">
                <a:solidFill>
                  <a:srgbClr val="FF6700"/>
                </a:solidFill>
                <a:latin typeface="+mj-lt"/>
                <a:ea typeface="+mj-ea"/>
                <a:cs typeface="+mj-cs"/>
              </a:rPr>
              <a:t>What is missing value</a:t>
            </a:r>
          </a:p>
        </p:txBody>
      </p:sp>
      <p:pic>
        <p:nvPicPr>
          <p:cNvPr id="4" name="Picture 3">
            <a:extLst>
              <a:ext uri="{FF2B5EF4-FFF2-40B4-BE49-F238E27FC236}">
                <a16:creationId xmlns:a16="http://schemas.microsoft.com/office/drawing/2014/main" id="{86A5CD58-4040-F64C-9E8D-7F63D236FAFE}"/>
              </a:ext>
            </a:extLst>
          </p:cNvPr>
          <p:cNvPicPr>
            <a:picLocks noChangeAspect="1"/>
          </p:cNvPicPr>
          <p:nvPr/>
        </p:nvPicPr>
        <p:blipFill>
          <a:blip r:embed="rId2"/>
          <a:stretch>
            <a:fillRect/>
          </a:stretch>
        </p:blipFill>
        <p:spPr>
          <a:xfrm>
            <a:off x="1150936" y="2407143"/>
            <a:ext cx="5972155" cy="4422775"/>
          </a:xfrm>
          <a:prstGeom prst="rect">
            <a:avLst/>
          </a:prstGeom>
        </p:spPr>
      </p:pic>
      <p:sp>
        <p:nvSpPr>
          <p:cNvPr id="5" name="TextBox 4">
            <a:extLst>
              <a:ext uri="{FF2B5EF4-FFF2-40B4-BE49-F238E27FC236}">
                <a16:creationId xmlns:a16="http://schemas.microsoft.com/office/drawing/2014/main" id="{8FA7F093-63E0-F846-B0D1-66B41AB4ADDB}"/>
              </a:ext>
            </a:extLst>
          </p:cNvPr>
          <p:cNvSpPr txBox="1"/>
          <p:nvPr/>
        </p:nvSpPr>
        <p:spPr>
          <a:xfrm>
            <a:off x="109728" y="1353312"/>
            <a:ext cx="7716408" cy="861774"/>
          </a:xfrm>
          <a:prstGeom prst="rect">
            <a:avLst/>
          </a:prstGeom>
          <a:noFill/>
        </p:spPr>
        <p:txBody>
          <a:bodyPr wrap="none" rtlCol="0">
            <a:spAutoFit/>
          </a:bodyPr>
          <a:lstStyle/>
          <a:p>
            <a:r>
              <a:rPr lang="en-US" sz="2500" dirty="0">
                <a:solidFill>
                  <a:schemeClr val="accent1">
                    <a:lumMod val="75000"/>
                  </a:schemeClr>
                </a:solidFill>
              </a:rPr>
              <a:t>Some of the values will be missed in the data set because of </a:t>
            </a:r>
          </a:p>
          <a:p>
            <a:r>
              <a:rPr lang="en-US" sz="2500" dirty="0">
                <a:solidFill>
                  <a:schemeClr val="accent1">
                    <a:lumMod val="75000"/>
                  </a:schemeClr>
                </a:solidFill>
              </a:rPr>
              <a:t>various reasons such as human error, machine failures </a:t>
            </a:r>
            <a:r>
              <a:rPr lang="en-US" sz="2500" dirty="0" err="1">
                <a:solidFill>
                  <a:schemeClr val="accent1">
                    <a:lumMod val="75000"/>
                  </a:schemeClr>
                </a:solidFill>
              </a:rPr>
              <a:t>etc</a:t>
            </a:r>
            <a:endParaRPr lang="en-US" sz="2500" dirty="0">
              <a:solidFill>
                <a:schemeClr val="accent1">
                  <a:lumMod val="75000"/>
                </a:schemeClr>
              </a:solidFill>
            </a:endParaRPr>
          </a:p>
        </p:txBody>
      </p:sp>
    </p:spTree>
    <p:extLst>
      <p:ext uri="{BB962C8B-B14F-4D97-AF65-F5344CB8AC3E}">
        <p14:creationId xmlns:p14="http://schemas.microsoft.com/office/powerpoint/2010/main" val="3974314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AC8A817-53DA-2B41-BE88-0BBE9D854E3A}"/>
              </a:ext>
            </a:extLst>
          </p:cNvPr>
          <p:cNvSpPr/>
          <p:nvPr/>
        </p:nvSpPr>
        <p:spPr>
          <a:xfrm>
            <a:off x="0" y="1143169"/>
            <a:ext cx="5559552" cy="1631216"/>
          </a:xfrm>
          <a:prstGeom prst="rect">
            <a:avLst/>
          </a:prstGeom>
        </p:spPr>
        <p:txBody>
          <a:bodyPr wrap="square">
            <a:spAutoFit/>
          </a:bodyPr>
          <a:lstStyle/>
          <a:p>
            <a:r>
              <a:rPr lang="en-IN" sz="2500" b="1" dirty="0">
                <a:solidFill>
                  <a:schemeClr val="accent1">
                    <a:lumMod val="75000"/>
                  </a:schemeClr>
                </a:solidFill>
                <a:latin typeface="Garamond" panose="02020404030301010803" pitchFamily="18" charset="0"/>
              </a:rPr>
              <a:t>Missing Data Heatmap:</a:t>
            </a:r>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When there is a smaller number of features, we can visualize the missing data via heatmap.</a:t>
            </a:r>
            <a:endParaRPr lang="en-IN" sz="2500" b="0" i="0" dirty="0">
              <a:solidFill>
                <a:schemeClr val="accent1">
                  <a:lumMod val="75000"/>
                </a:schemeClr>
              </a:solidFill>
              <a:effectLst/>
              <a:latin typeface="Garamond" panose="02020404030301010803" pitchFamily="18" charset="0"/>
            </a:endParaRPr>
          </a:p>
        </p:txBody>
      </p:sp>
      <p:pic>
        <p:nvPicPr>
          <p:cNvPr id="5" name="Picture 4">
            <a:extLst>
              <a:ext uri="{FF2B5EF4-FFF2-40B4-BE49-F238E27FC236}">
                <a16:creationId xmlns:a16="http://schemas.microsoft.com/office/drawing/2014/main" id="{C9FEC91D-2A63-8744-B6A1-939B70E124D4}"/>
              </a:ext>
            </a:extLst>
          </p:cNvPr>
          <p:cNvPicPr>
            <a:picLocks noChangeAspect="1"/>
          </p:cNvPicPr>
          <p:nvPr/>
        </p:nvPicPr>
        <p:blipFill>
          <a:blip r:embed="rId2"/>
          <a:stretch>
            <a:fillRect/>
          </a:stretch>
        </p:blipFill>
        <p:spPr>
          <a:xfrm>
            <a:off x="6096000" y="2927906"/>
            <a:ext cx="5204985" cy="3663844"/>
          </a:xfrm>
          <a:prstGeom prst="rect">
            <a:avLst/>
          </a:prstGeom>
        </p:spPr>
      </p:pic>
      <p:sp>
        <p:nvSpPr>
          <p:cNvPr id="6" name="Rectangle 5">
            <a:extLst>
              <a:ext uri="{FF2B5EF4-FFF2-40B4-BE49-F238E27FC236}">
                <a16:creationId xmlns:a16="http://schemas.microsoft.com/office/drawing/2014/main" id="{38E7236C-5324-8E4B-AED0-B61B7FC78748}"/>
              </a:ext>
            </a:extLst>
          </p:cNvPr>
          <p:cNvSpPr/>
          <p:nvPr/>
        </p:nvSpPr>
        <p:spPr>
          <a:xfrm>
            <a:off x="6096000" y="1352002"/>
            <a:ext cx="5929503" cy="1569660"/>
          </a:xfrm>
          <a:prstGeom prst="rect">
            <a:avLst/>
          </a:prstGeom>
        </p:spPr>
        <p:txBody>
          <a:bodyPr wrap="square">
            <a:spAutoFit/>
          </a:bodyPr>
          <a:lstStyle/>
          <a:p>
            <a:r>
              <a:rPr lang="en-IN" sz="2400" dirty="0">
                <a:solidFill>
                  <a:srgbClr val="7030A0"/>
                </a:solidFill>
                <a:latin typeface="Garamond" panose="02020404030301010803" pitchFamily="18" charset="0"/>
              </a:rPr>
              <a:t>The horizontal axis shows the feature name; the vertical axis shows the number of observations/rows; the yellow colour represents the missing data while the blue colour otherwise.</a:t>
            </a:r>
            <a:endParaRPr lang="en-US" sz="2400" dirty="0">
              <a:solidFill>
                <a:srgbClr val="7030A0"/>
              </a:solidFill>
              <a:latin typeface="Garamond" panose="02020404030301010803" pitchFamily="18" charset="0"/>
            </a:endParaRPr>
          </a:p>
        </p:txBody>
      </p:sp>
      <p:pic>
        <p:nvPicPr>
          <p:cNvPr id="7" name="Picture 6">
            <a:extLst>
              <a:ext uri="{FF2B5EF4-FFF2-40B4-BE49-F238E27FC236}">
                <a16:creationId xmlns:a16="http://schemas.microsoft.com/office/drawing/2014/main" id="{92CF68DC-10A6-FF4C-A5FC-D9E116375AA9}"/>
              </a:ext>
            </a:extLst>
          </p:cNvPr>
          <p:cNvPicPr>
            <a:picLocks noChangeAspect="1"/>
          </p:cNvPicPr>
          <p:nvPr/>
        </p:nvPicPr>
        <p:blipFill>
          <a:blip r:embed="rId3"/>
          <a:stretch>
            <a:fillRect/>
          </a:stretch>
        </p:blipFill>
        <p:spPr>
          <a:xfrm>
            <a:off x="274320" y="2921662"/>
            <a:ext cx="4638675" cy="3435245"/>
          </a:xfrm>
          <a:prstGeom prst="rect">
            <a:avLst/>
          </a:prstGeom>
        </p:spPr>
      </p:pic>
      <p:sp>
        <p:nvSpPr>
          <p:cNvPr id="10" name="Rectangle 9">
            <a:extLst>
              <a:ext uri="{FF2B5EF4-FFF2-40B4-BE49-F238E27FC236}">
                <a16:creationId xmlns:a16="http://schemas.microsoft.com/office/drawing/2014/main" id="{48F7D71D-CE5E-384E-9603-526F8F47A024}"/>
              </a:ext>
            </a:extLst>
          </p:cNvPr>
          <p:cNvSpPr/>
          <p:nvPr/>
        </p:nvSpPr>
        <p:spPr>
          <a:xfrm>
            <a:off x="0" y="0"/>
            <a:ext cx="6887719" cy="784830"/>
          </a:xfrm>
          <a:prstGeom prst="rect">
            <a:avLst/>
          </a:prstGeom>
        </p:spPr>
        <p:txBody>
          <a:bodyPr wrap="none">
            <a:spAutoFit/>
          </a:bodyPr>
          <a:lstStyle/>
          <a:p>
            <a:r>
              <a:rPr lang="en-US" sz="4500" dirty="0">
                <a:solidFill>
                  <a:srgbClr val="FF6700"/>
                </a:solidFill>
              </a:rPr>
              <a:t>Missing Values: How to find? </a:t>
            </a:r>
            <a:endParaRPr lang="en-US" sz="4500" dirty="0"/>
          </a:p>
        </p:txBody>
      </p:sp>
    </p:spTree>
    <p:extLst>
      <p:ext uri="{BB962C8B-B14F-4D97-AF65-F5344CB8AC3E}">
        <p14:creationId xmlns:p14="http://schemas.microsoft.com/office/powerpoint/2010/main" val="15238478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17602-4A2A-634F-9C25-C2857961FF81}"/>
              </a:ext>
            </a:extLst>
          </p:cNvPr>
          <p:cNvSpPr>
            <a:spLocks noGrp="1"/>
          </p:cNvSpPr>
          <p:nvPr>
            <p:ph type="title"/>
          </p:nvPr>
        </p:nvSpPr>
        <p:spPr>
          <a:xfrm>
            <a:off x="0" y="0"/>
            <a:ext cx="10515600" cy="1325563"/>
          </a:xfrm>
        </p:spPr>
        <p:txBody>
          <a:bodyPr>
            <a:normAutofit fontScale="90000"/>
          </a:bodyPr>
          <a:lstStyle/>
          <a:p>
            <a:r>
              <a:rPr lang="en-US" sz="5000" dirty="0">
                <a:solidFill>
                  <a:srgbClr val="FF6700"/>
                </a:solidFill>
              </a:rPr>
              <a:t>Treat missing values</a:t>
            </a:r>
            <a:br>
              <a:rPr lang="en-US" sz="4500" dirty="0">
                <a:solidFill>
                  <a:srgbClr val="FF6700"/>
                </a:solidFill>
              </a:rPr>
            </a:br>
            <a:endParaRPr lang="en-US" sz="4500" dirty="0">
              <a:solidFill>
                <a:srgbClr val="FF6700"/>
              </a:solidFill>
            </a:endParaRPr>
          </a:p>
        </p:txBody>
      </p:sp>
      <p:sp>
        <p:nvSpPr>
          <p:cNvPr id="3" name="Rectangle 2">
            <a:extLst>
              <a:ext uri="{FF2B5EF4-FFF2-40B4-BE49-F238E27FC236}">
                <a16:creationId xmlns:a16="http://schemas.microsoft.com/office/drawing/2014/main" id="{1D77883E-6EF8-2C47-BC68-9E685392483D}"/>
              </a:ext>
            </a:extLst>
          </p:cNvPr>
          <p:cNvSpPr/>
          <p:nvPr/>
        </p:nvSpPr>
        <p:spPr>
          <a:xfrm>
            <a:off x="6583" y="4944255"/>
            <a:ext cx="184731" cy="369332"/>
          </a:xfrm>
          <a:prstGeom prst="rect">
            <a:avLst/>
          </a:prstGeom>
        </p:spPr>
        <p:txBody>
          <a:bodyPr wrap="none">
            <a:spAutoFit/>
          </a:bodyPr>
          <a:lstStyle/>
          <a:p>
            <a:endParaRPr lang="en-US" dirty="0"/>
          </a:p>
        </p:txBody>
      </p:sp>
      <p:sp>
        <p:nvSpPr>
          <p:cNvPr id="4" name="Rectangle 3">
            <a:extLst>
              <a:ext uri="{FF2B5EF4-FFF2-40B4-BE49-F238E27FC236}">
                <a16:creationId xmlns:a16="http://schemas.microsoft.com/office/drawing/2014/main" id="{C095AAA4-04E4-B849-BCEC-CE7E91AB4BB8}"/>
              </a:ext>
            </a:extLst>
          </p:cNvPr>
          <p:cNvSpPr/>
          <p:nvPr/>
        </p:nvSpPr>
        <p:spPr>
          <a:xfrm>
            <a:off x="6583" y="1544413"/>
            <a:ext cx="11159234" cy="2400657"/>
          </a:xfrm>
          <a:prstGeom prst="rect">
            <a:avLst/>
          </a:prstGeom>
        </p:spPr>
        <p:txBody>
          <a:bodyPr wrap="square">
            <a:spAutoFit/>
          </a:bodyPr>
          <a:lstStyle/>
          <a:p>
            <a:r>
              <a:rPr lang="en-IN" sz="2500" b="1" dirty="0">
                <a:solidFill>
                  <a:schemeClr val="accent1"/>
                </a:solidFill>
                <a:latin typeface="Garamond" panose="02020404030301010803" pitchFamily="18" charset="0"/>
              </a:rPr>
              <a:t>Drop the Observation</a:t>
            </a:r>
            <a:endParaRPr lang="en-US" sz="2500" b="1" dirty="0">
              <a:solidFill>
                <a:schemeClr val="accent1"/>
              </a:solidFill>
              <a:latin typeface="Garamond" panose="02020404030301010803" pitchFamily="18" charset="0"/>
            </a:endParaRPr>
          </a:p>
          <a:p>
            <a:endParaRPr lang="en-IN" sz="2500" dirty="0">
              <a:solidFill>
                <a:schemeClr val="accent1"/>
              </a:solidFill>
              <a:latin typeface="Garamond" panose="02020404030301010803" pitchFamily="18" charset="0"/>
            </a:endParaRPr>
          </a:p>
          <a:p>
            <a:r>
              <a:rPr lang="en-IN" sz="2500" dirty="0">
                <a:solidFill>
                  <a:schemeClr val="accent1"/>
                </a:solidFill>
                <a:latin typeface="Garamond" panose="02020404030301010803" pitchFamily="18" charset="0"/>
              </a:rPr>
              <a:t>In statistics, this method is called the listwise deletion technique. In this solution, we drop the entire observation if it contains a missing value.</a:t>
            </a:r>
          </a:p>
          <a:p>
            <a:r>
              <a:rPr lang="en-IN" sz="2500" dirty="0">
                <a:solidFill>
                  <a:schemeClr val="accent1"/>
                </a:solidFill>
                <a:latin typeface="Garamond" panose="02020404030301010803" pitchFamily="18" charset="0"/>
              </a:rPr>
              <a:t>Only if we are sure that the missing data is not informative, we perform this. Otherwise, we should consider other solutions</a:t>
            </a:r>
          </a:p>
        </p:txBody>
      </p:sp>
    </p:spTree>
    <p:extLst>
      <p:ext uri="{BB962C8B-B14F-4D97-AF65-F5344CB8AC3E}">
        <p14:creationId xmlns:p14="http://schemas.microsoft.com/office/powerpoint/2010/main" val="1663703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058AA-0B26-7F4F-A850-60EDC4B855BF}"/>
              </a:ext>
            </a:extLst>
          </p:cNvPr>
          <p:cNvSpPr>
            <a:spLocks noGrp="1"/>
          </p:cNvSpPr>
          <p:nvPr>
            <p:ph type="title"/>
          </p:nvPr>
        </p:nvSpPr>
        <p:spPr>
          <a:xfrm>
            <a:off x="0" y="1"/>
            <a:ext cx="1633728" cy="890016"/>
          </a:xfrm>
        </p:spPr>
        <p:txBody>
          <a:bodyPr/>
          <a:lstStyle/>
          <a:p>
            <a:r>
              <a:rPr lang="en-US" sz="4500" dirty="0">
                <a:solidFill>
                  <a:srgbClr val="FF6700"/>
                </a:solidFill>
              </a:rPr>
              <a:t>EDA</a:t>
            </a:r>
          </a:p>
        </p:txBody>
      </p:sp>
      <p:sp>
        <p:nvSpPr>
          <p:cNvPr id="4" name="Rectangle 3">
            <a:extLst>
              <a:ext uri="{FF2B5EF4-FFF2-40B4-BE49-F238E27FC236}">
                <a16:creationId xmlns:a16="http://schemas.microsoft.com/office/drawing/2014/main" id="{74495E6E-200E-CD42-8F24-DFA2B0413C52}"/>
              </a:ext>
            </a:extLst>
          </p:cNvPr>
          <p:cNvSpPr/>
          <p:nvPr/>
        </p:nvSpPr>
        <p:spPr>
          <a:xfrm>
            <a:off x="109728" y="1896886"/>
            <a:ext cx="11277600" cy="2346348"/>
          </a:xfrm>
          <a:prstGeom prst="rect">
            <a:avLst/>
          </a:prstGeom>
        </p:spPr>
        <p:txBody>
          <a:bodyPr wrap="square">
            <a:spAutoFit/>
          </a:bodyPr>
          <a:lstStyle/>
          <a:p>
            <a:pPr>
              <a:lnSpc>
                <a:spcPct val="150000"/>
              </a:lnSpc>
            </a:pPr>
            <a:r>
              <a:rPr lang="en-IN" sz="2500" dirty="0">
                <a:solidFill>
                  <a:schemeClr val="accent1">
                    <a:lumMod val="75000"/>
                  </a:schemeClr>
                </a:solidFill>
                <a:latin typeface="Garamond" panose="02020404030301010803" pitchFamily="18" charset="0"/>
              </a:rPr>
              <a:t>1) </a:t>
            </a:r>
            <a:r>
              <a:rPr lang="en-IN" sz="2500" b="1" dirty="0">
                <a:solidFill>
                  <a:schemeClr val="accent1">
                    <a:lumMod val="75000"/>
                  </a:schemeClr>
                </a:solidFill>
                <a:latin typeface="Garamond" panose="02020404030301010803" pitchFamily="18" charset="0"/>
              </a:rPr>
              <a:t>Describe a dataset</a:t>
            </a:r>
            <a:r>
              <a:rPr lang="en-IN" sz="2500" dirty="0">
                <a:solidFill>
                  <a:schemeClr val="accent1">
                    <a:lumMod val="75000"/>
                  </a:schemeClr>
                </a:solidFill>
                <a:latin typeface="Garamond" panose="02020404030301010803" pitchFamily="18" charset="0"/>
              </a:rPr>
              <a:t>: Number of rows/columns, missing data, data types, preview.</a:t>
            </a:r>
          </a:p>
          <a:p>
            <a:pPr>
              <a:lnSpc>
                <a:spcPct val="150000"/>
              </a:lnSpc>
            </a:pPr>
            <a:r>
              <a:rPr lang="en-IN" sz="2500" dirty="0">
                <a:solidFill>
                  <a:schemeClr val="accent1">
                    <a:lumMod val="75000"/>
                  </a:schemeClr>
                </a:solidFill>
                <a:latin typeface="Garamond" panose="02020404030301010803" pitchFamily="18" charset="0"/>
              </a:rPr>
              <a:t>2) </a:t>
            </a:r>
            <a:r>
              <a:rPr lang="en-IN" sz="2500" b="1" dirty="0">
                <a:solidFill>
                  <a:schemeClr val="accent1">
                    <a:lumMod val="75000"/>
                  </a:schemeClr>
                </a:solidFill>
                <a:latin typeface="Garamond" panose="02020404030301010803" pitchFamily="18" charset="0"/>
              </a:rPr>
              <a:t>Clean data : </a:t>
            </a:r>
            <a:r>
              <a:rPr lang="en-IN" sz="2500" dirty="0">
                <a:solidFill>
                  <a:schemeClr val="accent1">
                    <a:lumMod val="75000"/>
                  </a:schemeClr>
                </a:solidFill>
                <a:latin typeface="Garamond" panose="02020404030301010803" pitchFamily="18" charset="0"/>
              </a:rPr>
              <a:t>Handle missing data, invalid data types, incorrect values and outliers</a:t>
            </a:r>
          </a:p>
          <a:p>
            <a:pPr>
              <a:lnSpc>
                <a:spcPct val="150000"/>
              </a:lnSpc>
            </a:pPr>
            <a:r>
              <a:rPr lang="en-IN" sz="2500" dirty="0">
                <a:solidFill>
                  <a:schemeClr val="accent1">
                    <a:lumMod val="75000"/>
                  </a:schemeClr>
                </a:solidFill>
                <a:latin typeface="Garamond" panose="02020404030301010803" pitchFamily="18" charset="0"/>
              </a:rPr>
              <a:t>3) </a:t>
            </a:r>
            <a:r>
              <a:rPr lang="en-IN" sz="2500" b="1" dirty="0">
                <a:solidFill>
                  <a:schemeClr val="accent1">
                    <a:lumMod val="75000"/>
                  </a:schemeClr>
                </a:solidFill>
                <a:latin typeface="Garamond" panose="02020404030301010803" pitchFamily="18" charset="0"/>
              </a:rPr>
              <a:t>Visualize data distributions: </a:t>
            </a:r>
            <a:r>
              <a:rPr lang="en-IN" sz="2500" dirty="0">
                <a:solidFill>
                  <a:schemeClr val="accent1">
                    <a:lumMod val="75000"/>
                  </a:schemeClr>
                </a:solidFill>
                <a:latin typeface="Garamond" panose="02020404030301010803" pitchFamily="18" charset="0"/>
              </a:rPr>
              <a:t>Bar charts, histograms, box plots.</a:t>
            </a:r>
          </a:p>
          <a:p>
            <a:pPr>
              <a:lnSpc>
                <a:spcPct val="150000"/>
              </a:lnSpc>
            </a:pPr>
            <a:r>
              <a:rPr lang="en-IN" sz="2500" dirty="0">
                <a:solidFill>
                  <a:schemeClr val="accent1">
                    <a:lumMod val="75000"/>
                  </a:schemeClr>
                </a:solidFill>
                <a:latin typeface="Garamond" panose="02020404030301010803" pitchFamily="18" charset="0"/>
              </a:rPr>
              <a:t>4) </a:t>
            </a:r>
            <a:r>
              <a:rPr lang="en-IN" sz="2500" b="1" dirty="0">
                <a:solidFill>
                  <a:schemeClr val="accent1">
                    <a:lumMod val="75000"/>
                  </a:schemeClr>
                </a:solidFill>
                <a:latin typeface="Garamond" panose="02020404030301010803" pitchFamily="18" charset="0"/>
              </a:rPr>
              <a:t>Calculate and visualize: C</a:t>
            </a:r>
            <a:r>
              <a:rPr lang="en-IN" sz="2500" dirty="0">
                <a:solidFill>
                  <a:schemeClr val="accent1">
                    <a:lumMod val="75000"/>
                  </a:schemeClr>
                </a:solidFill>
                <a:latin typeface="Garamond" panose="02020404030301010803" pitchFamily="18" charset="0"/>
              </a:rPr>
              <a:t>orrelations (relationships) between variables, Heat map</a:t>
            </a:r>
            <a:endParaRPr lang="en-IN" sz="2500" b="0" i="0" dirty="0">
              <a:solidFill>
                <a:schemeClr val="accent1">
                  <a:lumMod val="75000"/>
                </a:schemeClr>
              </a:solidFill>
              <a:effectLst/>
              <a:latin typeface="Garamond" panose="02020404030301010803" pitchFamily="18" charset="0"/>
            </a:endParaRPr>
          </a:p>
        </p:txBody>
      </p:sp>
    </p:spTree>
    <p:extLst>
      <p:ext uri="{BB962C8B-B14F-4D97-AF65-F5344CB8AC3E}">
        <p14:creationId xmlns:p14="http://schemas.microsoft.com/office/powerpoint/2010/main" val="34486088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35E8B82-7AC0-444D-B898-E9BB8A38D8D4}"/>
              </a:ext>
            </a:extLst>
          </p:cNvPr>
          <p:cNvSpPr/>
          <p:nvPr/>
        </p:nvSpPr>
        <p:spPr>
          <a:xfrm>
            <a:off x="-1" y="1885861"/>
            <a:ext cx="11716513" cy="1908215"/>
          </a:xfrm>
          <a:prstGeom prst="rect">
            <a:avLst/>
          </a:prstGeom>
        </p:spPr>
        <p:txBody>
          <a:bodyPr wrap="square">
            <a:spAutoFit/>
          </a:bodyPr>
          <a:lstStyle/>
          <a:p>
            <a:r>
              <a:rPr lang="en-IN" sz="2500" dirty="0">
                <a:solidFill>
                  <a:schemeClr val="accent1"/>
                </a:solidFill>
                <a:latin typeface="Garamond" panose="02020404030301010803" pitchFamily="18" charset="0"/>
              </a:rPr>
              <a:t>When the feature is a numeric variable, we can conduct missing data imputation. We replace the missing values with the average or median value from the data of the same feature that is not missing</a:t>
            </a:r>
          </a:p>
          <a:p>
            <a:endParaRPr lang="en-IN" sz="2500" dirty="0">
              <a:solidFill>
                <a:schemeClr val="accent1"/>
              </a:solidFill>
              <a:latin typeface="Garamond" panose="02020404030301010803" pitchFamily="18" charset="0"/>
            </a:endParaRPr>
          </a:p>
          <a:p>
            <a:r>
              <a:rPr lang="en-US" dirty="0">
                <a:solidFill>
                  <a:schemeClr val="accent6">
                    <a:lumMod val="75000"/>
                  </a:schemeClr>
                </a:solidFill>
                <a:latin typeface="Garamond" panose="02020404030301010803" pitchFamily="18" charset="0"/>
              </a:rPr>
              <a:t>data_cleaned3['Ozone'] = data_cleaned3['Ozone'].</a:t>
            </a:r>
            <a:r>
              <a:rPr lang="en-US" dirty="0" err="1">
                <a:solidFill>
                  <a:schemeClr val="accent6">
                    <a:lumMod val="75000"/>
                  </a:schemeClr>
                </a:solidFill>
                <a:latin typeface="Garamond" panose="02020404030301010803" pitchFamily="18" charset="0"/>
              </a:rPr>
              <a:t>fillna</a:t>
            </a:r>
            <a:r>
              <a:rPr lang="en-US" dirty="0">
                <a:solidFill>
                  <a:schemeClr val="accent6">
                    <a:lumMod val="75000"/>
                  </a:schemeClr>
                </a:solidFill>
                <a:latin typeface="Garamond" panose="02020404030301010803" pitchFamily="18" charset="0"/>
              </a:rPr>
              <a:t>(med)</a:t>
            </a:r>
          </a:p>
        </p:txBody>
      </p:sp>
      <p:sp>
        <p:nvSpPr>
          <p:cNvPr id="5" name="Rectangle 4">
            <a:extLst>
              <a:ext uri="{FF2B5EF4-FFF2-40B4-BE49-F238E27FC236}">
                <a16:creationId xmlns:a16="http://schemas.microsoft.com/office/drawing/2014/main" id="{2A16F933-9A38-5F4C-8C35-43485C9DBC4C}"/>
              </a:ext>
            </a:extLst>
          </p:cNvPr>
          <p:cNvSpPr/>
          <p:nvPr/>
        </p:nvSpPr>
        <p:spPr>
          <a:xfrm>
            <a:off x="0" y="4670798"/>
            <a:ext cx="3013325" cy="754053"/>
          </a:xfrm>
          <a:prstGeom prst="rect">
            <a:avLst/>
          </a:prstGeom>
        </p:spPr>
        <p:txBody>
          <a:bodyPr wrap="none">
            <a:spAutoFit/>
          </a:bodyPr>
          <a:lstStyle/>
          <a:p>
            <a:r>
              <a:rPr lang="en-IN" sz="2500" dirty="0">
                <a:solidFill>
                  <a:schemeClr val="accent1"/>
                </a:solidFill>
                <a:latin typeface="Garamond" panose="02020404030301010803" pitchFamily="18" charset="0"/>
              </a:rPr>
              <a:t>For categorical values :</a:t>
            </a:r>
          </a:p>
          <a:p>
            <a:r>
              <a:rPr lang="en-IN" dirty="0">
                <a:solidFill>
                  <a:schemeClr val="accent6">
                    <a:lumMod val="75000"/>
                  </a:schemeClr>
                </a:solidFill>
                <a:latin typeface="Garamond" panose="02020404030301010803" pitchFamily="18" charset="0"/>
              </a:rPr>
              <a:t>df = </a:t>
            </a:r>
            <a:r>
              <a:rPr lang="en-IN" dirty="0" err="1">
                <a:solidFill>
                  <a:schemeClr val="accent6">
                    <a:lumMod val="75000"/>
                  </a:schemeClr>
                </a:solidFill>
                <a:latin typeface="Garamond" panose="02020404030301010803" pitchFamily="18" charset="0"/>
              </a:rPr>
              <a:t>df.fillna</a:t>
            </a:r>
            <a:r>
              <a:rPr lang="en-IN" dirty="0">
                <a:solidFill>
                  <a:schemeClr val="accent6">
                    <a:lumMod val="75000"/>
                  </a:schemeClr>
                </a:solidFill>
                <a:latin typeface="Garamond" panose="02020404030301010803" pitchFamily="18" charset="0"/>
              </a:rPr>
              <a:t>(</a:t>
            </a:r>
            <a:r>
              <a:rPr lang="en-IN" dirty="0" err="1">
                <a:solidFill>
                  <a:schemeClr val="accent6">
                    <a:lumMod val="75000"/>
                  </a:schemeClr>
                </a:solidFill>
                <a:latin typeface="Garamond" panose="02020404030301010803" pitchFamily="18" charset="0"/>
              </a:rPr>
              <a:t>df.mode</a:t>
            </a:r>
            <a:r>
              <a:rPr lang="en-IN" dirty="0">
                <a:solidFill>
                  <a:schemeClr val="accent6">
                    <a:lumMod val="75000"/>
                  </a:schemeClr>
                </a:solidFill>
                <a:latin typeface="Garamond" panose="02020404030301010803" pitchFamily="18" charset="0"/>
              </a:rPr>
              <a:t>().</a:t>
            </a:r>
            <a:r>
              <a:rPr lang="en-IN" dirty="0" err="1">
                <a:solidFill>
                  <a:schemeClr val="accent6">
                    <a:lumMod val="75000"/>
                  </a:schemeClr>
                </a:solidFill>
                <a:latin typeface="Garamond" panose="02020404030301010803" pitchFamily="18" charset="0"/>
              </a:rPr>
              <a:t>iloc</a:t>
            </a:r>
            <a:r>
              <a:rPr lang="en-IN" dirty="0">
                <a:solidFill>
                  <a:schemeClr val="accent6">
                    <a:lumMod val="75000"/>
                  </a:schemeClr>
                </a:solidFill>
                <a:latin typeface="Garamond" panose="02020404030301010803" pitchFamily="18" charset="0"/>
              </a:rPr>
              <a:t>[0])</a:t>
            </a:r>
            <a:endParaRPr lang="en-US" dirty="0">
              <a:solidFill>
                <a:schemeClr val="accent6">
                  <a:lumMod val="75000"/>
                </a:schemeClr>
              </a:solidFill>
              <a:latin typeface="Garamond" panose="02020404030301010803" pitchFamily="18" charset="0"/>
            </a:endParaRPr>
          </a:p>
        </p:txBody>
      </p:sp>
      <p:sp>
        <p:nvSpPr>
          <p:cNvPr id="8" name="Rectangle 7">
            <a:extLst>
              <a:ext uri="{FF2B5EF4-FFF2-40B4-BE49-F238E27FC236}">
                <a16:creationId xmlns:a16="http://schemas.microsoft.com/office/drawing/2014/main" id="{A7379038-5EFC-A348-A5B5-D5D7CA8BF2D8}"/>
              </a:ext>
            </a:extLst>
          </p:cNvPr>
          <p:cNvSpPr/>
          <p:nvPr/>
        </p:nvSpPr>
        <p:spPr>
          <a:xfrm>
            <a:off x="-1" y="0"/>
            <a:ext cx="9288505" cy="784830"/>
          </a:xfrm>
          <a:prstGeom prst="rect">
            <a:avLst/>
          </a:prstGeom>
        </p:spPr>
        <p:txBody>
          <a:bodyPr wrap="none">
            <a:spAutoFit/>
          </a:bodyPr>
          <a:lstStyle/>
          <a:p>
            <a:r>
              <a:rPr lang="en-US" sz="4500" dirty="0">
                <a:solidFill>
                  <a:srgbClr val="FF6700"/>
                </a:solidFill>
              </a:rPr>
              <a:t>Treat missing values :</a:t>
            </a:r>
            <a:r>
              <a:rPr lang="en-IN" sz="4500" dirty="0">
                <a:solidFill>
                  <a:srgbClr val="FF6700"/>
                </a:solidFill>
              </a:rPr>
              <a:t>Impute the Missing</a:t>
            </a:r>
            <a:endParaRPr lang="en-US" sz="4500" dirty="0"/>
          </a:p>
        </p:txBody>
      </p:sp>
    </p:spTree>
    <p:extLst>
      <p:ext uri="{BB962C8B-B14F-4D97-AF65-F5344CB8AC3E}">
        <p14:creationId xmlns:p14="http://schemas.microsoft.com/office/powerpoint/2010/main" val="662337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17602-4A2A-634F-9C25-C2857961FF81}"/>
              </a:ext>
            </a:extLst>
          </p:cNvPr>
          <p:cNvSpPr>
            <a:spLocks noGrp="1"/>
          </p:cNvSpPr>
          <p:nvPr>
            <p:ph type="title"/>
          </p:nvPr>
        </p:nvSpPr>
        <p:spPr>
          <a:xfrm>
            <a:off x="0" y="1"/>
            <a:ext cx="10515600" cy="1304544"/>
          </a:xfrm>
        </p:spPr>
        <p:txBody>
          <a:bodyPr>
            <a:noAutofit/>
          </a:bodyPr>
          <a:lstStyle/>
          <a:p>
            <a:r>
              <a:rPr lang="en-US" sz="4500" dirty="0">
                <a:solidFill>
                  <a:srgbClr val="FF6700"/>
                </a:solidFill>
              </a:rPr>
              <a:t>Treat missing values</a:t>
            </a:r>
            <a:br>
              <a:rPr lang="en-US" sz="4500" dirty="0"/>
            </a:br>
            <a:endParaRPr lang="en-US" sz="4500" dirty="0"/>
          </a:p>
        </p:txBody>
      </p:sp>
      <p:graphicFrame>
        <p:nvGraphicFramePr>
          <p:cNvPr id="5" name="Table 4">
            <a:extLst>
              <a:ext uri="{FF2B5EF4-FFF2-40B4-BE49-F238E27FC236}">
                <a16:creationId xmlns:a16="http://schemas.microsoft.com/office/drawing/2014/main" id="{1BA10AE9-E9AC-B94B-BA2D-2ECFB1CF732A}"/>
              </a:ext>
            </a:extLst>
          </p:cNvPr>
          <p:cNvGraphicFramePr>
            <a:graphicFrameLocks noGrp="1"/>
          </p:cNvGraphicFramePr>
          <p:nvPr>
            <p:extLst>
              <p:ext uri="{D42A27DB-BD31-4B8C-83A1-F6EECF244321}">
                <p14:modId xmlns:p14="http://schemas.microsoft.com/office/powerpoint/2010/main" val="1803083395"/>
              </p:ext>
            </p:extLst>
          </p:nvPr>
        </p:nvGraphicFramePr>
        <p:xfrm>
          <a:off x="647309" y="1417948"/>
          <a:ext cx="10691251" cy="4678053"/>
        </p:xfrm>
        <a:graphic>
          <a:graphicData uri="http://schemas.openxmlformats.org/drawingml/2006/table">
            <a:tbl>
              <a:tblPr firstRow="1" bandRow="1">
                <a:tableStyleId>{B301B821-A1FF-4177-AEE7-76D212191A09}</a:tableStyleId>
              </a:tblPr>
              <a:tblGrid>
                <a:gridCol w="3252572">
                  <a:extLst>
                    <a:ext uri="{9D8B030D-6E8A-4147-A177-3AD203B41FA5}">
                      <a16:colId xmlns:a16="http://schemas.microsoft.com/office/drawing/2014/main" val="20000"/>
                    </a:ext>
                  </a:extLst>
                </a:gridCol>
                <a:gridCol w="7438679">
                  <a:extLst>
                    <a:ext uri="{9D8B030D-6E8A-4147-A177-3AD203B41FA5}">
                      <a16:colId xmlns:a16="http://schemas.microsoft.com/office/drawing/2014/main" val="20001"/>
                    </a:ext>
                  </a:extLst>
                </a:gridCol>
              </a:tblGrid>
              <a:tr h="5194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500" dirty="0" err="1"/>
                        <a:t>df.method</a:t>
                      </a:r>
                      <a:r>
                        <a:rPr lang="en-US" sz="25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500" dirty="0"/>
                        <a:t>description</a:t>
                      </a:r>
                    </a:p>
                  </a:txBody>
                  <a:tcPr/>
                </a:tc>
                <a:extLst>
                  <a:ext uri="{0D108BD9-81ED-4DB2-BD59-A6C34878D82A}">
                    <a16:rowId xmlns:a16="http://schemas.microsoft.com/office/drawing/2014/main" val="10000"/>
                  </a:ext>
                </a:extLst>
              </a:tr>
              <a:tr h="478656">
                <a:tc>
                  <a:txBody>
                    <a:bodyPr/>
                    <a:lstStyle/>
                    <a:p>
                      <a:r>
                        <a:rPr lang="en-US" sz="2500" dirty="0" err="1"/>
                        <a:t>dropna</a:t>
                      </a:r>
                      <a:r>
                        <a:rPr lang="en-US" sz="2500" dirty="0"/>
                        <a:t>()</a:t>
                      </a:r>
                    </a:p>
                  </a:txBody>
                  <a:tcPr/>
                </a:tc>
                <a:tc>
                  <a:txBody>
                    <a:bodyPr/>
                    <a:lstStyle/>
                    <a:p>
                      <a:r>
                        <a:rPr lang="en-US" sz="2500" dirty="0"/>
                        <a:t>Drop missing observations</a:t>
                      </a:r>
                    </a:p>
                  </a:txBody>
                  <a:tcPr/>
                </a:tc>
                <a:extLst>
                  <a:ext uri="{0D108BD9-81ED-4DB2-BD59-A6C34878D82A}">
                    <a16:rowId xmlns:a16="http://schemas.microsoft.com/office/drawing/2014/main" val="10001"/>
                  </a:ext>
                </a:extLst>
              </a:tr>
              <a:tr h="478656">
                <a:tc>
                  <a:txBody>
                    <a:bodyPr/>
                    <a:lstStyle/>
                    <a:p>
                      <a:r>
                        <a:rPr lang="en-US" sz="2500" dirty="0" err="1"/>
                        <a:t>dropna</a:t>
                      </a:r>
                      <a:r>
                        <a:rPr lang="en-US" sz="2500" dirty="0"/>
                        <a:t>(how='all')</a:t>
                      </a:r>
                    </a:p>
                  </a:txBody>
                  <a:tcPr/>
                </a:tc>
                <a:tc>
                  <a:txBody>
                    <a:bodyPr/>
                    <a:lstStyle/>
                    <a:p>
                      <a:r>
                        <a:rPr lang="en-US" sz="2500" dirty="0"/>
                        <a:t>Drop observations where all cells is NA</a:t>
                      </a:r>
                    </a:p>
                  </a:txBody>
                  <a:tcPr/>
                </a:tc>
                <a:extLst>
                  <a:ext uri="{0D108BD9-81ED-4DB2-BD59-A6C34878D82A}">
                    <a16:rowId xmlns:a16="http://schemas.microsoft.com/office/drawing/2014/main" val="10002"/>
                  </a:ext>
                </a:extLst>
              </a:tr>
              <a:tr h="864669">
                <a:tc>
                  <a:txBody>
                    <a:bodyPr/>
                    <a:lstStyle/>
                    <a:p>
                      <a:r>
                        <a:rPr lang="en-US" sz="2500" dirty="0" err="1"/>
                        <a:t>dropna</a:t>
                      </a:r>
                      <a:r>
                        <a:rPr lang="en-US" sz="2500" dirty="0"/>
                        <a:t>(axis=1, how='all')</a:t>
                      </a:r>
                    </a:p>
                  </a:txBody>
                  <a:tcPr/>
                </a:tc>
                <a:tc>
                  <a:txBody>
                    <a:bodyPr/>
                    <a:lstStyle/>
                    <a:p>
                      <a:r>
                        <a:rPr lang="en-US" sz="2500" dirty="0"/>
                        <a:t>Drop column if all the values are</a:t>
                      </a:r>
                      <a:r>
                        <a:rPr lang="en-US" sz="2500" baseline="0" dirty="0"/>
                        <a:t> missing</a:t>
                      </a:r>
                      <a:endParaRPr lang="en-US" sz="2500" dirty="0"/>
                    </a:p>
                  </a:txBody>
                  <a:tcPr/>
                </a:tc>
                <a:extLst>
                  <a:ext uri="{0D108BD9-81ED-4DB2-BD59-A6C34878D82A}">
                    <a16:rowId xmlns:a16="http://schemas.microsoft.com/office/drawing/2014/main" val="10003"/>
                  </a:ext>
                </a:extLst>
              </a:tr>
              <a:tr h="864669">
                <a:tc>
                  <a:txBody>
                    <a:bodyPr/>
                    <a:lstStyle/>
                    <a:p>
                      <a:r>
                        <a:rPr lang="en-US" sz="2500" dirty="0" err="1"/>
                        <a:t>dropna</a:t>
                      </a:r>
                      <a:r>
                        <a:rPr lang="en-US" sz="2500" dirty="0"/>
                        <a:t>(thresh = 5)</a:t>
                      </a:r>
                    </a:p>
                  </a:txBody>
                  <a:tcPr/>
                </a:tc>
                <a:tc>
                  <a:txBody>
                    <a:bodyPr/>
                    <a:lstStyle/>
                    <a:p>
                      <a:r>
                        <a:rPr lang="en-US" sz="2500" dirty="0"/>
                        <a:t>Drop rows that contain less than 5 non-missing values</a:t>
                      </a:r>
                    </a:p>
                  </a:txBody>
                  <a:tcPr/>
                </a:tc>
                <a:extLst>
                  <a:ext uri="{0D108BD9-81ED-4DB2-BD59-A6C34878D82A}">
                    <a16:rowId xmlns:a16="http://schemas.microsoft.com/office/drawing/2014/main" val="10004"/>
                  </a:ext>
                </a:extLst>
              </a:tr>
              <a:tr h="487679">
                <a:tc>
                  <a:txBody>
                    <a:bodyPr/>
                    <a:lstStyle/>
                    <a:p>
                      <a:r>
                        <a:rPr lang="en-US" sz="2500" dirty="0" err="1"/>
                        <a:t>fillna</a:t>
                      </a:r>
                      <a:r>
                        <a:rPr lang="en-US" sz="2500" dirty="0"/>
                        <a:t>(0)</a:t>
                      </a:r>
                    </a:p>
                  </a:txBody>
                  <a:tcPr/>
                </a:tc>
                <a:tc>
                  <a:txBody>
                    <a:bodyPr/>
                    <a:lstStyle/>
                    <a:p>
                      <a:r>
                        <a:rPr lang="en-US" sz="2500" dirty="0"/>
                        <a:t>Replace missing values with zeros</a:t>
                      </a:r>
                    </a:p>
                  </a:txBody>
                  <a:tcPr/>
                </a:tc>
                <a:extLst>
                  <a:ext uri="{0D108BD9-81ED-4DB2-BD59-A6C34878D82A}">
                    <a16:rowId xmlns:a16="http://schemas.microsoft.com/office/drawing/2014/main" val="10005"/>
                  </a:ext>
                </a:extLst>
              </a:tr>
              <a:tr h="478656">
                <a:tc>
                  <a:txBody>
                    <a:bodyPr/>
                    <a:lstStyle/>
                    <a:p>
                      <a:r>
                        <a:rPr lang="en-US" sz="2500" dirty="0" err="1"/>
                        <a:t>isnull</a:t>
                      </a:r>
                      <a:r>
                        <a:rPr lang="en-US" sz="2500" dirty="0"/>
                        <a:t>()</a:t>
                      </a:r>
                    </a:p>
                  </a:txBody>
                  <a:tcPr/>
                </a:tc>
                <a:tc>
                  <a:txBody>
                    <a:bodyPr/>
                    <a:lstStyle/>
                    <a:p>
                      <a:r>
                        <a:rPr lang="en-US" sz="2500" dirty="0"/>
                        <a:t>returns True if the value is missing</a:t>
                      </a:r>
                    </a:p>
                  </a:txBody>
                  <a:tcPr/>
                </a:tc>
                <a:extLst>
                  <a:ext uri="{0D108BD9-81ED-4DB2-BD59-A6C34878D82A}">
                    <a16:rowId xmlns:a16="http://schemas.microsoft.com/office/drawing/2014/main" val="10006"/>
                  </a:ext>
                </a:extLst>
              </a:tr>
              <a:tr h="505586">
                <a:tc>
                  <a:txBody>
                    <a:bodyPr/>
                    <a:lstStyle/>
                    <a:p>
                      <a:r>
                        <a:rPr lang="en-US" sz="2500" dirty="0" err="1"/>
                        <a:t>notnull</a:t>
                      </a:r>
                      <a:r>
                        <a:rPr lang="en-US" sz="2500" dirty="0"/>
                        <a:t>()</a:t>
                      </a:r>
                    </a:p>
                  </a:txBody>
                  <a:tcPr/>
                </a:tc>
                <a:tc>
                  <a:txBody>
                    <a:bodyPr/>
                    <a:lstStyle/>
                    <a:p>
                      <a:r>
                        <a:rPr lang="en-US" sz="2500" dirty="0"/>
                        <a:t>Returns True for non-missing values</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30511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A9B30-7A1A-8541-93B1-B3B796AEEB81}"/>
              </a:ext>
            </a:extLst>
          </p:cNvPr>
          <p:cNvSpPr>
            <a:spLocks noGrp="1"/>
          </p:cNvSpPr>
          <p:nvPr>
            <p:ph type="title"/>
          </p:nvPr>
        </p:nvSpPr>
        <p:spPr>
          <a:xfrm>
            <a:off x="2517648" y="2851562"/>
            <a:ext cx="8174736" cy="2134966"/>
          </a:xfrm>
        </p:spPr>
        <p:txBody>
          <a:bodyPr>
            <a:normAutofit/>
          </a:bodyPr>
          <a:lstStyle/>
          <a:p>
            <a:r>
              <a:rPr lang="en-US" sz="4500" dirty="0">
                <a:solidFill>
                  <a:srgbClr val="FF6700"/>
                </a:solidFill>
              </a:rPr>
              <a:t>Refer </a:t>
            </a:r>
            <a:r>
              <a:rPr lang="en-US" sz="4500" dirty="0" err="1">
                <a:solidFill>
                  <a:srgbClr val="FF6700"/>
                </a:solidFill>
              </a:rPr>
              <a:t>ipython</a:t>
            </a:r>
            <a:r>
              <a:rPr lang="en-US" sz="4500" dirty="0">
                <a:solidFill>
                  <a:srgbClr val="FF6700"/>
                </a:solidFill>
              </a:rPr>
              <a:t> notebook for</a:t>
            </a:r>
            <a:br>
              <a:rPr lang="en-US" sz="4500" dirty="0">
                <a:solidFill>
                  <a:srgbClr val="FF6700"/>
                </a:solidFill>
              </a:rPr>
            </a:br>
            <a:r>
              <a:rPr lang="en-US" sz="4500" dirty="0">
                <a:solidFill>
                  <a:srgbClr val="FF6700"/>
                </a:solidFill>
              </a:rPr>
              <a:t> Missing values treatment</a:t>
            </a:r>
          </a:p>
        </p:txBody>
      </p:sp>
    </p:spTree>
    <p:extLst>
      <p:ext uri="{BB962C8B-B14F-4D97-AF65-F5344CB8AC3E}">
        <p14:creationId xmlns:p14="http://schemas.microsoft.com/office/powerpoint/2010/main" val="111151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Content Placeholder 2">
            <a:extLst>
              <a:ext uri="{FF2B5EF4-FFF2-40B4-BE49-F238E27FC236}">
                <a16:creationId xmlns:a16="http://schemas.microsoft.com/office/drawing/2014/main" id="{970447CA-A1E9-3145-BCC3-493280446735}"/>
              </a:ext>
            </a:extLst>
          </p:cNvPr>
          <p:cNvSpPr>
            <a:spLocks noGrp="1"/>
          </p:cNvSpPr>
          <p:nvPr>
            <p:ph idx="4294967295"/>
          </p:nvPr>
        </p:nvSpPr>
        <p:spPr>
          <a:xfrm>
            <a:off x="4331208" y="2652712"/>
            <a:ext cx="3276600" cy="776288"/>
          </a:xfrm>
        </p:spPr>
        <p:txBody>
          <a:bodyPr>
            <a:normAutofit/>
          </a:bodyPr>
          <a:lstStyle/>
          <a:p>
            <a:pPr marL="0" indent="0">
              <a:buNone/>
            </a:pPr>
            <a:r>
              <a:rPr lang="en-US" altLang="en-US" sz="4500" dirty="0">
                <a:solidFill>
                  <a:srgbClr val="FF6700"/>
                </a:solidFill>
                <a:latin typeface="+mj-lt"/>
                <a:ea typeface="+mj-ea"/>
                <a:cs typeface="+mj-cs"/>
              </a:rPr>
              <a:t>Scatter Plot</a:t>
            </a:r>
          </a:p>
        </p:txBody>
      </p:sp>
    </p:spTree>
    <p:extLst>
      <p:ext uri="{BB962C8B-B14F-4D97-AF65-F5344CB8AC3E}">
        <p14:creationId xmlns:p14="http://schemas.microsoft.com/office/powerpoint/2010/main" val="1538149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CACFCA-6678-E64E-B8AC-0AFAA695C3A1}"/>
              </a:ext>
            </a:extLst>
          </p:cNvPr>
          <p:cNvPicPr>
            <a:picLocks noChangeAspect="1"/>
          </p:cNvPicPr>
          <p:nvPr/>
        </p:nvPicPr>
        <p:blipFill>
          <a:blip r:embed="rId2"/>
          <a:stretch>
            <a:fillRect/>
          </a:stretch>
        </p:blipFill>
        <p:spPr>
          <a:xfrm>
            <a:off x="4841347" y="2288732"/>
            <a:ext cx="5707557" cy="3477452"/>
          </a:xfrm>
          <a:prstGeom prst="rect">
            <a:avLst/>
          </a:prstGeom>
          <a:ln>
            <a:solidFill>
              <a:srgbClr val="002060"/>
            </a:solidFill>
          </a:ln>
        </p:spPr>
      </p:pic>
      <p:sp>
        <p:nvSpPr>
          <p:cNvPr id="7" name="Rectangle 6">
            <a:extLst>
              <a:ext uri="{FF2B5EF4-FFF2-40B4-BE49-F238E27FC236}">
                <a16:creationId xmlns:a16="http://schemas.microsoft.com/office/drawing/2014/main" id="{16600BF2-8E84-B14B-AA0C-D274C2AF20B3}"/>
              </a:ext>
            </a:extLst>
          </p:cNvPr>
          <p:cNvSpPr/>
          <p:nvPr/>
        </p:nvSpPr>
        <p:spPr>
          <a:xfrm>
            <a:off x="0" y="1091816"/>
            <a:ext cx="11257547" cy="830997"/>
          </a:xfrm>
          <a:prstGeom prst="rect">
            <a:avLst/>
          </a:prstGeom>
        </p:spPr>
        <p:txBody>
          <a:bodyPr wrap="square">
            <a:spAutoFit/>
          </a:bodyPr>
          <a:lstStyle/>
          <a:p>
            <a:r>
              <a:rPr lang="en-IN" sz="2400" dirty="0">
                <a:solidFill>
                  <a:schemeClr val="accent1"/>
                </a:solidFill>
                <a:latin typeface="Garamond" panose="02020404030301010803" pitchFamily="18" charset="0"/>
              </a:rPr>
              <a:t>A scatter plot (aka scatter chart, scatter graph) uses dots to represent values for two different numeric variables. Scatter plots are used to observe relationships between variables.</a:t>
            </a:r>
            <a:endParaRPr lang="en-US" sz="2400" dirty="0">
              <a:solidFill>
                <a:schemeClr val="accent1"/>
              </a:solidFill>
              <a:latin typeface="Garamond" panose="02020404030301010803" pitchFamily="18" charset="0"/>
            </a:endParaRPr>
          </a:p>
        </p:txBody>
      </p:sp>
      <p:sp>
        <p:nvSpPr>
          <p:cNvPr id="12" name="TextBox 11">
            <a:extLst>
              <a:ext uri="{FF2B5EF4-FFF2-40B4-BE49-F238E27FC236}">
                <a16:creationId xmlns:a16="http://schemas.microsoft.com/office/drawing/2014/main" id="{39F86EF3-74EF-D541-89CA-B700301594C5}"/>
              </a:ext>
            </a:extLst>
          </p:cNvPr>
          <p:cNvSpPr txBox="1"/>
          <p:nvPr/>
        </p:nvSpPr>
        <p:spPr>
          <a:xfrm>
            <a:off x="4310032" y="6246941"/>
            <a:ext cx="3385094" cy="369332"/>
          </a:xfrm>
          <a:prstGeom prst="rect">
            <a:avLst/>
          </a:prstGeom>
          <a:noFill/>
        </p:spPr>
        <p:txBody>
          <a:bodyPr wrap="none" rtlCol="0">
            <a:spAutoFit/>
          </a:bodyPr>
          <a:lstStyle/>
          <a:p>
            <a:r>
              <a:rPr lang="en-US" dirty="0">
                <a:solidFill>
                  <a:srgbClr val="FF0000"/>
                </a:solidFill>
              </a:rPr>
              <a:t>Which variable affects which one?</a:t>
            </a:r>
          </a:p>
        </p:txBody>
      </p:sp>
      <p:sp>
        <p:nvSpPr>
          <p:cNvPr id="13" name="TextBox 12">
            <a:extLst>
              <a:ext uri="{FF2B5EF4-FFF2-40B4-BE49-F238E27FC236}">
                <a16:creationId xmlns:a16="http://schemas.microsoft.com/office/drawing/2014/main" id="{E59800FB-C6BC-B84D-9668-9B0D19B2A04C}"/>
              </a:ext>
            </a:extLst>
          </p:cNvPr>
          <p:cNvSpPr txBox="1"/>
          <p:nvPr/>
        </p:nvSpPr>
        <p:spPr>
          <a:xfrm>
            <a:off x="0" y="0"/>
            <a:ext cx="4086225" cy="784830"/>
          </a:xfrm>
          <a:prstGeom prst="rect">
            <a:avLst/>
          </a:prstGeom>
          <a:noFill/>
        </p:spPr>
        <p:txBody>
          <a:bodyPr wrap="square" rtlCol="0">
            <a:spAutoFit/>
          </a:bodyPr>
          <a:lstStyle/>
          <a:p>
            <a:r>
              <a:rPr lang="en-US" altLang="en-US" sz="4500" dirty="0">
                <a:solidFill>
                  <a:srgbClr val="FF6700"/>
                </a:solidFill>
                <a:latin typeface="+mj-lt"/>
                <a:ea typeface="+mj-ea"/>
                <a:cs typeface="+mj-cs"/>
              </a:rPr>
              <a:t>Scatter Plot</a:t>
            </a:r>
            <a:endParaRPr lang="en-US" sz="4500" dirty="0">
              <a:solidFill>
                <a:srgbClr val="FF6700"/>
              </a:solidFill>
              <a:latin typeface="+mj-lt"/>
              <a:ea typeface="+mj-ea"/>
              <a:cs typeface="+mj-cs"/>
            </a:endParaRPr>
          </a:p>
        </p:txBody>
      </p:sp>
      <p:graphicFrame>
        <p:nvGraphicFramePr>
          <p:cNvPr id="15" name="Table 14">
            <a:extLst>
              <a:ext uri="{FF2B5EF4-FFF2-40B4-BE49-F238E27FC236}">
                <a16:creationId xmlns:a16="http://schemas.microsoft.com/office/drawing/2014/main" id="{75701CD4-454C-A448-B6EA-9DD304301AD4}"/>
              </a:ext>
            </a:extLst>
          </p:cNvPr>
          <p:cNvGraphicFramePr>
            <a:graphicFrameLocks noGrp="1"/>
          </p:cNvGraphicFramePr>
          <p:nvPr>
            <p:extLst>
              <p:ext uri="{D42A27DB-BD31-4B8C-83A1-F6EECF244321}">
                <p14:modId xmlns:p14="http://schemas.microsoft.com/office/powerpoint/2010/main" val="3648931880"/>
              </p:ext>
            </p:extLst>
          </p:nvPr>
        </p:nvGraphicFramePr>
        <p:xfrm>
          <a:off x="314325" y="2114132"/>
          <a:ext cx="2247900" cy="4191000"/>
        </p:xfrm>
        <a:graphic>
          <a:graphicData uri="http://schemas.openxmlformats.org/drawingml/2006/table">
            <a:tbl>
              <a:tblPr/>
              <a:tblGrid>
                <a:gridCol w="1154070">
                  <a:extLst>
                    <a:ext uri="{9D8B030D-6E8A-4147-A177-3AD203B41FA5}">
                      <a16:colId xmlns:a16="http://schemas.microsoft.com/office/drawing/2014/main" val="3028319853"/>
                    </a:ext>
                  </a:extLst>
                </a:gridCol>
                <a:gridCol w="1093830">
                  <a:extLst>
                    <a:ext uri="{9D8B030D-6E8A-4147-A177-3AD203B41FA5}">
                      <a16:colId xmlns:a16="http://schemas.microsoft.com/office/drawing/2014/main" val="535256569"/>
                    </a:ext>
                  </a:extLst>
                </a:gridCol>
              </a:tblGrid>
              <a:tr h="838200">
                <a:tc>
                  <a:txBody>
                    <a:bodyPr/>
                    <a:lstStyle/>
                    <a:p>
                      <a:pPr algn="ctr" rtl="0" fontAlgn="ctr"/>
                      <a:r>
                        <a:rPr lang="en-IN" sz="1600" b="0" i="0" u="none" strike="noStrike">
                          <a:solidFill>
                            <a:srgbClr val="000000"/>
                          </a:solidFill>
                          <a:effectLst/>
                          <a:latin typeface="Calibri" panose="020F0502020204030204" pitchFamily="34" charset="0"/>
                        </a:rPr>
                        <a:t>Temperature °C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n-IN" sz="1600" b="0" i="0" u="none" strike="noStrike">
                          <a:solidFill>
                            <a:srgbClr val="000000"/>
                          </a:solidFill>
                          <a:effectLst/>
                          <a:latin typeface="Calibri" panose="020F0502020204030204" pitchFamily="34" charset="0"/>
                        </a:rPr>
                        <a:t>Ice Cream Sales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619076142"/>
                  </a:ext>
                </a:extLst>
              </a:tr>
              <a:tr h="279400">
                <a:tc>
                  <a:txBody>
                    <a:bodyPr/>
                    <a:lstStyle/>
                    <a:p>
                      <a:pPr algn="ctr" rtl="0" fontAlgn="ctr"/>
                      <a:r>
                        <a:rPr lang="en-IN" sz="1600" b="0" i="0" u="none" strike="noStrike">
                          <a:solidFill>
                            <a:srgbClr val="000000"/>
                          </a:solidFill>
                          <a:effectLst/>
                          <a:latin typeface="Calibri" panose="020F0502020204030204" pitchFamily="34" charset="0"/>
                        </a:rPr>
                        <a:t>14.2°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$215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7549023"/>
                  </a:ext>
                </a:extLst>
              </a:tr>
              <a:tr h="279400">
                <a:tc>
                  <a:txBody>
                    <a:bodyPr/>
                    <a:lstStyle/>
                    <a:p>
                      <a:pPr algn="ctr" rtl="0" fontAlgn="ctr"/>
                      <a:r>
                        <a:rPr lang="en-IN" sz="1600" b="0" i="0" u="none" strike="noStrike">
                          <a:solidFill>
                            <a:srgbClr val="000000"/>
                          </a:solidFill>
                          <a:effectLst/>
                          <a:latin typeface="Calibri" panose="020F0502020204030204" pitchFamily="34" charset="0"/>
                        </a:rPr>
                        <a:t>16.4°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$325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8991101"/>
                  </a:ext>
                </a:extLst>
              </a:tr>
              <a:tr h="279400">
                <a:tc>
                  <a:txBody>
                    <a:bodyPr/>
                    <a:lstStyle/>
                    <a:p>
                      <a:pPr algn="ctr" rtl="0" fontAlgn="ctr"/>
                      <a:r>
                        <a:rPr lang="en-IN" sz="1600" b="0" i="0" u="none" strike="noStrike">
                          <a:solidFill>
                            <a:srgbClr val="000000"/>
                          </a:solidFill>
                          <a:effectLst/>
                          <a:latin typeface="Calibri" panose="020F0502020204030204" pitchFamily="34" charset="0"/>
                        </a:rPr>
                        <a:t>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$185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7105225"/>
                  </a:ext>
                </a:extLst>
              </a:tr>
              <a:tr h="279400">
                <a:tc>
                  <a:txBody>
                    <a:bodyPr/>
                    <a:lstStyle/>
                    <a:p>
                      <a:pPr algn="ctr" rtl="0" fontAlgn="ctr"/>
                      <a:r>
                        <a:rPr lang="en-IN" sz="1600" b="0" i="0" u="none" strike="noStrike">
                          <a:solidFill>
                            <a:srgbClr val="000000"/>
                          </a:solidFill>
                          <a:effectLst/>
                          <a:latin typeface="Calibri" panose="020F0502020204030204" pitchFamily="34" charset="0"/>
                        </a:rPr>
                        <a:t>15.2°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$332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7372336"/>
                  </a:ext>
                </a:extLst>
              </a:tr>
              <a:tr h="279400">
                <a:tc>
                  <a:txBody>
                    <a:bodyPr/>
                    <a:lstStyle/>
                    <a:p>
                      <a:pPr algn="ctr" rtl="0" fontAlgn="ctr"/>
                      <a:r>
                        <a:rPr lang="en-IN" sz="1600" b="0" i="0" u="none" strike="noStrike">
                          <a:solidFill>
                            <a:srgbClr val="000000"/>
                          </a:solidFill>
                          <a:effectLst/>
                          <a:latin typeface="Calibri" panose="020F0502020204030204" pitchFamily="34" charset="0"/>
                        </a:rPr>
                        <a:t>18.5°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$406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4266655"/>
                  </a:ext>
                </a:extLst>
              </a:tr>
              <a:tr h="279400">
                <a:tc>
                  <a:txBody>
                    <a:bodyPr/>
                    <a:lstStyle/>
                    <a:p>
                      <a:pPr algn="ctr" rtl="0" fontAlgn="ctr"/>
                      <a:r>
                        <a:rPr lang="en-IN" sz="1600" b="0" i="0" u="none" strike="noStrike">
                          <a:solidFill>
                            <a:srgbClr val="000000"/>
                          </a:solidFill>
                          <a:effectLst/>
                          <a:latin typeface="Calibri" panose="020F0502020204030204" pitchFamily="34" charset="0"/>
                        </a:rPr>
                        <a:t>22.1°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$522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8612718"/>
                  </a:ext>
                </a:extLst>
              </a:tr>
              <a:tr h="279400">
                <a:tc>
                  <a:txBody>
                    <a:bodyPr/>
                    <a:lstStyle/>
                    <a:p>
                      <a:pPr algn="ctr" rtl="0" fontAlgn="ctr"/>
                      <a:r>
                        <a:rPr lang="en-IN" sz="1600" b="0" i="0" u="none" strike="noStrike">
                          <a:solidFill>
                            <a:srgbClr val="000000"/>
                          </a:solidFill>
                          <a:effectLst/>
                          <a:latin typeface="Calibri" panose="020F0502020204030204" pitchFamily="34" charset="0"/>
                        </a:rPr>
                        <a:t>19.4°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$412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4475250"/>
                  </a:ext>
                </a:extLst>
              </a:tr>
              <a:tr h="279400">
                <a:tc>
                  <a:txBody>
                    <a:bodyPr/>
                    <a:lstStyle/>
                    <a:p>
                      <a:pPr algn="ctr" rtl="0" fontAlgn="ctr"/>
                      <a:r>
                        <a:rPr lang="en-IN" sz="1600" b="0" i="0" u="none" strike="noStrike">
                          <a:solidFill>
                            <a:srgbClr val="000000"/>
                          </a:solidFill>
                          <a:effectLst/>
                          <a:latin typeface="Calibri" panose="020F0502020204030204" pitchFamily="34" charset="0"/>
                        </a:rPr>
                        <a:t>25.1°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$614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0375741"/>
                  </a:ext>
                </a:extLst>
              </a:tr>
              <a:tr h="279400">
                <a:tc>
                  <a:txBody>
                    <a:bodyPr/>
                    <a:lstStyle/>
                    <a:p>
                      <a:pPr algn="ctr" rtl="0" fontAlgn="ctr"/>
                      <a:r>
                        <a:rPr lang="en-IN" sz="1600" b="0" i="0" u="none" strike="noStrike">
                          <a:solidFill>
                            <a:srgbClr val="000000"/>
                          </a:solidFill>
                          <a:effectLst/>
                          <a:latin typeface="Calibri" panose="020F0502020204030204" pitchFamily="34" charset="0"/>
                        </a:rPr>
                        <a:t>23.4°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$544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9788797"/>
                  </a:ext>
                </a:extLst>
              </a:tr>
              <a:tr h="279400">
                <a:tc>
                  <a:txBody>
                    <a:bodyPr/>
                    <a:lstStyle/>
                    <a:p>
                      <a:pPr algn="ctr" rtl="0" fontAlgn="ctr"/>
                      <a:r>
                        <a:rPr lang="en-IN" sz="1600" b="0" i="0" u="none" strike="noStrike">
                          <a:solidFill>
                            <a:srgbClr val="000000"/>
                          </a:solidFill>
                          <a:effectLst/>
                          <a:latin typeface="Calibri" panose="020F0502020204030204" pitchFamily="34" charset="0"/>
                        </a:rPr>
                        <a:t>18.1°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$421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462813"/>
                  </a:ext>
                </a:extLst>
              </a:tr>
              <a:tr h="279400">
                <a:tc>
                  <a:txBody>
                    <a:bodyPr/>
                    <a:lstStyle/>
                    <a:p>
                      <a:pPr algn="ctr" rtl="0" fontAlgn="ctr"/>
                      <a:r>
                        <a:rPr lang="en-IN" sz="1600" b="0" i="0" u="none" strike="noStrike">
                          <a:solidFill>
                            <a:srgbClr val="000000"/>
                          </a:solidFill>
                          <a:effectLst/>
                          <a:latin typeface="Calibri" panose="020F0502020204030204" pitchFamily="34" charset="0"/>
                        </a:rPr>
                        <a:t>22.6°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a:solidFill>
                            <a:srgbClr val="000000"/>
                          </a:solidFill>
                          <a:effectLst/>
                          <a:latin typeface="Calibri" panose="020F0502020204030204" pitchFamily="34" charset="0"/>
                        </a:rPr>
                        <a:t>$445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133065"/>
                  </a:ext>
                </a:extLst>
              </a:tr>
              <a:tr h="279400">
                <a:tc>
                  <a:txBody>
                    <a:bodyPr/>
                    <a:lstStyle/>
                    <a:p>
                      <a:pPr algn="ctr" rtl="0" fontAlgn="ctr"/>
                      <a:r>
                        <a:rPr lang="en-IN" sz="1600" b="0" i="0" u="none" strike="noStrike">
                          <a:solidFill>
                            <a:srgbClr val="000000"/>
                          </a:solidFill>
                          <a:effectLst/>
                          <a:latin typeface="Calibri" panose="020F0502020204030204" pitchFamily="34" charset="0"/>
                        </a:rPr>
                        <a:t>17.2°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IN" sz="1600" b="0" i="0" u="none" strike="noStrike" dirty="0">
                          <a:solidFill>
                            <a:srgbClr val="000000"/>
                          </a:solidFill>
                          <a:effectLst/>
                          <a:latin typeface="Calibri" panose="020F0502020204030204" pitchFamily="34" charset="0"/>
                        </a:rPr>
                        <a:t>$408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8321622"/>
                  </a:ext>
                </a:extLst>
              </a:tr>
            </a:tbl>
          </a:graphicData>
        </a:graphic>
      </p:graphicFrame>
      <p:sp>
        <p:nvSpPr>
          <p:cNvPr id="2" name="Striped Right Arrow 1">
            <a:extLst>
              <a:ext uri="{FF2B5EF4-FFF2-40B4-BE49-F238E27FC236}">
                <a16:creationId xmlns:a16="http://schemas.microsoft.com/office/drawing/2014/main" id="{137DCBFF-D2AD-3341-B5BC-EC4CA2A30BBB}"/>
              </a:ext>
            </a:extLst>
          </p:cNvPr>
          <p:cNvSpPr/>
          <p:nvPr/>
        </p:nvSpPr>
        <p:spPr>
          <a:xfrm>
            <a:off x="2957513" y="3429000"/>
            <a:ext cx="1128712" cy="11715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1622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AEA011DA-0CA1-7F49-A44F-2D7DC1F12913}"/>
              </a:ext>
            </a:extLst>
          </p:cNvPr>
          <p:cNvGraphicFramePr>
            <a:graphicFrameLocks/>
          </p:cNvGraphicFramePr>
          <p:nvPr>
            <p:extLst>
              <p:ext uri="{D42A27DB-BD31-4B8C-83A1-F6EECF244321}">
                <p14:modId xmlns:p14="http://schemas.microsoft.com/office/powerpoint/2010/main" val="3813719601"/>
              </p:ext>
            </p:extLst>
          </p:nvPr>
        </p:nvGraphicFramePr>
        <p:xfrm>
          <a:off x="4684127" y="1720516"/>
          <a:ext cx="5867568" cy="4078705"/>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5FAC990F-BDE4-D14F-95FE-768DCB8D8559}"/>
              </a:ext>
            </a:extLst>
          </p:cNvPr>
          <p:cNvSpPr/>
          <p:nvPr/>
        </p:nvSpPr>
        <p:spPr>
          <a:xfrm>
            <a:off x="0" y="0"/>
            <a:ext cx="2768707" cy="784830"/>
          </a:xfrm>
          <a:prstGeom prst="rect">
            <a:avLst/>
          </a:prstGeom>
        </p:spPr>
        <p:txBody>
          <a:bodyPr wrap="none">
            <a:spAutoFit/>
          </a:bodyPr>
          <a:lstStyle/>
          <a:p>
            <a:r>
              <a:rPr lang="en-US" altLang="en-US" sz="4500" dirty="0">
                <a:solidFill>
                  <a:srgbClr val="FF6700"/>
                </a:solidFill>
                <a:latin typeface="+mj-lt"/>
                <a:ea typeface="+mj-ea"/>
                <a:cs typeface="+mj-cs"/>
              </a:rPr>
              <a:t>Scatter Plot</a:t>
            </a:r>
          </a:p>
        </p:txBody>
      </p:sp>
      <p:graphicFrame>
        <p:nvGraphicFramePr>
          <p:cNvPr id="11" name="Table 10">
            <a:extLst>
              <a:ext uri="{FF2B5EF4-FFF2-40B4-BE49-F238E27FC236}">
                <a16:creationId xmlns:a16="http://schemas.microsoft.com/office/drawing/2014/main" id="{19B1F556-4271-1E45-A60E-27F4BA331C5C}"/>
              </a:ext>
            </a:extLst>
          </p:cNvPr>
          <p:cNvGraphicFramePr>
            <a:graphicFrameLocks noGrp="1"/>
          </p:cNvGraphicFramePr>
          <p:nvPr>
            <p:extLst>
              <p:ext uri="{D42A27DB-BD31-4B8C-83A1-F6EECF244321}">
                <p14:modId xmlns:p14="http://schemas.microsoft.com/office/powerpoint/2010/main" val="2866880512"/>
              </p:ext>
            </p:extLst>
          </p:nvPr>
        </p:nvGraphicFramePr>
        <p:xfrm>
          <a:off x="203366" y="1720516"/>
          <a:ext cx="2873877" cy="2180814"/>
        </p:xfrm>
        <a:graphic>
          <a:graphicData uri="http://schemas.openxmlformats.org/drawingml/2006/table">
            <a:tbl>
              <a:tblPr/>
              <a:tblGrid>
                <a:gridCol w="1556084">
                  <a:extLst>
                    <a:ext uri="{9D8B030D-6E8A-4147-A177-3AD203B41FA5}">
                      <a16:colId xmlns:a16="http://schemas.microsoft.com/office/drawing/2014/main" val="1412772223"/>
                    </a:ext>
                  </a:extLst>
                </a:gridCol>
                <a:gridCol w="1317793">
                  <a:extLst>
                    <a:ext uri="{9D8B030D-6E8A-4147-A177-3AD203B41FA5}">
                      <a16:colId xmlns:a16="http://schemas.microsoft.com/office/drawing/2014/main" val="3680519174"/>
                    </a:ext>
                  </a:extLst>
                </a:gridCol>
              </a:tblGrid>
              <a:tr h="451379">
                <a:tc>
                  <a:txBody>
                    <a:bodyPr/>
                    <a:lstStyle/>
                    <a:p>
                      <a:pPr algn="l" fontAlgn="b"/>
                      <a:r>
                        <a:rPr lang="en-IN" sz="1400" b="1" i="0" u="none" strike="noStrike" dirty="0">
                          <a:solidFill>
                            <a:srgbClr val="000000"/>
                          </a:solidFill>
                          <a:effectLst/>
                          <a:latin typeface="Calibri" panose="020F0502020204030204" pitchFamily="34" charset="0"/>
                        </a:rPr>
                        <a:t>Cigarettes (X) in Years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IN" sz="1400" b="1" i="0" u="none" strike="noStrike" dirty="0">
                          <a:solidFill>
                            <a:srgbClr val="000000"/>
                          </a:solidFill>
                          <a:effectLst/>
                          <a:latin typeface="Calibri" panose="020F0502020204030204" pitchFamily="34" charset="0"/>
                        </a:rPr>
                        <a:t>Lung Capacity (Y)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extLst>
                  <a:ext uri="{0D108BD9-81ED-4DB2-BD59-A6C34878D82A}">
                    <a16:rowId xmlns:a16="http://schemas.microsoft.com/office/drawing/2014/main" val="2414557342"/>
                  </a:ext>
                </a:extLst>
              </a:tr>
              <a:tr h="345887">
                <a:tc>
                  <a:txBody>
                    <a:bodyPr/>
                    <a:lstStyle/>
                    <a:p>
                      <a:pPr algn="ctr" fontAlgn="b"/>
                      <a:r>
                        <a:rPr lang="en-IN" sz="1600" b="0" i="0" u="none" strike="noStrike" dirty="0">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600" b="0" i="0" u="none" strike="noStrike">
                          <a:solidFill>
                            <a:srgbClr val="000000"/>
                          </a:solidFill>
                          <a:effectLst/>
                          <a:latin typeface="Calibri" panose="020F0502020204030204" pitchFamily="34" charset="0"/>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3069734"/>
                  </a:ext>
                </a:extLst>
              </a:tr>
              <a:tr h="345887">
                <a:tc>
                  <a:txBody>
                    <a:bodyPr/>
                    <a:lstStyle/>
                    <a:p>
                      <a:pPr algn="ctr" fontAlgn="b"/>
                      <a:r>
                        <a:rPr lang="en-IN" sz="1600" b="0"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600" b="0" i="0" u="none" strike="noStrike" dirty="0">
                          <a:solidFill>
                            <a:srgbClr val="000000"/>
                          </a:solidFill>
                          <a:effectLst/>
                          <a:latin typeface="Calibri" panose="020F0502020204030204" pitchFamily="34" charset="0"/>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034335"/>
                  </a:ext>
                </a:extLst>
              </a:tr>
              <a:tr h="345887">
                <a:tc>
                  <a:txBody>
                    <a:bodyPr/>
                    <a:lstStyle/>
                    <a:p>
                      <a:pPr algn="ctr" fontAlgn="b"/>
                      <a:r>
                        <a:rPr lang="en-IN" sz="1600" b="0" i="0" u="none" strike="noStrike">
                          <a:solidFill>
                            <a:srgbClr val="000000"/>
                          </a:solidFill>
                          <a:effectLst/>
                          <a:latin typeface="Calibri" panose="020F050202020403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600" b="0" i="0" u="none" strike="noStrike" dirty="0">
                          <a:solidFill>
                            <a:srgbClr val="000000"/>
                          </a:solidFill>
                          <a:effectLst/>
                          <a:latin typeface="Calibri" panose="020F0502020204030204" pitchFamily="34" charset="0"/>
                        </a:rPr>
                        <a:t>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695485"/>
                  </a:ext>
                </a:extLst>
              </a:tr>
              <a:tr h="345887">
                <a:tc>
                  <a:txBody>
                    <a:bodyPr/>
                    <a:lstStyle/>
                    <a:p>
                      <a:pPr algn="ctr" fontAlgn="b"/>
                      <a:r>
                        <a:rPr lang="en-IN" sz="1600" b="0" i="0" u="none" strike="noStrike">
                          <a:solidFill>
                            <a:srgbClr val="000000"/>
                          </a:solidFill>
                          <a:effectLst/>
                          <a:latin typeface="Calibri" panose="020F0502020204030204" pitchFamily="34" charset="0"/>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600" b="0" i="0" u="none" strike="noStrike" dirty="0">
                          <a:solidFill>
                            <a:srgbClr val="000000"/>
                          </a:solidFill>
                          <a:effectLst/>
                          <a:latin typeface="Calibri" panose="020F0502020204030204" pitchFamily="34" charset="0"/>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8546171"/>
                  </a:ext>
                </a:extLst>
              </a:tr>
              <a:tr h="345887">
                <a:tc>
                  <a:txBody>
                    <a:bodyPr/>
                    <a:lstStyle/>
                    <a:p>
                      <a:pPr algn="ctr" fontAlgn="b"/>
                      <a:r>
                        <a:rPr lang="en-IN" sz="1600" b="0" i="0" u="none" strike="noStrike">
                          <a:solidFill>
                            <a:srgbClr val="000000"/>
                          </a:solidFill>
                          <a:effectLst/>
                          <a:latin typeface="Calibri" panose="020F0502020204030204" pitchFamily="34" charset="0"/>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600" b="0" i="0" u="none" strike="noStrike" dirty="0">
                          <a:solidFill>
                            <a:srgbClr val="000000"/>
                          </a:solidFill>
                          <a:effectLst/>
                          <a:latin typeface="Calibri" panose="020F0502020204030204" pitchFamily="34" charset="0"/>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5640029"/>
                  </a:ext>
                </a:extLst>
              </a:tr>
            </a:tbl>
          </a:graphicData>
        </a:graphic>
      </p:graphicFrame>
      <p:sp>
        <p:nvSpPr>
          <p:cNvPr id="5" name="Striped Right Arrow 4">
            <a:extLst>
              <a:ext uri="{FF2B5EF4-FFF2-40B4-BE49-F238E27FC236}">
                <a16:creationId xmlns:a16="http://schemas.microsoft.com/office/drawing/2014/main" id="{18ADC5A4-4285-2644-9437-2E29819BDC6A}"/>
              </a:ext>
            </a:extLst>
          </p:cNvPr>
          <p:cNvSpPr/>
          <p:nvPr/>
        </p:nvSpPr>
        <p:spPr>
          <a:xfrm>
            <a:off x="3316329" y="2588293"/>
            <a:ext cx="1128712" cy="11715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4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0C92D-E8C9-A04E-BAC7-DF879498B3A2}"/>
              </a:ext>
            </a:extLst>
          </p:cNvPr>
          <p:cNvSpPr>
            <a:spLocks noGrp="1"/>
          </p:cNvSpPr>
          <p:nvPr>
            <p:ph type="title"/>
          </p:nvPr>
        </p:nvSpPr>
        <p:spPr>
          <a:xfrm>
            <a:off x="4666488" y="2635885"/>
            <a:ext cx="2859024" cy="1325563"/>
          </a:xfrm>
        </p:spPr>
        <p:txBody>
          <a:bodyPr>
            <a:normAutofit fontScale="90000"/>
          </a:bodyPr>
          <a:lstStyle/>
          <a:p>
            <a:r>
              <a:rPr lang="en-US" altLang="en-US" sz="5000" dirty="0">
                <a:solidFill>
                  <a:srgbClr val="FF6700"/>
                </a:solidFill>
              </a:rPr>
              <a:t>Correlation</a:t>
            </a:r>
            <a:br>
              <a:rPr lang="en-US" altLang="en-US" sz="4500" dirty="0">
                <a:solidFill>
                  <a:srgbClr val="FF6700"/>
                </a:solidFill>
              </a:rPr>
            </a:br>
            <a:endParaRPr lang="en-US" sz="4500" dirty="0">
              <a:solidFill>
                <a:srgbClr val="FF6700"/>
              </a:solidFill>
            </a:endParaRPr>
          </a:p>
        </p:txBody>
      </p:sp>
    </p:spTree>
    <p:extLst>
      <p:ext uri="{BB962C8B-B14F-4D97-AF65-F5344CB8AC3E}">
        <p14:creationId xmlns:p14="http://schemas.microsoft.com/office/powerpoint/2010/main" val="3741631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Title 1">
            <a:extLst>
              <a:ext uri="{FF2B5EF4-FFF2-40B4-BE49-F238E27FC236}">
                <a16:creationId xmlns:a16="http://schemas.microsoft.com/office/drawing/2014/main" id="{94A60014-1CA6-4441-AB1A-E9AC0C290E4F}"/>
              </a:ext>
            </a:extLst>
          </p:cNvPr>
          <p:cNvSpPr>
            <a:spLocks noGrp="1"/>
          </p:cNvSpPr>
          <p:nvPr>
            <p:ph type="title"/>
          </p:nvPr>
        </p:nvSpPr>
        <p:spPr>
          <a:xfrm>
            <a:off x="0" y="0"/>
            <a:ext cx="5718048" cy="1050572"/>
          </a:xfrm>
        </p:spPr>
        <p:txBody>
          <a:bodyPr>
            <a:normAutofit/>
          </a:bodyPr>
          <a:lstStyle/>
          <a:p>
            <a:r>
              <a:rPr lang="en-IN" sz="4500" dirty="0">
                <a:solidFill>
                  <a:srgbClr val="FF6700"/>
                </a:solidFill>
              </a:rPr>
              <a:t>Pearson </a:t>
            </a:r>
            <a:r>
              <a:rPr lang="en-US" altLang="en-US" sz="4500" dirty="0">
                <a:solidFill>
                  <a:srgbClr val="FF6700"/>
                </a:solidFill>
              </a:rPr>
              <a:t>Correlation</a:t>
            </a:r>
          </a:p>
        </p:txBody>
      </p:sp>
      <p:sp>
        <p:nvSpPr>
          <p:cNvPr id="2" name="TextBox 1">
            <a:extLst>
              <a:ext uri="{FF2B5EF4-FFF2-40B4-BE49-F238E27FC236}">
                <a16:creationId xmlns:a16="http://schemas.microsoft.com/office/drawing/2014/main" id="{A0E961AE-05B3-E54A-8598-A30A15D47C9C}"/>
              </a:ext>
            </a:extLst>
          </p:cNvPr>
          <p:cNvSpPr txBox="1"/>
          <p:nvPr/>
        </p:nvSpPr>
        <p:spPr>
          <a:xfrm>
            <a:off x="97537" y="1050572"/>
            <a:ext cx="11533632" cy="1200329"/>
          </a:xfrm>
          <a:prstGeom prst="rect">
            <a:avLst/>
          </a:prstGeom>
          <a:noFill/>
        </p:spPr>
        <p:txBody>
          <a:bodyPr wrap="square" rtlCol="0">
            <a:spAutoFit/>
          </a:bodyPr>
          <a:lstStyle/>
          <a:p>
            <a:r>
              <a:rPr lang="en-IN" sz="2400" dirty="0">
                <a:solidFill>
                  <a:schemeClr val="accent1"/>
                </a:solidFill>
                <a:latin typeface="Garamond" panose="02020404030301010803" pitchFamily="18" charset="0"/>
              </a:rPr>
              <a:t>Correlation is a bi-variate analysis that measures the strength of linear association between two variables and the direction of the relationship. Correlation is a statistical technique used to determine the degree  to which two variables are linearly related.</a:t>
            </a:r>
          </a:p>
        </p:txBody>
      </p:sp>
      <p:pic>
        <p:nvPicPr>
          <p:cNvPr id="5" name="Picture 4">
            <a:extLst>
              <a:ext uri="{FF2B5EF4-FFF2-40B4-BE49-F238E27FC236}">
                <a16:creationId xmlns:a16="http://schemas.microsoft.com/office/drawing/2014/main" id="{1AE07F70-8A2B-104B-A60E-81B81DB00BC7}"/>
              </a:ext>
            </a:extLst>
          </p:cNvPr>
          <p:cNvPicPr>
            <a:picLocks noChangeAspect="1"/>
          </p:cNvPicPr>
          <p:nvPr/>
        </p:nvPicPr>
        <p:blipFill>
          <a:blip r:embed="rId2"/>
          <a:stretch>
            <a:fillRect/>
          </a:stretch>
        </p:blipFill>
        <p:spPr>
          <a:xfrm>
            <a:off x="4218433" y="4870269"/>
            <a:ext cx="3279648" cy="1967789"/>
          </a:xfrm>
          <a:prstGeom prst="rect">
            <a:avLst/>
          </a:prstGeom>
          <a:ln>
            <a:solidFill>
              <a:schemeClr val="accent2"/>
            </a:solidFill>
          </a:ln>
        </p:spPr>
      </p:pic>
      <p:sp>
        <p:nvSpPr>
          <p:cNvPr id="7" name="TextBox 6">
            <a:extLst>
              <a:ext uri="{FF2B5EF4-FFF2-40B4-BE49-F238E27FC236}">
                <a16:creationId xmlns:a16="http://schemas.microsoft.com/office/drawing/2014/main" id="{5FE65E3C-6601-BE41-B733-39E30F07071A}"/>
              </a:ext>
            </a:extLst>
          </p:cNvPr>
          <p:cNvSpPr txBox="1"/>
          <p:nvPr/>
        </p:nvSpPr>
        <p:spPr>
          <a:xfrm>
            <a:off x="1292351" y="2410687"/>
            <a:ext cx="9448801" cy="1323439"/>
          </a:xfrm>
          <a:prstGeom prst="rect">
            <a:avLst/>
          </a:prstGeom>
          <a:noFill/>
        </p:spPr>
        <p:txBody>
          <a:bodyPr wrap="square" rtlCol="0">
            <a:spAutoFit/>
          </a:bodyPr>
          <a:lstStyle/>
          <a:p>
            <a:r>
              <a:rPr lang="en-US" sz="8000" dirty="0">
                <a:solidFill>
                  <a:schemeClr val="accent1"/>
                </a:solidFill>
              </a:rPr>
              <a:t>  [ -1  …..  </a:t>
            </a:r>
            <a:r>
              <a:rPr lang="en-US" sz="8000" dirty="0">
                <a:solidFill>
                  <a:schemeClr val="accent2"/>
                </a:solidFill>
              </a:rPr>
              <a:t>0</a:t>
            </a:r>
            <a:r>
              <a:rPr lang="en-US" sz="8000" dirty="0">
                <a:solidFill>
                  <a:schemeClr val="accent1"/>
                </a:solidFill>
              </a:rPr>
              <a:t> …..  +1 ]</a:t>
            </a:r>
          </a:p>
        </p:txBody>
      </p:sp>
      <p:sp>
        <p:nvSpPr>
          <p:cNvPr id="10" name="Striped Right Arrow 9">
            <a:extLst>
              <a:ext uri="{FF2B5EF4-FFF2-40B4-BE49-F238E27FC236}">
                <a16:creationId xmlns:a16="http://schemas.microsoft.com/office/drawing/2014/main" id="{4AB99B04-9F21-B549-9C74-2B6D8AA923E3}"/>
              </a:ext>
            </a:extLst>
          </p:cNvPr>
          <p:cNvSpPr/>
          <p:nvPr/>
        </p:nvSpPr>
        <p:spPr>
          <a:xfrm rot="10800000">
            <a:off x="3822194" y="3585540"/>
            <a:ext cx="792480" cy="102303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triped Right Arrow 11">
            <a:extLst>
              <a:ext uri="{FF2B5EF4-FFF2-40B4-BE49-F238E27FC236}">
                <a16:creationId xmlns:a16="http://schemas.microsoft.com/office/drawing/2014/main" id="{D0C54777-C2F3-2748-865A-EF922A80BDEA}"/>
              </a:ext>
            </a:extLst>
          </p:cNvPr>
          <p:cNvSpPr/>
          <p:nvPr/>
        </p:nvSpPr>
        <p:spPr>
          <a:xfrm>
            <a:off x="6957141" y="3608660"/>
            <a:ext cx="792480" cy="102303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2DF45C9-EB55-F24E-8048-03F1F64E3E88}"/>
              </a:ext>
            </a:extLst>
          </p:cNvPr>
          <p:cNvSpPr txBox="1"/>
          <p:nvPr/>
        </p:nvSpPr>
        <p:spPr>
          <a:xfrm>
            <a:off x="1828800" y="3935512"/>
            <a:ext cx="1690847" cy="369332"/>
          </a:xfrm>
          <a:prstGeom prst="rect">
            <a:avLst/>
          </a:prstGeom>
          <a:noFill/>
        </p:spPr>
        <p:txBody>
          <a:bodyPr wrap="none" rtlCol="0">
            <a:spAutoFit/>
          </a:bodyPr>
          <a:lstStyle/>
          <a:p>
            <a:r>
              <a:rPr lang="en-US" dirty="0">
                <a:solidFill>
                  <a:schemeClr val="accent1"/>
                </a:solidFill>
              </a:rPr>
              <a:t>High correlation</a:t>
            </a:r>
          </a:p>
        </p:txBody>
      </p:sp>
      <p:sp>
        <p:nvSpPr>
          <p:cNvPr id="14" name="TextBox 13">
            <a:extLst>
              <a:ext uri="{FF2B5EF4-FFF2-40B4-BE49-F238E27FC236}">
                <a16:creationId xmlns:a16="http://schemas.microsoft.com/office/drawing/2014/main" id="{D3D029D8-5653-8146-A72A-6DF8D8518ADD}"/>
              </a:ext>
            </a:extLst>
          </p:cNvPr>
          <p:cNvSpPr txBox="1"/>
          <p:nvPr/>
        </p:nvSpPr>
        <p:spPr>
          <a:xfrm>
            <a:off x="8401241" y="3938157"/>
            <a:ext cx="1690847" cy="369332"/>
          </a:xfrm>
          <a:prstGeom prst="rect">
            <a:avLst/>
          </a:prstGeom>
          <a:noFill/>
        </p:spPr>
        <p:txBody>
          <a:bodyPr wrap="none" rtlCol="0">
            <a:spAutoFit/>
          </a:bodyPr>
          <a:lstStyle/>
          <a:p>
            <a:r>
              <a:rPr lang="en-US" dirty="0">
                <a:solidFill>
                  <a:schemeClr val="accent1"/>
                </a:solidFill>
              </a:rPr>
              <a:t>High correlation</a:t>
            </a:r>
          </a:p>
        </p:txBody>
      </p:sp>
      <p:sp>
        <p:nvSpPr>
          <p:cNvPr id="13" name="TextBox 12">
            <a:extLst>
              <a:ext uri="{FF2B5EF4-FFF2-40B4-BE49-F238E27FC236}">
                <a16:creationId xmlns:a16="http://schemas.microsoft.com/office/drawing/2014/main" id="{B154B477-9F12-0947-999D-0BC5DDA800BD}"/>
              </a:ext>
            </a:extLst>
          </p:cNvPr>
          <p:cNvSpPr txBox="1"/>
          <p:nvPr/>
        </p:nvSpPr>
        <p:spPr>
          <a:xfrm>
            <a:off x="4917221" y="3935512"/>
            <a:ext cx="1646669" cy="369332"/>
          </a:xfrm>
          <a:prstGeom prst="rect">
            <a:avLst/>
          </a:prstGeom>
          <a:noFill/>
        </p:spPr>
        <p:txBody>
          <a:bodyPr wrap="none" rtlCol="0">
            <a:spAutoFit/>
          </a:bodyPr>
          <a:lstStyle/>
          <a:p>
            <a:r>
              <a:rPr lang="en-US" dirty="0">
                <a:solidFill>
                  <a:schemeClr val="accent2">
                    <a:lumMod val="75000"/>
                  </a:schemeClr>
                </a:solidFill>
              </a:rPr>
              <a:t>Low correlation</a:t>
            </a:r>
          </a:p>
        </p:txBody>
      </p:sp>
    </p:spTree>
    <p:extLst>
      <p:ext uri="{BB962C8B-B14F-4D97-AF65-F5344CB8AC3E}">
        <p14:creationId xmlns:p14="http://schemas.microsoft.com/office/powerpoint/2010/main" val="199212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Rectangle 2">
            <a:extLst>
              <a:ext uri="{FF2B5EF4-FFF2-40B4-BE49-F238E27FC236}">
                <a16:creationId xmlns:a16="http://schemas.microsoft.com/office/drawing/2014/main" id="{DC82CE1B-D1CF-B44A-9C68-BA9F4FA98EE0}"/>
              </a:ext>
            </a:extLst>
          </p:cNvPr>
          <p:cNvSpPr>
            <a:spLocks noGrp="1"/>
          </p:cNvSpPr>
          <p:nvPr>
            <p:ph type="title"/>
          </p:nvPr>
        </p:nvSpPr>
        <p:spPr>
          <a:xfrm>
            <a:off x="0" y="0"/>
            <a:ext cx="8839200" cy="838200"/>
          </a:xfrm>
        </p:spPr>
        <p:txBody>
          <a:bodyPr>
            <a:normAutofit/>
          </a:bodyPr>
          <a:lstStyle/>
          <a:p>
            <a:r>
              <a:rPr lang="en-US" altLang="en-US" sz="4500" dirty="0">
                <a:solidFill>
                  <a:srgbClr val="FF6700"/>
                </a:solidFill>
              </a:rPr>
              <a:t>Correlation r - Interpretation</a:t>
            </a:r>
          </a:p>
        </p:txBody>
      </p:sp>
      <p:sp>
        <p:nvSpPr>
          <p:cNvPr id="29698" name="Rectangle 3">
            <a:extLst>
              <a:ext uri="{FF2B5EF4-FFF2-40B4-BE49-F238E27FC236}">
                <a16:creationId xmlns:a16="http://schemas.microsoft.com/office/drawing/2014/main" id="{8A135A68-40F6-ED44-99EB-4FDBCB0EE19D}"/>
              </a:ext>
            </a:extLst>
          </p:cNvPr>
          <p:cNvSpPr>
            <a:spLocks noGrp="1"/>
          </p:cNvSpPr>
          <p:nvPr>
            <p:ph idx="1"/>
          </p:nvPr>
        </p:nvSpPr>
        <p:spPr>
          <a:xfrm>
            <a:off x="158497" y="1410493"/>
            <a:ext cx="11353800" cy="3075782"/>
          </a:xfrm>
        </p:spPr>
        <p:txBody>
          <a:bodyPr>
            <a:normAutofit/>
          </a:bodyPr>
          <a:lstStyle/>
          <a:p>
            <a:pPr>
              <a:lnSpc>
                <a:spcPct val="80000"/>
              </a:lnSpc>
            </a:pPr>
            <a:r>
              <a:rPr lang="en-US" altLang="en-US" sz="2400" dirty="0">
                <a:solidFill>
                  <a:schemeClr val="accent1"/>
                </a:solidFill>
                <a:latin typeface="Garamond" panose="02020404030301010803" pitchFamily="18" charset="0"/>
              </a:rPr>
              <a:t>Positive r indicates positive linear association between x and y or variables, and negative r indicates negative linear relationship</a:t>
            </a:r>
          </a:p>
          <a:p>
            <a:pPr>
              <a:lnSpc>
                <a:spcPct val="80000"/>
              </a:lnSpc>
            </a:pPr>
            <a:r>
              <a:rPr lang="en-US" altLang="en-US" sz="2400" dirty="0">
                <a:solidFill>
                  <a:schemeClr val="accent1"/>
                </a:solidFill>
                <a:latin typeface="Garamond" panose="02020404030301010803" pitchFamily="18" charset="0"/>
              </a:rPr>
              <a:t>r – always between -1 and +1</a:t>
            </a:r>
          </a:p>
          <a:p>
            <a:pPr>
              <a:lnSpc>
                <a:spcPct val="80000"/>
              </a:lnSpc>
            </a:pPr>
            <a:r>
              <a:rPr lang="en-US" altLang="en-US" sz="2400" dirty="0">
                <a:solidFill>
                  <a:schemeClr val="accent1"/>
                </a:solidFill>
                <a:latin typeface="Garamond" panose="02020404030301010803" pitchFamily="18" charset="0"/>
              </a:rPr>
              <a:t>The strength increases as r moves away from zero toward either -1 or +1</a:t>
            </a:r>
          </a:p>
          <a:p>
            <a:pPr>
              <a:lnSpc>
                <a:spcPct val="80000"/>
              </a:lnSpc>
            </a:pPr>
            <a:r>
              <a:rPr lang="en-US" altLang="en-US" sz="2400" dirty="0">
                <a:solidFill>
                  <a:schemeClr val="accent1"/>
                </a:solidFill>
                <a:latin typeface="Garamond" panose="02020404030301010803" pitchFamily="18" charset="0"/>
              </a:rPr>
              <a:t>The extreme values +1 and -1 indicate perfect linear relationship (points lie exactly along a straight line)</a:t>
            </a:r>
          </a:p>
          <a:p>
            <a:pPr>
              <a:lnSpc>
                <a:spcPct val="80000"/>
              </a:lnSpc>
            </a:pPr>
            <a:r>
              <a:rPr lang="en-US" altLang="en-US" sz="2400" dirty="0">
                <a:solidFill>
                  <a:schemeClr val="accent1"/>
                </a:solidFill>
                <a:latin typeface="Garamond" panose="02020404030301010803" pitchFamily="18" charset="0"/>
              </a:rPr>
              <a:t>Graded interpretation : r 0.1-0.3 = weak; 0.4-0.7 = moderate and 0.8-1.0=strong correlation</a:t>
            </a:r>
          </a:p>
        </p:txBody>
      </p:sp>
    </p:spTree>
    <p:extLst>
      <p:ext uri="{BB962C8B-B14F-4D97-AF65-F5344CB8AC3E}">
        <p14:creationId xmlns:p14="http://schemas.microsoft.com/office/powerpoint/2010/main" val="2418236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961E19F8-DE87-7543-838C-92949A54B2E0}"/>
              </a:ext>
            </a:extLst>
          </p:cNvPr>
          <p:cNvSpPr>
            <a:spLocks noGrp="1"/>
          </p:cNvSpPr>
          <p:nvPr>
            <p:ph type="title"/>
          </p:nvPr>
        </p:nvSpPr>
        <p:spPr>
          <a:xfrm>
            <a:off x="0" y="0"/>
            <a:ext cx="3071813" cy="1143000"/>
          </a:xfrm>
        </p:spPr>
        <p:txBody>
          <a:bodyPr>
            <a:normAutofit/>
          </a:bodyPr>
          <a:lstStyle/>
          <a:p>
            <a:r>
              <a:rPr lang="en-US" altLang="en-US" sz="4500" dirty="0">
                <a:solidFill>
                  <a:srgbClr val="FF6700"/>
                </a:solidFill>
              </a:rPr>
              <a:t>Correlation</a:t>
            </a:r>
          </a:p>
        </p:txBody>
      </p:sp>
      <p:pic>
        <p:nvPicPr>
          <p:cNvPr id="2" name="Picture 1">
            <a:extLst>
              <a:ext uri="{FF2B5EF4-FFF2-40B4-BE49-F238E27FC236}">
                <a16:creationId xmlns:a16="http://schemas.microsoft.com/office/drawing/2014/main" id="{9A9960F8-5ED7-3E44-97D1-07F2C0512BFD}"/>
              </a:ext>
            </a:extLst>
          </p:cNvPr>
          <p:cNvPicPr>
            <a:picLocks noChangeAspect="1"/>
          </p:cNvPicPr>
          <p:nvPr/>
        </p:nvPicPr>
        <p:blipFill>
          <a:blip r:embed="rId2"/>
          <a:stretch>
            <a:fillRect/>
          </a:stretch>
        </p:blipFill>
        <p:spPr>
          <a:xfrm>
            <a:off x="287020" y="1525016"/>
            <a:ext cx="5808980" cy="2619322"/>
          </a:xfrm>
          <a:prstGeom prst="rect">
            <a:avLst/>
          </a:prstGeom>
        </p:spPr>
      </p:pic>
      <p:pic>
        <p:nvPicPr>
          <p:cNvPr id="3" name="Picture 2">
            <a:extLst>
              <a:ext uri="{FF2B5EF4-FFF2-40B4-BE49-F238E27FC236}">
                <a16:creationId xmlns:a16="http://schemas.microsoft.com/office/drawing/2014/main" id="{EE5DC7C0-21BA-5646-8C17-697937703EBD}"/>
              </a:ext>
            </a:extLst>
          </p:cNvPr>
          <p:cNvPicPr>
            <a:picLocks noChangeAspect="1"/>
          </p:cNvPicPr>
          <p:nvPr/>
        </p:nvPicPr>
        <p:blipFill>
          <a:blip r:embed="rId3"/>
          <a:stretch>
            <a:fillRect/>
          </a:stretch>
        </p:blipFill>
        <p:spPr>
          <a:xfrm>
            <a:off x="6266688" y="4130018"/>
            <a:ext cx="5723636" cy="2580839"/>
          </a:xfrm>
          <a:prstGeom prst="rect">
            <a:avLst/>
          </a:prstGeom>
        </p:spPr>
      </p:pic>
    </p:spTree>
    <p:extLst>
      <p:ext uri="{BB962C8B-B14F-4D97-AF65-F5344CB8AC3E}">
        <p14:creationId xmlns:p14="http://schemas.microsoft.com/office/powerpoint/2010/main" val="375062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85A034-4ED0-2740-B951-612E45885F83}"/>
              </a:ext>
            </a:extLst>
          </p:cNvPr>
          <p:cNvSpPr/>
          <p:nvPr/>
        </p:nvSpPr>
        <p:spPr>
          <a:xfrm>
            <a:off x="4079812" y="3036585"/>
            <a:ext cx="4032376" cy="784830"/>
          </a:xfrm>
          <a:prstGeom prst="rect">
            <a:avLst/>
          </a:prstGeom>
        </p:spPr>
        <p:txBody>
          <a:bodyPr wrap="square">
            <a:spAutoFit/>
          </a:bodyPr>
          <a:lstStyle/>
          <a:p>
            <a:r>
              <a:rPr lang="en-IN" sz="4500" dirty="0">
                <a:solidFill>
                  <a:srgbClr val="FF6700"/>
                </a:solidFill>
                <a:latin typeface="+mj-lt"/>
                <a:ea typeface="+mj-ea"/>
                <a:cs typeface="+mj-cs"/>
              </a:rPr>
              <a:t>Data Cleaning</a:t>
            </a:r>
          </a:p>
        </p:txBody>
      </p:sp>
    </p:spTree>
    <p:extLst>
      <p:ext uri="{BB962C8B-B14F-4D97-AF65-F5344CB8AC3E}">
        <p14:creationId xmlns:p14="http://schemas.microsoft.com/office/powerpoint/2010/main" val="1978955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Title 1">
            <a:extLst>
              <a:ext uri="{FF2B5EF4-FFF2-40B4-BE49-F238E27FC236}">
                <a16:creationId xmlns:a16="http://schemas.microsoft.com/office/drawing/2014/main" id="{3C587D1D-509C-F346-827E-F92B0F9BA9D8}"/>
              </a:ext>
            </a:extLst>
          </p:cNvPr>
          <p:cNvSpPr>
            <a:spLocks noGrp="1"/>
          </p:cNvSpPr>
          <p:nvPr>
            <p:ph type="title"/>
          </p:nvPr>
        </p:nvSpPr>
        <p:spPr>
          <a:xfrm>
            <a:off x="0" y="0"/>
            <a:ext cx="8229600" cy="1143000"/>
          </a:xfrm>
        </p:spPr>
        <p:txBody>
          <a:bodyPr>
            <a:normAutofit/>
          </a:bodyPr>
          <a:lstStyle/>
          <a:p>
            <a:r>
              <a:rPr lang="en-US" altLang="en-US" sz="4500" dirty="0">
                <a:solidFill>
                  <a:srgbClr val="FF6700"/>
                </a:solidFill>
              </a:rPr>
              <a:t>Correlation</a:t>
            </a:r>
          </a:p>
        </p:txBody>
      </p:sp>
      <p:pic>
        <p:nvPicPr>
          <p:cNvPr id="2" name="Picture 1">
            <a:extLst>
              <a:ext uri="{FF2B5EF4-FFF2-40B4-BE49-F238E27FC236}">
                <a16:creationId xmlns:a16="http://schemas.microsoft.com/office/drawing/2014/main" id="{A3A53544-2C24-9642-98FE-C3F8DC8CA43C}"/>
              </a:ext>
            </a:extLst>
          </p:cNvPr>
          <p:cNvPicPr>
            <a:picLocks noChangeAspect="1"/>
          </p:cNvPicPr>
          <p:nvPr/>
        </p:nvPicPr>
        <p:blipFill>
          <a:blip r:embed="rId2"/>
          <a:stretch>
            <a:fillRect/>
          </a:stretch>
        </p:blipFill>
        <p:spPr>
          <a:xfrm>
            <a:off x="1286989" y="1464056"/>
            <a:ext cx="9866875" cy="4449064"/>
          </a:xfrm>
          <a:prstGeom prst="rect">
            <a:avLst/>
          </a:prstGeom>
        </p:spPr>
      </p:pic>
    </p:spTree>
    <p:extLst>
      <p:ext uri="{BB962C8B-B14F-4D97-AF65-F5344CB8AC3E}">
        <p14:creationId xmlns:p14="http://schemas.microsoft.com/office/powerpoint/2010/main" val="1575644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0AB8B1-3C93-1B4C-AF24-353BFA226BFF}"/>
              </a:ext>
            </a:extLst>
          </p:cNvPr>
          <p:cNvPicPr>
            <a:picLocks noChangeAspect="1"/>
          </p:cNvPicPr>
          <p:nvPr/>
        </p:nvPicPr>
        <p:blipFill>
          <a:blip r:embed="rId2"/>
          <a:stretch>
            <a:fillRect/>
          </a:stretch>
        </p:blipFill>
        <p:spPr>
          <a:xfrm>
            <a:off x="0" y="647700"/>
            <a:ext cx="12192000" cy="5562600"/>
          </a:xfrm>
          <a:prstGeom prst="rect">
            <a:avLst/>
          </a:prstGeom>
        </p:spPr>
      </p:pic>
      <p:sp>
        <p:nvSpPr>
          <p:cNvPr id="4" name="TextBox 3">
            <a:extLst>
              <a:ext uri="{FF2B5EF4-FFF2-40B4-BE49-F238E27FC236}">
                <a16:creationId xmlns:a16="http://schemas.microsoft.com/office/drawing/2014/main" id="{35527946-CB04-F84C-964B-4256B18E6BEE}"/>
              </a:ext>
            </a:extLst>
          </p:cNvPr>
          <p:cNvSpPr txBox="1"/>
          <p:nvPr/>
        </p:nvSpPr>
        <p:spPr>
          <a:xfrm>
            <a:off x="125100" y="6586106"/>
            <a:ext cx="4087979" cy="261610"/>
          </a:xfrm>
          <a:prstGeom prst="rect">
            <a:avLst/>
          </a:prstGeom>
          <a:noFill/>
        </p:spPr>
        <p:txBody>
          <a:bodyPr wrap="none" rtlCol="0">
            <a:spAutoFit/>
          </a:bodyPr>
          <a:lstStyle/>
          <a:p>
            <a:r>
              <a:rPr lang="en-US" sz="1100" dirty="0">
                <a:solidFill>
                  <a:schemeClr val="accent2"/>
                </a:solidFill>
              </a:rPr>
              <a:t>Source</a:t>
            </a:r>
            <a:r>
              <a:rPr lang="en-US" sz="1100" dirty="0"/>
              <a:t>: </a:t>
            </a:r>
            <a:r>
              <a:rPr lang="en-IN" sz="1100" dirty="0">
                <a:hlinkClick r:id="rId3"/>
              </a:rPr>
              <a:t>https://en.wikipedia.org/wiki/Correlation_and_dependence</a:t>
            </a:r>
            <a:endParaRPr lang="en-US" sz="1100" dirty="0"/>
          </a:p>
        </p:txBody>
      </p:sp>
      <p:sp>
        <p:nvSpPr>
          <p:cNvPr id="5" name="TextBox 4">
            <a:extLst>
              <a:ext uri="{FF2B5EF4-FFF2-40B4-BE49-F238E27FC236}">
                <a16:creationId xmlns:a16="http://schemas.microsoft.com/office/drawing/2014/main" id="{97CC08DA-4C0C-DE4E-BFD5-C42BBC01C157}"/>
              </a:ext>
            </a:extLst>
          </p:cNvPr>
          <p:cNvSpPr txBox="1"/>
          <p:nvPr/>
        </p:nvSpPr>
        <p:spPr>
          <a:xfrm>
            <a:off x="9107424" y="6593800"/>
            <a:ext cx="2791149" cy="253916"/>
          </a:xfrm>
          <a:prstGeom prst="rect">
            <a:avLst/>
          </a:prstGeom>
          <a:noFill/>
        </p:spPr>
        <p:txBody>
          <a:bodyPr wrap="none" rtlCol="0">
            <a:spAutoFit/>
          </a:bodyPr>
          <a:lstStyle/>
          <a:p>
            <a:r>
              <a:rPr lang="en-IN" sz="1050" dirty="0">
                <a:solidFill>
                  <a:schemeClr val="accent2"/>
                </a:solidFill>
              </a:rPr>
              <a:t>Non-linear association will be covered in EDA - 2</a:t>
            </a:r>
            <a:endParaRPr lang="en-US" sz="1050" dirty="0"/>
          </a:p>
        </p:txBody>
      </p:sp>
    </p:spTree>
    <p:extLst>
      <p:ext uri="{BB962C8B-B14F-4D97-AF65-F5344CB8AC3E}">
        <p14:creationId xmlns:p14="http://schemas.microsoft.com/office/powerpoint/2010/main" val="24491828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Rectangle 2" descr="Large confetti">
            <a:extLst>
              <a:ext uri="{FF2B5EF4-FFF2-40B4-BE49-F238E27FC236}">
                <a16:creationId xmlns:a16="http://schemas.microsoft.com/office/drawing/2014/main" id="{4A45BC09-85B1-234D-B317-EBCE8DBC893B}"/>
              </a:ext>
            </a:extLst>
          </p:cNvPr>
          <p:cNvSpPr>
            <a:spLocks noGrp="1"/>
          </p:cNvSpPr>
          <p:nvPr>
            <p:ph type="title"/>
          </p:nvPr>
        </p:nvSpPr>
        <p:spPr>
          <a:xfrm>
            <a:off x="91440" y="155257"/>
            <a:ext cx="9509760" cy="838200"/>
          </a:xfrm>
        </p:spPr>
        <p:txBody>
          <a:bodyPr>
            <a:noAutofit/>
          </a:bodyPr>
          <a:lstStyle/>
          <a:p>
            <a:pPr eaLnBrk="1" hangingPunct="1"/>
            <a:r>
              <a:rPr lang="en-US" altLang="en-US" sz="4500" dirty="0">
                <a:solidFill>
                  <a:srgbClr val="FF6700"/>
                </a:solidFill>
              </a:rPr>
              <a:t>Scatter Plot and Correlation : Smoking and Lung Capacity</a:t>
            </a:r>
          </a:p>
        </p:txBody>
      </p:sp>
      <p:sp>
        <p:nvSpPr>
          <p:cNvPr id="32770" name="Rectangle 3">
            <a:extLst>
              <a:ext uri="{FF2B5EF4-FFF2-40B4-BE49-F238E27FC236}">
                <a16:creationId xmlns:a16="http://schemas.microsoft.com/office/drawing/2014/main" id="{0C3145FE-B4C5-2A45-99EA-B8AC1FBF20CD}"/>
              </a:ext>
            </a:extLst>
          </p:cNvPr>
          <p:cNvSpPr>
            <a:spLocks noGrp="1"/>
          </p:cNvSpPr>
          <p:nvPr>
            <p:ph idx="1"/>
          </p:nvPr>
        </p:nvSpPr>
        <p:spPr>
          <a:xfrm>
            <a:off x="219075" y="2022476"/>
            <a:ext cx="10515600" cy="2391981"/>
          </a:xfrm>
        </p:spPr>
        <p:txBody>
          <a:bodyPr>
            <a:normAutofit/>
          </a:bodyPr>
          <a:lstStyle/>
          <a:p>
            <a:pPr eaLnBrk="1" hangingPunct="1"/>
            <a:r>
              <a:rPr lang="en-US" altLang="en-US" sz="2500" dirty="0">
                <a:solidFill>
                  <a:schemeClr val="accent1"/>
                </a:solidFill>
                <a:latin typeface="Garamond" panose="02020404030301010803" pitchFamily="18" charset="0"/>
              </a:rPr>
              <a:t>Example: investigate relationship between cigarette smoking and lung capacity</a:t>
            </a:r>
          </a:p>
          <a:p>
            <a:pPr eaLnBrk="1" hangingPunct="1"/>
            <a:endParaRPr lang="en-US" altLang="en-US" sz="2500" dirty="0">
              <a:solidFill>
                <a:schemeClr val="accent1"/>
              </a:solidFill>
              <a:latin typeface="Garamond" panose="02020404030301010803" pitchFamily="18" charset="0"/>
            </a:endParaRPr>
          </a:p>
          <a:p>
            <a:pPr eaLnBrk="1" hangingPunct="1"/>
            <a:r>
              <a:rPr lang="en-US" altLang="en-US" sz="2500" dirty="0">
                <a:solidFill>
                  <a:schemeClr val="accent1"/>
                </a:solidFill>
                <a:latin typeface="Garamond" panose="02020404030301010803" pitchFamily="18" charset="0"/>
              </a:rPr>
              <a:t>Data: sample group response data on smoking habits, and measured lung capacities, respectively</a:t>
            </a:r>
          </a:p>
        </p:txBody>
      </p:sp>
      <p:sp>
        <p:nvSpPr>
          <p:cNvPr id="32771" name="Slide Number Placeholder 5">
            <a:extLst>
              <a:ext uri="{FF2B5EF4-FFF2-40B4-BE49-F238E27FC236}">
                <a16:creationId xmlns:a16="http://schemas.microsoft.com/office/drawing/2014/main" id="{F392205D-58E9-6E48-9DF4-8928576C54B0}"/>
              </a:ext>
            </a:extLst>
          </p:cNvPr>
          <p:cNvSpPr>
            <a:spLocks noGrp="1"/>
          </p:cNvSpPr>
          <p:nvPr>
            <p:ph type="sldNum" sz="quarter" idx="12"/>
          </p:nvPr>
        </p:nvSpPr>
        <p:spPr bwMode="auto">
          <a:xfrm>
            <a:off x="9601200" y="6194426"/>
            <a:ext cx="673100" cy="422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fontAlgn="base">
              <a:spcBef>
                <a:spcPct val="0"/>
              </a:spcBef>
              <a:spcAft>
                <a:spcPct val="0"/>
              </a:spcAft>
              <a:buFontTx/>
              <a:buNone/>
            </a:pPr>
            <a:fld id="{67F2AE46-915C-E24F-AB2A-625D9E662EE1}" type="slidenum">
              <a:rPr lang="en-US" altLang="en-US" sz="1400">
                <a:solidFill>
                  <a:srgbClr val="00264C"/>
                </a:solidFill>
              </a:rPr>
              <a:pPr algn="r" fontAlgn="base">
                <a:spcBef>
                  <a:spcPct val="0"/>
                </a:spcBef>
                <a:spcAft>
                  <a:spcPct val="0"/>
                </a:spcAft>
                <a:buFontTx/>
                <a:buNone/>
              </a:pPr>
              <a:t>32</a:t>
            </a:fld>
            <a:endParaRPr lang="en-US" altLang="en-US" sz="1400">
              <a:solidFill>
                <a:srgbClr val="00264C"/>
              </a:solidFill>
            </a:endParaRPr>
          </a:p>
        </p:txBody>
      </p:sp>
    </p:spTree>
    <p:extLst>
      <p:ext uri="{BB962C8B-B14F-4D97-AF65-F5344CB8AC3E}">
        <p14:creationId xmlns:p14="http://schemas.microsoft.com/office/powerpoint/2010/main" val="3326014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Rectangle 2" descr="Large confetti">
            <a:extLst>
              <a:ext uri="{FF2B5EF4-FFF2-40B4-BE49-F238E27FC236}">
                <a16:creationId xmlns:a16="http://schemas.microsoft.com/office/drawing/2014/main" id="{CF0956A7-920B-864C-B735-E1FD50722037}"/>
              </a:ext>
            </a:extLst>
          </p:cNvPr>
          <p:cNvSpPr>
            <a:spLocks noGrp="1"/>
          </p:cNvSpPr>
          <p:nvPr>
            <p:ph type="title"/>
          </p:nvPr>
        </p:nvSpPr>
        <p:spPr>
          <a:xfrm>
            <a:off x="0" y="0"/>
            <a:ext cx="8839200" cy="838200"/>
          </a:xfrm>
        </p:spPr>
        <p:txBody>
          <a:bodyPr>
            <a:normAutofit/>
          </a:bodyPr>
          <a:lstStyle/>
          <a:p>
            <a:pPr eaLnBrk="1" hangingPunct="1"/>
            <a:r>
              <a:rPr lang="en-US" altLang="en-US" sz="4500" dirty="0">
                <a:solidFill>
                  <a:srgbClr val="FF6700"/>
                </a:solidFill>
              </a:rPr>
              <a:t>Smoking v Lung Capacity Data</a:t>
            </a:r>
          </a:p>
        </p:txBody>
      </p:sp>
      <p:sp>
        <p:nvSpPr>
          <p:cNvPr id="7" name="Content Placeholder 4">
            <a:extLst>
              <a:ext uri="{FF2B5EF4-FFF2-40B4-BE49-F238E27FC236}">
                <a16:creationId xmlns:a16="http://schemas.microsoft.com/office/drawing/2014/main" id="{DB4515AA-F2F2-9B4E-A7A9-9F5E743FEE12}"/>
              </a:ext>
            </a:extLst>
          </p:cNvPr>
          <p:cNvSpPr>
            <a:spLocks noGrp="1"/>
          </p:cNvSpPr>
          <p:nvPr>
            <p:ph idx="1"/>
          </p:nvPr>
        </p:nvSpPr>
        <p:spPr>
          <a:xfrm>
            <a:off x="3352800" y="5178362"/>
            <a:ext cx="8839200" cy="596327"/>
          </a:xfrm>
        </p:spPr>
        <p:txBody>
          <a:bodyPr>
            <a:normAutofit/>
          </a:bodyPr>
          <a:lstStyle/>
          <a:p>
            <a:pPr eaLnBrk="1" hangingPunct="1">
              <a:defRPr/>
            </a:pPr>
            <a:r>
              <a:rPr lang="en-US" sz="2400" dirty="0">
                <a:solidFill>
                  <a:schemeClr val="accent1"/>
                </a:solidFill>
                <a:latin typeface="Garamond" panose="02020404030301010803" pitchFamily="18" charset="0"/>
              </a:rPr>
              <a:t> -0.96 implies almost certainty  smoker will have diminish lung capacity</a:t>
            </a:r>
          </a:p>
        </p:txBody>
      </p:sp>
      <p:graphicFrame>
        <p:nvGraphicFramePr>
          <p:cNvPr id="27681" name="Group 33">
            <a:extLst>
              <a:ext uri="{FF2B5EF4-FFF2-40B4-BE49-F238E27FC236}">
                <a16:creationId xmlns:a16="http://schemas.microsoft.com/office/drawing/2014/main" id="{63F4F579-FE3C-A04B-AE8C-BB9094921F93}"/>
              </a:ext>
            </a:extLst>
          </p:cNvPr>
          <p:cNvGraphicFramePr>
            <a:graphicFrameLocks noGrp="1"/>
          </p:cNvGraphicFramePr>
          <p:nvPr>
            <p:extLst>
              <p:ext uri="{D42A27DB-BD31-4B8C-83A1-F6EECF244321}">
                <p14:modId xmlns:p14="http://schemas.microsoft.com/office/powerpoint/2010/main" val="3154763012"/>
              </p:ext>
            </p:extLst>
          </p:nvPr>
        </p:nvGraphicFramePr>
        <p:xfrm>
          <a:off x="176784" y="1083311"/>
          <a:ext cx="3273551" cy="2979588"/>
        </p:xfrm>
        <a:graphic>
          <a:graphicData uri="http://schemas.openxmlformats.org/drawingml/2006/table">
            <a:tbl>
              <a:tblPr/>
              <a:tblGrid>
                <a:gridCol w="577957">
                  <a:extLst>
                    <a:ext uri="{9D8B030D-6E8A-4147-A177-3AD203B41FA5}">
                      <a16:colId xmlns:a16="http://schemas.microsoft.com/office/drawing/2014/main" val="20000"/>
                    </a:ext>
                  </a:extLst>
                </a:gridCol>
                <a:gridCol w="1354475">
                  <a:extLst>
                    <a:ext uri="{9D8B030D-6E8A-4147-A177-3AD203B41FA5}">
                      <a16:colId xmlns:a16="http://schemas.microsoft.com/office/drawing/2014/main" val="20001"/>
                    </a:ext>
                  </a:extLst>
                </a:gridCol>
                <a:gridCol w="1341119">
                  <a:extLst>
                    <a:ext uri="{9D8B030D-6E8A-4147-A177-3AD203B41FA5}">
                      <a16:colId xmlns:a16="http://schemas.microsoft.com/office/drawing/2014/main" val="20002"/>
                    </a:ext>
                  </a:extLst>
                </a:gridCol>
              </a:tblGrid>
              <a:tr h="610020">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0" i="1" u="none" strike="noStrike" kern="1200" cap="none" normalizeH="0" baseline="0" dirty="0">
                          <a:ln>
                            <a:noFill/>
                          </a:ln>
                          <a:solidFill>
                            <a:schemeClr val="tx1"/>
                          </a:solidFill>
                          <a:effectLst/>
                          <a:latin typeface="Cambria Math" pitchFamily="18" charset="0"/>
                          <a:ea typeface="Cambria Math" pitchFamily="18" charset="0"/>
                          <a:cs typeface="+mn-cs"/>
                        </a:rPr>
                        <a:t>N</a:t>
                      </a: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1" i="0" u="none" strike="noStrike" kern="1200" cap="none" normalizeH="0" baseline="0" dirty="0">
                          <a:ln>
                            <a:noFill/>
                          </a:ln>
                          <a:solidFill>
                            <a:schemeClr val="tx1"/>
                          </a:solidFill>
                          <a:effectLst/>
                          <a:latin typeface="Calibri" pitchFamily="34" charset="0"/>
                          <a:ea typeface="+mn-ea"/>
                          <a:cs typeface="+mn-cs"/>
                        </a:rPr>
                        <a:t>Cigarettes</a:t>
                      </a:r>
                      <a:r>
                        <a:rPr kumimoji="0" lang="en-US" sz="1600" b="0" i="0" u="none" strike="noStrike" kern="1200" cap="none" normalizeH="0" baseline="0" dirty="0">
                          <a:ln>
                            <a:noFill/>
                          </a:ln>
                          <a:solidFill>
                            <a:schemeClr val="tx1"/>
                          </a:solidFill>
                          <a:effectLst/>
                          <a:latin typeface="Calibri" pitchFamily="34" charset="0"/>
                          <a:ea typeface="+mn-ea"/>
                          <a:cs typeface="+mn-cs"/>
                        </a:rPr>
                        <a:t> </a:t>
                      </a:r>
                    </a:p>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1" i="0" u="none" strike="noStrike" kern="1200" cap="none" normalizeH="0" baseline="0" dirty="0">
                          <a:ln>
                            <a:noFill/>
                          </a:ln>
                          <a:solidFill>
                            <a:schemeClr val="tx1"/>
                          </a:solidFill>
                          <a:effectLst/>
                          <a:latin typeface="Calibri" pitchFamily="34" charset="0"/>
                          <a:ea typeface="+mn-ea"/>
                          <a:cs typeface="+mn-cs"/>
                        </a:rPr>
                        <a:t>(</a:t>
                      </a:r>
                      <a:r>
                        <a:rPr kumimoji="0" lang="en-US" sz="1600" b="1" i="1" u="none" strike="noStrike" kern="1200" cap="none" normalizeH="0" baseline="0" dirty="0">
                          <a:ln>
                            <a:noFill/>
                          </a:ln>
                          <a:solidFill>
                            <a:schemeClr val="tx1"/>
                          </a:solidFill>
                          <a:effectLst/>
                          <a:latin typeface="Cambria Math" pitchFamily="18" charset="0"/>
                          <a:ea typeface="Cambria Math" pitchFamily="18" charset="0"/>
                          <a:cs typeface="+mn-cs"/>
                        </a:rPr>
                        <a:t>X</a:t>
                      </a:r>
                      <a:r>
                        <a:rPr kumimoji="0" lang="en-US" sz="1000" b="1" i="1" u="none" strike="noStrike" kern="1200" cap="none" normalizeH="0" baseline="0" dirty="0">
                          <a:ln>
                            <a:noFill/>
                          </a:ln>
                          <a:solidFill>
                            <a:schemeClr val="tx1"/>
                          </a:solidFill>
                          <a:effectLst/>
                          <a:latin typeface="Cambria Math" pitchFamily="18" charset="0"/>
                          <a:ea typeface="Cambria Math" pitchFamily="18" charset="0"/>
                          <a:cs typeface="+mn-cs"/>
                        </a:rPr>
                        <a:t>  </a:t>
                      </a:r>
                      <a:r>
                        <a:rPr kumimoji="0" lang="en-US" sz="1600" b="1" i="0" u="none" strike="noStrike" kern="1200" cap="none" normalizeH="0" baseline="0" dirty="0">
                          <a:ln>
                            <a:noFill/>
                          </a:ln>
                          <a:solidFill>
                            <a:schemeClr val="tx1"/>
                          </a:solidFill>
                          <a:effectLst/>
                          <a:latin typeface="Calibri" pitchFamily="34" charset="0"/>
                          <a:ea typeface="+mn-ea"/>
                          <a:cs typeface="+mn-cs"/>
                        </a:rPr>
                        <a:t>)</a:t>
                      </a:r>
                    </a:p>
                  </a:txBody>
                  <a:tcPr marT="45716" marB="457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1" i="0" u="none" strike="noStrike" kern="1200" cap="none" normalizeH="0" baseline="0" dirty="0">
                          <a:ln>
                            <a:noFill/>
                          </a:ln>
                          <a:solidFill>
                            <a:schemeClr val="tx1"/>
                          </a:solidFill>
                          <a:effectLst/>
                          <a:latin typeface="Calibri" pitchFamily="34" charset="0"/>
                          <a:ea typeface="+mn-ea"/>
                          <a:cs typeface="+mn-cs"/>
                        </a:rPr>
                        <a:t>Lung Capacity (</a:t>
                      </a:r>
                      <a:r>
                        <a:rPr kumimoji="0" lang="en-US" sz="1600" b="1" i="1" u="none" strike="noStrike" kern="1200" cap="none" normalizeH="0" baseline="0" dirty="0">
                          <a:ln>
                            <a:noFill/>
                          </a:ln>
                          <a:solidFill>
                            <a:schemeClr val="tx1"/>
                          </a:solidFill>
                          <a:effectLst/>
                          <a:latin typeface="Cambria Math" pitchFamily="18" charset="0"/>
                          <a:ea typeface="Cambria Math" pitchFamily="18" charset="0"/>
                          <a:cs typeface="+mn-cs"/>
                        </a:rPr>
                        <a:t>Y </a:t>
                      </a:r>
                      <a:r>
                        <a:rPr kumimoji="0" lang="en-US" sz="800" b="1" i="1" u="none" strike="noStrike" kern="1200" cap="none" normalizeH="0" baseline="0" dirty="0">
                          <a:ln>
                            <a:noFill/>
                          </a:ln>
                          <a:solidFill>
                            <a:schemeClr val="tx1"/>
                          </a:solidFill>
                          <a:effectLst/>
                          <a:latin typeface="Cambria Math" pitchFamily="18" charset="0"/>
                          <a:ea typeface="Cambria Math" pitchFamily="18" charset="0"/>
                          <a:cs typeface="+mn-cs"/>
                        </a:rPr>
                        <a:t> </a:t>
                      </a:r>
                      <a:r>
                        <a:rPr kumimoji="0" lang="en-US" sz="1600" b="1" i="0" u="none" strike="noStrike" kern="1200" cap="none" normalizeH="0" baseline="0" dirty="0">
                          <a:ln>
                            <a:noFill/>
                          </a:ln>
                          <a:solidFill>
                            <a:schemeClr val="tx1"/>
                          </a:solidFill>
                          <a:effectLst/>
                          <a:latin typeface="Calibri" pitchFamily="34" charset="0"/>
                          <a:ea typeface="+mn-ea"/>
                          <a:cs typeface="+mn-cs"/>
                        </a:rPr>
                        <a:t>)</a:t>
                      </a: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1">
                        <a:lumMod val="90000"/>
                      </a:schemeClr>
                    </a:solidFill>
                  </a:tcPr>
                </a:tc>
                <a:extLst>
                  <a:ext uri="{0D108BD9-81ED-4DB2-BD59-A6C34878D82A}">
                    <a16:rowId xmlns:a16="http://schemas.microsoft.com/office/drawing/2014/main" val="10000"/>
                  </a:ext>
                </a:extLst>
              </a:tr>
              <a:tr h="324432">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1</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0</a:t>
                      </a:r>
                    </a:p>
                  </a:txBody>
                  <a:tcPr marR="91440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45</a:t>
                      </a:r>
                    </a:p>
                  </a:txBody>
                  <a:tcPr marR="914400"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24432">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2</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5</a:t>
                      </a:r>
                    </a:p>
                  </a:txBody>
                  <a:tcPr marR="91440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42</a:t>
                      </a:r>
                    </a:p>
                  </a:txBody>
                  <a:tcPr marR="914400"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60388">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3</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10</a:t>
                      </a:r>
                    </a:p>
                  </a:txBody>
                  <a:tcPr marR="91440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33</a:t>
                      </a:r>
                    </a:p>
                  </a:txBody>
                  <a:tcPr marR="914400"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60388">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4</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15</a:t>
                      </a:r>
                    </a:p>
                  </a:txBody>
                  <a:tcPr marR="91440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31</a:t>
                      </a:r>
                    </a:p>
                  </a:txBody>
                  <a:tcPr marR="914400"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60388">
                <a:tc>
                  <a:txBody>
                    <a:body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5</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20</a:t>
                      </a:r>
                    </a:p>
                  </a:txBody>
                  <a:tcPr marR="914400"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85000"/>
                        <a:buFontTx/>
                        <a:buNone/>
                        <a:tabLst/>
                      </a:pPr>
                      <a:r>
                        <a:rPr kumimoji="0" lang="en-US" sz="1600" b="0" i="0" u="none" strike="noStrike" kern="1200" cap="none" normalizeH="0" baseline="0" dirty="0">
                          <a:ln>
                            <a:noFill/>
                          </a:ln>
                          <a:solidFill>
                            <a:schemeClr val="tx1"/>
                          </a:solidFill>
                          <a:effectLst/>
                          <a:latin typeface="Calibri" pitchFamily="34" charset="0"/>
                          <a:ea typeface="+mn-ea"/>
                          <a:cs typeface="+mn-cs"/>
                        </a:rPr>
                        <a:t>29</a:t>
                      </a:r>
                    </a:p>
                  </a:txBody>
                  <a:tcPr marR="914400"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5" name="Chart 4">
            <a:extLst>
              <a:ext uri="{FF2B5EF4-FFF2-40B4-BE49-F238E27FC236}">
                <a16:creationId xmlns:a16="http://schemas.microsoft.com/office/drawing/2014/main" id="{AE46BE67-97EA-174D-9100-DE37CF92C7EC}"/>
              </a:ext>
            </a:extLst>
          </p:cNvPr>
          <p:cNvGraphicFramePr/>
          <p:nvPr>
            <p:extLst>
              <p:ext uri="{D42A27DB-BD31-4B8C-83A1-F6EECF244321}">
                <p14:modId xmlns:p14="http://schemas.microsoft.com/office/powerpoint/2010/main" val="1050757137"/>
              </p:ext>
            </p:extLst>
          </p:nvPr>
        </p:nvGraphicFramePr>
        <p:xfrm>
          <a:off x="5481638" y="1083310"/>
          <a:ext cx="6429946" cy="35740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Object 4">
            <a:extLst>
              <a:ext uri="{FF2B5EF4-FFF2-40B4-BE49-F238E27FC236}">
                <a16:creationId xmlns:a16="http://schemas.microsoft.com/office/drawing/2014/main" id="{04D5AE95-C014-A84F-B71B-1FA67D58E351}"/>
              </a:ext>
            </a:extLst>
          </p:cNvPr>
          <p:cNvGraphicFramePr>
            <a:graphicFrameLocks noChangeAspect="1"/>
          </p:cNvGraphicFramePr>
          <p:nvPr>
            <p:extLst>
              <p:ext uri="{D42A27DB-BD31-4B8C-83A1-F6EECF244321}">
                <p14:modId xmlns:p14="http://schemas.microsoft.com/office/powerpoint/2010/main" val="178650425"/>
              </p:ext>
            </p:extLst>
          </p:nvPr>
        </p:nvGraphicFramePr>
        <p:xfrm>
          <a:off x="549211" y="5178362"/>
          <a:ext cx="2070506" cy="633412"/>
        </p:xfrm>
        <a:graphic>
          <a:graphicData uri="http://schemas.openxmlformats.org/presentationml/2006/ole">
            <mc:AlternateContent xmlns:mc="http://schemas.openxmlformats.org/markup-compatibility/2006">
              <mc:Choice xmlns:v="urn:schemas-microsoft-com:vml" Requires="v">
                <p:oleObj name="Equation" r:id="rId3" imgW="45935900" imgH="14046200" progId="Equation.DSMT4">
                  <p:embed/>
                </p:oleObj>
              </mc:Choice>
              <mc:Fallback>
                <p:oleObj name="Equation" r:id="rId3" imgW="45935900" imgH="14046200" progId="Equation.DSMT4">
                  <p:embed/>
                  <p:pic>
                    <p:nvPicPr>
                      <p:cNvPr id="35844" name="Object 4">
                        <a:extLst>
                          <a:ext uri="{FF2B5EF4-FFF2-40B4-BE49-F238E27FC236}">
                            <a16:creationId xmlns:a16="http://schemas.microsoft.com/office/drawing/2014/main" id="{97CBA9EB-AA0B-2444-9BFF-B2C35593AA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211" y="5178362"/>
                        <a:ext cx="2070506" cy="633412"/>
                      </a:xfrm>
                      <a:prstGeom prst="rect">
                        <a:avLst/>
                      </a:prstGeom>
                      <a:noFill/>
                      <a:ln>
                        <a:noFill/>
                      </a:ln>
                    </p:spPr>
                  </p:pic>
                </p:oleObj>
              </mc:Fallback>
            </mc:AlternateContent>
          </a:graphicData>
        </a:graphic>
      </p:graphicFrame>
      <p:sp>
        <p:nvSpPr>
          <p:cNvPr id="2" name="Striped Right Arrow 1">
            <a:extLst>
              <a:ext uri="{FF2B5EF4-FFF2-40B4-BE49-F238E27FC236}">
                <a16:creationId xmlns:a16="http://schemas.microsoft.com/office/drawing/2014/main" id="{373B6308-747B-1042-BC91-5B94B84521EF}"/>
              </a:ext>
            </a:extLst>
          </p:cNvPr>
          <p:cNvSpPr/>
          <p:nvPr/>
        </p:nvSpPr>
        <p:spPr>
          <a:xfrm>
            <a:off x="3864864" y="2194560"/>
            <a:ext cx="987552" cy="838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triped Right Arrow 8">
            <a:extLst>
              <a:ext uri="{FF2B5EF4-FFF2-40B4-BE49-F238E27FC236}">
                <a16:creationId xmlns:a16="http://schemas.microsoft.com/office/drawing/2014/main" id="{DE36078E-5FE6-EF45-BD19-901E233879F3}"/>
              </a:ext>
            </a:extLst>
          </p:cNvPr>
          <p:cNvSpPr/>
          <p:nvPr/>
        </p:nvSpPr>
        <p:spPr>
          <a:xfrm rot="5400000">
            <a:off x="988225" y="4226658"/>
            <a:ext cx="862721" cy="78794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76068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3CF779C-3FFA-A140-A61A-F13B74025C15}"/>
              </a:ext>
            </a:extLst>
          </p:cNvPr>
          <p:cNvSpPr/>
          <p:nvPr/>
        </p:nvSpPr>
        <p:spPr>
          <a:xfrm>
            <a:off x="3048000" y="2813447"/>
            <a:ext cx="5291328" cy="784830"/>
          </a:xfrm>
          <a:prstGeom prst="rect">
            <a:avLst/>
          </a:prstGeom>
        </p:spPr>
        <p:txBody>
          <a:bodyPr wrap="square">
            <a:spAutoFit/>
          </a:bodyPr>
          <a:lstStyle/>
          <a:p>
            <a:r>
              <a:rPr lang="en-IN" sz="4500" dirty="0">
                <a:solidFill>
                  <a:srgbClr val="FF6700"/>
                </a:solidFill>
                <a:latin typeface="+mj-lt"/>
              </a:rPr>
              <a:t>Transformations</a:t>
            </a:r>
            <a:endParaRPr lang="en-US" sz="4500" dirty="0">
              <a:latin typeface="+mj-lt"/>
            </a:endParaRPr>
          </a:p>
        </p:txBody>
      </p:sp>
      <p:sp>
        <p:nvSpPr>
          <p:cNvPr id="6" name="Rectangle 5">
            <a:extLst>
              <a:ext uri="{FF2B5EF4-FFF2-40B4-BE49-F238E27FC236}">
                <a16:creationId xmlns:a16="http://schemas.microsoft.com/office/drawing/2014/main" id="{DF8AD744-E82F-324F-964C-C48633AD9F06}"/>
              </a:ext>
            </a:extLst>
          </p:cNvPr>
          <p:cNvSpPr/>
          <p:nvPr/>
        </p:nvSpPr>
        <p:spPr>
          <a:xfrm>
            <a:off x="4194048" y="3598277"/>
            <a:ext cx="3547872" cy="1015663"/>
          </a:xfrm>
          <a:prstGeom prst="rect">
            <a:avLst/>
          </a:prstGeom>
        </p:spPr>
        <p:txBody>
          <a:bodyPr wrap="square">
            <a:spAutoFit/>
          </a:bodyPr>
          <a:lstStyle/>
          <a:p>
            <a:r>
              <a:rPr lang="en-IN" sz="3000" dirty="0">
                <a:solidFill>
                  <a:srgbClr val="FF6700"/>
                </a:solidFill>
                <a:latin typeface="Garamond" panose="02020404030301010803" pitchFamily="18" charset="0"/>
              </a:rPr>
              <a:t>Dummy Variable </a:t>
            </a:r>
            <a:br>
              <a:rPr lang="en-IN" sz="3000" dirty="0">
                <a:solidFill>
                  <a:srgbClr val="FF6700"/>
                </a:solidFill>
                <a:latin typeface="Garamond" panose="02020404030301010803" pitchFamily="18" charset="0"/>
              </a:rPr>
            </a:br>
            <a:r>
              <a:rPr lang="en-IN" sz="3000" dirty="0">
                <a:solidFill>
                  <a:srgbClr val="FF6700"/>
                </a:solidFill>
                <a:latin typeface="Garamond" panose="02020404030301010803" pitchFamily="18" charset="0"/>
              </a:rPr>
              <a:t>Feature Scaling</a:t>
            </a:r>
            <a:endParaRPr lang="en-US" sz="3000" dirty="0"/>
          </a:p>
        </p:txBody>
      </p:sp>
    </p:spTree>
    <p:extLst>
      <p:ext uri="{BB962C8B-B14F-4D97-AF65-F5344CB8AC3E}">
        <p14:creationId xmlns:p14="http://schemas.microsoft.com/office/powerpoint/2010/main" val="744272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A34F7-66EE-E84A-8BA6-591C713EEB24}"/>
              </a:ext>
            </a:extLst>
          </p:cNvPr>
          <p:cNvSpPr>
            <a:spLocks noGrp="1"/>
          </p:cNvSpPr>
          <p:nvPr>
            <p:ph type="title"/>
          </p:nvPr>
        </p:nvSpPr>
        <p:spPr>
          <a:xfrm>
            <a:off x="0" y="0"/>
            <a:ext cx="4916424" cy="1325563"/>
          </a:xfrm>
        </p:spPr>
        <p:txBody>
          <a:bodyPr/>
          <a:lstStyle/>
          <a:p>
            <a:r>
              <a:rPr lang="en-US" sz="4500" dirty="0">
                <a:solidFill>
                  <a:srgbClr val="FF6700"/>
                </a:solidFill>
              </a:rPr>
              <a:t>Dummy variables</a:t>
            </a:r>
          </a:p>
        </p:txBody>
      </p:sp>
      <p:pic>
        <p:nvPicPr>
          <p:cNvPr id="4" name="Picture 3">
            <a:extLst>
              <a:ext uri="{FF2B5EF4-FFF2-40B4-BE49-F238E27FC236}">
                <a16:creationId xmlns:a16="http://schemas.microsoft.com/office/drawing/2014/main" id="{EE50F85E-2F8E-3241-A6E2-43B8377194C8}"/>
              </a:ext>
            </a:extLst>
          </p:cNvPr>
          <p:cNvPicPr>
            <a:picLocks noChangeAspect="1"/>
          </p:cNvPicPr>
          <p:nvPr/>
        </p:nvPicPr>
        <p:blipFill>
          <a:blip r:embed="rId2"/>
          <a:stretch>
            <a:fillRect/>
          </a:stretch>
        </p:blipFill>
        <p:spPr>
          <a:xfrm>
            <a:off x="6194634" y="4884806"/>
            <a:ext cx="5799413" cy="1642491"/>
          </a:xfrm>
          <a:prstGeom prst="rect">
            <a:avLst/>
          </a:prstGeom>
        </p:spPr>
      </p:pic>
      <p:sp>
        <p:nvSpPr>
          <p:cNvPr id="5" name="Rectangle 4">
            <a:extLst>
              <a:ext uri="{FF2B5EF4-FFF2-40B4-BE49-F238E27FC236}">
                <a16:creationId xmlns:a16="http://schemas.microsoft.com/office/drawing/2014/main" id="{7E0DB0CD-27AD-3D4F-B92C-2DD29FAC9B54}"/>
              </a:ext>
            </a:extLst>
          </p:cNvPr>
          <p:cNvSpPr/>
          <p:nvPr/>
        </p:nvSpPr>
        <p:spPr>
          <a:xfrm>
            <a:off x="332862" y="1949763"/>
            <a:ext cx="5182114" cy="1246495"/>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Categorical variables have to be converted to numerical using a method called  One-hot encoding</a:t>
            </a:r>
          </a:p>
        </p:txBody>
      </p:sp>
      <p:pic>
        <p:nvPicPr>
          <p:cNvPr id="6" name="Picture 5">
            <a:extLst>
              <a:ext uri="{FF2B5EF4-FFF2-40B4-BE49-F238E27FC236}">
                <a16:creationId xmlns:a16="http://schemas.microsoft.com/office/drawing/2014/main" id="{A7FFD9EA-E2C5-494F-9358-014CB7EE9A0F}"/>
              </a:ext>
            </a:extLst>
          </p:cNvPr>
          <p:cNvPicPr>
            <a:picLocks noChangeAspect="1"/>
          </p:cNvPicPr>
          <p:nvPr/>
        </p:nvPicPr>
        <p:blipFill rotWithShape="1">
          <a:blip r:embed="rId3"/>
          <a:srcRect b="49453"/>
          <a:stretch/>
        </p:blipFill>
        <p:spPr>
          <a:xfrm>
            <a:off x="5514976" y="1834389"/>
            <a:ext cx="5832572" cy="2071907"/>
          </a:xfrm>
          <a:prstGeom prst="rect">
            <a:avLst/>
          </a:prstGeom>
        </p:spPr>
      </p:pic>
      <p:sp>
        <p:nvSpPr>
          <p:cNvPr id="7" name="TextBox 6">
            <a:extLst>
              <a:ext uri="{FF2B5EF4-FFF2-40B4-BE49-F238E27FC236}">
                <a16:creationId xmlns:a16="http://schemas.microsoft.com/office/drawing/2014/main" id="{E95BDBC7-B3DB-E445-B224-19B0A9FBBB04}"/>
              </a:ext>
            </a:extLst>
          </p:cNvPr>
          <p:cNvSpPr txBox="1"/>
          <p:nvPr/>
        </p:nvSpPr>
        <p:spPr>
          <a:xfrm>
            <a:off x="449072" y="4358189"/>
            <a:ext cx="2009140" cy="369332"/>
          </a:xfrm>
          <a:prstGeom prst="rect">
            <a:avLst/>
          </a:prstGeom>
          <a:noFill/>
        </p:spPr>
        <p:txBody>
          <a:bodyPr wrap="none" rtlCol="0">
            <a:spAutoFit/>
          </a:bodyPr>
          <a:lstStyle/>
          <a:p>
            <a:r>
              <a:rPr lang="en-US" dirty="0" err="1">
                <a:solidFill>
                  <a:schemeClr val="accent6">
                    <a:lumMod val="75000"/>
                  </a:schemeClr>
                </a:solidFill>
                <a:latin typeface="Garamond" panose="02020404030301010803" pitchFamily="18" charset="0"/>
              </a:rPr>
              <a:t>Pd.get_dummies</a:t>
            </a:r>
            <a:r>
              <a:rPr lang="en-US" dirty="0">
                <a:solidFill>
                  <a:schemeClr val="accent6">
                    <a:lumMod val="75000"/>
                  </a:schemeClr>
                </a:solidFill>
                <a:latin typeface="Garamond" panose="02020404030301010803" pitchFamily="18" charset="0"/>
              </a:rPr>
              <a:t>(df)</a:t>
            </a:r>
          </a:p>
        </p:txBody>
      </p:sp>
      <p:sp>
        <p:nvSpPr>
          <p:cNvPr id="9" name="Left Brace 8">
            <a:extLst>
              <a:ext uri="{FF2B5EF4-FFF2-40B4-BE49-F238E27FC236}">
                <a16:creationId xmlns:a16="http://schemas.microsoft.com/office/drawing/2014/main" id="{17885BC5-2F44-E749-AC47-69279E17A7AD}"/>
              </a:ext>
            </a:extLst>
          </p:cNvPr>
          <p:cNvSpPr/>
          <p:nvPr/>
        </p:nvSpPr>
        <p:spPr>
          <a:xfrm rot="5400000">
            <a:off x="10173190" y="3364786"/>
            <a:ext cx="1028227" cy="2111248"/>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551905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E254F4-3FD0-9347-82A0-3619F692A517}"/>
              </a:ext>
            </a:extLst>
          </p:cNvPr>
          <p:cNvSpPr/>
          <p:nvPr/>
        </p:nvSpPr>
        <p:spPr>
          <a:xfrm>
            <a:off x="0" y="0"/>
            <a:ext cx="3487108" cy="784830"/>
          </a:xfrm>
          <a:prstGeom prst="rect">
            <a:avLst/>
          </a:prstGeom>
        </p:spPr>
        <p:txBody>
          <a:bodyPr wrap="none">
            <a:spAutoFit/>
          </a:bodyPr>
          <a:lstStyle/>
          <a:p>
            <a:r>
              <a:rPr lang="en-IN" sz="4500" dirty="0">
                <a:solidFill>
                  <a:srgbClr val="FF6700"/>
                </a:solidFill>
                <a:latin typeface="+mj-lt"/>
                <a:ea typeface="+mj-ea"/>
                <a:cs typeface="+mj-cs"/>
              </a:rPr>
              <a:t>Feature scaling</a:t>
            </a:r>
          </a:p>
        </p:txBody>
      </p:sp>
      <p:sp>
        <p:nvSpPr>
          <p:cNvPr id="8" name="TextBox 7">
            <a:extLst>
              <a:ext uri="{FF2B5EF4-FFF2-40B4-BE49-F238E27FC236}">
                <a16:creationId xmlns:a16="http://schemas.microsoft.com/office/drawing/2014/main" id="{213B9A32-8DE5-3340-A2D7-8969D8DD9227}"/>
              </a:ext>
            </a:extLst>
          </p:cNvPr>
          <p:cNvSpPr txBox="1"/>
          <p:nvPr/>
        </p:nvSpPr>
        <p:spPr>
          <a:xfrm>
            <a:off x="0" y="2387561"/>
            <a:ext cx="10814304" cy="3170099"/>
          </a:xfrm>
          <a:prstGeom prst="rect">
            <a:avLst/>
          </a:prstGeom>
          <a:noFill/>
        </p:spPr>
        <p:txBody>
          <a:bodyPr wrap="square" rtlCol="0">
            <a:spAutoFit/>
          </a:bodyPr>
          <a:lstStyle/>
          <a:p>
            <a:r>
              <a:rPr lang="en-US" sz="2500" dirty="0">
                <a:solidFill>
                  <a:schemeClr val="accent1">
                    <a:lumMod val="75000"/>
                  </a:schemeClr>
                </a:solidFill>
                <a:latin typeface="Garamond" panose="02020404030301010803" pitchFamily="18" charset="0"/>
              </a:rPr>
              <a:t>Standardization </a:t>
            </a:r>
          </a:p>
          <a:p>
            <a:r>
              <a:rPr lang="en-IN" sz="2500" dirty="0">
                <a:solidFill>
                  <a:schemeClr val="accent1">
                    <a:lumMod val="75000"/>
                  </a:schemeClr>
                </a:solidFill>
                <a:latin typeface="Garamond" panose="02020404030301010803" pitchFamily="18" charset="0"/>
              </a:rPr>
              <a:t>Standardization is scaling technique where the values are </a:t>
            </a:r>
            <a:r>
              <a:rPr lang="en-IN" sz="2500">
                <a:solidFill>
                  <a:schemeClr val="accent1">
                    <a:lumMod val="75000"/>
                  </a:schemeClr>
                </a:solidFill>
                <a:latin typeface="Garamond" panose="02020404030301010803" pitchFamily="18" charset="0"/>
              </a:rPr>
              <a:t>centered</a:t>
            </a:r>
            <a:r>
              <a:rPr lang="en-IN" sz="2500" dirty="0">
                <a:solidFill>
                  <a:schemeClr val="accent1">
                    <a:lumMod val="75000"/>
                  </a:schemeClr>
                </a:solidFill>
                <a:latin typeface="Garamond" panose="02020404030301010803" pitchFamily="18" charset="0"/>
              </a:rPr>
              <a:t> around the mean with a unit standard deviation. </a:t>
            </a:r>
          </a:p>
          <a:p>
            <a:endParaRPr lang="en-US" sz="2500" dirty="0">
              <a:solidFill>
                <a:schemeClr val="accent1">
                  <a:lumMod val="75000"/>
                </a:schemeClr>
              </a:solidFill>
              <a:latin typeface="Garamond" panose="02020404030301010803" pitchFamily="18" charset="0"/>
            </a:endParaRPr>
          </a:p>
          <a:p>
            <a:endParaRPr lang="en-US"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Normalization</a:t>
            </a:r>
            <a:endParaRPr lang="en-US"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Normalization is a scaling technique in which values are shifted and rescaled so that they end up ranging between 0 and 1. It is also known as Min-Max scaling</a:t>
            </a:r>
            <a:endParaRPr lang="en-US" sz="2500" dirty="0">
              <a:solidFill>
                <a:schemeClr val="accent1">
                  <a:lumMod val="75000"/>
                </a:schemeClr>
              </a:solidFill>
              <a:latin typeface="Garamond" panose="02020404030301010803" pitchFamily="18" charset="0"/>
            </a:endParaRPr>
          </a:p>
        </p:txBody>
      </p:sp>
      <p:sp>
        <p:nvSpPr>
          <p:cNvPr id="9" name="Rectangle 8">
            <a:extLst>
              <a:ext uri="{FF2B5EF4-FFF2-40B4-BE49-F238E27FC236}">
                <a16:creationId xmlns:a16="http://schemas.microsoft.com/office/drawing/2014/main" id="{871F58AF-B06A-7343-8185-EBAC2D75102E}"/>
              </a:ext>
            </a:extLst>
          </p:cNvPr>
          <p:cNvSpPr/>
          <p:nvPr/>
        </p:nvSpPr>
        <p:spPr>
          <a:xfrm>
            <a:off x="0" y="936010"/>
            <a:ext cx="10814304" cy="1246495"/>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Some machine learning algorithms are sensitive to feature scaling means results will vary based on the units of the features so remove of the effect of scaling, it is required to go for feature scaling </a:t>
            </a:r>
            <a:endParaRPr lang="en-US" sz="2500" dirty="0">
              <a:solidFill>
                <a:schemeClr val="accent1">
                  <a:lumMod val="75000"/>
                </a:schemeClr>
              </a:solidFill>
              <a:latin typeface="Garamond" panose="02020404030301010803" pitchFamily="18" charset="0"/>
            </a:endParaRPr>
          </a:p>
        </p:txBody>
      </p:sp>
      <p:pic>
        <p:nvPicPr>
          <p:cNvPr id="10" name="Picture 9">
            <a:extLst>
              <a:ext uri="{FF2B5EF4-FFF2-40B4-BE49-F238E27FC236}">
                <a16:creationId xmlns:a16="http://schemas.microsoft.com/office/drawing/2014/main" id="{9A18AFE2-6355-B441-A69C-9740AF961F5A}"/>
              </a:ext>
            </a:extLst>
          </p:cNvPr>
          <p:cNvPicPr>
            <a:picLocks noChangeAspect="1"/>
          </p:cNvPicPr>
          <p:nvPr/>
        </p:nvPicPr>
        <p:blipFill>
          <a:blip r:embed="rId2"/>
          <a:stretch>
            <a:fillRect/>
          </a:stretch>
        </p:blipFill>
        <p:spPr>
          <a:xfrm>
            <a:off x="7260082" y="3222576"/>
            <a:ext cx="2451100" cy="1054100"/>
          </a:xfrm>
          <a:prstGeom prst="rect">
            <a:avLst/>
          </a:prstGeom>
        </p:spPr>
      </p:pic>
      <p:pic>
        <p:nvPicPr>
          <p:cNvPr id="11" name="Picture 10">
            <a:extLst>
              <a:ext uri="{FF2B5EF4-FFF2-40B4-BE49-F238E27FC236}">
                <a16:creationId xmlns:a16="http://schemas.microsoft.com/office/drawing/2014/main" id="{E8E8945A-0843-EA40-A4B6-57710BF09FEC}"/>
              </a:ext>
            </a:extLst>
          </p:cNvPr>
          <p:cNvPicPr>
            <a:picLocks noChangeAspect="1"/>
          </p:cNvPicPr>
          <p:nvPr/>
        </p:nvPicPr>
        <p:blipFill>
          <a:blip r:embed="rId3"/>
          <a:stretch>
            <a:fillRect/>
          </a:stretch>
        </p:blipFill>
        <p:spPr>
          <a:xfrm>
            <a:off x="7475982" y="5552510"/>
            <a:ext cx="2235200" cy="927100"/>
          </a:xfrm>
          <a:prstGeom prst="rect">
            <a:avLst/>
          </a:prstGeom>
        </p:spPr>
      </p:pic>
    </p:spTree>
    <p:extLst>
      <p:ext uri="{BB962C8B-B14F-4D97-AF65-F5344CB8AC3E}">
        <p14:creationId xmlns:p14="http://schemas.microsoft.com/office/powerpoint/2010/main" val="2944033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54D38-0CCF-B046-A6EF-53555C8D8256}"/>
              </a:ext>
            </a:extLst>
          </p:cNvPr>
          <p:cNvSpPr>
            <a:spLocks noGrp="1"/>
          </p:cNvSpPr>
          <p:nvPr>
            <p:ph type="title"/>
          </p:nvPr>
        </p:nvSpPr>
        <p:spPr>
          <a:xfrm>
            <a:off x="0" y="18255"/>
            <a:ext cx="10515600" cy="1325563"/>
          </a:xfrm>
        </p:spPr>
        <p:txBody>
          <a:bodyPr>
            <a:normAutofit/>
          </a:bodyPr>
          <a:lstStyle/>
          <a:p>
            <a:r>
              <a:rPr lang="en-US" sz="4500" dirty="0">
                <a:solidFill>
                  <a:srgbClr val="FF6700"/>
                </a:solidFill>
              </a:rPr>
              <a:t>Automatic EDA methods</a:t>
            </a:r>
          </a:p>
        </p:txBody>
      </p:sp>
      <p:sp>
        <p:nvSpPr>
          <p:cNvPr id="4" name="Rectangle 3">
            <a:extLst>
              <a:ext uri="{FF2B5EF4-FFF2-40B4-BE49-F238E27FC236}">
                <a16:creationId xmlns:a16="http://schemas.microsoft.com/office/drawing/2014/main" id="{B7F1E340-7672-A543-81BF-1F03B01FD79E}"/>
              </a:ext>
            </a:extLst>
          </p:cNvPr>
          <p:cNvSpPr/>
          <p:nvPr/>
        </p:nvSpPr>
        <p:spPr>
          <a:xfrm>
            <a:off x="182880" y="1442365"/>
            <a:ext cx="11362944" cy="2400657"/>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Exploratory data analysis (EDA) is an essential early step in most data science projects and it often consists of taking the same steps to characterize a dataset (e.g. find out data types, missing information, distribution of values, correlations, etc.). </a:t>
            </a:r>
          </a:p>
          <a:p>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Given the repetitiveness and similarity of such tasks, there are a few libraries that automate and help speed up the process</a:t>
            </a:r>
            <a:endParaRPr lang="en-US" sz="2500" dirty="0">
              <a:solidFill>
                <a:schemeClr val="accent1">
                  <a:lumMod val="75000"/>
                </a:schemeClr>
              </a:solidFill>
              <a:latin typeface="Garamond" panose="02020404030301010803" pitchFamily="18" charset="0"/>
            </a:endParaRPr>
          </a:p>
        </p:txBody>
      </p:sp>
      <p:sp>
        <p:nvSpPr>
          <p:cNvPr id="5" name="TextBox 4">
            <a:extLst>
              <a:ext uri="{FF2B5EF4-FFF2-40B4-BE49-F238E27FC236}">
                <a16:creationId xmlns:a16="http://schemas.microsoft.com/office/drawing/2014/main" id="{84F7F7F5-26F7-6646-BDBB-155216B0CF84}"/>
              </a:ext>
            </a:extLst>
          </p:cNvPr>
          <p:cNvSpPr txBox="1"/>
          <p:nvPr/>
        </p:nvSpPr>
        <p:spPr>
          <a:xfrm>
            <a:off x="268224" y="4492305"/>
            <a:ext cx="3133344" cy="1262319"/>
          </a:xfrm>
          <a:prstGeom prst="rect">
            <a:avLst/>
          </a:prstGeom>
          <a:noFill/>
        </p:spPr>
        <p:txBody>
          <a:bodyPr wrap="square" rtlCol="0">
            <a:spAutoFit/>
          </a:bodyPr>
          <a:lstStyle/>
          <a:p>
            <a:r>
              <a:rPr lang="en-US" sz="2500" dirty="0">
                <a:solidFill>
                  <a:srgbClr val="7030A0"/>
                </a:solidFill>
              </a:rPr>
              <a:t>Libraries:</a:t>
            </a:r>
          </a:p>
          <a:p>
            <a:r>
              <a:rPr lang="en-US" sz="2500" dirty="0" err="1">
                <a:solidFill>
                  <a:srgbClr val="7030A0"/>
                </a:solidFill>
              </a:rPr>
              <a:t>pandas_profiling</a:t>
            </a:r>
            <a:endParaRPr lang="en-US" sz="2500" dirty="0">
              <a:solidFill>
                <a:srgbClr val="7030A0"/>
              </a:solidFill>
            </a:endParaRPr>
          </a:p>
          <a:p>
            <a:r>
              <a:rPr lang="en-US" sz="2500" dirty="0" err="1">
                <a:solidFill>
                  <a:srgbClr val="7030A0"/>
                </a:solidFill>
              </a:rPr>
              <a:t>sweetviz</a:t>
            </a:r>
            <a:endParaRPr lang="en-US" sz="2500" dirty="0">
              <a:solidFill>
                <a:srgbClr val="7030A0"/>
              </a:solidFill>
            </a:endParaRPr>
          </a:p>
        </p:txBody>
      </p:sp>
    </p:spTree>
    <p:extLst>
      <p:ext uri="{BB962C8B-B14F-4D97-AF65-F5344CB8AC3E}">
        <p14:creationId xmlns:p14="http://schemas.microsoft.com/office/powerpoint/2010/main" val="20031438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AFC9E-6D05-4343-9A4D-4DAC5AB44A6A}"/>
              </a:ext>
            </a:extLst>
          </p:cNvPr>
          <p:cNvSpPr>
            <a:spLocks noGrp="1"/>
          </p:cNvSpPr>
          <p:nvPr>
            <p:ph type="ctrTitle"/>
          </p:nvPr>
        </p:nvSpPr>
        <p:spPr>
          <a:xfrm>
            <a:off x="3035808" y="2960274"/>
            <a:ext cx="6120384" cy="937451"/>
          </a:xfrm>
        </p:spPr>
        <p:txBody>
          <a:bodyPr>
            <a:normAutofit/>
          </a:bodyPr>
          <a:lstStyle/>
          <a:p>
            <a:r>
              <a:rPr lang="en-US" sz="4500" dirty="0">
                <a:solidFill>
                  <a:srgbClr val="FF6700"/>
                </a:solidFill>
              </a:rPr>
              <a:t>Thank you</a:t>
            </a:r>
          </a:p>
        </p:txBody>
      </p:sp>
    </p:spTree>
    <p:extLst>
      <p:ext uri="{BB962C8B-B14F-4D97-AF65-F5344CB8AC3E}">
        <p14:creationId xmlns:p14="http://schemas.microsoft.com/office/powerpoint/2010/main" val="813895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079E5D-F523-BF4D-84C9-0F0690119BE6}"/>
              </a:ext>
            </a:extLst>
          </p:cNvPr>
          <p:cNvSpPr/>
          <p:nvPr/>
        </p:nvSpPr>
        <p:spPr>
          <a:xfrm>
            <a:off x="140208" y="1430173"/>
            <a:ext cx="11759184" cy="5093702"/>
          </a:xfrm>
          <a:prstGeom prst="rect">
            <a:avLst/>
          </a:prstGeom>
        </p:spPr>
        <p:txBody>
          <a:bodyPr wrap="square">
            <a:spAutoFit/>
          </a:bodyPr>
          <a:lstStyle/>
          <a:p>
            <a:r>
              <a:rPr lang="en-IN" sz="2500" b="1" dirty="0">
                <a:solidFill>
                  <a:schemeClr val="accent1">
                    <a:lumMod val="75000"/>
                  </a:schemeClr>
                </a:solidFill>
                <a:latin typeface="Garamond" panose="02020404030301010803" pitchFamily="18" charset="0"/>
              </a:rPr>
              <a:t>Data cleaning or cleansing</a:t>
            </a:r>
            <a:r>
              <a:rPr lang="en-IN" sz="2500" dirty="0">
                <a:solidFill>
                  <a:schemeClr val="accent1">
                    <a:lumMod val="75000"/>
                  </a:schemeClr>
                </a:solidFill>
                <a:latin typeface="Garamond" panose="02020404030301010803" pitchFamily="18" charset="0"/>
              </a:rPr>
              <a:t> is the process of detecting and correcting (or removing) corrupt or inaccurate records from a record set, table, or database and refers to identifying incomplete, incorrect, inaccurate or irrelevant parts of the data and then replacing, modifying, or deleting the dirty or coarse data.</a:t>
            </a:r>
          </a:p>
          <a:p>
            <a:endParaRPr lang="en-IN" sz="2500" dirty="0">
              <a:solidFill>
                <a:schemeClr val="accent1">
                  <a:lumMod val="75000"/>
                </a:schemeClr>
              </a:solidFill>
              <a:latin typeface="Garamond" panose="02020404030301010803" pitchFamily="18" charset="0"/>
            </a:endParaRPr>
          </a:p>
          <a:p>
            <a:endParaRPr lang="en-IN" sz="2500" dirty="0">
              <a:solidFill>
                <a:schemeClr val="accent1">
                  <a:lumMod val="75000"/>
                </a:schemeClr>
              </a:solidFill>
              <a:latin typeface="Garamond" panose="02020404030301010803" pitchFamily="18" charset="0"/>
            </a:endParaRPr>
          </a:p>
          <a:p>
            <a:r>
              <a:rPr lang="en-US" sz="2500" dirty="0">
                <a:solidFill>
                  <a:schemeClr val="accent1">
                    <a:lumMod val="75000"/>
                  </a:schemeClr>
                </a:solidFill>
                <a:latin typeface="Garamond" panose="02020404030301010803" pitchFamily="18" charset="0"/>
              </a:rPr>
              <a:t>Data Quality:</a:t>
            </a:r>
          </a:p>
          <a:p>
            <a:pPr marL="800100" lvl="1" indent="-342900">
              <a:buFont typeface="Arial" panose="020B0604020202020204" pitchFamily="34" charset="0"/>
              <a:buChar char="•"/>
            </a:pPr>
            <a:r>
              <a:rPr lang="en-IN" sz="2500" dirty="0">
                <a:solidFill>
                  <a:schemeClr val="accent1">
                    <a:lumMod val="75000"/>
                  </a:schemeClr>
                </a:solidFill>
                <a:latin typeface="Garamond" panose="02020404030301010803" pitchFamily="18" charset="0"/>
              </a:rPr>
              <a:t>Validity,</a:t>
            </a:r>
          </a:p>
          <a:p>
            <a:pPr marL="800100" lvl="1" indent="-342900">
              <a:buFont typeface="Arial" panose="020B0604020202020204" pitchFamily="34" charset="0"/>
              <a:buChar char="•"/>
            </a:pPr>
            <a:r>
              <a:rPr lang="en-IN" sz="2500" dirty="0">
                <a:solidFill>
                  <a:schemeClr val="accent1">
                    <a:lumMod val="75000"/>
                  </a:schemeClr>
                </a:solidFill>
                <a:latin typeface="Garamond" panose="02020404030301010803" pitchFamily="18" charset="0"/>
              </a:rPr>
              <a:t>Accuracy, </a:t>
            </a:r>
          </a:p>
          <a:p>
            <a:pPr marL="800100" lvl="1" indent="-342900">
              <a:buFont typeface="Arial" panose="020B0604020202020204" pitchFamily="34" charset="0"/>
              <a:buChar char="•"/>
            </a:pPr>
            <a:r>
              <a:rPr lang="en-IN" sz="2500" dirty="0">
                <a:solidFill>
                  <a:schemeClr val="accent1">
                    <a:lumMod val="75000"/>
                  </a:schemeClr>
                </a:solidFill>
                <a:latin typeface="Garamond" panose="02020404030301010803" pitchFamily="18" charset="0"/>
              </a:rPr>
              <a:t>Completeness, </a:t>
            </a:r>
            <a:endParaRPr lang="en-IN" sz="2500" dirty="0">
              <a:solidFill>
                <a:schemeClr val="accent1">
                  <a:lumMod val="75000"/>
                </a:schemeClr>
              </a:solidFill>
              <a:latin typeface="Garamond" panose="02020404030301010803" pitchFamily="18" charset="0"/>
              <a:hlinkClick r:id="rId2">
                <a:extLst>
                  <a:ext uri="{A12FA001-AC4F-418D-AE19-62706E023703}">
                    <ahyp:hlinkClr xmlns:ahyp="http://schemas.microsoft.com/office/drawing/2018/hyperlinkcolor" val="tx"/>
                  </a:ext>
                </a:extLst>
              </a:hlinkClick>
            </a:endParaRPr>
          </a:p>
          <a:p>
            <a:pPr marL="800100" lvl="1" indent="-342900">
              <a:buFont typeface="Arial" panose="020B0604020202020204" pitchFamily="34" charset="0"/>
              <a:buChar char="•"/>
            </a:pPr>
            <a:r>
              <a:rPr lang="en-IN" sz="2500" dirty="0">
                <a:solidFill>
                  <a:schemeClr val="accent1">
                    <a:lumMod val="75000"/>
                  </a:schemeClr>
                </a:solidFill>
                <a:latin typeface="Garamond" panose="02020404030301010803" pitchFamily="18" charset="0"/>
              </a:rPr>
              <a:t>Consistency, </a:t>
            </a:r>
          </a:p>
          <a:p>
            <a:pPr marL="800100" lvl="1" indent="-342900">
              <a:buFont typeface="Arial" panose="020B0604020202020204" pitchFamily="34" charset="0"/>
              <a:buChar char="•"/>
            </a:pPr>
            <a:r>
              <a:rPr lang="en-IN" sz="2500" dirty="0">
                <a:solidFill>
                  <a:schemeClr val="accent1">
                    <a:lumMod val="75000"/>
                  </a:schemeClr>
                </a:solidFill>
                <a:latin typeface="Garamond" panose="02020404030301010803" pitchFamily="18" charset="0"/>
              </a:rPr>
              <a:t>Uniformity.</a:t>
            </a:r>
            <a:endParaRPr lang="en-US" sz="2500" dirty="0">
              <a:solidFill>
                <a:schemeClr val="accent1">
                  <a:lumMod val="75000"/>
                </a:schemeClr>
              </a:solidFill>
              <a:latin typeface="Garamond" panose="02020404030301010803" pitchFamily="18" charset="0"/>
            </a:endParaRPr>
          </a:p>
          <a:p>
            <a:endParaRPr lang="en-US" sz="2500" dirty="0">
              <a:solidFill>
                <a:schemeClr val="accent1">
                  <a:lumMod val="75000"/>
                </a:schemeClr>
              </a:solidFill>
              <a:latin typeface="Garamond" panose="02020404030301010803" pitchFamily="18" charset="0"/>
            </a:endParaRPr>
          </a:p>
        </p:txBody>
      </p:sp>
      <p:sp>
        <p:nvSpPr>
          <p:cNvPr id="4" name="Rectangle 3">
            <a:extLst>
              <a:ext uri="{FF2B5EF4-FFF2-40B4-BE49-F238E27FC236}">
                <a16:creationId xmlns:a16="http://schemas.microsoft.com/office/drawing/2014/main" id="{E3A7F26A-6A2E-FE4C-A727-466E0B4AE424}"/>
              </a:ext>
            </a:extLst>
          </p:cNvPr>
          <p:cNvSpPr/>
          <p:nvPr/>
        </p:nvSpPr>
        <p:spPr>
          <a:xfrm>
            <a:off x="0" y="0"/>
            <a:ext cx="3363421" cy="784830"/>
          </a:xfrm>
          <a:prstGeom prst="rect">
            <a:avLst/>
          </a:prstGeom>
        </p:spPr>
        <p:txBody>
          <a:bodyPr wrap="none">
            <a:spAutoFit/>
          </a:bodyPr>
          <a:lstStyle/>
          <a:p>
            <a:r>
              <a:rPr lang="en-IN" sz="4500" dirty="0">
                <a:solidFill>
                  <a:srgbClr val="FF6700"/>
                </a:solidFill>
                <a:latin typeface="+mj-lt"/>
                <a:ea typeface="+mj-ea"/>
                <a:cs typeface="+mj-cs"/>
              </a:rPr>
              <a:t>Data Cleaning</a:t>
            </a:r>
          </a:p>
        </p:txBody>
      </p:sp>
    </p:spTree>
    <p:extLst>
      <p:ext uri="{BB962C8B-B14F-4D97-AF65-F5344CB8AC3E}">
        <p14:creationId xmlns:p14="http://schemas.microsoft.com/office/powerpoint/2010/main" val="1146756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87968C-9C83-C741-9A7D-180DBE00CCE5}"/>
              </a:ext>
            </a:extLst>
          </p:cNvPr>
          <p:cNvSpPr/>
          <p:nvPr/>
        </p:nvSpPr>
        <p:spPr>
          <a:xfrm>
            <a:off x="514211" y="1222444"/>
            <a:ext cx="10875264" cy="4077591"/>
          </a:xfrm>
          <a:prstGeom prst="rect">
            <a:avLst/>
          </a:prstGeom>
        </p:spPr>
        <p:txBody>
          <a:bodyPr wrap="square" numCol="1">
            <a:spAutoFit/>
          </a:bodyPr>
          <a:lstStyle/>
          <a:p>
            <a:pPr>
              <a:lnSpc>
                <a:spcPct val="150000"/>
              </a:lnSpc>
              <a:buFont typeface="Arial" panose="020B0604020202020204" pitchFamily="34" charset="0"/>
              <a:buChar char="•"/>
            </a:pPr>
            <a:r>
              <a:rPr lang="en-IN" sz="2500" b="1" dirty="0">
                <a:solidFill>
                  <a:schemeClr val="accent1">
                    <a:lumMod val="75000"/>
                  </a:schemeClr>
                </a:solidFill>
                <a:latin typeface="Garamond" panose="02020404030301010803" pitchFamily="18" charset="0"/>
              </a:rPr>
              <a:t>Data-Type Constraints:</a:t>
            </a:r>
            <a:r>
              <a:rPr lang="en-IN" sz="2500" dirty="0">
                <a:solidFill>
                  <a:schemeClr val="accent1">
                    <a:lumMod val="75000"/>
                  </a:schemeClr>
                </a:solidFill>
                <a:latin typeface="Garamond" panose="02020404030301010803" pitchFamily="18" charset="0"/>
              </a:rPr>
              <a:t> values in a particular column must be of a particular datatype, e.g., </a:t>
            </a:r>
            <a:r>
              <a:rPr lang="en-IN" sz="2500" dirty="0" err="1">
                <a:solidFill>
                  <a:schemeClr val="accent1">
                    <a:lumMod val="75000"/>
                  </a:schemeClr>
                </a:solidFill>
                <a:latin typeface="Garamond" panose="02020404030301010803" pitchFamily="18" charset="0"/>
              </a:rPr>
              <a:t>boolean</a:t>
            </a:r>
            <a:r>
              <a:rPr lang="en-IN" sz="2500" dirty="0">
                <a:solidFill>
                  <a:schemeClr val="accent1">
                    <a:lumMod val="75000"/>
                  </a:schemeClr>
                </a:solidFill>
                <a:latin typeface="Garamond" panose="02020404030301010803" pitchFamily="18" charset="0"/>
              </a:rPr>
              <a:t>, numeric, date, etc.</a:t>
            </a:r>
          </a:p>
          <a:p>
            <a:pPr>
              <a:lnSpc>
                <a:spcPct val="150000"/>
              </a:lnSpc>
              <a:buFont typeface="Arial" panose="020B0604020202020204" pitchFamily="34" charset="0"/>
              <a:buChar char="•"/>
            </a:pPr>
            <a:r>
              <a:rPr lang="en-IN" sz="2500" b="1" dirty="0">
                <a:solidFill>
                  <a:schemeClr val="accent1">
                    <a:lumMod val="75000"/>
                  </a:schemeClr>
                </a:solidFill>
                <a:latin typeface="Garamond" panose="02020404030301010803" pitchFamily="18" charset="0"/>
              </a:rPr>
              <a:t>Range Constraints:</a:t>
            </a:r>
            <a:r>
              <a:rPr lang="en-IN" sz="2500" dirty="0">
                <a:solidFill>
                  <a:schemeClr val="accent1">
                    <a:lumMod val="75000"/>
                  </a:schemeClr>
                </a:solidFill>
                <a:latin typeface="Garamond" panose="02020404030301010803" pitchFamily="18" charset="0"/>
              </a:rPr>
              <a:t> typically, numbers or dates should fall within a certain range.</a:t>
            </a:r>
          </a:p>
          <a:p>
            <a:pPr>
              <a:lnSpc>
                <a:spcPct val="150000"/>
              </a:lnSpc>
              <a:buFont typeface="Arial" panose="020B0604020202020204" pitchFamily="34" charset="0"/>
              <a:buChar char="•"/>
            </a:pPr>
            <a:r>
              <a:rPr lang="en-IN" sz="2500" b="1" dirty="0">
                <a:solidFill>
                  <a:schemeClr val="accent1">
                    <a:lumMod val="75000"/>
                  </a:schemeClr>
                </a:solidFill>
                <a:latin typeface="Garamond" panose="02020404030301010803" pitchFamily="18" charset="0"/>
              </a:rPr>
              <a:t>Mandatory Constraints</a:t>
            </a:r>
            <a:r>
              <a:rPr lang="en-IN" sz="2500" dirty="0">
                <a:solidFill>
                  <a:schemeClr val="accent1">
                    <a:lumMod val="75000"/>
                  </a:schemeClr>
                </a:solidFill>
                <a:latin typeface="Garamond" panose="02020404030301010803" pitchFamily="18" charset="0"/>
              </a:rPr>
              <a:t>: certain columns cannot be empty.</a:t>
            </a:r>
          </a:p>
          <a:p>
            <a:pPr>
              <a:lnSpc>
                <a:spcPct val="150000"/>
              </a:lnSpc>
              <a:buFont typeface="Arial" panose="020B0604020202020204" pitchFamily="34" charset="0"/>
              <a:buChar char="•"/>
            </a:pPr>
            <a:r>
              <a:rPr lang="en-IN" sz="2500" b="1" dirty="0">
                <a:solidFill>
                  <a:schemeClr val="accent1">
                    <a:lumMod val="75000"/>
                  </a:schemeClr>
                </a:solidFill>
                <a:latin typeface="Garamond" panose="02020404030301010803" pitchFamily="18" charset="0"/>
              </a:rPr>
              <a:t>Set-Membership constraints:</a:t>
            </a:r>
            <a:r>
              <a:rPr lang="en-IN" sz="2500" dirty="0">
                <a:solidFill>
                  <a:schemeClr val="accent1">
                    <a:lumMod val="75000"/>
                  </a:schemeClr>
                </a:solidFill>
                <a:latin typeface="Garamond" panose="02020404030301010803" pitchFamily="18" charset="0"/>
              </a:rPr>
              <a:t> values of a column come from a set of discrete values,. For example, Blood Groups – Fixed set of discrete values</a:t>
            </a:r>
          </a:p>
          <a:p>
            <a:pPr>
              <a:lnSpc>
                <a:spcPct val="150000"/>
              </a:lnSpc>
            </a:pPr>
            <a:endParaRPr lang="en-IN" sz="2500" dirty="0">
              <a:solidFill>
                <a:schemeClr val="accent1">
                  <a:lumMod val="75000"/>
                </a:schemeClr>
              </a:solidFill>
              <a:latin typeface="Garamond" panose="02020404030301010803" pitchFamily="18" charset="0"/>
            </a:endParaRPr>
          </a:p>
        </p:txBody>
      </p:sp>
      <p:sp>
        <p:nvSpPr>
          <p:cNvPr id="4" name="Rectangle 3">
            <a:extLst>
              <a:ext uri="{FF2B5EF4-FFF2-40B4-BE49-F238E27FC236}">
                <a16:creationId xmlns:a16="http://schemas.microsoft.com/office/drawing/2014/main" id="{0DCBD6D2-E354-D24E-ABBD-02C10ED31DA2}"/>
              </a:ext>
            </a:extLst>
          </p:cNvPr>
          <p:cNvSpPr/>
          <p:nvPr/>
        </p:nvSpPr>
        <p:spPr>
          <a:xfrm>
            <a:off x="0" y="0"/>
            <a:ext cx="1865126" cy="784830"/>
          </a:xfrm>
          <a:prstGeom prst="rect">
            <a:avLst/>
          </a:prstGeom>
        </p:spPr>
        <p:txBody>
          <a:bodyPr wrap="none">
            <a:spAutoFit/>
          </a:bodyPr>
          <a:lstStyle/>
          <a:p>
            <a:r>
              <a:rPr lang="en-IN" sz="4500" dirty="0">
                <a:solidFill>
                  <a:srgbClr val="FF6700"/>
                </a:solidFill>
                <a:latin typeface="+mj-lt"/>
                <a:ea typeface="+mj-ea"/>
                <a:cs typeface="+mj-cs"/>
              </a:rPr>
              <a:t>Validity</a:t>
            </a:r>
            <a:endParaRPr lang="en-US" sz="4500" dirty="0">
              <a:solidFill>
                <a:srgbClr val="FF6700"/>
              </a:solidFill>
              <a:latin typeface="+mj-lt"/>
              <a:ea typeface="+mj-ea"/>
              <a:cs typeface="+mj-cs"/>
            </a:endParaRPr>
          </a:p>
        </p:txBody>
      </p:sp>
    </p:spTree>
    <p:extLst>
      <p:ext uri="{BB962C8B-B14F-4D97-AF65-F5344CB8AC3E}">
        <p14:creationId xmlns:p14="http://schemas.microsoft.com/office/powerpoint/2010/main" val="1004323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87968C-9C83-C741-9A7D-180DBE00CCE5}"/>
              </a:ext>
            </a:extLst>
          </p:cNvPr>
          <p:cNvSpPr/>
          <p:nvPr/>
        </p:nvSpPr>
        <p:spPr>
          <a:xfrm>
            <a:off x="560832" y="1429708"/>
            <a:ext cx="10875264" cy="3500510"/>
          </a:xfrm>
          <a:prstGeom prst="rect">
            <a:avLst/>
          </a:prstGeom>
        </p:spPr>
        <p:txBody>
          <a:bodyPr wrap="square" numCol="1">
            <a:spAutoFit/>
          </a:bodyPr>
          <a:lstStyle/>
          <a:p>
            <a:pPr>
              <a:lnSpc>
                <a:spcPct val="150000"/>
              </a:lnSpc>
              <a:buFont typeface="Arial" panose="020B0604020202020204" pitchFamily="34" charset="0"/>
              <a:buChar char="•"/>
            </a:pPr>
            <a:r>
              <a:rPr lang="en-IN" sz="2500" b="1" dirty="0">
                <a:solidFill>
                  <a:schemeClr val="accent1">
                    <a:lumMod val="75000"/>
                  </a:schemeClr>
                </a:solidFill>
                <a:latin typeface="Garamond" panose="02020404030301010803" pitchFamily="18" charset="0"/>
              </a:rPr>
              <a:t>Regular expression patterns: </a:t>
            </a:r>
            <a:r>
              <a:rPr lang="en-IN" sz="2500" dirty="0">
                <a:solidFill>
                  <a:schemeClr val="accent1">
                    <a:lumMod val="75000"/>
                  </a:schemeClr>
                </a:solidFill>
                <a:latin typeface="Garamond" panose="02020404030301010803" pitchFamily="18" charset="0"/>
              </a:rPr>
              <a:t>text fields that have to be in a certain pattern. For example, phone numbers may be required to have the pattern (999) 999–9999.</a:t>
            </a:r>
          </a:p>
          <a:p>
            <a:pPr>
              <a:lnSpc>
                <a:spcPct val="150000"/>
              </a:lnSpc>
              <a:buFont typeface="Arial" panose="020B0604020202020204" pitchFamily="34" charset="0"/>
              <a:buChar char="•"/>
            </a:pPr>
            <a:r>
              <a:rPr lang="en-IN" sz="2500" b="1" dirty="0">
                <a:solidFill>
                  <a:schemeClr val="accent1">
                    <a:lumMod val="75000"/>
                  </a:schemeClr>
                </a:solidFill>
                <a:latin typeface="Garamond" panose="02020404030301010803" pitchFamily="18" charset="0"/>
              </a:rPr>
              <a:t>Cross-field validation:</a:t>
            </a:r>
            <a:r>
              <a:rPr lang="en-IN" sz="2500" dirty="0">
                <a:solidFill>
                  <a:schemeClr val="accent1">
                    <a:lumMod val="75000"/>
                  </a:schemeClr>
                </a:solidFill>
                <a:latin typeface="Garamond" panose="02020404030301010803" pitchFamily="18" charset="0"/>
              </a:rPr>
              <a:t> certain conditions that span across multiple fields must hold. For example, a patient’s date of discharge from the hospital cannot be earlier than the date of admission.</a:t>
            </a:r>
          </a:p>
          <a:p>
            <a:pPr>
              <a:lnSpc>
                <a:spcPct val="150000"/>
              </a:lnSpc>
              <a:buFont typeface="Arial" panose="020B0604020202020204" pitchFamily="34" charset="0"/>
              <a:buChar char="•"/>
            </a:pPr>
            <a:endParaRPr lang="en-IN" sz="2500" dirty="0">
              <a:solidFill>
                <a:schemeClr val="accent1">
                  <a:lumMod val="75000"/>
                </a:schemeClr>
              </a:solidFill>
              <a:latin typeface="Garamond" panose="02020404030301010803" pitchFamily="18" charset="0"/>
            </a:endParaRPr>
          </a:p>
        </p:txBody>
      </p:sp>
      <p:sp>
        <p:nvSpPr>
          <p:cNvPr id="5" name="Rectangle 4">
            <a:extLst>
              <a:ext uri="{FF2B5EF4-FFF2-40B4-BE49-F238E27FC236}">
                <a16:creationId xmlns:a16="http://schemas.microsoft.com/office/drawing/2014/main" id="{AA6FD93D-457E-7046-94E1-841230BBB7F1}"/>
              </a:ext>
            </a:extLst>
          </p:cNvPr>
          <p:cNvSpPr/>
          <p:nvPr/>
        </p:nvSpPr>
        <p:spPr>
          <a:xfrm>
            <a:off x="0" y="0"/>
            <a:ext cx="1865126" cy="784830"/>
          </a:xfrm>
          <a:prstGeom prst="rect">
            <a:avLst/>
          </a:prstGeom>
        </p:spPr>
        <p:txBody>
          <a:bodyPr wrap="none">
            <a:spAutoFit/>
          </a:bodyPr>
          <a:lstStyle/>
          <a:p>
            <a:r>
              <a:rPr lang="en-IN" sz="4500" dirty="0">
                <a:solidFill>
                  <a:srgbClr val="FF6700"/>
                </a:solidFill>
                <a:latin typeface="+mj-lt"/>
                <a:ea typeface="+mj-ea"/>
                <a:cs typeface="+mj-cs"/>
              </a:rPr>
              <a:t>Validity</a:t>
            </a:r>
            <a:endParaRPr lang="en-US" sz="4500" dirty="0">
              <a:solidFill>
                <a:srgbClr val="FF6700"/>
              </a:solidFill>
              <a:latin typeface="+mj-lt"/>
              <a:ea typeface="+mj-ea"/>
              <a:cs typeface="+mj-cs"/>
            </a:endParaRPr>
          </a:p>
        </p:txBody>
      </p:sp>
    </p:spTree>
    <p:extLst>
      <p:ext uri="{BB962C8B-B14F-4D97-AF65-F5344CB8AC3E}">
        <p14:creationId xmlns:p14="http://schemas.microsoft.com/office/powerpoint/2010/main" val="1517216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10C4F8-BA77-8040-B11B-E045F4647220}"/>
              </a:ext>
            </a:extLst>
          </p:cNvPr>
          <p:cNvSpPr/>
          <p:nvPr/>
        </p:nvSpPr>
        <p:spPr>
          <a:xfrm>
            <a:off x="152400" y="1335084"/>
            <a:ext cx="11423904" cy="3170099"/>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The degree to which the data is close to the true values.</a:t>
            </a:r>
          </a:p>
          <a:p>
            <a:r>
              <a:rPr lang="en-IN" sz="2500" dirty="0">
                <a:solidFill>
                  <a:schemeClr val="accent1">
                    <a:lumMod val="75000"/>
                  </a:schemeClr>
                </a:solidFill>
                <a:latin typeface="Garamond" panose="02020404030301010803" pitchFamily="18" charset="0"/>
              </a:rPr>
              <a:t>While defining all possible valid values allows invalid values to be easily spotted, it does not mean that they are accurate.</a:t>
            </a:r>
          </a:p>
          <a:p>
            <a:r>
              <a:rPr lang="en-IN" sz="2500" dirty="0">
                <a:solidFill>
                  <a:schemeClr val="accent1">
                    <a:lumMod val="75000"/>
                  </a:schemeClr>
                </a:solidFill>
                <a:latin typeface="Garamond" panose="02020404030301010803" pitchFamily="18" charset="0"/>
              </a:rPr>
              <a:t>A </a:t>
            </a:r>
            <a:r>
              <a:rPr lang="en-IN" sz="2500" i="1" dirty="0">
                <a:solidFill>
                  <a:schemeClr val="accent1">
                    <a:lumMod val="75000"/>
                  </a:schemeClr>
                </a:solidFill>
                <a:latin typeface="Garamond" panose="02020404030301010803" pitchFamily="18" charset="0"/>
              </a:rPr>
              <a:t>valid</a:t>
            </a:r>
            <a:r>
              <a:rPr lang="en-IN" sz="2500" dirty="0">
                <a:solidFill>
                  <a:schemeClr val="accent1">
                    <a:lumMod val="75000"/>
                  </a:schemeClr>
                </a:solidFill>
                <a:latin typeface="Garamond" panose="02020404030301010803" pitchFamily="18" charset="0"/>
              </a:rPr>
              <a:t> street address mightn’t actually exist. </a:t>
            </a:r>
          </a:p>
          <a:p>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Another thing to note is the difference between accuracy and precision. Saying that you live on the earth is, actually true. But, not precise. Where on the earth?. Saying that you live at a particular street address is more precise.</a:t>
            </a:r>
            <a:endParaRPr lang="en-IN" sz="2500" b="0" i="0" dirty="0">
              <a:solidFill>
                <a:schemeClr val="accent1">
                  <a:lumMod val="75000"/>
                </a:schemeClr>
              </a:solidFill>
              <a:effectLst/>
              <a:latin typeface="Garamond" panose="02020404030301010803" pitchFamily="18" charset="0"/>
            </a:endParaRPr>
          </a:p>
        </p:txBody>
      </p:sp>
      <p:sp>
        <p:nvSpPr>
          <p:cNvPr id="3" name="Rectangle 2">
            <a:extLst>
              <a:ext uri="{FF2B5EF4-FFF2-40B4-BE49-F238E27FC236}">
                <a16:creationId xmlns:a16="http://schemas.microsoft.com/office/drawing/2014/main" id="{A93632DF-AC59-3F43-B139-907BC71ABAF3}"/>
              </a:ext>
            </a:extLst>
          </p:cNvPr>
          <p:cNvSpPr/>
          <p:nvPr/>
        </p:nvSpPr>
        <p:spPr>
          <a:xfrm>
            <a:off x="0" y="0"/>
            <a:ext cx="2246128" cy="784830"/>
          </a:xfrm>
          <a:prstGeom prst="rect">
            <a:avLst/>
          </a:prstGeom>
        </p:spPr>
        <p:txBody>
          <a:bodyPr wrap="none">
            <a:spAutoFit/>
          </a:bodyPr>
          <a:lstStyle/>
          <a:p>
            <a:r>
              <a:rPr lang="en-IN" sz="4500" dirty="0">
                <a:solidFill>
                  <a:srgbClr val="FF6700"/>
                </a:solidFill>
                <a:latin typeface="+mj-lt"/>
                <a:ea typeface="+mj-ea"/>
                <a:cs typeface="+mj-cs"/>
              </a:rPr>
              <a:t>Accuracy</a:t>
            </a:r>
          </a:p>
        </p:txBody>
      </p:sp>
    </p:spTree>
    <p:extLst>
      <p:ext uri="{BB962C8B-B14F-4D97-AF65-F5344CB8AC3E}">
        <p14:creationId xmlns:p14="http://schemas.microsoft.com/office/powerpoint/2010/main" val="1358801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AB82FE-2E10-CB4F-AB34-BE2C9A07AAFB}"/>
              </a:ext>
            </a:extLst>
          </p:cNvPr>
          <p:cNvSpPr/>
          <p:nvPr/>
        </p:nvSpPr>
        <p:spPr>
          <a:xfrm>
            <a:off x="85344" y="1191227"/>
            <a:ext cx="10838688" cy="5478423"/>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The degree to which the data is consistent, within the same data set or across multiple data sets.</a:t>
            </a:r>
          </a:p>
          <a:p>
            <a:r>
              <a:rPr lang="en-IN" sz="2500" dirty="0">
                <a:solidFill>
                  <a:schemeClr val="accent1">
                    <a:lumMod val="75000"/>
                  </a:schemeClr>
                </a:solidFill>
                <a:latin typeface="Garamond" panose="02020404030301010803" pitchFamily="18" charset="0"/>
              </a:rPr>
              <a:t>Inconsistency occurs when two values in the data set contradict each other.</a:t>
            </a:r>
          </a:p>
          <a:p>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A valid age, say 3, mightn’t match with the marital status, say divorced. </a:t>
            </a:r>
          </a:p>
          <a:p>
            <a:r>
              <a:rPr lang="en-IN" sz="2500" dirty="0">
                <a:solidFill>
                  <a:schemeClr val="accent1">
                    <a:lumMod val="75000"/>
                  </a:schemeClr>
                </a:solidFill>
                <a:latin typeface="Garamond" panose="02020404030301010803" pitchFamily="18" charset="0"/>
              </a:rPr>
              <a:t>A customer is recorded in two different tables with two different Genders.</a:t>
            </a:r>
          </a:p>
          <a:p>
            <a:r>
              <a:rPr lang="en-IN" sz="2500" dirty="0">
                <a:solidFill>
                  <a:schemeClr val="accent1">
                    <a:lumMod val="75000"/>
                  </a:schemeClr>
                </a:solidFill>
                <a:latin typeface="Garamond" panose="02020404030301010803" pitchFamily="18" charset="0"/>
              </a:rPr>
              <a:t>Which one is true?.</a:t>
            </a:r>
          </a:p>
          <a:p>
            <a:endParaRPr lang="en-IN" sz="2500" dirty="0">
              <a:solidFill>
                <a:schemeClr val="accent1">
                  <a:lumMod val="75000"/>
                </a:schemeClr>
              </a:solidFill>
              <a:latin typeface="Garamond" panose="02020404030301010803" pitchFamily="18" charset="0"/>
            </a:endParaRPr>
          </a:p>
          <a:p>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The degree to which the data is specified using the same unit of measure.</a:t>
            </a:r>
          </a:p>
          <a:p>
            <a:r>
              <a:rPr lang="en-IN" sz="2500" dirty="0">
                <a:solidFill>
                  <a:schemeClr val="accent1">
                    <a:lumMod val="75000"/>
                  </a:schemeClr>
                </a:solidFill>
                <a:latin typeface="Garamond" panose="02020404030301010803" pitchFamily="18" charset="0"/>
              </a:rPr>
              <a:t>The weight may be recorded either in pounds or kilos. The date might follow the USA format or European format. The currency is sometimes in USD and sometimes in Euros.</a:t>
            </a:r>
          </a:p>
          <a:p>
            <a:r>
              <a:rPr lang="en-IN" sz="2500" dirty="0">
                <a:solidFill>
                  <a:schemeClr val="accent1">
                    <a:lumMod val="75000"/>
                  </a:schemeClr>
                </a:solidFill>
                <a:latin typeface="Garamond" panose="02020404030301010803" pitchFamily="18" charset="0"/>
              </a:rPr>
              <a:t>And so data must be converted to a single measure unit.</a:t>
            </a:r>
          </a:p>
        </p:txBody>
      </p:sp>
      <p:sp>
        <p:nvSpPr>
          <p:cNvPr id="3" name="Rectangle 2">
            <a:extLst>
              <a:ext uri="{FF2B5EF4-FFF2-40B4-BE49-F238E27FC236}">
                <a16:creationId xmlns:a16="http://schemas.microsoft.com/office/drawing/2014/main" id="{ABBDC98A-6E69-334B-B0D1-675A3C9FEEAC}"/>
              </a:ext>
            </a:extLst>
          </p:cNvPr>
          <p:cNvSpPr/>
          <p:nvPr/>
        </p:nvSpPr>
        <p:spPr>
          <a:xfrm>
            <a:off x="0" y="0"/>
            <a:ext cx="6499472" cy="1061829"/>
          </a:xfrm>
          <a:prstGeom prst="rect">
            <a:avLst/>
          </a:prstGeom>
        </p:spPr>
        <p:txBody>
          <a:bodyPr wrap="none">
            <a:spAutoFit/>
          </a:bodyPr>
          <a:lstStyle/>
          <a:p>
            <a:r>
              <a:rPr lang="en-IN" sz="4500" dirty="0">
                <a:solidFill>
                  <a:srgbClr val="FF6700"/>
                </a:solidFill>
                <a:latin typeface="+mj-lt"/>
                <a:ea typeface="+mj-ea"/>
                <a:cs typeface="+mj-cs"/>
              </a:rPr>
              <a:t>Consistency and Uniformity</a:t>
            </a:r>
          </a:p>
          <a:p>
            <a:endParaRPr lang="en-IN" dirty="0">
              <a:solidFill>
                <a:schemeClr val="accent1">
                  <a:lumMod val="75000"/>
                </a:schemeClr>
              </a:solidFill>
              <a:latin typeface="Garamond" panose="02020404030301010803" pitchFamily="18" charset="0"/>
            </a:endParaRPr>
          </a:p>
        </p:txBody>
      </p:sp>
    </p:spTree>
    <p:extLst>
      <p:ext uri="{BB962C8B-B14F-4D97-AF65-F5344CB8AC3E}">
        <p14:creationId xmlns:p14="http://schemas.microsoft.com/office/powerpoint/2010/main" val="3385536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A929F7-3F99-5F44-A25E-65460303FF91}"/>
              </a:ext>
            </a:extLst>
          </p:cNvPr>
          <p:cNvSpPr/>
          <p:nvPr/>
        </p:nvSpPr>
        <p:spPr>
          <a:xfrm>
            <a:off x="271082" y="2145113"/>
            <a:ext cx="10515600" cy="3062377"/>
          </a:xfrm>
          <a:prstGeom prst="rect">
            <a:avLst/>
          </a:prstGeom>
        </p:spPr>
        <p:txBody>
          <a:bodyPr wrap="square">
            <a:spAutoFit/>
          </a:bodyPr>
          <a:lstStyle/>
          <a:p>
            <a:r>
              <a:rPr lang="en-IN" sz="2500" dirty="0">
                <a:solidFill>
                  <a:schemeClr val="accent1">
                    <a:lumMod val="75000"/>
                  </a:schemeClr>
                </a:solidFill>
                <a:latin typeface="Garamond" panose="02020404030301010803" pitchFamily="18" charset="0"/>
              </a:rPr>
              <a:t>Outliers are data that is distinctively different from other observations. They could be real outliers or mistakes.</a:t>
            </a:r>
          </a:p>
          <a:p>
            <a:endParaRPr lang="en-IN" sz="2500" dirty="0">
              <a:solidFill>
                <a:schemeClr val="accent1">
                  <a:lumMod val="75000"/>
                </a:schemeClr>
              </a:solidFill>
              <a:latin typeface="Garamond" panose="02020404030301010803" pitchFamily="18" charset="0"/>
            </a:endParaRPr>
          </a:p>
          <a:p>
            <a:r>
              <a:rPr lang="en-IN" sz="2500" dirty="0">
                <a:solidFill>
                  <a:schemeClr val="accent1">
                    <a:lumMod val="75000"/>
                  </a:schemeClr>
                </a:solidFill>
                <a:latin typeface="Garamond" panose="02020404030301010803" pitchFamily="18" charset="0"/>
              </a:rPr>
              <a:t>How to find out?</a:t>
            </a:r>
          </a:p>
          <a:p>
            <a:r>
              <a:rPr lang="en-IN" sz="2500" dirty="0">
                <a:solidFill>
                  <a:schemeClr val="accent1">
                    <a:lumMod val="75000"/>
                  </a:schemeClr>
                </a:solidFill>
                <a:latin typeface="Garamond" panose="02020404030301010803" pitchFamily="18" charset="0"/>
              </a:rPr>
              <a:t>Depending on whether the feature is numeric or categorical, we can use different techniques to study its distribution to detect outliers.</a:t>
            </a:r>
          </a:p>
          <a:p>
            <a:endParaRPr lang="en-IN" sz="2500" dirty="0">
              <a:solidFill>
                <a:schemeClr val="accent1">
                  <a:lumMod val="75000"/>
                </a:schemeClr>
              </a:solidFill>
              <a:latin typeface="Garamond" panose="02020404030301010803" pitchFamily="18" charset="0"/>
            </a:endParaRPr>
          </a:p>
          <a:p>
            <a:endParaRPr lang="en-US" dirty="0">
              <a:solidFill>
                <a:schemeClr val="accent1">
                  <a:lumMod val="75000"/>
                </a:schemeClr>
              </a:solidFill>
            </a:endParaRPr>
          </a:p>
        </p:txBody>
      </p:sp>
      <p:sp>
        <p:nvSpPr>
          <p:cNvPr id="9" name="Rectangle 8">
            <a:extLst>
              <a:ext uri="{FF2B5EF4-FFF2-40B4-BE49-F238E27FC236}">
                <a16:creationId xmlns:a16="http://schemas.microsoft.com/office/drawing/2014/main" id="{CA35A63C-F984-5940-80DA-DC17A880C4DE}"/>
              </a:ext>
            </a:extLst>
          </p:cNvPr>
          <p:cNvSpPr/>
          <p:nvPr/>
        </p:nvSpPr>
        <p:spPr>
          <a:xfrm>
            <a:off x="0" y="0"/>
            <a:ext cx="1991251" cy="784830"/>
          </a:xfrm>
          <a:prstGeom prst="rect">
            <a:avLst/>
          </a:prstGeom>
        </p:spPr>
        <p:txBody>
          <a:bodyPr wrap="none">
            <a:spAutoFit/>
          </a:bodyPr>
          <a:lstStyle/>
          <a:p>
            <a:r>
              <a:rPr lang="en-US" sz="4500" dirty="0">
                <a:solidFill>
                  <a:srgbClr val="FF6700"/>
                </a:solidFill>
              </a:rPr>
              <a:t>Outliers</a:t>
            </a:r>
            <a:endParaRPr lang="en-US" sz="4500" dirty="0"/>
          </a:p>
        </p:txBody>
      </p:sp>
    </p:spTree>
    <p:extLst>
      <p:ext uri="{BB962C8B-B14F-4D97-AF65-F5344CB8AC3E}">
        <p14:creationId xmlns:p14="http://schemas.microsoft.com/office/powerpoint/2010/main" val="3835199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icepaper 2">
    <a:dk1>
      <a:srgbClr val="00264C"/>
    </a:dk1>
    <a:lt1>
      <a:srgbClr val="FFFFE9"/>
    </a:lt1>
    <a:dk2>
      <a:srgbClr val="333333"/>
    </a:dk2>
    <a:lt2>
      <a:srgbClr val="333333"/>
    </a:lt2>
    <a:accent1>
      <a:srgbClr val="78C0B2"/>
    </a:accent1>
    <a:accent2>
      <a:srgbClr val="262D4C"/>
    </a:accent2>
    <a:accent3>
      <a:srgbClr val="FFFFF2"/>
    </a:accent3>
    <a:accent4>
      <a:srgbClr val="001F40"/>
    </a:accent4>
    <a:accent5>
      <a:srgbClr val="BEDCD5"/>
    </a:accent5>
    <a:accent6>
      <a:srgbClr val="212844"/>
    </a:accent6>
    <a:hlink>
      <a:srgbClr val="598BBD"/>
    </a:hlink>
    <a:folHlink>
      <a:srgbClr val="4D4D4D"/>
    </a:folHlink>
  </a:clrScheme>
  <a:fontScheme name="Ricepape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5833</TotalTime>
  <Words>1759</Words>
  <Application>Microsoft Office PowerPoint</Application>
  <PresentationFormat>Widescreen</PresentationFormat>
  <Paragraphs>235</Paragraphs>
  <Slides>38</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5" baseType="lpstr">
      <vt:lpstr>Arial</vt:lpstr>
      <vt:lpstr>Calibri</vt:lpstr>
      <vt:lpstr>Cambria Math</vt:lpstr>
      <vt:lpstr>Garamond</vt:lpstr>
      <vt:lpstr>medium-content-serif-font</vt:lpstr>
      <vt:lpstr>Office Theme</vt:lpstr>
      <vt:lpstr>Equation</vt:lpstr>
      <vt:lpstr>PowerPoint Presentation</vt:lpstr>
      <vt:lpstr>EDA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 ipython notebook for  data cleaning steps</vt:lpstr>
      <vt:lpstr>PowerPoint Presentation</vt:lpstr>
      <vt:lpstr>PowerPoint Presentation</vt:lpstr>
      <vt:lpstr>PowerPoint Presentation</vt:lpstr>
      <vt:lpstr>Treat missing values </vt:lpstr>
      <vt:lpstr>PowerPoint Presentation</vt:lpstr>
      <vt:lpstr>Treat missing values </vt:lpstr>
      <vt:lpstr>Refer ipython notebook for  Missing values treatment</vt:lpstr>
      <vt:lpstr>PowerPoint Presentation</vt:lpstr>
      <vt:lpstr>PowerPoint Presentation</vt:lpstr>
      <vt:lpstr>PowerPoint Presentation</vt:lpstr>
      <vt:lpstr>Correlation </vt:lpstr>
      <vt:lpstr>Pearson Correlation</vt:lpstr>
      <vt:lpstr>Correlation r - Interpretation</vt:lpstr>
      <vt:lpstr>Correlation</vt:lpstr>
      <vt:lpstr>Correlation</vt:lpstr>
      <vt:lpstr>PowerPoint Presentation</vt:lpstr>
      <vt:lpstr>Scatter Plot and Correlation : Smoking and Lung Capacity</vt:lpstr>
      <vt:lpstr>Smoking v Lung Capacity Data</vt:lpstr>
      <vt:lpstr>PowerPoint Presentation</vt:lpstr>
      <vt:lpstr>Dummy variables</vt:lpstr>
      <vt:lpstr>PowerPoint Presentation</vt:lpstr>
      <vt:lpstr>Automatic EDA methods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Srinivas Reddy Gurrala</dc:creator>
  <cp:lastModifiedBy>hp</cp:lastModifiedBy>
  <cp:revision>238</cp:revision>
  <dcterms:created xsi:type="dcterms:W3CDTF">2020-04-23T13:54:45Z</dcterms:created>
  <dcterms:modified xsi:type="dcterms:W3CDTF">2022-09-22T09:53:15Z</dcterms:modified>
</cp:coreProperties>
</file>