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305" r:id="rId6"/>
    <p:sldId id="306" r:id="rId7"/>
    <p:sldId id="364" r:id="rId8"/>
    <p:sldId id="382" r:id="rId9"/>
    <p:sldId id="375" r:id="rId10"/>
    <p:sldId id="383" r:id="rId11"/>
    <p:sldId id="374" r:id="rId12"/>
    <p:sldId id="384" r:id="rId13"/>
    <p:sldId id="373" r:id="rId14"/>
    <p:sldId id="378" r:id="rId15"/>
    <p:sldId id="385" r:id="rId16"/>
    <p:sldId id="386" r:id="rId17"/>
    <p:sldId id="387" r:id="rId18"/>
    <p:sldId id="380" r:id="rId19"/>
    <p:sldId id="394" r:id="rId20"/>
    <p:sldId id="393" r:id="rId21"/>
    <p:sldId id="371" r:id="rId22"/>
    <p:sldId id="372" r:id="rId23"/>
    <p:sldId id="395" r:id="rId24"/>
    <p:sldId id="396" r:id="rId25"/>
    <p:sldId id="400" r:id="rId26"/>
    <p:sldId id="391" r:id="rId27"/>
    <p:sldId id="39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87455" autoAdjust="0"/>
  </p:normalViewPr>
  <p:slideViewPr>
    <p:cSldViewPr>
      <p:cViewPr varScale="1">
        <p:scale>
          <a:sx n="112" d="100"/>
          <a:sy n="112" d="100"/>
        </p:scale>
        <p:origin x="1640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7EFBF-F155-4A7D-B556-842DEDA9C05A}" type="datetimeFigureOut">
              <a:rPr lang="en-IN" smtClean="0"/>
              <a:pPr/>
              <a:t>25/08/20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1DBE61-79BF-4D06-8B60-0CAEFE752705}" type="slidenum">
              <a:rPr lang="en-IN" smtClean="0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88616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endParaRPr lang="en-US">
              <a:ea typeface="ＭＳ Ｐゴシック" pitchFamily="34" charset="-128"/>
            </a:endParaRPr>
          </a:p>
          <a:p>
            <a:pPr eaLnBrk="1" hangingPunct="1">
              <a:spcBef>
                <a:spcPct val="0"/>
              </a:spcBef>
              <a:buFontTx/>
              <a:buChar char="•"/>
            </a:pPr>
            <a:endParaRPr lang="en-US">
              <a:ea typeface="ＭＳ Ｐゴシック" pitchFamily="34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1F1FE8-4311-41A9-AF23-91110C3FBD55}" type="slidenum">
              <a:rPr lang="en-US" smtClean="0">
                <a:latin typeface="Arial" charset="0"/>
              </a:rPr>
              <a:pPr/>
              <a:t>7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7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pitchFamily="34" charset="-128"/>
              </a:rPr>
              <a:t>To the minimum R can be used as a calculator.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pitchFamily="34" charset="-128"/>
              </a:rPr>
              <a:t> The prompt sign means the active line where you are allowed to enter code.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pitchFamily="34" charset="-128"/>
              </a:rPr>
              <a:t>The number in brackets is the result.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en-US">
                <a:ea typeface="ＭＳ Ｐゴシック" pitchFamily="34" charset="-128"/>
              </a:rPr>
              <a:t>When you enter a line in R, you don</a:t>
            </a:r>
            <a:r>
              <a:rPr lang="en-US" altLang="en-US">
                <a:ea typeface="ＭＳ Ｐゴシック" pitchFamily="34" charset="-128"/>
              </a:rPr>
              <a:t>’</a:t>
            </a:r>
            <a:r>
              <a:rPr lang="en-US">
                <a:ea typeface="ＭＳ Ｐゴシック" pitchFamily="34" charset="-128"/>
              </a:rPr>
              <a:t>t need to end it with a period as opposed to other software such as the syntax in spss.</a:t>
            </a:r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88391D-703B-40CB-BF64-634F06FBB60C}" type="slidenum">
              <a:rPr lang="en-US" smtClean="0">
                <a:latin typeface="Arial" charset="0"/>
              </a:rPr>
              <a:pPr/>
              <a:t>11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6398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34" charset="-128"/>
              </a:rPr>
              <a:t>You will learn later that dataframes can be imported from other statistical packages such as Excel and Spss.  </a:t>
            </a:r>
          </a:p>
          <a:p>
            <a:r>
              <a:rPr lang="en-US">
                <a:ea typeface="ＭＳ Ｐゴシック" pitchFamily="34" charset="-128"/>
              </a:rPr>
              <a:t>However, knowing the basics on how R reads dataframes will help you manipulate your own data better in this package.</a:t>
            </a:r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647B665-3F08-4728-A9D5-0E5E04E27A4B}" type="slidenum">
              <a:rPr lang="en-US" smtClean="0">
                <a:latin typeface="Arial" charset="0"/>
              </a:rPr>
              <a:pPr/>
              <a:t>13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6821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34" charset="-128"/>
              </a:rPr>
              <a:t>To  install packages on Windows, click on packages and install packages. </a:t>
            </a:r>
          </a:p>
          <a:p>
            <a:endParaRPr lang="en-US">
              <a:ea typeface="ＭＳ Ｐゴシック" pitchFamily="34" charset="-128"/>
            </a:endParaRPr>
          </a:p>
          <a:p>
            <a:r>
              <a:rPr lang="en-US">
                <a:ea typeface="ＭＳ Ｐゴシック" pitchFamily="34" charset="-128"/>
              </a:rPr>
              <a:t>Scroll down to USA and choose a </a:t>
            </a:r>
            <a:r>
              <a:rPr lang="ja-JP" altLang="en-US">
                <a:ea typeface="ＭＳ Ｐゴシック" pitchFamily="34" charset="-128"/>
              </a:rPr>
              <a:t>“</a:t>
            </a:r>
            <a:r>
              <a:rPr lang="en-US" altLang="ja-JP">
                <a:ea typeface="ＭＳ Ｐゴシック" pitchFamily="34" charset="-128"/>
              </a:rPr>
              <a:t>mirror</a:t>
            </a:r>
            <a:r>
              <a:rPr lang="ja-JP" altLang="en-US">
                <a:ea typeface="ＭＳ Ｐゴシック" pitchFamily="34" charset="-128"/>
              </a:rPr>
              <a:t>”</a:t>
            </a:r>
            <a:r>
              <a:rPr lang="en-US" altLang="ja-JP">
                <a:ea typeface="ＭＳ Ｐゴシック" pitchFamily="34" charset="-128"/>
              </a:rPr>
              <a:t> that is close to your physical location. </a:t>
            </a:r>
            <a:endParaRPr lang="en-US">
              <a:ea typeface="ＭＳ Ｐゴシック" pitchFamily="34" charset="-128"/>
            </a:endParaRPr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5E08BF2-00A7-4CCD-86E8-6AA6F61EA05A}" type="slidenum">
              <a:rPr lang="en-US" smtClean="0">
                <a:latin typeface="Arial" charset="0"/>
              </a:rPr>
              <a:pPr/>
              <a:t>21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81021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34" charset="-128"/>
              </a:rPr>
              <a:t>Scroll down list until you find the package you are looking for. Keep in mind that R lists things in alphabetical order and by uppercase than lowercase. Once you click on a package to load, click ok. R will install not only the package but all of the packages needed to run your package. </a:t>
            </a:r>
          </a:p>
          <a:p>
            <a:endParaRPr lang="en-US">
              <a:ea typeface="ＭＳ Ｐゴシック" pitchFamily="34" charset="-128"/>
            </a:endParaRPr>
          </a:p>
          <a:p>
            <a:r>
              <a:rPr lang="en-US">
                <a:ea typeface="ＭＳ Ｐゴシック" pitchFamily="34" charset="-128"/>
              </a:rPr>
              <a:t>To actually use the package, go back to the package tab and click on load package. </a:t>
            </a:r>
          </a:p>
          <a:p>
            <a:endParaRPr lang="en-US">
              <a:ea typeface="ＭＳ Ｐゴシック" pitchFamily="34" charset="-128"/>
            </a:endParaRPr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6ABD1CE-282D-47D8-AAEF-9F737314804E}" type="slidenum">
              <a:rPr lang="en-US" smtClean="0">
                <a:latin typeface="Arial" charset="0"/>
              </a:rPr>
              <a:pPr/>
              <a:t>22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149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ea typeface="ＭＳ Ｐゴシック" pitchFamily="34" charset="-128"/>
              </a:rPr>
              <a:t>In this slide.  Go to R code and practice creating objects and vectors.</a:t>
            </a: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BCEE22-A312-4387-8F74-A49D824F2BB0}" type="slidenum">
              <a:rPr lang="en-US" smtClean="0">
                <a:latin typeface="Arial" charset="0"/>
              </a:rPr>
              <a:pPr/>
              <a:t>26</a:t>
            </a:fld>
            <a:endParaRPr lang="en-US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831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dv-r.had.co.nz/Data-structures.html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vita.had.co.nz/papers/tidy-data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metrics.mtu.edu/CRAN/bin/windows/base/R-2.4.1-win32.exe" TargetMode="External"/><Relationship Id="rId2" Type="http://schemas.openxmlformats.org/officeDocument/2006/relationships/hyperlink" Target="http://www.r-project.org/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-project.org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2967335"/>
            <a:ext cx="441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5400" dirty="0">
                <a:solidFill>
                  <a:schemeClr val="accent6"/>
                </a:solidFill>
              </a:rPr>
              <a:t>R  Introduction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0"/>
            <a:ext cx="8686800" cy="629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28599"/>
            <a:ext cx="8839200" cy="6201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0"/>
            <a:ext cx="89916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R data Structures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600200"/>
            <a:ext cx="8153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609600" y="3733800"/>
            <a:ext cx="8001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hlinkClick r:id="rId4"/>
              </a:rPr>
              <a:t>Vectors</a:t>
            </a:r>
            <a:r>
              <a:rPr lang="en-IN" dirty="0"/>
              <a:t> introduces you to atomic vectors and lists, R’s 1d data structures.</a:t>
            </a:r>
          </a:p>
          <a:p>
            <a:r>
              <a:rPr lang="en-IN" dirty="0">
                <a:hlinkClick r:id="rId4"/>
              </a:rPr>
              <a:t>Attributes</a:t>
            </a:r>
            <a:r>
              <a:rPr lang="en-IN" dirty="0"/>
              <a:t> takes a small detour to discuss attributes, R’s flexible metadata specification. Here you’ll learn about factors, an important data structure created by setting attributes of an atomic vector.</a:t>
            </a:r>
          </a:p>
          <a:p>
            <a:r>
              <a:rPr lang="en-IN" dirty="0">
                <a:hlinkClick r:id="rId4"/>
              </a:rPr>
              <a:t>Matrices and arrays</a:t>
            </a:r>
            <a:r>
              <a:rPr lang="en-IN" dirty="0"/>
              <a:t> introduces matrices and arrays, data structures for storing 2d and higher dimensional data.</a:t>
            </a:r>
          </a:p>
          <a:p>
            <a:r>
              <a:rPr lang="en-IN" dirty="0">
                <a:hlinkClick r:id="rId4"/>
              </a:rPr>
              <a:t>Data frames</a:t>
            </a:r>
            <a:r>
              <a:rPr lang="en-IN" dirty="0"/>
              <a:t> teaches you about the data frame, the most important data structure for storing data in R. Data frames combine the behaviour of lists and matrices to make a structure ideally suited for the needs of statistical data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Vectors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1828800"/>
          </a:xfrm>
        </p:spPr>
        <p:txBody>
          <a:bodyPr/>
          <a:lstStyle/>
          <a:p>
            <a:r>
              <a:rPr lang="en-IN" sz="2800" dirty="0"/>
              <a:t>Atomic vectors are usually created with c(), short for combine:</a:t>
            </a:r>
          </a:p>
          <a:p>
            <a:r>
              <a:rPr lang="en-IN" sz="2800" dirty="0" err="1"/>
              <a:t>dbl_var</a:t>
            </a:r>
            <a:r>
              <a:rPr lang="en-IN" sz="2800" dirty="0"/>
              <a:t> &lt;- </a:t>
            </a:r>
            <a:r>
              <a:rPr lang="en-IN" sz="2800" b="1" dirty="0"/>
              <a:t>c</a:t>
            </a:r>
            <a:r>
              <a:rPr lang="en-IN" sz="2800" dirty="0"/>
              <a:t>(1, 2.5, 4.5)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856205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0311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8951742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N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Data frames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90500" y="1430578"/>
            <a:ext cx="8763000" cy="4525963"/>
          </a:xfrm>
        </p:spPr>
        <p:txBody>
          <a:bodyPr>
            <a:noAutofit/>
          </a:bodyPr>
          <a:lstStyle/>
          <a:p>
            <a:r>
              <a:rPr lang="en-IN" sz="2000" dirty="0"/>
              <a:t>A data frame is the most common way of storing data in R, and if </a:t>
            </a:r>
            <a:r>
              <a:rPr lang="en-IN" sz="2000" dirty="0">
                <a:hlinkClick r:id="rId2"/>
              </a:rPr>
              <a:t>used systematically</a:t>
            </a:r>
            <a:r>
              <a:rPr lang="en-IN" sz="2000" dirty="0"/>
              <a:t> makes data analysis easier. Under the hood, a data frame is a list of equal-length vectors. This makes it a 2-dimensional structure, so it shares properties of both the matrix and the list. This means that a data frame has names(), </a:t>
            </a:r>
            <a:r>
              <a:rPr lang="en-IN" sz="2000" dirty="0" err="1"/>
              <a:t>colnames</a:t>
            </a:r>
            <a:r>
              <a:rPr lang="en-IN" sz="2000" dirty="0"/>
              <a:t>(), and </a:t>
            </a:r>
            <a:r>
              <a:rPr lang="en-IN" sz="2000" dirty="0" err="1"/>
              <a:t>rownames</a:t>
            </a:r>
            <a:r>
              <a:rPr lang="en-IN" sz="2000" dirty="0"/>
              <a:t>(), although names() and </a:t>
            </a:r>
            <a:r>
              <a:rPr lang="en-IN" sz="2000" dirty="0" err="1"/>
              <a:t>colnames</a:t>
            </a:r>
            <a:r>
              <a:rPr lang="en-IN" sz="2000" dirty="0"/>
              <a:t>() are the same thing. The length() of a data frame is the length of the underlying list and so is the same as </a:t>
            </a:r>
            <a:r>
              <a:rPr lang="en-IN" sz="2000" dirty="0" err="1"/>
              <a:t>ncol</a:t>
            </a:r>
            <a:r>
              <a:rPr lang="en-IN" sz="2000" dirty="0"/>
              <a:t>(); </a:t>
            </a:r>
            <a:r>
              <a:rPr lang="en-IN" sz="2000" dirty="0" err="1"/>
              <a:t>nrow</a:t>
            </a:r>
            <a:r>
              <a:rPr lang="en-IN" sz="2000" dirty="0"/>
              <a:t>() gives the number of rows.</a:t>
            </a:r>
          </a:p>
          <a:p>
            <a:endParaRPr lang="en-IN" sz="2000" dirty="0"/>
          </a:p>
          <a:p>
            <a:endParaRPr lang="en-IN" sz="2000" dirty="0"/>
          </a:p>
          <a:p>
            <a:endParaRPr lang="en-IN" sz="2000" dirty="0"/>
          </a:p>
          <a:p>
            <a:r>
              <a:rPr lang="en-IN" sz="2000" dirty="0" err="1"/>
              <a:t>df</a:t>
            </a:r>
            <a:r>
              <a:rPr lang="en-IN" sz="2000" dirty="0"/>
              <a:t> &lt;- </a:t>
            </a:r>
            <a:r>
              <a:rPr lang="en-IN" sz="2000" b="1" dirty="0" err="1"/>
              <a:t>data.frame</a:t>
            </a:r>
            <a:r>
              <a:rPr lang="en-IN" sz="2000" dirty="0"/>
              <a:t>(x = 1:3, y = </a:t>
            </a:r>
            <a:r>
              <a:rPr lang="en-IN" sz="2000" b="1" dirty="0"/>
              <a:t>c</a:t>
            </a:r>
            <a:r>
              <a:rPr lang="en-IN" sz="2000" dirty="0"/>
              <a:t>("a", "b", "c"))</a:t>
            </a:r>
          </a:p>
          <a:p>
            <a:r>
              <a:rPr lang="en-IN" sz="2000" dirty="0" err="1"/>
              <a:t>Df_new</a:t>
            </a:r>
            <a:r>
              <a:rPr lang="en-IN" sz="2000" dirty="0"/>
              <a:t>&lt;-</a:t>
            </a:r>
            <a:r>
              <a:rPr lang="en-IN" sz="2000" dirty="0" err="1"/>
              <a:t>data.frame</a:t>
            </a:r>
            <a:r>
              <a:rPr lang="en-IN" sz="2000" dirty="0"/>
              <a:t>(height=c(150,160),weight=c(65,72))</a:t>
            </a:r>
            <a:endParaRPr lang="en-US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A853D4-26EA-3C41-9706-B8CA7C5F7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3276600" cy="144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Df[row, col]</a:t>
            </a:r>
          </a:p>
          <a:p>
            <a:pPr marL="0" indent="0">
              <a:buNone/>
            </a:pPr>
            <a:r>
              <a:rPr lang="en-US" dirty="0"/>
              <a:t>Example: df[1,2]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F9F2377-E606-B546-8FE8-886C0C26B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IN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Slicing data Frame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BC6C902-A567-524A-BC50-6771A05C9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429000"/>
            <a:ext cx="2603500" cy="1828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2F3D7E-1CD4-1946-ACFA-49CA36E70780}"/>
              </a:ext>
            </a:extLst>
          </p:cNvPr>
          <p:cNvSpPr txBox="1"/>
          <p:nvPr/>
        </p:nvSpPr>
        <p:spPr>
          <a:xfrm>
            <a:off x="215900" y="3743235"/>
            <a:ext cx="48895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In class exercise based on table</a:t>
            </a:r>
          </a:p>
          <a:p>
            <a:pPr marL="514350" indent="-514350">
              <a:buAutoNum type="arabicParenR"/>
            </a:pPr>
            <a:r>
              <a:rPr lang="en-US" dirty="0"/>
              <a:t>Print value 1</a:t>
            </a:r>
          </a:p>
          <a:p>
            <a:pPr marL="514350" indent="-514350">
              <a:buAutoNum type="arabicParenR"/>
            </a:pPr>
            <a:r>
              <a:rPr lang="en-US" dirty="0"/>
              <a:t>Print value 1 and a</a:t>
            </a:r>
          </a:p>
          <a:p>
            <a:pPr marL="514350" indent="-514350">
              <a:buAutoNum type="arabicParenR"/>
            </a:pPr>
            <a:r>
              <a:rPr lang="en-US" dirty="0"/>
              <a:t>Print value ”a” and “c”</a:t>
            </a:r>
          </a:p>
          <a:p>
            <a:pPr marL="514350" indent="-514350">
              <a:buAutoNum type="arabicParenR"/>
            </a:pPr>
            <a:r>
              <a:rPr lang="en-US" dirty="0"/>
              <a:t>Print 1 and 3</a:t>
            </a:r>
          </a:p>
          <a:p>
            <a:pPr marL="514350" indent="-514350">
              <a:buAutoNum type="arabicParenR"/>
            </a:pPr>
            <a:r>
              <a:rPr lang="en-US" dirty="0"/>
              <a:t>Print 1,a,3,c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178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401826F-1BAC-AA43-950C-B09DC77DF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Introduction to 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EF4BD03-E0C5-4349-8751-90E7D8DE8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B6CFC-C745-5644-91BC-26B16D0A9800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3074" name="Rectangle 2">
            <a:extLst>
              <a:ext uri="{FF2B5EF4-FFF2-40B4-BE49-F238E27FC236}">
                <a16:creationId xmlns:a16="http://schemas.microsoft.com/office/drawing/2014/main" id="{B6C4B775-5CC1-8948-85DD-44F6BE4198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Types</a:t>
            </a:r>
            <a:r>
              <a:rPr lang="en-GB" altLang="en-US" dirty="0"/>
              <a:t> </a:t>
            </a:r>
            <a:r>
              <a:rPr lang="en-GB" alt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of statistical software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1400F31-701B-4749-B437-0127845376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/>
              <a:t>command-line software</a:t>
            </a:r>
          </a:p>
          <a:p>
            <a:pPr lvl="1"/>
            <a:r>
              <a:rPr lang="en-GB" altLang="en-US"/>
              <a:t>requires knowledge of syntax of commands</a:t>
            </a:r>
          </a:p>
          <a:p>
            <a:pPr lvl="1"/>
            <a:r>
              <a:rPr lang="en-GB" altLang="en-US"/>
              <a:t>reproducible results through scripts</a:t>
            </a:r>
          </a:p>
          <a:p>
            <a:pPr lvl="1"/>
            <a:r>
              <a:rPr lang="en-GB" altLang="en-US"/>
              <a:t>detailed analyses possible</a:t>
            </a:r>
          </a:p>
          <a:p>
            <a:r>
              <a:rPr lang="en-GB" altLang="en-US"/>
              <a:t>GUI-based software</a:t>
            </a:r>
          </a:p>
          <a:p>
            <a:pPr lvl="1"/>
            <a:r>
              <a:rPr lang="en-GB" altLang="en-US"/>
              <a:t>does not require knowledge of commands</a:t>
            </a:r>
          </a:p>
          <a:p>
            <a:pPr lvl="1"/>
            <a:r>
              <a:rPr lang="en-GB" altLang="en-US"/>
              <a:t>not reproducible actions</a:t>
            </a:r>
          </a:p>
          <a:p>
            <a:r>
              <a:rPr lang="en-GB" altLang="en-US"/>
              <a:t>hybrid types (both command-line and GUI)</a:t>
            </a:r>
          </a:p>
        </p:txBody>
      </p:sp>
    </p:spTree>
    <p:extLst>
      <p:ext uri="{BB962C8B-B14F-4D97-AF65-F5344CB8AC3E}">
        <p14:creationId xmlns:p14="http://schemas.microsoft.com/office/powerpoint/2010/main" val="14711701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595BA-20D5-6144-AEEE-0D194E359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1143000"/>
          </a:xfrm>
        </p:spPr>
        <p:txBody>
          <a:bodyPr/>
          <a:lstStyle/>
          <a:p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Packages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3F9B83-D816-C046-94A3-2EA235166C31}"/>
              </a:ext>
            </a:extLst>
          </p:cNvPr>
          <p:cNvSpPr txBox="1"/>
          <p:nvPr/>
        </p:nvSpPr>
        <p:spPr>
          <a:xfrm>
            <a:off x="457200" y="2362200"/>
            <a:ext cx="438370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What is a package?</a:t>
            </a:r>
          </a:p>
          <a:p>
            <a:r>
              <a:rPr lang="en-US" sz="3200" dirty="0"/>
              <a:t>How to install and use it?</a:t>
            </a:r>
          </a:p>
        </p:txBody>
      </p:sp>
    </p:spTree>
    <p:extLst>
      <p:ext uri="{BB962C8B-B14F-4D97-AF65-F5344CB8AC3E}">
        <p14:creationId xmlns:p14="http://schemas.microsoft.com/office/powerpoint/2010/main" val="9307093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Installing Packages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676400"/>
            <a:ext cx="739457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8688" y="1143000"/>
            <a:ext cx="204311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99598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28600"/>
            <a:ext cx="237172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057400"/>
            <a:ext cx="83375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89554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C4C68-1AA7-304B-A1EF-402E94100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en-US" dirty="0" err="1"/>
              <a:t>Dplyr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1F27B4-B010-9F4A-BC7B-32687AFA85D9}"/>
              </a:ext>
            </a:extLst>
          </p:cNvPr>
          <p:cNvSpPr txBox="1"/>
          <p:nvPr/>
        </p:nvSpPr>
        <p:spPr>
          <a:xfrm>
            <a:off x="228600" y="4800600"/>
            <a:ext cx="22749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Install.packages</a:t>
            </a:r>
            <a:r>
              <a:rPr lang="en-US" dirty="0"/>
              <a:t>(</a:t>
            </a:r>
            <a:r>
              <a:rPr lang="en-US" dirty="0" err="1"/>
              <a:t>dplyr</a:t>
            </a:r>
            <a:r>
              <a:rPr lang="en-US" dirty="0"/>
              <a:t>)</a:t>
            </a:r>
          </a:p>
          <a:p>
            <a:r>
              <a:rPr lang="en-US" dirty="0"/>
              <a:t>library(</a:t>
            </a:r>
            <a:r>
              <a:rPr lang="en-US" dirty="0" err="1"/>
              <a:t>dplyr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687196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F24A09B-713F-43FC-AB6E-B880839685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10141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0DF16C-49A6-4640-AB60-FF518F64F244}"/>
              </a:ext>
            </a:extLst>
          </p:cNvPr>
          <p:cNvSpPr/>
          <p:nvPr/>
        </p:nvSpPr>
        <p:spPr>
          <a:xfrm>
            <a:off x="485058" y="640080"/>
            <a:ext cx="3130428" cy="5577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 fontAlgn="base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Important </a:t>
            </a:r>
            <a:r>
              <a:rPr lang="en-US" sz="4700" b="1" kern="1200" dirty="0" err="1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dplyr</a:t>
            </a:r>
            <a:r>
              <a:rPr lang="en-US" sz="47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Functions to remember</a:t>
            </a:r>
            <a:endParaRPr lang="en-US" sz="4700" b="1" i="0" kern="1200" dirty="0">
              <a:solidFill>
                <a:srgbClr val="FFFFFF"/>
              </a:solidFill>
              <a:effectLst/>
              <a:latin typeface="+mj-lt"/>
              <a:ea typeface="+mj-ea"/>
              <a:cs typeface="+mj-cs"/>
            </a:endParaRPr>
          </a:p>
        </p:txBody>
      </p:sp>
      <p:cxnSp>
        <p:nvCxnSpPr>
          <p:cNvPr id="21" name="Straight Connector 11">
            <a:extLst>
              <a:ext uri="{FF2B5EF4-FFF2-40B4-BE49-F238E27FC236}">
                <a16:creationId xmlns:a16="http://schemas.microsoft.com/office/drawing/2014/main" id="{0B91AB35-C3B4-4B70-B3DD-13D63B7DA2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50481" y="2423149"/>
            <a:ext cx="0" cy="201168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4EE5A847-1EAD-174F-A5CB-FB32D000E0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330"/>
          <a:stretch/>
        </p:blipFill>
        <p:spPr>
          <a:xfrm>
            <a:off x="4571999" y="1524001"/>
            <a:ext cx="4315739" cy="2743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4409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2FD59C7-F588-0540-8675-13ED5BF76F4A}"/>
              </a:ext>
            </a:extLst>
          </p:cNvPr>
          <p:cNvSpPr/>
          <p:nvPr/>
        </p:nvSpPr>
        <p:spPr>
          <a:xfrm>
            <a:off x="163669" y="0"/>
            <a:ext cx="4382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b="1" dirty="0">
                <a:solidFill>
                  <a:srgbClr val="333333"/>
                </a:solidFill>
                <a:latin typeface="Helvetica Neue" panose="02000503000000020004" pitchFamily="2" charset="0"/>
              </a:rPr>
              <a:t>Loading </a:t>
            </a:r>
            <a:r>
              <a:rPr lang="en-IN" b="1" dirty="0" err="1">
                <a:solidFill>
                  <a:srgbClr val="333333"/>
                </a:solidFill>
                <a:latin typeface="Helvetica Neue" panose="02000503000000020004" pitchFamily="2" charset="0"/>
              </a:rPr>
              <a:t>dplyr</a:t>
            </a:r>
            <a:r>
              <a:rPr lang="en-IN" b="1" dirty="0">
                <a:solidFill>
                  <a:srgbClr val="333333"/>
                </a:solidFill>
                <a:latin typeface="Helvetica Neue" panose="02000503000000020004" pitchFamily="2" charset="0"/>
              </a:rPr>
              <a:t> and an example dataset</a:t>
            </a:r>
            <a:endParaRPr lang="en-IN" b="1" i="0" dirty="0">
              <a:solidFill>
                <a:srgbClr val="333333"/>
              </a:solidFill>
              <a:effectLst/>
              <a:latin typeface="Helvetica Neue" panose="02000503000000020004" pitchFamily="2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94D0529-3D04-B741-A3A5-CFAEA5431799}"/>
              </a:ext>
            </a:extLst>
          </p:cNvPr>
          <p:cNvSpPr/>
          <p:nvPr/>
        </p:nvSpPr>
        <p:spPr>
          <a:xfrm>
            <a:off x="163669" y="762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b="1" dirty="0">
                <a:solidFill>
                  <a:srgbClr val="990000"/>
                </a:solidFill>
              </a:rPr>
              <a:t>library</a:t>
            </a:r>
            <a:r>
              <a:rPr lang="en-IN" dirty="0">
                <a:solidFill>
                  <a:srgbClr val="687687"/>
                </a:solidFill>
              </a:rPr>
              <a:t>(</a:t>
            </a:r>
            <a:r>
              <a:rPr lang="en-IN" dirty="0" err="1">
                <a:solidFill>
                  <a:srgbClr val="000000"/>
                </a:solidFill>
              </a:rPr>
              <a:t>dplyr</a:t>
            </a:r>
            <a:r>
              <a:rPr lang="en-IN" dirty="0">
                <a:solidFill>
                  <a:srgbClr val="687687"/>
                </a:solidFill>
              </a:rPr>
              <a:t>)</a:t>
            </a:r>
          </a:p>
          <a:p>
            <a:r>
              <a:rPr lang="en-IN" b="1" dirty="0">
                <a:solidFill>
                  <a:srgbClr val="990000"/>
                </a:solidFill>
              </a:rPr>
              <a:t>library</a:t>
            </a:r>
            <a:r>
              <a:rPr lang="en-IN" dirty="0">
                <a:solidFill>
                  <a:srgbClr val="687687"/>
                </a:solidFill>
              </a:rPr>
              <a:t>(</a:t>
            </a:r>
            <a:r>
              <a:rPr lang="en-IN" dirty="0" err="1">
                <a:solidFill>
                  <a:srgbClr val="000000"/>
                </a:solidFill>
              </a:rPr>
              <a:t>hflights</a:t>
            </a:r>
            <a:r>
              <a:rPr lang="en-IN" dirty="0">
                <a:solidFill>
                  <a:srgbClr val="687687"/>
                </a:solidFill>
              </a:rPr>
              <a:t>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F8CC31-E3B0-B541-9866-AF598EDD1484}"/>
              </a:ext>
            </a:extLst>
          </p:cNvPr>
          <p:cNvSpPr txBox="1"/>
          <p:nvPr/>
        </p:nvSpPr>
        <p:spPr>
          <a:xfrm>
            <a:off x="304800" y="2895600"/>
            <a:ext cx="156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Discuss </a:t>
            </a:r>
            <a:r>
              <a:rPr lang="en-US" dirty="0" err="1"/>
              <a:t>dplyr.R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3266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199" y="228600"/>
            <a:ext cx="822595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IN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6393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0D42327-F384-1C46-9366-C4552FC2C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Introduction to 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B0A5171-4D69-0640-A6FB-E7D0AEF6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5C77D-EE30-9C43-AEA5-E163DB21B837}" type="slidenum">
              <a:rPr lang="en-GB" altLang="en-US"/>
              <a:pPr/>
              <a:t>3</a:t>
            </a:fld>
            <a:endParaRPr lang="en-GB" altLang="en-US"/>
          </a:p>
        </p:txBody>
      </p:sp>
      <p:sp>
        <p:nvSpPr>
          <p:cNvPr id="5122" name="Rectangle 2">
            <a:extLst>
              <a:ext uri="{FF2B5EF4-FFF2-40B4-BE49-F238E27FC236}">
                <a16:creationId xmlns:a16="http://schemas.microsoft.com/office/drawing/2014/main" id="{D83F548D-1FAB-FA48-9D0A-14429EB6477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Well-known statistical software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24E5E15-C1F4-F74D-BF29-5EFB3B09E4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/>
              <a:t>SAS</a:t>
            </a:r>
          </a:p>
          <a:p>
            <a:r>
              <a:rPr lang="en-GB" altLang="en-US" dirty="0"/>
              <a:t>SPSS</a:t>
            </a:r>
          </a:p>
          <a:p>
            <a:r>
              <a:rPr lang="en-GB" altLang="en-US" dirty="0"/>
              <a:t>Minitab</a:t>
            </a:r>
          </a:p>
          <a:p>
            <a:r>
              <a:rPr lang="en-GB" altLang="en-US" dirty="0"/>
              <a:t>Stata</a:t>
            </a:r>
          </a:p>
          <a:p>
            <a:r>
              <a:rPr lang="en-GB" altLang="en-US" dirty="0"/>
              <a:t>R</a:t>
            </a:r>
          </a:p>
          <a:p>
            <a:r>
              <a:rPr lang="en-GB" alt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698368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9D24F10-A7E5-324E-8747-BCCFB61BC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/>
              <a:t>Introduction to R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85B0F7-72F8-F044-8A00-7894653F4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1DB103-F58B-2649-8AA7-A6FBE41D60EF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6146" name="Rectangle 2">
            <a:extLst>
              <a:ext uri="{FF2B5EF4-FFF2-40B4-BE49-F238E27FC236}">
                <a16:creationId xmlns:a16="http://schemas.microsoft.com/office/drawing/2014/main" id="{6964E1B5-BBDD-AB4F-8690-BB39FC6052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 </a:t>
            </a:r>
            <a:r>
              <a:rPr lang="en-GB" alt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R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0F46BA1-ADCA-024B-8EC7-621EB7BA92A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/>
              <a:t>free </a:t>
            </a:r>
          </a:p>
          <a:p>
            <a:r>
              <a:rPr lang="en-GB" altLang="en-US" dirty="0"/>
              <a:t>language almost the same as S</a:t>
            </a:r>
          </a:p>
          <a:p>
            <a:r>
              <a:rPr lang="en-GB" altLang="en-US" dirty="0"/>
              <a:t>maintained by top quality experts </a:t>
            </a:r>
          </a:p>
          <a:p>
            <a:r>
              <a:rPr lang="en-GB" altLang="en-US" dirty="0"/>
              <a:t>available on all platforms</a:t>
            </a:r>
          </a:p>
          <a:p>
            <a:r>
              <a:rPr lang="en-GB" altLang="en-US" dirty="0"/>
              <a:t>continuous improvement</a:t>
            </a:r>
          </a:p>
          <a:p>
            <a:endParaRPr lang="en-GB" altLang="en-US" dirty="0"/>
          </a:p>
          <a:p>
            <a:pPr>
              <a:buFontTx/>
              <a:buNone/>
            </a:pPr>
            <a:r>
              <a:rPr lang="en-GB" altLang="en-US" dirty="0"/>
              <a:t>Available through </a:t>
            </a:r>
            <a:r>
              <a:rPr lang="en-GB" altLang="en-US" dirty="0" err="1"/>
              <a:t>www.r-project.org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702099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609600" y="1447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marR="0" lvl="0" indent="-3810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 is a comprehensive statistical and graphical programming language and is a dialect of the S language:</a:t>
            </a:r>
          </a:p>
          <a:p>
            <a:pPr marL="381000" marR="0" lvl="0" indent="-3810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638300" marR="0" lvl="3" indent="-2667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55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1988 - S2: 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R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Becker, J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Chambers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A Wilks </a:t>
            </a:r>
          </a:p>
          <a:p>
            <a:pPr marL="1638300" marR="0" lvl="3" indent="-2667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55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1992 - S3: 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J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Chambers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TJ Hastie</a:t>
            </a:r>
          </a:p>
          <a:p>
            <a:pPr marL="1638300" marR="0" lvl="3" indent="-2667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55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1998 - S4: 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J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Chambers</a:t>
            </a:r>
          </a:p>
          <a:p>
            <a:pPr marL="1638300" marR="0" lvl="3" indent="-2667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CF01"/>
              </a:buClr>
              <a:buSzPct val="55000"/>
              <a:buFont typeface="Wingdings" pitchFamily="2" charset="2"/>
              <a:buNone/>
              <a:tabLst/>
              <a:defRPr/>
            </a:pPr>
            <a:endParaRPr kumimoji="0" lang="de-DE" altLang="zh-TW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新細明體" pitchFamily="18" charset="-120"/>
              <a:cs typeface="Calibri" panose="020F0502020204030204" pitchFamily="34" charset="0"/>
            </a:endParaRPr>
          </a:p>
          <a:p>
            <a:pPr marL="381000" marR="0" lvl="0" indent="-3810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R: initially written by Ross </a:t>
            </a:r>
            <a:r>
              <a:rPr kumimoji="0" lang="en-US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Ihaka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and Robert Gentleman at 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Dep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r>
              <a:rPr kumimoji="0" lang="de-DE" altLang="zh-TW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新細明體" pitchFamily="18" charset="-120"/>
                <a:cs typeface="Calibri" panose="020F0502020204030204" pitchFamily="34" charset="0"/>
              </a:rPr>
              <a:t> of Statistics of U of Auckland, New Zealand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during 1990s.</a:t>
            </a:r>
          </a:p>
          <a:p>
            <a:pPr marL="381000" marR="0" lvl="0" indent="-3810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81000" marR="0" lvl="0" indent="-3810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3333CC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Since 1997: international “R-core” team of 15 people with access to common CVS archive.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81000" y="1295400"/>
            <a:ext cx="8229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Where to get R?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 to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www.r-project.org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Downloads: CRAN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Set your Mirror: Anyone in the India is fine.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Windows 95 or later.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base.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Select 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3"/>
              </a:rPr>
              <a:t>R-3.6.0-win32.exe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457200" marR="0" lvl="1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others are if you are a developer and wish to change the source code.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 then download R Studio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5000" y="0"/>
            <a:ext cx="6172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5400" dirty="0">
                <a:solidFill>
                  <a:schemeClr val="accent6"/>
                </a:solidFill>
              </a:rPr>
              <a:t>Getting Started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52597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Getting Started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343400"/>
          </a:xfrm>
        </p:spPr>
        <p:txBody>
          <a:bodyPr/>
          <a:lstStyle/>
          <a:p>
            <a:pPr eaLnBrk="1" hangingPunct="1"/>
            <a:r>
              <a:rPr lang="en-US" sz="2000"/>
              <a:t>To install R on your MAC or PC you first need to go to </a:t>
            </a:r>
            <a:r>
              <a:rPr lang="en-US" sz="2000">
                <a:hlinkClick r:id="rId3"/>
              </a:rPr>
              <a:t>http://www.r-project.org/</a:t>
            </a:r>
            <a:r>
              <a:rPr lang="en-US" sz="2000"/>
              <a:t>.</a:t>
            </a:r>
          </a:p>
          <a:p>
            <a:pPr eaLnBrk="1" hangingPunct="1"/>
            <a:r>
              <a:rPr lang="en-US" sz="2000"/>
              <a:t> </a:t>
            </a:r>
          </a:p>
          <a:p>
            <a:pPr eaLnBrk="1" hangingPunct="1"/>
            <a:endParaRPr lang="en-US" sz="200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057400"/>
            <a:ext cx="7162800" cy="417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242" y="228600"/>
            <a:ext cx="8803758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>
                <a:solidFill>
                  <a:schemeClr val="accent6"/>
                </a:solidFill>
                <a:latin typeface="+mn-lt"/>
                <a:ea typeface="+mn-ea"/>
                <a:cs typeface="+mn-cs"/>
              </a:rPr>
              <a:t>Operation Symbols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1981200"/>
          <a:ext cx="7772400" cy="2952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Symbol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Meaning 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+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Addition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-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Subtraction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*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Multiplication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487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/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Division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%%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Modulo (estimates remainder in a division)</a:t>
                      </a:r>
                      <a:endParaRPr lang="en-US" sz="1800" b="1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93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^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Garamond"/>
                          <a:ea typeface="ＭＳ 明朝"/>
                          <a:cs typeface="Times New Roman"/>
                        </a:rPr>
                        <a:t>Exponential</a:t>
                      </a:r>
                      <a:endParaRPr lang="en-US" sz="1800" dirty="0">
                        <a:effectLst/>
                        <a:latin typeface="Garamond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914</Words>
  <Application>Microsoft Macintosh PowerPoint</Application>
  <PresentationFormat>On-screen Show (4:3)</PresentationFormat>
  <Paragraphs>124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Garamond</vt:lpstr>
      <vt:lpstr>Helvetica Neue</vt:lpstr>
      <vt:lpstr>Wingdings</vt:lpstr>
      <vt:lpstr>Office Theme</vt:lpstr>
      <vt:lpstr>PowerPoint Presentation</vt:lpstr>
      <vt:lpstr>Types of statistical software</vt:lpstr>
      <vt:lpstr>Well-known statistical software</vt:lpstr>
      <vt:lpstr> R</vt:lpstr>
      <vt:lpstr>PowerPoint Presentation</vt:lpstr>
      <vt:lpstr>PowerPoint Presentation</vt:lpstr>
      <vt:lpstr>Getting Started</vt:lpstr>
      <vt:lpstr>PowerPoint Presentation</vt:lpstr>
      <vt:lpstr>Operation Symbols</vt:lpstr>
      <vt:lpstr>PowerPoint Presentation</vt:lpstr>
      <vt:lpstr>PowerPoint Presentation</vt:lpstr>
      <vt:lpstr>PowerPoint Presentation</vt:lpstr>
      <vt:lpstr>R data Structures</vt:lpstr>
      <vt:lpstr>Vectors</vt:lpstr>
      <vt:lpstr>PowerPoint Presentation</vt:lpstr>
      <vt:lpstr>PowerPoint Presentation</vt:lpstr>
      <vt:lpstr>PowerPoint Presentation</vt:lpstr>
      <vt:lpstr>Data frames</vt:lpstr>
      <vt:lpstr>Slicing data Frame</vt:lpstr>
      <vt:lpstr>Packages</vt:lpstr>
      <vt:lpstr>Installing Packages</vt:lpstr>
      <vt:lpstr>PowerPoint Presentation</vt:lpstr>
      <vt:lpstr>Dplyr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Srinivas Reddy Gurrala</cp:lastModifiedBy>
  <cp:revision>4</cp:revision>
  <dcterms:created xsi:type="dcterms:W3CDTF">2020-07-28T06:28:28Z</dcterms:created>
  <dcterms:modified xsi:type="dcterms:W3CDTF">2020-08-25T11:26:16Z</dcterms:modified>
</cp:coreProperties>
</file>