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1"/>
  </p:notesMasterIdLst>
  <p:sldIdLst>
    <p:sldId id="256" r:id="rId2"/>
    <p:sldId id="962" r:id="rId3"/>
    <p:sldId id="964" r:id="rId4"/>
    <p:sldId id="963" r:id="rId5"/>
    <p:sldId id="965" r:id="rId6"/>
    <p:sldId id="966" r:id="rId7"/>
    <p:sldId id="970" r:id="rId8"/>
    <p:sldId id="969" r:id="rId9"/>
    <p:sldId id="958"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700"/>
    <a:srgbClr val="FF9300"/>
    <a:srgbClr val="1359D2"/>
    <a:srgbClr val="D88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410"/>
  </p:normalViewPr>
  <p:slideViewPr>
    <p:cSldViewPr snapToGrid="0" snapToObjects="1">
      <p:cViewPr varScale="1">
        <p:scale>
          <a:sx n="78" d="100"/>
          <a:sy n="78" d="100"/>
        </p:scale>
        <p:origin x="7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67D96-8005-7F44-8E5F-33D562E4DE7E}" type="datetimeFigureOut">
              <a:rPr lang="en-US" smtClean="0"/>
              <a:t>9/23/2022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7AD9F6-8A84-6F41-A90B-45C654442C71}" type="slidenum">
              <a:rPr lang="en-US" smtClean="0"/>
              <a:t>‹#›</a:t>
            </a:fld>
            <a:endParaRPr lang="en-US"/>
          </a:p>
        </p:txBody>
      </p:sp>
    </p:spTree>
    <p:extLst>
      <p:ext uri="{BB962C8B-B14F-4D97-AF65-F5344CB8AC3E}">
        <p14:creationId xmlns:p14="http://schemas.microsoft.com/office/powerpoint/2010/main" val="3192026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17AD9F6-8A84-6F41-A90B-45C654442C71}" type="slidenum">
              <a:rPr lang="en-US" smtClean="0"/>
              <a:t>3</a:t>
            </a:fld>
            <a:endParaRPr lang="en-US"/>
          </a:p>
        </p:txBody>
      </p:sp>
    </p:spTree>
    <p:extLst>
      <p:ext uri="{BB962C8B-B14F-4D97-AF65-F5344CB8AC3E}">
        <p14:creationId xmlns:p14="http://schemas.microsoft.com/office/powerpoint/2010/main" val="2392882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3228-9C96-194E-AFC0-EB3588615AF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B608731-630F-564F-BF20-639ACDCF81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60B73C9-65D5-AD44-AF2A-AFB1E013D143}"/>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33B95F48-0038-E049-858C-D819B84E98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FCBCFD-FB4D-7A44-972B-B76888FB4E7E}"/>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036714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DD2E4-2D2E-6D40-932D-507A6CE1E12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9AF6FE1-73BF-5840-9BAA-B7106664E66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76D3C8F-E840-3748-B9E7-E889915291A7}"/>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D5DE9DF5-83AE-AF4D-93FC-0381D61BFE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AAF256-2892-FD49-ADD1-01EA6C1CFBDC}"/>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82985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6007AA-366B-8549-A0CB-FD09595F0ED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44868C8-1D47-9A4B-B57B-7B849638FE2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ECB069-A3E2-E444-96EA-27A49772C901}"/>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D6B8DFCF-A1BD-C647-8228-CD1ED24B39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3103D9-7F4B-5C47-803B-EF0486DBF52E}"/>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264618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B45C-E8E4-9B48-B6B1-FB5B2FC29FB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DF35B78-9868-E941-9359-AD3791CF019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567526-A111-5042-A204-ECF85781D7AF}"/>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8F76D8E0-2B09-EB40-BAB8-AE0FE20E41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F37F5C-1E57-DF4A-8F69-9C3B207F9CED}"/>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016950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DB4A4-CE3F-DD45-B694-607970859A7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3BB316D-A12B-5045-94F9-57DD32FE6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57A3F9-1420-1C49-ADD6-E339D10174D1}"/>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48E2E1A3-7D46-BA47-9CF7-65D4E19D24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0E380C-689A-254F-B806-104B3C8974AD}"/>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34653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F4E02-DB39-6141-B93C-D8812197EB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34BF87F-F3AD-F341-A2D0-BAC8BC94062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6E75245-A8E0-CD4A-ABC9-8143DF7205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FECFE43-08FC-5246-8490-F1AC95B283EC}"/>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5E35E793-BA44-A842-9DB4-65CF9F1A82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7A749D-5B18-864C-9248-1257413E3110}"/>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004096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6775F-07D6-BA45-9D10-EBEE071DB94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3CD64E-5B86-BE44-B06B-9F2A6E611F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08DE09C-3266-5A4F-8E37-1515C22733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9863B21-31AA-C748-92F9-33736514BA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A0D8F73-4C83-4D48-8C25-96D8E120ADE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312258B-D412-384E-A142-823569F2FE8A}"/>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8" name="Footer Placeholder 7">
            <a:extLst>
              <a:ext uri="{FF2B5EF4-FFF2-40B4-BE49-F238E27FC236}">
                <a16:creationId xmlns:a16="http://schemas.microsoft.com/office/drawing/2014/main" id="{4CC22AC5-791A-8C4D-A370-8F5D0D8ED3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22FA76-8266-C544-94AD-7574DC743A15}"/>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853522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8A8AF-6E13-DC40-ABFC-2F9C2816959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B6AFC1C-D3D7-3947-8DE4-332A440F87D2}"/>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4" name="Footer Placeholder 3">
            <a:extLst>
              <a:ext uri="{FF2B5EF4-FFF2-40B4-BE49-F238E27FC236}">
                <a16:creationId xmlns:a16="http://schemas.microsoft.com/office/drawing/2014/main" id="{B97405F4-4251-BA4C-97F1-511A048E0C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C271A3-4E72-B04E-9420-7DA932672274}"/>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5521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B328B9-EF45-AC42-9242-E27BB94CE7A8}"/>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3" name="Footer Placeholder 2">
            <a:extLst>
              <a:ext uri="{FF2B5EF4-FFF2-40B4-BE49-F238E27FC236}">
                <a16:creationId xmlns:a16="http://schemas.microsoft.com/office/drawing/2014/main" id="{FFBFB8A0-B430-FD46-A129-B7C90C4842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B1128B-D853-674F-BEA9-F1906911DD0F}"/>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7119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C63D0-FEE2-894F-A535-DB0167D7EA4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A10993A-7DD9-134C-9D41-5F78823250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D6E57EF-778A-A041-9A28-756539EB7A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D5A93F-A3D1-C440-B7E8-D632BFEF447B}"/>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5DF9BBE5-DAFD-5743-93B9-30C7A383D8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61C5CB-D0FA-7B45-AEE3-214F96A38E0B}"/>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79463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CE1F4-CB3B-9E44-A0FA-8A705D3515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F9844ED-588F-A044-AA67-CA5EFD086D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21D7E1-4E15-AD4F-B23A-78958FAB9E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0DA47E-35EA-9245-BF8E-4E5A46D5B9B7}"/>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87B167A7-ABE2-F14A-8F21-F9669AE693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C00747-30B4-1449-B8BD-451D9B41B1AA}"/>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412946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2625B8-51C7-474E-98E4-4C8B8C4834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3ABCA2-4A2A-5D4E-955B-633F49CA57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FF005F-D421-9145-8C36-E40A24A1BE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211513B6-3E4C-6141-9453-1AAB682E3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07C3D9-C7D7-9445-8FAB-FAB1C98F4E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7AF139-434C-7243-81B2-248DEFEBBA38}" type="slidenum">
              <a:rPr lang="en-US" smtClean="0"/>
              <a:t>‹#›</a:t>
            </a:fld>
            <a:endParaRPr lang="en-US"/>
          </a:p>
        </p:txBody>
      </p:sp>
      <p:pic>
        <p:nvPicPr>
          <p:cNvPr id="7" name="Picture 6">
            <a:extLst>
              <a:ext uri="{FF2B5EF4-FFF2-40B4-BE49-F238E27FC236}">
                <a16:creationId xmlns:a16="http://schemas.microsoft.com/office/drawing/2014/main" id="{1E11D3A3-C536-E244-8D26-16B6122A212F}"/>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706847" y="0"/>
            <a:ext cx="1485153" cy="474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119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s://scikit-learn.org/stable/modules/generated/sklearn.feature_selection.mutual_info_regression.html#sklearn.feature_selection.mutual_info_regression" TargetMode="External"/><Relationship Id="rId2" Type="http://schemas.openxmlformats.org/officeDocument/2006/relationships/hyperlink" Target="https://scikit-learn.org/stable/modules/generated/sklearn.feature_selection.f_regression.html#sklearn.feature_selection.f_regression" TargetMode="External"/><Relationship Id="rId1" Type="http://schemas.openxmlformats.org/officeDocument/2006/relationships/slideLayout" Target="../slideLayouts/slideLayout6.xml"/><Relationship Id="rId6" Type="http://schemas.openxmlformats.org/officeDocument/2006/relationships/hyperlink" Target="https://scikit-learn.org/stable/modules/generated/sklearn.feature_selection.mutual_info_classif.html#sklearn.feature_selection.mutual_info_classif" TargetMode="External"/><Relationship Id="rId5" Type="http://schemas.openxmlformats.org/officeDocument/2006/relationships/hyperlink" Target="https://scikit-learn.org/stable/modules/generated/sklearn.feature_selection.f_classif.html#sklearn.feature_selection.f_classif" TargetMode="External"/><Relationship Id="rId4" Type="http://schemas.openxmlformats.org/officeDocument/2006/relationships/hyperlink" Target="https://scikit-learn.org/stable/modules/generated/sklearn.feature_selection.chi2.html#sklearn.feature_selection.chi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0F2907A-6FA2-344B-BFE5-6BAAF835B6ED}"/>
              </a:ext>
            </a:extLst>
          </p:cNvPr>
          <p:cNvSpPr txBox="1"/>
          <p:nvPr/>
        </p:nvSpPr>
        <p:spPr>
          <a:xfrm>
            <a:off x="2669551" y="2065788"/>
            <a:ext cx="5791697" cy="2000548"/>
          </a:xfrm>
          <a:prstGeom prst="rect">
            <a:avLst/>
          </a:prstGeom>
          <a:noFill/>
        </p:spPr>
        <p:txBody>
          <a:bodyPr wrap="square" rtlCol="0">
            <a:spAutoFit/>
          </a:bodyPr>
          <a:lstStyle/>
          <a:p>
            <a:r>
              <a:rPr lang="en-IN" sz="4000" dirty="0">
                <a:solidFill>
                  <a:srgbClr val="FF6700"/>
                </a:solidFill>
                <a:latin typeface="Garamond" panose="02020404030301010803" pitchFamily="18" charset="0"/>
              </a:rPr>
              <a:t>Feature Engineering</a:t>
            </a:r>
          </a:p>
          <a:p>
            <a:pPr marL="914400" lvl="1" indent="-457200">
              <a:buFont typeface="Arial" panose="020B0604020202020204" pitchFamily="34" charset="0"/>
              <a:buChar char="•"/>
            </a:pPr>
            <a:r>
              <a:rPr lang="en-IN" sz="2800" dirty="0">
                <a:solidFill>
                  <a:srgbClr val="FF6700"/>
                </a:solidFill>
                <a:latin typeface="Garamond" panose="02020404030301010803" pitchFamily="18" charset="0"/>
              </a:rPr>
              <a:t>Univariate Selection</a:t>
            </a:r>
          </a:p>
          <a:p>
            <a:pPr marL="914400" lvl="1" indent="-457200">
              <a:buFont typeface="Arial" panose="020B0604020202020204" pitchFamily="34" charset="0"/>
              <a:buChar char="•"/>
            </a:pPr>
            <a:r>
              <a:rPr lang="en-IN" sz="2800" dirty="0">
                <a:solidFill>
                  <a:srgbClr val="FF6700"/>
                </a:solidFill>
                <a:latin typeface="Garamond" panose="02020404030301010803" pitchFamily="18" charset="0"/>
              </a:rPr>
              <a:t>RFE</a:t>
            </a:r>
          </a:p>
          <a:p>
            <a:pPr marL="914400" lvl="1" indent="-457200">
              <a:buFont typeface="Arial" panose="020B0604020202020204" pitchFamily="34" charset="0"/>
              <a:buChar char="•"/>
            </a:pPr>
            <a:r>
              <a:rPr lang="en-IN" sz="2800" dirty="0">
                <a:solidFill>
                  <a:srgbClr val="FF6700"/>
                </a:solidFill>
                <a:latin typeface="Garamond" panose="02020404030301010803" pitchFamily="18" charset="0"/>
              </a:rPr>
              <a:t>Tree-based feature selection</a:t>
            </a:r>
          </a:p>
        </p:txBody>
      </p:sp>
    </p:spTree>
    <p:extLst>
      <p:ext uri="{BB962C8B-B14F-4D97-AF65-F5344CB8AC3E}">
        <p14:creationId xmlns:p14="http://schemas.microsoft.com/office/powerpoint/2010/main" val="25719244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9B15B7B-2EFA-AD4A-85CE-4CBC2FDCAEA6}"/>
              </a:ext>
            </a:extLst>
          </p:cNvPr>
          <p:cNvSpPr/>
          <p:nvPr/>
        </p:nvSpPr>
        <p:spPr>
          <a:xfrm>
            <a:off x="219456" y="1166842"/>
            <a:ext cx="11167872" cy="4524315"/>
          </a:xfrm>
          <a:prstGeom prst="rect">
            <a:avLst/>
          </a:prstGeom>
        </p:spPr>
        <p:txBody>
          <a:bodyPr wrap="square">
            <a:spAutoFit/>
          </a:bodyPr>
          <a:lstStyle/>
          <a:p>
            <a:r>
              <a:rPr lang="en-IN" sz="2400" dirty="0">
                <a:latin typeface="Garamond" panose="02020404030301010803" pitchFamily="18" charset="0"/>
              </a:rPr>
              <a:t>Feature Engineering is a process of selecting those features in your data that contribute most to the prediction variable and fabricating new variable by make use existing variables.</a:t>
            </a:r>
          </a:p>
          <a:p>
            <a:endParaRPr lang="en-IN" sz="2400" dirty="0">
              <a:latin typeface="Garamond" panose="02020404030301010803" pitchFamily="18" charset="0"/>
            </a:endParaRPr>
          </a:p>
          <a:p>
            <a:r>
              <a:rPr lang="en-IN" sz="2400" dirty="0">
                <a:latin typeface="Garamond" panose="02020404030301010803" pitchFamily="18" charset="0"/>
              </a:rPr>
              <a:t>Having irrelevant features in your data can decrease the accuracy of many models, especially linear algorithms like linear and logistic regression. </a:t>
            </a:r>
          </a:p>
          <a:p>
            <a:endParaRPr lang="en-IN" sz="2400" dirty="0">
              <a:latin typeface="Garamond" panose="02020404030301010803" pitchFamily="18" charset="0"/>
            </a:endParaRPr>
          </a:p>
          <a:p>
            <a:r>
              <a:rPr lang="en-IN" sz="2400" dirty="0">
                <a:effectLst/>
                <a:latin typeface="Garamond" panose="02020404030301010803" pitchFamily="18" charset="0"/>
              </a:rPr>
              <a:t>The objective</a:t>
            </a:r>
            <a:r>
              <a:rPr lang="en-IN" sz="2400" dirty="0">
                <a:latin typeface="Garamond" panose="02020404030301010803" pitchFamily="18" charset="0"/>
              </a:rPr>
              <a:t>s of the feature engineering are :</a:t>
            </a:r>
            <a:endParaRPr lang="en-IN" sz="2400" dirty="0">
              <a:effectLst/>
              <a:latin typeface="Garamond" panose="02020404030301010803" pitchFamily="18" charset="0"/>
            </a:endParaRPr>
          </a:p>
          <a:p>
            <a:pPr marL="285750" indent="-285750">
              <a:buFont typeface="Arial" panose="020B0604020202020204" pitchFamily="34" charset="0"/>
              <a:buChar char="•"/>
            </a:pPr>
            <a:r>
              <a:rPr lang="en-IN" sz="2400" dirty="0">
                <a:latin typeface="Garamond" panose="02020404030301010803" pitchFamily="18" charset="0"/>
              </a:rPr>
              <a:t>Reduces Overfitting: Less redundant data means less opportunity to make decisions based on noise.</a:t>
            </a:r>
          </a:p>
          <a:p>
            <a:pPr marL="285750" indent="-285750">
              <a:buFont typeface="Arial" panose="020B0604020202020204" pitchFamily="34" charset="0"/>
              <a:buChar char="•"/>
            </a:pPr>
            <a:r>
              <a:rPr lang="en-IN" sz="2400" dirty="0">
                <a:latin typeface="Garamond" panose="02020404030301010803" pitchFamily="18" charset="0"/>
              </a:rPr>
              <a:t>Improves Accuracy: Less misleading data means modelling accuracy improves.</a:t>
            </a:r>
          </a:p>
          <a:p>
            <a:pPr marL="285750" indent="-285750">
              <a:buFont typeface="Arial" panose="020B0604020202020204" pitchFamily="34" charset="0"/>
              <a:buChar char="•"/>
            </a:pPr>
            <a:r>
              <a:rPr lang="en-IN" sz="2400" dirty="0">
                <a:latin typeface="Garamond" panose="02020404030301010803" pitchFamily="18" charset="0"/>
              </a:rPr>
              <a:t>Reduces Training Time: Less data means that algorithms train faster.</a:t>
            </a:r>
          </a:p>
          <a:p>
            <a:endParaRPr lang="en-IN" sz="2400" dirty="0">
              <a:effectLst/>
              <a:latin typeface="Garamond" panose="02020404030301010803" pitchFamily="18" charset="0"/>
            </a:endParaRPr>
          </a:p>
        </p:txBody>
      </p:sp>
    </p:spTree>
    <p:extLst>
      <p:ext uri="{BB962C8B-B14F-4D97-AF65-F5344CB8AC3E}">
        <p14:creationId xmlns:p14="http://schemas.microsoft.com/office/powerpoint/2010/main" val="35496065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89B02D-85EF-EC44-A357-93F5A2510A86}"/>
              </a:ext>
            </a:extLst>
          </p:cNvPr>
          <p:cNvSpPr/>
          <p:nvPr/>
        </p:nvSpPr>
        <p:spPr>
          <a:xfrm>
            <a:off x="0" y="1128790"/>
            <a:ext cx="11704320" cy="1323439"/>
          </a:xfrm>
          <a:prstGeom prst="rect">
            <a:avLst/>
          </a:prstGeom>
        </p:spPr>
        <p:txBody>
          <a:bodyPr wrap="square">
            <a:spAutoFit/>
          </a:bodyPr>
          <a:lstStyle/>
          <a:p>
            <a:r>
              <a:rPr lang="en-IN" sz="2000" dirty="0">
                <a:solidFill>
                  <a:srgbClr val="000000"/>
                </a:solidFill>
                <a:latin typeface="Garamond" panose="02020404030301010803" pitchFamily="18" charset="0"/>
              </a:rPr>
              <a:t>One common feature selection method that is used is the Chi-Square feature selection. </a:t>
            </a:r>
          </a:p>
          <a:p>
            <a:r>
              <a:rPr lang="en-IN" sz="2000" dirty="0">
                <a:solidFill>
                  <a:srgbClr val="000000"/>
                </a:solidFill>
                <a:latin typeface="Garamond" panose="02020404030301010803" pitchFamily="18" charset="0"/>
              </a:rPr>
              <a:t>The 𝜒2</a:t>
            </a:r>
            <a:r>
              <a:rPr lang="el-GR" sz="2000" dirty="0">
                <a:solidFill>
                  <a:srgbClr val="000000"/>
                </a:solidFill>
                <a:latin typeface="Garamond" panose="02020404030301010803" pitchFamily="18" charset="0"/>
              </a:rPr>
              <a:t> </a:t>
            </a:r>
            <a:r>
              <a:rPr lang="en-IN" sz="2000" dirty="0">
                <a:solidFill>
                  <a:srgbClr val="000000"/>
                </a:solidFill>
                <a:latin typeface="Garamond" panose="02020404030301010803" pitchFamily="18" charset="0"/>
              </a:rPr>
              <a:t>test is used in statistics to test the independence of two events. More specifically in feature selection we use it to test whether specific feature and the class are independent. More formally, given a class 𝐷, we estimate the following quantity for each feature(t) and rank them by their score:</a:t>
            </a:r>
            <a:endParaRPr lang="en-US" sz="2000" dirty="0">
              <a:latin typeface="Garamond" panose="02020404030301010803" pitchFamily="18" charset="0"/>
            </a:endParaRPr>
          </a:p>
        </p:txBody>
      </p:sp>
      <p:pic>
        <p:nvPicPr>
          <p:cNvPr id="3" name="Picture 2">
            <a:extLst>
              <a:ext uri="{FF2B5EF4-FFF2-40B4-BE49-F238E27FC236}">
                <a16:creationId xmlns:a16="http://schemas.microsoft.com/office/drawing/2014/main" id="{AF97FE5D-5449-0147-A218-ECD9CDF68B12}"/>
              </a:ext>
            </a:extLst>
          </p:cNvPr>
          <p:cNvPicPr>
            <a:picLocks noChangeAspect="1"/>
          </p:cNvPicPr>
          <p:nvPr/>
        </p:nvPicPr>
        <p:blipFill>
          <a:blip r:embed="rId3"/>
          <a:stretch>
            <a:fillRect/>
          </a:stretch>
        </p:blipFill>
        <p:spPr>
          <a:xfrm>
            <a:off x="2820924" y="2629329"/>
            <a:ext cx="3275076" cy="626381"/>
          </a:xfrm>
          <a:prstGeom prst="rect">
            <a:avLst/>
          </a:prstGeom>
        </p:spPr>
      </p:pic>
      <p:pic>
        <p:nvPicPr>
          <p:cNvPr id="6" name="Picture 5">
            <a:extLst>
              <a:ext uri="{FF2B5EF4-FFF2-40B4-BE49-F238E27FC236}">
                <a16:creationId xmlns:a16="http://schemas.microsoft.com/office/drawing/2014/main" id="{41FDD968-2D7C-C04B-8D20-F7C0F56DCD19}"/>
              </a:ext>
            </a:extLst>
          </p:cNvPr>
          <p:cNvPicPr>
            <a:picLocks noChangeAspect="1"/>
          </p:cNvPicPr>
          <p:nvPr/>
        </p:nvPicPr>
        <p:blipFill>
          <a:blip r:embed="rId4"/>
          <a:stretch>
            <a:fillRect/>
          </a:stretch>
        </p:blipFill>
        <p:spPr>
          <a:xfrm>
            <a:off x="0" y="3708280"/>
            <a:ext cx="6790944" cy="910009"/>
          </a:xfrm>
          <a:prstGeom prst="rect">
            <a:avLst/>
          </a:prstGeom>
        </p:spPr>
      </p:pic>
      <p:sp>
        <p:nvSpPr>
          <p:cNvPr id="7" name="Rectangle 6">
            <a:extLst>
              <a:ext uri="{FF2B5EF4-FFF2-40B4-BE49-F238E27FC236}">
                <a16:creationId xmlns:a16="http://schemas.microsoft.com/office/drawing/2014/main" id="{7E98A251-FDD5-5946-BF59-0F1999E61EC5}"/>
              </a:ext>
            </a:extLst>
          </p:cNvPr>
          <p:cNvSpPr/>
          <p:nvPr/>
        </p:nvSpPr>
        <p:spPr>
          <a:xfrm>
            <a:off x="109728" y="4852047"/>
            <a:ext cx="11594592" cy="1631216"/>
          </a:xfrm>
          <a:prstGeom prst="rect">
            <a:avLst/>
          </a:prstGeom>
        </p:spPr>
        <p:txBody>
          <a:bodyPr wrap="square">
            <a:spAutoFit/>
          </a:bodyPr>
          <a:lstStyle/>
          <a:p>
            <a:r>
              <a:rPr lang="en-IN" sz="2000" dirty="0">
                <a:solidFill>
                  <a:srgbClr val="000000"/>
                </a:solidFill>
                <a:latin typeface="Garamond" panose="02020404030301010803" pitchFamily="18" charset="0"/>
              </a:rPr>
              <a:t>For each feature (term), a corresponding high 𝜒2</a:t>
            </a:r>
            <a:r>
              <a:rPr lang="el-GR" sz="2000" dirty="0">
                <a:solidFill>
                  <a:srgbClr val="000000"/>
                </a:solidFill>
                <a:latin typeface="Garamond" panose="02020404030301010803" pitchFamily="18" charset="0"/>
              </a:rPr>
              <a:t> </a:t>
            </a:r>
            <a:r>
              <a:rPr lang="en-IN" sz="2000" dirty="0">
                <a:solidFill>
                  <a:srgbClr val="000000"/>
                </a:solidFill>
                <a:latin typeface="Garamond" panose="02020404030301010803" pitchFamily="18" charset="0"/>
              </a:rPr>
              <a:t>score indicates that the null hypothesis H0 of independence (meaning the feature variable has no influence on dependent variable) should be rejected and the occurrence of the feature and class are dependent. </a:t>
            </a:r>
          </a:p>
          <a:p>
            <a:endParaRPr lang="en-IN" sz="2000" dirty="0">
              <a:solidFill>
                <a:srgbClr val="000000"/>
              </a:solidFill>
              <a:latin typeface="Garamond" panose="02020404030301010803" pitchFamily="18" charset="0"/>
            </a:endParaRPr>
          </a:p>
          <a:p>
            <a:r>
              <a:rPr lang="en-IN" sz="2000" dirty="0">
                <a:solidFill>
                  <a:srgbClr val="000000"/>
                </a:solidFill>
                <a:latin typeface="Garamond" panose="02020404030301010803" pitchFamily="18" charset="0"/>
              </a:rPr>
              <a:t>High 𝜒2 value suggest, feature is useful in predicting the class variable.</a:t>
            </a:r>
            <a:endParaRPr lang="en-US" sz="2000" dirty="0">
              <a:latin typeface="Garamond" panose="02020404030301010803" pitchFamily="18" charset="0"/>
            </a:endParaRPr>
          </a:p>
        </p:txBody>
      </p:sp>
      <p:sp>
        <p:nvSpPr>
          <p:cNvPr id="8" name="Rectangle 7">
            <a:extLst>
              <a:ext uri="{FF2B5EF4-FFF2-40B4-BE49-F238E27FC236}">
                <a16:creationId xmlns:a16="http://schemas.microsoft.com/office/drawing/2014/main" id="{5D44930D-E621-D548-949B-32C74872EAEC}"/>
              </a:ext>
            </a:extLst>
          </p:cNvPr>
          <p:cNvSpPr/>
          <p:nvPr/>
        </p:nvSpPr>
        <p:spPr>
          <a:xfrm>
            <a:off x="0" y="0"/>
            <a:ext cx="3153877" cy="553998"/>
          </a:xfrm>
          <a:prstGeom prst="rect">
            <a:avLst/>
          </a:prstGeom>
        </p:spPr>
        <p:txBody>
          <a:bodyPr wrap="none">
            <a:spAutoFit/>
          </a:bodyPr>
          <a:lstStyle/>
          <a:p>
            <a:r>
              <a:rPr lang="en-IN" sz="3000" dirty="0">
                <a:solidFill>
                  <a:srgbClr val="FF6700"/>
                </a:solidFill>
                <a:latin typeface="Garamond" panose="02020404030301010803" pitchFamily="18" charset="0"/>
              </a:rPr>
              <a:t>Univariate Selection</a:t>
            </a:r>
            <a:endParaRPr lang="en-IN" sz="3000" dirty="0">
              <a:solidFill>
                <a:srgbClr val="FF6700"/>
              </a:solidFill>
              <a:effectLst/>
              <a:latin typeface="Garamond" panose="02020404030301010803" pitchFamily="18" charset="0"/>
            </a:endParaRPr>
          </a:p>
        </p:txBody>
      </p:sp>
    </p:spTree>
    <p:extLst>
      <p:ext uri="{BB962C8B-B14F-4D97-AF65-F5344CB8AC3E}">
        <p14:creationId xmlns:p14="http://schemas.microsoft.com/office/powerpoint/2010/main" val="31502752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0DA2351-CC2E-4941-A1F9-0D8DB69D93FF}"/>
              </a:ext>
            </a:extLst>
          </p:cNvPr>
          <p:cNvSpPr/>
          <p:nvPr/>
        </p:nvSpPr>
        <p:spPr>
          <a:xfrm>
            <a:off x="0" y="0"/>
            <a:ext cx="2236510" cy="369332"/>
          </a:xfrm>
          <a:prstGeom prst="rect">
            <a:avLst/>
          </a:prstGeom>
        </p:spPr>
        <p:txBody>
          <a:bodyPr wrap="none">
            <a:spAutoFit/>
          </a:bodyPr>
          <a:lstStyle/>
          <a:p>
            <a:r>
              <a:rPr lang="en-IN" sz="3000" dirty="0">
                <a:solidFill>
                  <a:srgbClr val="FF6700"/>
                </a:solidFill>
                <a:latin typeface="Garamond" panose="02020404030301010803" pitchFamily="18" charset="0"/>
              </a:rPr>
              <a:t>Univariate Selection</a:t>
            </a:r>
          </a:p>
        </p:txBody>
      </p:sp>
      <p:sp>
        <p:nvSpPr>
          <p:cNvPr id="3" name="Rectangle 2">
            <a:extLst>
              <a:ext uri="{FF2B5EF4-FFF2-40B4-BE49-F238E27FC236}">
                <a16:creationId xmlns:a16="http://schemas.microsoft.com/office/drawing/2014/main" id="{3D4707AE-DE77-7D4E-AC3A-F9E5A79F8013}"/>
              </a:ext>
            </a:extLst>
          </p:cNvPr>
          <p:cNvSpPr/>
          <p:nvPr/>
        </p:nvSpPr>
        <p:spPr>
          <a:xfrm>
            <a:off x="0" y="1636467"/>
            <a:ext cx="11094720" cy="3785652"/>
          </a:xfrm>
          <a:prstGeom prst="rect">
            <a:avLst/>
          </a:prstGeom>
        </p:spPr>
        <p:txBody>
          <a:bodyPr wrap="square">
            <a:spAutoFit/>
          </a:bodyPr>
          <a:lstStyle/>
          <a:p>
            <a:r>
              <a:rPr lang="en-IN" sz="2400" dirty="0">
                <a:latin typeface="Garamond" panose="02020404030301010803" pitchFamily="18" charset="0"/>
              </a:rPr>
              <a:t>Statistical tests can be used to select those features that have the strongest relationship with</a:t>
            </a:r>
          </a:p>
          <a:p>
            <a:r>
              <a:rPr lang="en-IN" sz="2400" dirty="0">
                <a:latin typeface="Garamond" panose="02020404030301010803" pitchFamily="18" charset="0"/>
              </a:rPr>
              <a:t>the output variable. The scikit-learn library provides the </a:t>
            </a:r>
            <a:r>
              <a:rPr lang="en-IN" sz="2400" dirty="0" err="1">
                <a:latin typeface="Garamond" panose="02020404030301010803" pitchFamily="18" charset="0"/>
              </a:rPr>
              <a:t>SelectKBest</a:t>
            </a:r>
            <a:r>
              <a:rPr lang="en-IN" sz="2400" dirty="0">
                <a:latin typeface="Garamond" panose="02020404030301010803" pitchFamily="18" charset="0"/>
              </a:rPr>
              <a:t> class that can be used</a:t>
            </a:r>
          </a:p>
          <a:p>
            <a:r>
              <a:rPr lang="en-IN" sz="2400" dirty="0">
                <a:latin typeface="Garamond" panose="02020404030301010803" pitchFamily="18" charset="0"/>
              </a:rPr>
              <a:t>with a suite of different statistical tests to select a specific number of features. </a:t>
            </a:r>
          </a:p>
          <a:p>
            <a:endParaRPr lang="en-IN" sz="2400" dirty="0">
              <a:latin typeface="Garamond" panose="02020404030301010803" pitchFamily="18" charset="0"/>
            </a:endParaRPr>
          </a:p>
          <a:p>
            <a:r>
              <a:rPr lang="en-IN" sz="2400" dirty="0">
                <a:latin typeface="Garamond" panose="02020404030301010803" pitchFamily="18" charset="0"/>
              </a:rPr>
              <a:t>The method uses the chi-squared (chi2) statistical test for non-negative features to select K number  of the best features from given dataset.</a:t>
            </a:r>
          </a:p>
          <a:p>
            <a:endParaRPr lang="en-IN" sz="2400" dirty="0">
              <a:effectLst/>
              <a:latin typeface="Garamond" panose="02020404030301010803" pitchFamily="18" charset="0"/>
            </a:endParaRPr>
          </a:p>
          <a:p>
            <a:r>
              <a:rPr lang="en-IN" sz="2400" dirty="0">
                <a:latin typeface="Garamond" panose="02020404030301010803" pitchFamily="18" charset="0"/>
              </a:rPr>
              <a:t>For regression: </a:t>
            </a:r>
            <a:r>
              <a:rPr lang="en-IN" sz="2400" dirty="0">
                <a:latin typeface="Garamond" panose="02020404030301010803" pitchFamily="18" charset="0"/>
                <a:hlinkClick r:id="rId2" tooltip="sklearn.feature_selection.f_regression">
                  <a:extLst>
                    <a:ext uri="{A12FA001-AC4F-418D-AE19-62706E023703}">
                      <ahyp:hlinkClr xmlns:ahyp="http://schemas.microsoft.com/office/drawing/2018/hyperlinkcolor" val="tx"/>
                    </a:ext>
                  </a:extLst>
                </a:hlinkClick>
              </a:rPr>
              <a:t>f_regression</a:t>
            </a:r>
            <a:r>
              <a:rPr lang="en-IN" sz="2400" dirty="0">
                <a:latin typeface="Garamond" panose="02020404030301010803" pitchFamily="18" charset="0"/>
              </a:rPr>
              <a:t>, </a:t>
            </a:r>
            <a:r>
              <a:rPr lang="en-IN" sz="2400" dirty="0">
                <a:latin typeface="Garamond" panose="02020404030301010803" pitchFamily="18" charset="0"/>
                <a:hlinkClick r:id="rId3" tooltip="sklearn.feature_selection.mutual_info_regression">
                  <a:extLst>
                    <a:ext uri="{A12FA001-AC4F-418D-AE19-62706E023703}">
                      <ahyp:hlinkClr xmlns:ahyp="http://schemas.microsoft.com/office/drawing/2018/hyperlinkcolor" val="tx"/>
                    </a:ext>
                  </a:extLst>
                </a:hlinkClick>
              </a:rPr>
              <a:t>mutual_info_regression</a:t>
            </a:r>
            <a:endParaRPr lang="en-IN" sz="2400" dirty="0">
              <a:latin typeface="Garamond" panose="02020404030301010803" pitchFamily="18" charset="0"/>
            </a:endParaRPr>
          </a:p>
          <a:p>
            <a:r>
              <a:rPr lang="en-IN" sz="2400" dirty="0">
                <a:latin typeface="Garamond" panose="02020404030301010803" pitchFamily="18" charset="0"/>
              </a:rPr>
              <a:t>For classification: </a:t>
            </a:r>
            <a:r>
              <a:rPr lang="en-IN" sz="2400" dirty="0">
                <a:latin typeface="Garamond" panose="02020404030301010803" pitchFamily="18" charset="0"/>
                <a:hlinkClick r:id="rId4" tooltip="sklearn.feature_selection.chi2">
                  <a:extLst>
                    <a:ext uri="{A12FA001-AC4F-418D-AE19-62706E023703}">
                      <ahyp:hlinkClr xmlns:ahyp="http://schemas.microsoft.com/office/drawing/2018/hyperlinkcolor" val="tx"/>
                    </a:ext>
                  </a:extLst>
                </a:hlinkClick>
              </a:rPr>
              <a:t>chi2</a:t>
            </a:r>
            <a:r>
              <a:rPr lang="en-IN" sz="2400" dirty="0">
                <a:latin typeface="Garamond" panose="02020404030301010803" pitchFamily="18" charset="0"/>
              </a:rPr>
              <a:t>, </a:t>
            </a:r>
            <a:r>
              <a:rPr lang="en-IN" sz="2400" dirty="0">
                <a:latin typeface="Garamond" panose="02020404030301010803" pitchFamily="18" charset="0"/>
                <a:hlinkClick r:id="rId5" tooltip="sklearn.feature_selection.f_classif">
                  <a:extLst>
                    <a:ext uri="{A12FA001-AC4F-418D-AE19-62706E023703}">
                      <ahyp:hlinkClr xmlns:ahyp="http://schemas.microsoft.com/office/drawing/2018/hyperlinkcolor" val="tx"/>
                    </a:ext>
                  </a:extLst>
                </a:hlinkClick>
              </a:rPr>
              <a:t>f_classif</a:t>
            </a:r>
            <a:r>
              <a:rPr lang="en-IN" sz="2400" dirty="0">
                <a:latin typeface="Garamond" panose="02020404030301010803" pitchFamily="18" charset="0"/>
              </a:rPr>
              <a:t>, </a:t>
            </a:r>
            <a:r>
              <a:rPr lang="en-IN" sz="2400" dirty="0">
                <a:latin typeface="Garamond" panose="02020404030301010803" pitchFamily="18" charset="0"/>
                <a:hlinkClick r:id="rId6" tooltip="sklearn.feature_selection.mutual_info_classif">
                  <a:extLst>
                    <a:ext uri="{A12FA001-AC4F-418D-AE19-62706E023703}">
                      <ahyp:hlinkClr xmlns:ahyp="http://schemas.microsoft.com/office/drawing/2018/hyperlinkcolor" val="tx"/>
                    </a:ext>
                  </a:extLst>
                </a:hlinkClick>
              </a:rPr>
              <a:t>mutual_info_classif</a:t>
            </a:r>
            <a:endParaRPr lang="en-IN" sz="2400" dirty="0">
              <a:latin typeface="Garamond" panose="02020404030301010803" pitchFamily="18" charset="0"/>
            </a:endParaRPr>
          </a:p>
          <a:p>
            <a:endParaRPr lang="en-IN" sz="2400" dirty="0">
              <a:effectLst/>
              <a:latin typeface="Garamond" panose="02020404030301010803" pitchFamily="18" charset="0"/>
            </a:endParaRPr>
          </a:p>
        </p:txBody>
      </p:sp>
    </p:spTree>
    <p:extLst>
      <p:ext uri="{BB962C8B-B14F-4D97-AF65-F5344CB8AC3E}">
        <p14:creationId xmlns:p14="http://schemas.microsoft.com/office/powerpoint/2010/main" val="2718762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B3473A7-937A-E344-B81B-005B60D2BBCD}"/>
              </a:ext>
            </a:extLst>
          </p:cNvPr>
          <p:cNvSpPr txBox="1"/>
          <p:nvPr/>
        </p:nvSpPr>
        <p:spPr>
          <a:xfrm>
            <a:off x="3018330" y="2936557"/>
            <a:ext cx="6155339" cy="984885"/>
          </a:xfrm>
          <a:prstGeom prst="rect">
            <a:avLst/>
          </a:prstGeom>
          <a:noFill/>
        </p:spPr>
        <p:txBody>
          <a:bodyPr wrap="none" rtlCol="0">
            <a:spAutoFit/>
          </a:bodyPr>
          <a:lstStyle/>
          <a:p>
            <a:r>
              <a:rPr lang="en-IN" sz="4000" dirty="0">
                <a:solidFill>
                  <a:srgbClr val="FF6700"/>
                </a:solidFill>
                <a:latin typeface="Garamond" panose="02020404030301010803" pitchFamily="18" charset="0"/>
              </a:rPr>
              <a:t>Recursive Feature Elimination</a:t>
            </a:r>
          </a:p>
          <a:p>
            <a:endParaRPr lang="en-US" dirty="0"/>
          </a:p>
        </p:txBody>
      </p:sp>
    </p:spTree>
    <p:extLst>
      <p:ext uri="{BB962C8B-B14F-4D97-AF65-F5344CB8AC3E}">
        <p14:creationId xmlns:p14="http://schemas.microsoft.com/office/powerpoint/2010/main" val="21764823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84194BB-63A2-0449-8A52-AC4FAFA5364C}"/>
              </a:ext>
            </a:extLst>
          </p:cNvPr>
          <p:cNvSpPr/>
          <p:nvPr/>
        </p:nvSpPr>
        <p:spPr>
          <a:xfrm>
            <a:off x="146304" y="1634020"/>
            <a:ext cx="11192256" cy="3554819"/>
          </a:xfrm>
          <a:prstGeom prst="rect">
            <a:avLst/>
          </a:prstGeom>
        </p:spPr>
        <p:txBody>
          <a:bodyPr wrap="square">
            <a:spAutoFit/>
          </a:bodyPr>
          <a:lstStyle/>
          <a:p>
            <a:r>
              <a:rPr lang="en-IN" sz="2500" dirty="0">
                <a:latin typeface="Garamond" panose="02020404030301010803" pitchFamily="18" charset="0"/>
              </a:rPr>
              <a:t>The Recursive Feature Elimination (or RFE) works by recursively removing </a:t>
            </a:r>
            <a:r>
              <a:rPr lang="en-IN" sz="2500">
                <a:latin typeface="Garamond" panose="02020404030301010803" pitchFamily="18" charset="0"/>
              </a:rPr>
              <a:t>attributes and building </a:t>
            </a:r>
            <a:r>
              <a:rPr lang="en-IN" sz="2500" dirty="0">
                <a:latin typeface="Garamond" panose="02020404030301010803" pitchFamily="18" charset="0"/>
              </a:rPr>
              <a:t>a model on those attributes that remain. It uses the model accuracy to identify which attributes (and combination of attributes) contribute the most to predicting the target attribute.</a:t>
            </a:r>
          </a:p>
          <a:p>
            <a:endParaRPr lang="en-IN" sz="2500" dirty="0">
              <a:latin typeface="Garamond" panose="02020404030301010803" pitchFamily="18" charset="0"/>
            </a:endParaRPr>
          </a:p>
          <a:p>
            <a:r>
              <a:rPr lang="en-IN" sz="2500" dirty="0">
                <a:latin typeface="Garamond" panose="02020404030301010803" pitchFamily="18" charset="0"/>
              </a:rPr>
              <a:t>Generally, RFE will be used with the logistic regression algorithm to select the top features. The choice of algorithm does not matter too much as long as it is skilful and consistent.</a:t>
            </a:r>
          </a:p>
          <a:p>
            <a:endParaRPr lang="en-IN" sz="2500" dirty="0">
              <a:latin typeface="Garamond" panose="02020404030301010803" pitchFamily="18" charset="0"/>
            </a:endParaRPr>
          </a:p>
        </p:txBody>
      </p:sp>
    </p:spTree>
    <p:extLst>
      <p:ext uri="{BB962C8B-B14F-4D97-AF65-F5344CB8AC3E}">
        <p14:creationId xmlns:p14="http://schemas.microsoft.com/office/powerpoint/2010/main" val="3299315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53E1BF4-4012-594D-AD33-CA339D698CF5}"/>
              </a:ext>
            </a:extLst>
          </p:cNvPr>
          <p:cNvSpPr txBox="1"/>
          <p:nvPr/>
        </p:nvSpPr>
        <p:spPr>
          <a:xfrm>
            <a:off x="3018330" y="2936557"/>
            <a:ext cx="4181081" cy="984885"/>
          </a:xfrm>
          <a:prstGeom prst="rect">
            <a:avLst/>
          </a:prstGeom>
          <a:noFill/>
        </p:spPr>
        <p:txBody>
          <a:bodyPr wrap="none" rtlCol="0">
            <a:spAutoFit/>
          </a:bodyPr>
          <a:lstStyle/>
          <a:p>
            <a:r>
              <a:rPr lang="en-IN" sz="4000" dirty="0">
                <a:solidFill>
                  <a:srgbClr val="FF6700"/>
                </a:solidFill>
                <a:latin typeface="Garamond" panose="02020404030301010803" pitchFamily="18" charset="0"/>
              </a:rPr>
              <a:t>Tree based methods</a:t>
            </a:r>
          </a:p>
          <a:p>
            <a:endParaRPr lang="en-US" dirty="0"/>
          </a:p>
        </p:txBody>
      </p:sp>
    </p:spTree>
    <p:extLst>
      <p:ext uri="{BB962C8B-B14F-4D97-AF65-F5344CB8AC3E}">
        <p14:creationId xmlns:p14="http://schemas.microsoft.com/office/powerpoint/2010/main" val="7487820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9783112-0331-6A40-98C9-92A0250DA87A}"/>
              </a:ext>
            </a:extLst>
          </p:cNvPr>
          <p:cNvSpPr/>
          <p:nvPr/>
        </p:nvSpPr>
        <p:spPr>
          <a:xfrm>
            <a:off x="451104" y="3244334"/>
            <a:ext cx="10436352" cy="646331"/>
          </a:xfrm>
          <a:prstGeom prst="rect">
            <a:avLst/>
          </a:prstGeom>
        </p:spPr>
        <p:txBody>
          <a:bodyPr wrap="square">
            <a:spAutoFit/>
          </a:bodyPr>
          <a:lstStyle/>
          <a:p>
            <a:r>
              <a:rPr lang="en-IN" dirty="0">
                <a:latin typeface="Helvetica" pitchFamily="2" charset="0"/>
              </a:rPr>
              <a:t>Decision tree based methods can be used to find out the best feature based on the Information Gain or Gini Index</a:t>
            </a:r>
            <a:endParaRPr lang="en-IN" dirty="0">
              <a:effectLst/>
              <a:latin typeface="Helvetica" pitchFamily="2" charset="0"/>
            </a:endParaRPr>
          </a:p>
        </p:txBody>
      </p:sp>
    </p:spTree>
    <p:extLst>
      <p:ext uri="{BB962C8B-B14F-4D97-AF65-F5344CB8AC3E}">
        <p14:creationId xmlns:p14="http://schemas.microsoft.com/office/powerpoint/2010/main" val="39169850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F01A09E-940B-E947-B054-1FB919B421F1}"/>
              </a:ext>
            </a:extLst>
          </p:cNvPr>
          <p:cNvSpPr txBox="1"/>
          <p:nvPr/>
        </p:nvSpPr>
        <p:spPr>
          <a:xfrm>
            <a:off x="4474464" y="2840736"/>
            <a:ext cx="2327304" cy="707886"/>
          </a:xfrm>
          <a:prstGeom prst="rect">
            <a:avLst/>
          </a:prstGeom>
          <a:noFill/>
        </p:spPr>
        <p:txBody>
          <a:bodyPr wrap="none" rtlCol="0">
            <a:spAutoFit/>
          </a:bodyPr>
          <a:lstStyle/>
          <a:p>
            <a:r>
              <a:rPr lang="en-US" sz="4000" dirty="0">
                <a:solidFill>
                  <a:srgbClr val="FF6700"/>
                </a:solidFill>
                <a:latin typeface="Garamond" panose="02020404030301010803" pitchFamily="18" charset="0"/>
              </a:rPr>
              <a:t>Thank you</a:t>
            </a:r>
          </a:p>
        </p:txBody>
      </p:sp>
    </p:spTree>
    <p:extLst>
      <p:ext uri="{BB962C8B-B14F-4D97-AF65-F5344CB8AC3E}">
        <p14:creationId xmlns:p14="http://schemas.microsoft.com/office/powerpoint/2010/main" val="22218363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4872</TotalTime>
  <Words>455</Words>
  <Application>Microsoft Office PowerPoint</Application>
  <PresentationFormat>Widescreen</PresentationFormat>
  <Paragraphs>35</Paragraphs>
  <Slides>9</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Calibri Light</vt:lpstr>
      <vt:lpstr>Garamond</vt:lpstr>
      <vt:lpstr>Helvetica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Srinivas Reddy Gurrala</dc:creator>
  <cp:lastModifiedBy>hp</cp:lastModifiedBy>
  <cp:revision>197</cp:revision>
  <dcterms:created xsi:type="dcterms:W3CDTF">2020-04-23T13:54:45Z</dcterms:created>
  <dcterms:modified xsi:type="dcterms:W3CDTF">2022-09-23T07:25:44Z</dcterms:modified>
</cp:coreProperties>
</file>