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621" r:id="rId3"/>
    <p:sldId id="622" r:id="rId4"/>
    <p:sldId id="623" r:id="rId5"/>
    <p:sldId id="924" r:id="rId6"/>
    <p:sldId id="911" r:id="rId7"/>
    <p:sldId id="910" r:id="rId8"/>
    <p:sldId id="448" r:id="rId9"/>
    <p:sldId id="444" r:id="rId10"/>
    <p:sldId id="293" r:id="rId11"/>
    <p:sldId id="396" r:id="rId12"/>
    <p:sldId id="642" r:id="rId13"/>
    <p:sldId id="643" r:id="rId14"/>
    <p:sldId id="644" r:id="rId15"/>
    <p:sldId id="645" r:id="rId16"/>
    <p:sldId id="647" r:id="rId17"/>
    <p:sldId id="648" r:id="rId18"/>
    <p:sldId id="649" r:id="rId19"/>
    <p:sldId id="912" r:id="rId20"/>
    <p:sldId id="689" r:id="rId21"/>
    <p:sldId id="650" r:id="rId22"/>
    <p:sldId id="690" r:id="rId23"/>
    <p:sldId id="653" r:id="rId24"/>
    <p:sldId id="654" r:id="rId25"/>
    <p:sldId id="656" r:id="rId26"/>
    <p:sldId id="655" r:id="rId27"/>
    <p:sldId id="657" r:id="rId28"/>
    <p:sldId id="691" r:id="rId29"/>
    <p:sldId id="658" r:id="rId30"/>
    <p:sldId id="659" r:id="rId31"/>
    <p:sldId id="660" r:id="rId32"/>
    <p:sldId id="927" r:id="rId33"/>
    <p:sldId id="928" r:id="rId34"/>
    <p:sldId id="688" r:id="rId35"/>
    <p:sldId id="662" r:id="rId36"/>
    <p:sldId id="663" r:id="rId37"/>
    <p:sldId id="26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59D2"/>
    <a:srgbClr val="FF6700"/>
    <a:srgbClr val="D883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05"/>
  </p:normalViewPr>
  <p:slideViewPr>
    <p:cSldViewPr snapToGrid="0" snapToObjects="1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67D96-8005-7F44-8E5F-33D562E4DE7E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AD9F6-8A84-6F41-A90B-45C654442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2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>
            <a:extLst>
              <a:ext uri="{FF2B5EF4-FFF2-40B4-BE49-F238E27FC236}">
                <a16:creationId xmlns:a16="http://schemas.microsoft.com/office/drawing/2014/main" id="{ECF8631C-4938-8846-A63B-CFF8C0EE91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0FDA80A-A72F-A444-B42C-028C669DA3C5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F27CCE10-CF0B-8449-862F-9CC9E592BB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862138" y="68263"/>
            <a:ext cx="3398837" cy="19129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23005400-C748-8544-8187-0D97E8F0A7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03213" y="2057400"/>
            <a:ext cx="6781800" cy="7162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229" tIns="46614" rIns="93229" bIns="46614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1AE7D98D-E7A8-E549-A9F6-E5C7D595A837}"/>
              </a:ext>
            </a:extLst>
          </p:cNvPr>
          <p:cNvSpPr txBox="1">
            <a:spLocks noGrp="1"/>
          </p:cNvSpPr>
          <p:nvPr/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29" tIns="46614" rIns="93229" bIns="46614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33D2D061-C957-A04E-BD71-C0B32F44DA85}" type="slidenum">
              <a:rPr lang="en-US" altLang="en-US" sz="1300"/>
              <a:pPr algn="r" eaLnBrk="1" hangingPunct="1"/>
              <a:t>2</a:t>
            </a:fld>
            <a:endParaRPr lang="en-US" altLang="en-US" sz="1300"/>
          </a:p>
        </p:txBody>
      </p:sp>
      <p:sp>
        <p:nvSpPr>
          <p:cNvPr id="22533" name="Date Placeholder 5">
            <a:extLst>
              <a:ext uri="{FF2B5EF4-FFF2-40B4-BE49-F238E27FC236}">
                <a16:creationId xmlns:a16="http://schemas.microsoft.com/office/drawing/2014/main" id="{686405DF-3710-F64B-B405-D19B654737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>
                <a:latin typeface="Calibri" panose="020F0502020204030204" pitchFamily="34" charset="0"/>
              </a:rPr>
              <a:t>2/1/2014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842F77-CC36-E646-893F-8CA4F455FF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E19E37BC-56EC-9E48-B2BB-7BCEDCD4B56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</a:t>
            </a:r>
          </a:p>
        </p:txBody>
      </p:sp>
    </p:spTree>
    <p:extLst>
      <p:ext uri="{BB962C8B-B14F-4D97-AF65-F5344CB8AC3E}">
        <p14:creationId xmlns:p14="http://schemas.microsoft.com/office/powerpoint/2010/main" val="316589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3228-9C96-194E-AFC0-EB3588615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608731-630F-564F-BF20-639ACDCF8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B73C9-65D5-AD44-AF2A-AFB1E013D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95F48-0038-E049-858C-D819B84E9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FCBCFD-FB4D-7A44-972B-B76888FB4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1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DD2E4-2D2E-6D40-932D-507A6CE1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AF6FE1-73BF-5840-9BAA-B7106664E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D3C8F-E840-3748-B9E7-E88991529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E9DF5-83AE-AF4D-93FC-0381D61BF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F256-2892-FD49-ADD1-01EA6C1CF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55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6007AA-366B-8549-A0CB-FD09595F0E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4868C8-1D47-9A4B-B57B-7B849638F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CB069-A3E2-E444-96EA-27A49772C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8DFCF-A1BD-C647-8228-CD1ED24B3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103D9-7F4B-5C47-803B-EF0486DBF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8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CB45C-E8E4-9B48-B6B1-FB5B2FC29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35B78-9868-E941-9359-AD3791CF0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67526-A111-5042-A204-ECF85781D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6D8E0-2B09-EB40-BAB8-AE0FE20E4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37F5C-1E57-DF4A-8F69-9C3B207F9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B4A4-CE3F-DD45-B694-607970859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B316D-A12B-5045-94F9-57DD32FE6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7A3F9-1420-1C49-ADD6-E339D1017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2E1A3-7D46-BA47-9CF7-65D4E19D2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E380C-689A-254F-B806-104B3C897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3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F4E02-DB39-6141-B93C-D8812197E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BF87F-F3AD-F341-A2D0-BAC8BC9406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E75245-A8E0-CD4A-ABC9-8143DF720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CFE43-08FC-5246-8490-F1AC95B28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35E793-BA44-A842-9DB4-65CF9F1A8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7A749D-5B18-864C-9248-1257413E3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096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6775F-07D6-BA45-9D10-EBEE071DB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CD64E-5B86-BE44-B06B-9F2A6E611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8DE09C-3266-5A4F-8E37-1515C2273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863B21-31AA-C748-92F9-33736514B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0D8F73-4C83-4D48-8C25-96D8E120AD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2258B-D412-384E-A142-823569F2F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C22AC5-791A-8C4D-A370-8F5D0D8ED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22FA76-8266-C544-94AD-7574DC74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22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8A8AF-6E13-DC40-ABFC-2F9C28169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6AFC1C-D3D7-3947-8DE4-332A440F8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405F4-4251-BA4C-97F1-511A048E0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C271A3-4E72-B04E-9420-7DA932672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70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B328B9-EF45-AC42-9242-E27BB94CE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BFB8A0-B430-FD46-A129-B7C90C484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1128B-D853-674F-BEA9-F1906911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C63D0-FEE2-894F-A535-DB0167D7E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0993A-7DD9-134C-9D41-5F7882325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E57EF-778A-A041-9A28-756539EB7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D5A93F-A3D1-C440-B7E8-D632BFEF4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9BBE5-DAFD-5743-93B9-30C7A383D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61C5CB-D0FA-7B45-AEE3-214F96A38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3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CE1F4-CB3B-9E44-A0FA-8A705D351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9844ED-588F-A044-AA67-CA5EFD086D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21D7E1-4E15-AD4F-B23A-78958FAB9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DA47E-35EA-9245-BF8E-4E5A46D5B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B167A7-ABE2-F14A-8F21-F9669AE69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C00747-30B4-1449-B8BD-451D9B41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94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2625B8-51C7-474E-98E4-4C8B8C483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ABCA2-4A2A-5D4E-955B-633F49CA5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F005F-D421-9145-8C36-E40A24A1B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35F1C-E06B-364F-AE2F-337D4F28DAD3}" type="datetimeFigureOut">
              <a:rPr lang="en-US" smtClean="0"/>
              <a:t>9/25/2022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513B6-3E4C-6141-9453-1AAB682E3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7C3D9-C7D7-9445-8FAB-FAB1C98F4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AF139-434C-7243-81B2-248DEFEBBA3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11D3A3-C536-E244-8D26-16B6122A212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847" y="0"/>
            <a:ext cx="148515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511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CA0DAA6-33B8-4A25-810D-2F4D816FB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97259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F2907A-6FA2-344B-BFE5-6BAAF835B6ED}"/>
              </a:ext>
            </a:extLst>
          </p:cNvPr>
          <p:cNvSpPr txBox="1"/>
          <p:nvPr/>
        </p:nvSpPr>
        <p:spPr>
          <a:xfrm>
            <a:off x="0" y="640081"/>
            <a:ext cx="4654297" cy="2895599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8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Data Mining :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8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Clustering</a:t>
            </a:r>
            <a:endParaRPr lang="en-US" sz="400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EA62A2-424F-A243-98C6-E3D5183B10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95" r="5825"/>
          <a:stretch/>
        </p:blipFill>
        <p:spPr>
          <a:xfrm>
            <a:off x="4654297" y="-1"/>
            <a:ext cx="75377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24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6355"/>
            <a:ext cx="7117128" cy="914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Merge similar points together</a:t>
            </a:r>
          </a:p>
        </p:txBody>
      </p:sp>
      <p:grpSp>
        <p:nvGrpSpPr>
          <p:cNvPr id="106" name="Group 105"/>
          <p:cNvGrpSpPr/>
          <p:nvPr/>
        </p:nvGrpSpPr>
        <p:grpSpPr>
          <a:xfrm>
            <a:off x="2101698" y="1620864"/>
            <a:ext cx="8444386" cy="3824427"/>
            <a:chOff x="147545" y="1371600"/>
            <a:chExt cx="8718706" cy="4387828"/>
          </a:xfrm>
        </p:grpSpPr>
        <p:sp>
          <p:nvSpPr>
            <p:cNvPr id="107" name="Rectangle 106"/>
            <p:cNvSpPr/>
            <p:nvPr/>
          </p:nvSpPr>
          <p:spPr>
            <a:xfrm>
              <a:off x="147545" y="4223304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M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487680" y="4223695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W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945216" y="4215284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N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1295400" y="4214893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U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1739431" y="4214502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F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087880" y="4215284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P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716498" y="4817734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V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078480" y="4818125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Y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465284" y="4825998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S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806612" y="4826389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Z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221480" y="4830689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B</a:t>
              </a: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568612" y="4831080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E</a:t>
              </a: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051584" y="4831080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I</a:t>
              </a: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5410200" y="4831080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J</a:t>
              </a: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746410" y="4215286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A</a:t>
              </a: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5777336" y="4831080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K</a:t>
              </a: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6109543" y="4831080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R</a:t>
              </a: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6648712" y="5483146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H</a:t>
              </a: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031480" y="5474472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Q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6993611" y="5485108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O</a:t>
              </a: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7662578" y="5474472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G</a:t>
              </a: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8591931" y="4955742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L</a:t>
              </a: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8229600" y="4955742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D</a:t>
              </a: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2535120" y="4215286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T</a:t>
              </a: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6440887" y="4825998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X</a:t>
              </a: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7370336" y="4992673"/>
              <a:ext cx="274320" cy="274320"/>
            </a:xfrm>
            <a:prstGeom prst="rect">
              <a:avLst/>
            </a:prstGeom>
            <a:solidFill>
              <a:srgbClr val="FFCC11"/>
            </a:solidFill>
            <a:ln>
              <a:solidFill>
                <a:schemeClr val="tx1"/>
              </a:solidFill>
            </a:ln>
            <a:effectLst>
              <a:outerShdw blurRad="50800" dist="43053" dir="5400000" algn="tl" rotWithShape="0">
                <a:srgbClr val="00000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tx1"/>
                  </a:solidFill>
                  <a:latin typeface="Arial"/>
                  <a:cs typeface="Arial"/>
                </a:rPr>
                <a:t>C</a:t>
              </a:r>
            </a:p>
          </p:txBody>
        </p:sp>
        <p:cxnSp>
          <p:nvCxnSpPr>
            <p:cNvPr id="133" name="Straight Connector 132"/>
            <p:cNvCxnSpPr/>
            <p:nvPr/>
          </p:nvCxnSpPr>
          <p:spPr>
            <a:xfrm rot="5400000">
              <a:off x="114300" y="3827463"/>
              <a:ext cx="557213" cy="2174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Oval 133"/>
            <p:cNvSpPr/>
            <p:nvPr/>
          </p:nvSpPr>
          <p:spPr>
            <a:xfrm>
              <a:off x="469322" y="3589942"/>
              <a:ext cx="64078" cy="6765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35" name="Straight Connector 134"/>
            <p:cNvCxnSpPr/>
            <p:nvPr/>
          </p:nvCxnSpPr>
          <p:spPr>
            <a:xfrm rot="16200000" flipV="1">
              <a:off x="326231" y="3833019"/>
              <a:ext cx="557213" cy="2063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rot="5400000">
              <a:off x="894556" y="3845719"/>
              <a:ext cx="557213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Oval 136"/>
            <p:cNvSpPr/>
            <p:nvPr/>
          </p:nvSpPr>
          <p:spPr>
            <a:xfrm>
              <a:off x="1231322" y="3589942"/>
              <a:ext cx="64078" cy="6765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38" name="Straight Connector 137"/>
            <p:cNvCxnSpPr/>
            <p:nvPr/>
          </p:nvCxnSpPr>
          <p:spPr>
            <a:xfrm rot="16200000" flipV="1">
              <a:off x="1069181" y="3852069"/>
              <a:ext cx="557213" cy="1682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 rot="5400000">
              <a:off x="1681162" y="3852863"/>
              <a:ext cx="557213" cy="1666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Oval 139"/>
            <p:cNvSpPr/>
            <p:nvPr/>
          </p:nvSpPr>
          <p:spPr>
            <a:xfrm flipH="1">
              <a:off x="2013751" y="3589942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41" name="Straight Connector 140"/>
            <p:cNvCxnSpPr/>
            <p:nvPr/>
          </p:nvCxnSpPr>
          <p:spPr>
            <a:xfrm rot="16200000" flipV="1">
              <a:off x="1855787" y="3844926"/>
              <a:ext cx="557213" cy="1825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rot="5400000">
              <a:off x="2661444" y="4452144"/>
              <a:ext cx="558800" cy="1730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/>
            <p:cNvSpPr/>
            <p:nvPr/>
          </p:nvSpPr>
          <p:spPr>
            <a:xfrm>
              <a:off x="2995708" y="4192391"/>
              <a:ext cx="64078" cy="6765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44" name="Straight Connector 143"/>
            <p:cNvCxnSpPr/>
            <p:nvPr/>
          </p:nvCxnSpPr>
          <p:spPr>
            <a:xfrm rot="16200000" flipV="1">
              <a:off x="2842419" y="4444207"/>
              <a:ext cx="558800" cy="1889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5400000">
              <a:off x="2452687" y="3849688"/>
              <a:ext cx="557213" cy="1730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/>
            <p:cNvSpPr/>
            <p:nvPr/>
          </p:nvSpPr>
          <p:spPr>
            <a:xfrm>
              <a:off x="2786126" y="3589943"/>
              <a:ext cx="64078" cy="6765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47" name="Straight Connector 146"/>
            <p:cNvCxnSpPr/>
            <p:nvPr/>
          </p:nvCxnSpPr>
          <p:spPr>
            <a:xfrm rot="16200000" flipV="1">
              <a:off x="2655094" y="3820319"/>
              <a:ext cx="534988" cy="2095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rot="5400000">
              <a:off x="3392488" y="4451350"/>
              <a:ext cx="584200" cy="1651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 rot="16200000" flipV="1">
              <a:off x="3554413" y="4437063"/>
              <a:ext cx="601662" cy="1762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rot="5400000">
              <a:off x="1880394" y="3058319"/>
              <a:ext cx="693738" cy="3683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Oval 150"/>
            <p:cNvSpPr/>
            <p:nvPr/>
          </p:nvSpPr>
          <p:spPr>
            <a:xfrm flipH="1">
              <a:off x="2381759" y="2827943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2" name="Straight Connector 151"/>
            <p:cNvCxnSpPr/>
            <p:nvPr/>
          </p:nvCxnSpPr>
          <p:spPr>
            <a:xfrm rot="16200000" flipV="1">
              <a:off x="2267744" y="3039269"/>
              <a:ext cx="693738" cy="406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rot="5400000">
              <a:off x="306388" y="3059112"/>
              <a:ext cx="693738" cy="3667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/>
            <p:nvPr/>
          </p:nvSpPr>
          <p:spPr>
            <a:xfrm flipH="1">
              <a:off x="807779" y="2827943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5" name="Straight Connector 154"/>
            <p:cNvCxnSpPr/>
            <p:nvPr/>
          </p:nvCxnSpPr>
          <p:spPr>
            <a:xfrm rot="16200000" flipV="1">
              <a:off x="693738" y="3038475"/>
              <a:ext cx="693738" cy="4079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 rot="5400000">
              <a:off x="878682" y="2070893"/>
              <a:ext cx="704850" cy="8302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Oval 156"/>
            <p:cNvSpPr/>
            <p:nvPr/>
          </p:nvSpPr>
          <p:spPr>
            <a:xfrm flipH="1">
              <a:off x="1617297" y="2065943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8" name="Straight Connector 157"/>
            <p:cNvCxnSpPr/>
            <p:nvPr/>
          </p:nvCxnSpPr>
          <p:spPr>
            <a:xfrm rot="16200000" flipV="1">
              <a:off x="1681957" y="2097881"/>
              <a:ext cx="693738" cy="765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 rot="5400000">
              <a:off x="4152106" y="4471194"/>
              <a:ext cx="566738" cy="152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Oval 159"/>
            <p:cNvSpPr/>
            <p:nvPr/>
          </p:nvSpPr>
          <p:spPr>
            <a:xfrm>
              <a:off x="4480288" y="4197082"/>
              <a:ext cx="64078" cy="6765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61" name="Straight Connector 160"/>
            <p:cNvCxnSpPr/>
            <p:nvPr/>
          </p:nvCxnSpPr>
          <p:spPr>
            <a:xfrm rot="16200000" flipV="1">
              <a:off x="4322763" y="4448175"/>
              <a:ext cx="571500" cy="1936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rot="5400000">
              <a:off x="3636963" y="3657600"/>
              <a:ext cx="682625" cy="3714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Oval 162"/>
            <p:cNvSpPr/>
            <p:nvPr/>
          </p:nvSpPr>
          <p:spPr>
            <a:xfrm flipH="1">
              <a:off x="4134236" y="3435082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64" name="Straight Connector 163"/>
            <p:cNvCxnSpPr/>
            <p:nvPr/>
          </p:nvCxnSpPr>
          <p:spPr>
            <a:xfrm rot="16200000" flipV="1">
              <a:off x="3990181" y="3675857"/>
              <a:ext cx="695325" cy="3476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164"/>
            <p:cNvSpPr/>
            <p:nvPr/>
          </p:nvSpPr>
          <p:spPr>
            <a:xfrm flipH="1">
              <a:off x="3742430" y="4174142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66" name="Straight Connector 165"/>
            <p:cNvCxnSpPr/>
            <p:nvPr/>
          </p:nvCxnSpPr>
          <p:spPr>
            <a:xfrm rot="5400000">
              <a:off x="4976812" y="4454526"/>
              <a:ext cx="588963" cy="1635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rot="16200000" flipV="1">
              <a:off x="5168106" y="4452144"/>
              <a:ext cx="566738" cy="190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Oval 167"/>
            <p:cNvSpPr/>
            <p:nvPr/>
          </p:nvSpPr>
          <p:spPr>
            <a:xfrm flipH="1">
              <a:off x="5327306" y="4174142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69" name="Straight Connector 168"/>
            <p:cNvCxnSpPr/>
            <p:nvPr/>
          </p:nvCxnSpPr>
          <p:spPr>
            <a:xfrm rot="5400000">
              <a:off x="4669631" y="3779044"/>
              <a:ext cx="649288" cy="2222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Oval 169"/>
            <p:cNvSpPr/>
            <p:nvPr/>
          </p:nvSpPr>
          <p:spPr>
            <a:xfrm flipH="1">
              <a:off x="5075848" y="3498048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V="1">
              <a:off x="4926806" y="3744119"/>
              <a:ext cx="608013" cy="2508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rot="5400000">
              <a:off x="4033044" y="2870994"/>
              <a:ext cx="695325" cy="4333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Oval 172"/>
            <p:cNvSpPr/>
            <p:nvPr/>
          </p:nvSpPr>
          <p:spPr>
            <a:xfrm flipH="1">
              <a:off x="4568612" y="2673082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74" name="Straight Connector 173"/>
            <p:cNvCxnSpPr/>
            <p:nvPr/>
          </p:nvCxnSpPr>
          <p:spPr>
            <a:xfrm rot="16200000" flipV="1">
              <a:off x="4472781" y="2864644"/>
              <a:ext cx="757238" cy="50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rot="10800000" flipV="1">
              <a:off x="5915025" y="4206875"/>
              <a:ext cx="141288" cy="6238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rot="16200000" flipV="1">
              <a:off x="5853113" y="4437063"/>
              <a:ext cx="647700" cy="1397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Oval 176"/>
            <p:cNvSpPr/>
            <p:nvPr/>
          </p:nvSpPr>
          <p:spPr>
            <a:xfrm flipH="1">
              <a:off x="6055972" y="4173751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78" name="Straight Connector 177"/>
            <p:cNvCxnSpPr/>
            <p:nvPr/>
          </p:nvCxnSpPr>
          <p:spPr>
            <a:xfrm rot="5400000">
              <a:off x="6546851" y="5097462"/>
              <a:ext cx="588962" cy="1635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 rot="16200000" flipV="1">
              <a:off x="6740525" y="5095875"/>
              <a:ext cx="565150" cy="190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/>
            <p:cNvSpPr/>
            <p:nvPr/>
          </p:nvSpPr>
          <p:spPr>
            <a:xfrm flipH="1">
              <a:off x="6897626" y="4817534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81" name="Straight Connector 180"/>
            <p:cNvCxnSpPr/>
            <p:nvPr/>
          </p:nvCxnSpPr>
          <p:spPr>
            <a:xfrm rot="5400000">
              <a:off x="6357144" y="4455319"/>
              <a:ext cx="590550" cy="1412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V="1">
              <a:off x="6520657" y="4426744"/>
              <a:ext cx="647700" cy="1412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Oval 182"/>
            <p:cNvSpPr/>
            <p:nvPr/>
          </p:nvSpPr>
          <p:spPr>
            <a:xfrm flipH="1">
              <a:off x="6723828" y="4163215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84" name="Straight Connector 183"/>
            <p:cNvCxnSpPr/>
            <p:nvPr/>
          </p:nvCxnSpPr>
          <p:spPr>
            <a:xfrm rot="5400000">
              <a:off x="5914232" y="3691731"/>
              <a:ext cx="641350" cy="3413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/>
            <p:cNvSpPr/>
            <p:nvPr/>
          </p:nvSpPr>
          <p:spPr>
            <a:xfrm flipH="1">
              <a:off x="6375402" y="3474035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86" name="Straight Connector 185"/>
            <p:cNvCxnSpPr/>
            <p:nvPr/>
          </p:nvCxnSpPr>
          <p:spPr>
            <a:xfrm rot="16200000" flipV="1">
              <a:off x="6269038" y="3678238"/>
              <a:ext cx="620712" cy="3476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5400000">
              <a:off x="7650957" y="5158581"/>
              <a:ext cx="463550" cy="1666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V="1">
              <a:off x="7777162" y="5081588"/>
              <a:ext cx="581025" cy="203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/>
            <p:cNvSpPr/>
            <p:nvPr/>
          </p:nvSpPr>
          <p:spPr>
            <a:xfrm flipH="1">
              <a:off x="7958148" y="4953000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90" name="Straight Connector 189"/>
            <p:cNvCxnSpPr/>
            <p:nvPr/>
          </p:nvCxnSpPr>
          <p:spPr>
            <a:xfrm rot="5400000">
              <a:off x="8157369" y="4583906"/>
              <a:ext cx="581025" cy="1635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 rot="16200000" flipV="1">
              <a:off x="8355013" y="4581525"/>
              <a:ext cx="569912" cy="1793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Oval 191"/>
            <p:cNvSpPr/>
            <p:nvPr/>
          </p:nvSpPr>
          <p:spPr>
            <a:xfrm flipH="1">
              <a:off x="8520665" y="4317999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93" name="Straight Connector 192"/>
            <p:cNvCxnSpPr/>
            <p:nvPr/>
          </p:nvCxnSpPr>
          <p:spPr>
            <a:xfrm rot="5400000">
              <a:off x="7313613" y="4545013"/>
              <a:ext cx="641350" cy="25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Oval 193"/>
            <p:cNvSpPr/>
            <p:nvPr/>
          </p:nvSpPr>
          <p:spPr>
            <a:xfrm flipH="1">
              <a:off x="7731560" y="4283050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/>
            </a:p>
          </p:txBody>
        </p:sp>
        <p:cxnSp>
          <p:nvCxnSpPr>
            <p:cNvPr id="195" name="Straight Connector 194"/>
            <p:cNvCxnSpPr/>
            <p:nvPr/>
          </p:nvCxnSpPr>
          <p:spPr>
            <a:xfrm rot="16200000" flipV="1">
              <a:off x="7573963" y="4538663"/>
              <a:ext cx="601662" cy="2270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rot="5400000">
              <a:off x="7619206" y="3763169"/>
              <a:ext cx="650875" cy="4079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Oval 196"/>
            <p:cNvSpPr/>
            <p:nvPr/>
          </p:nvSpPr>
          <p:spPr>
            <a:xfrm flipH="1">
              <a:off x="8118537" y="3573427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98" name="Straight Connector 197"/>
            <p:cNvCxnSpPr/>
            <p:nvPr/>
          </p:nvCxnSpPr>
          <p:spPr>
            <a:xfrm rot="16200000" flipV="1">
              <a:off x="8011319" y="3779044"/>
              <a:ext cx="676275" cy="4016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/>
            <p:cNvCxnSpPr/>
            <p:nvPr/>
          </p:nvCxnSpPr>
          <p:spPr>
            <a:xfrm rot="5400000">
              <a:off x="6481763" y="2671763"/>
              <a:ext cx="714375" cy="9112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Oval 199"/>
            <p:cNvSpPr/>
            <p:nvPr/>
          </p:nvSpPr>
          <p:spPr>
            <a:xfrm flipH="1">
              <a:off x="7265087" y="2702127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01" name="Straight Connector 200"/>
            <p:cNvCxnSpPr/>
            <p:nvPr/>
          </p:nvCxnSpPr>
          <p:spPr>
            <a:xfrm rot="16200000" flipV="1">
              <a:off x="7319963" y="2744788"/>
              <a:ext cx="803275" cy="8540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/>
            <p:nvPr/>
          </p:nvCxnSpPr>
          <p:spPr>
            <a:xfrm rot="5400000">
              <a:off x="4852194" y="1748631"/>
              <a:ext cx="669925" cy="11795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Oval 202"/>
            <p:cNvSpPr/>
            <p:nvPr/>
          </p:nvSpPr>
          <p:spPr>
            <a:xfrm flipH="1">
              <a:off x="5747783" y="1935001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04" name="Straight Connector 203"/>
            <p:cNvCxnSpPr/>
            <p:nvPr/>
          </p:nvCxnSpPr>
          <p:spPr>
            <a:xfrm rot="16200000" flipV="1">
              <a:off x="6186488" y="1593850"/>
              <a:ext cx="698500" cy="15176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/>
            <p:cNvCxnSpPr/>
            <p:nvPr/>
          </p:nvCxnSpPr>
          <p:spPr>
            <a:xfrm rot="5400000">
              <a:off x="2324100" y="762001"/>
              <a:ext cx="625475" cy="1981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Oval 205"/>
            <p:cNvSpPr/>
            <p:nvPr/>
          </p:nvSpPr>
          <p:spPr>
            <a:xfrm flipH="1">
              <a:off x="3598497" y="1371600"/>
              <a:ext cx="59103" cy="67657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07" name="Straight Connector 206"/>
            <p:cNvCxnSpPr/>
            <p:nvPr/>
          </p:nvCxnSpPr>
          <p:spPr>
            <a:xfrm rot="16200000" flipV="1">
              <a:off x="4439444" y="627857"/>
              <a:ext cx="504825" cy="21288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5777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830" y="34963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Hierarchical Clustering :Bottom-Up (Agglomerative)</a:t>
            </a:r>
          </a:p>
        </p:txBody>
      </p:sp>
      <p:sp>
        <p:nvSpPr>
          <p:cNvPr id="80" name="Content Placeholder 79"/>
          <p:cNvSpPr>
            <a:spLocks noGrp="1"/>
          </p:cNvSpPr>
          <p:nvPr>
            <p:ph idx="1"/>
          </p:nvPr>
        </p:nvSpPr>
        <p:spPr>
          <a:xfrm>
            <a:off x="1885272" y="5430563"/>
            <a:ext cx="8363629" cy="1051076"/>
          </a:xfrm>
        </p:spPr>
        <p:txBody>
          <a:bodyPr>
            <a:normAutofit/>
          </a:bodyPr>
          <a:lstStyle/>
          <a:p>
            <a:r>
              <a:rPr lang="en-US" b="1" dirty="0"/>
              <a:t>SIMILARITY</a:t>
            </a:r>
            <a:r>
              <a:rPr lang="en-US" dirty="0"/>
              <a:t> between two </a:t>
            </a:r>
            <a:r>
              <a:rPr lang="en-US" b="1" dirty="0"/>
              <a:t>DATA POINTS</a:t>
            </a:r>
            <a:r>
              <a:rPr lang="en-US" dirty="0"/>
              <a:t>? </a:t>
            </a:r>
            <a:r>
              <a:rPr lang="en-US" b="1" dirty="0" err="1"/>
              <a:t>Sim</a:t>
            </a:r>
            <a:r>
              <a:rPr lang="en-US" dirty="0"/>
              <a:t>(0, 5)</a:t>
            </a:r>
          </a:p>
          <a:p>
            <a:r>
              <a:rPr lang="en-US" b="1" dirty="0"/>
              <a:t>SIMILARITY</a:t>
            </a:r>
            <a:r>
              <a:rPr lang="en-US" dirty="0"/>
              <a:t> between </a:t>
            </a:r>
            <a:r>
              <a:rPr lang="en-US" b="1" dirty="0"/>
              <a:t>CLUSTERS</a:t>
            </a:r>
            <a:r>
              <a:rPr lang="en-US" dirty="0"/>
              <a:t>? </a:t>
            </a:r>
            <a:r>
              <a:rPr lang="en-US" b="1" dirty="0" err="1"/>
              <a:t>Sim</a:t>
            </a:r>
            <a:r>
              <a:rPr lang="en-US" dirty="0"/>
              <a:t>({3, 8}, {0, 5})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2076677" y="4573526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923295" y="4573526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9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3719104" y="4573526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2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4509966" y="4573526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6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306611" y="4570490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1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116731" y="4550328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7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929393" y="4550829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3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767593" y="4550829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8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631454" y="4550829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0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9469654" y="4550829"/>
            <a:ext cx="566777" cy="629752"/>
          </a:xfrm>
          <a:prstGeom prst="roundRect">
            <a:avLst/>
          </a:prstGeom>
          <a:gradFill rotWithShape="1">
            <a:gsLst>
              <a:gs pos="0">
                <a:srgbClr val="FADA7A">
                  <a:shade val="63000"/>
                </a:srgbClr>
              </a:gs>
              <a:gs pos="30000">
                <a:srgbClr val="FADA7A">
                  <a:shade val="90000"/>
                  <a:satMod val="110000"/>
                </a:srgbClr>
              </a:gs>
              <a:gs pos="45000">
                <a:srgbClr val="FADA7A">
                  <a:shade val="100000"/>
                  <a:satMod val="118000"/>
                </a:srgbClr>
              </a:gs>
              <a:gs pos="55000">
                <a:srgbClr val="FADA7A">
                  <a:shade val="100000"/>
                  <a:satMod val="118000"/>
                </a:srgbClr>
              </a:gs>
              <a:gs pos="73000">
                <a:srgbClr val="FADA7A">
                  <a:shade val="90000"/>
                  <a:satMod val="110000"/>
                </a:srgbClr>
              </a:gs>
              <a:gs pos="100000">
                <a:srgbClr val="FADA7A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FADA7A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FADA7A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r>
              <a:rPr lang="en-US" sz="4400" kern="0" dirty="0">
                <a:solidFill>
                  <a:srgbClr val="000000"/>
                </a:solidFill>
                <a:latin typeface="Times"/>
                <a:cs typeface="Times"/>
              </a:rPr>
              <a:t>5</a:t>
            </a:r>
          </a:p>
        </p:txBody>
      </p:sp>
      <p:sp>
        <p:nvSpPr>
          <p:cNvPr id="53" name="Oval 52"/>
          <p:cNvSpPr/>
          <p:nvPr/>
        </p:nvSpPr>
        <p:spPr>
          <a:xfrm>
            <a:off x="2644627" y="3606290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3269225" y="2720493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4272704" y="1911670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5295086" y="2349481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5879476" y="4239109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7506888" y="3812830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9214015" y="3183660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8330036" y="2911852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Gill Sans M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954256" y="1230802"/>
            <a:ext cx="239491" cy="152400"/>
          </a:xfrm>
          <a:prstGeom prst="ellipse">
            <a:avLst/>
          </a:prstGeom>
          <a:gradFill rotWithShape="1">
            <a:gsLst>
              <a:gs pos="0">
                <a:srgbClr val="727CA3">
                  <a:shade val="63000"/>
                </a:srgbClr>
              </a:gs>
              <a:gs pos="30000">
                <a:srgbClr val="727CA3">
                  <a:shade val="90000"/>
                  <a:satMod val="110000"/>
                </a:srgbClr>
              </a:gs>
              <a:gs pos="45000">
                <a:srgbClr val="727CA3">
                  <a:shade val="100000"/>
                  <a:satMod val="118000"/>
                </a:srgbClr>
              </a:gs>
              <a:gs pos="55000">
                <a:srgbClr val="727CA3">
                  <a:shade val="100000"/>
                  <a:satMod val="118000"/>
                </a:srgbClr>
              </a:gs>
              <a:gs pos="73000">
                <a:srgbClr val="727CA3">
                  <a:shade val="90000"/>
                  <a:satMod val="110000"/>
                </a:srgbClr>
              </a:gs>
              <a:gs pos="100000">
                <a:srgbClr val="727CA3">
                  <a:shade val="63000"/>
                </a:srgbClr>
              </a:gs>
            </a:gsLst>
            <a:lin ang="950000" scaled="1"/>
          </a:gradFill>
          <a:ln w="9525" cap="flat" cmpd="sng" algn="ctr">
            <a:solidFill>
              <a:srgbClr val="727CA3"/>
            </a:solidFill>
            <a:prstDash val="solid"/>
          </a:ln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rgbClr val="727CA3">
                <a:tint val="100000"/>
                <a:shade val="100000"/>
                <a:hueMod val="100000"/>
                <a:satMod val="100000"/>
              </a:srgbClr>
            </a:contourClr>
          </a:sp3d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Gill Sans MT"/>
            </a:endParaRPr>
          </a:p>
        </p:txBody>
      </p:sp>
      <p:cxnSp>
        <p:nvCxnSpPr>
          <p:cNvPr id="62" name="Straight Connector 61"/>
          <p:cNvCxnSpPr>
            <a:stCxn id="43" idx="0"/>
            <a:endCxn id="53" idx="2"/>
          </p:cNvCxnSpPr>
          <p:nvPr/>
        </p:nvCxnSpPr>
        <p:spPr>
          <a:xfrm rot="5400000" flipH="1" flipV="1">
            <a:off x="2056827" y="3985729"/>
            <a:ext cx="891036" cy="284561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3" name="Straight Connector 62"/>
          <p:cNvCxnSpPr>
            <a:stCxn id="44" idx="0"/>
            <a:endCxn id="53" idx="6"/>
          </p:cNvCxnSpPr>
          <p:nvPr/>
        </p:nvCxnSpPr>
        <p:spPr>
          <a:xfrm rot="16200000" flipV="1">
            <a:off x="2599882" y="3966725"/>
            <a:ext cx="891036" cy="322566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4" name="Straight Connector 63"/>
          <p:cNvCxnSpPr>
            <a:stCxn id="54" idx="6"/>
            <a:endCxn id="45" idx="0"/>
          </p:cNvCxnSpPr>
          <p:nvPr/>
        </p:nvCxnSpPr>
        <p:spPr>
          <a:xfrm>
            <a:off x="3508716" y="2796694"/>
            <a:ext cx="493777" cy="1776833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5" name="Straight Connector 64"/>
          <p:cNvCxnSpPr>
            <a:stCxn id="54" idx="2"/>
            <a:endCxn id="53" idx="0"/>
          </p:cNvCxnSpPr>
          <p:nvPr/>
        </p:nvCxnSpPr>
        <p:spPr>
          <a:xfrm rot="10800000" flipV="1">
            <a:off x="2764372" y="2796693"/>
            <a:ext cx="504852" cy="809597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6" name="Straight Connector 65"/>
          <p:cNvCxnSpPr>
            <a:stCxn id="58" idx="2"/>
            <a:endCxn id="49" idx="0"/>
          </p:cNvCxnSpPr>
          <p:nvPr/>
        </p:nvCxnSpPr>
        <p:spPr>
          <a:xfrm rot="10800000" flipV="1">
            <a:off x="7212781" y="3889030"/>
            <a:ext cx="294106" cy="661799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7" name="Straight Connector 66"/>
          <p:cNvCxnSpPr>
            <a:stCxn id="58" idx="6"/>
            <a:endCxn id="50" idx="0"/>
          </p:cNvCxnSpPr>
          <p:nvPr/>
        </p:nvCxnSpPr>
        <p:spPr>
          <a:xfrm>
            <a:off x="7746379" y="3889031"/>
            <a:ext cx="304603" cy="661799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8" name="Straight Connector 67"/>
          <p:cNvCxnSpPr>
            <a:stCxn id="57" idx="2"/>
            <a:endCxn id="47" idx="0"/>
          </p:cNvCxnSpPr>
          <p:nvPr/>
        </p:nvCxnSpPr>
        <p:spPr>
          <a:xfrm rot="10800000" flipV="1">
            <a:off x="5589999" y="4315309"/>
            <a:ext cx="289476" cy="255181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69" name="Straight Connector 68"/>
          <p:cNvCxnSpPr>
            <a:stCxn id="57" idx="6"/>
            <a:endCxn id="48" idx="0"/>
          </p:cNvCxnSpPr>
          <p:nvPr/>
        </p:nvCxnSpPr>
        <p:spPr>
          <a:xfrm>
            <a:off x="6118967" y="4315310"/>
            <a:ext cx="281153" cy="235019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0" name="Straight Connector 69"/>
          <p:cNvCxnSpPr>
            <a:stCxn id="56" idx="6"/>
            <a:endCxn id="57" idx="0"/>
          </p:cNvCxnSpPr>
          <p:nvPr/>
        </p:nvCxnSpPr>
        <p:spPr>
          <a:xfrm>
            <a:off x="5534577" y="2425681"/>
            <a:ext cx="464645" cy="1813428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1" name="Straight Connector 70"/>
          <p:cNvCxnSpPr>
            <a:stCxn id="56" idx="2"/>
            <a:endCxn id="46" idx="0"/>
          </p:cNvCxnSpPr>
          <p:nvPr/>
        </p:nvCxnSpPr>
        <p:spPr>
          <a:xfrm rot="10800000" flipV="1">
            <a:off x="4793356" y="2425681"/>
            <a:ext cx="501731" cy="2147845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2" name="Straight Connector 71"/>
          <p:cNvCxnSpPr>
            <a:stCxn id="60" idx="6"/>
            <a:endCxn id="59" idx="0"/>
          </p:cNvCxnSpPr>
          <p:nvPr/>
        </p:nvCxnSpPr>
        <p:spPr>
          <a:xfrm>
            <a:off x="8569526" y="2988052"/>
            <a:ext cx="764234" cy="195608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3" name="Straight Connector 72"/>
          <p:cNvCxnSpPr>
            <a:stCxn id="60" idx="2"/>
            <a:endCxn id="58" idx="0"/>
          </p:cNvCxnSpPr>
          <p:nvPr/>
        </p:nvCxnSpPr>
        <p:spPr>
          <a:xfrm rot="10800000" flipV="1">
            <a:off x="7626633" y="2988052"/>
            <a:ext cx="703402" cy="824778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4" name="Straight Connector 73"/>
          <p:cNvCxnSpPr>
            <a:stCxn id="51" idx="0"/>
            <a:endCxn id="59" idx="2"/>
          </p:cNvCxnSpPr>
          <p:nvPr/>
        </p:nvCxnSpPr>
        <p:spPr>
          <a:xfrm rot="5400000" flipH="1" flipV="1">
            <a:off x="8418945" y="3755759"/>
            <a:ext cx="1290969" cy="299172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5" name="Straight Connector 74"/>
          <p:cNvCxnSpPr>
            <a:stCxn id="59" idx="6"/>
            <a:endCxn id="52" idx="0"/>
          </p:cNvCxnSpPr>
          <p:nvPr/>
        </p:nvCxnSpPr>
        <p:spPr>
          <a:xfrm>
            <a:off x="9453506" y="3259861"/>
            <a:ext cx="299537" cy="1290969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6" name="Straight Connector 75"/>
          <p:cNvCxnSpPr>
            <a:stCxn id="55" idx="6"/>
            <a:endCxn id="56" idx="0"/>
          </p:cNvCxnSpPr>
          <p:nvPr/>
        </p:nvCxnSpPr>
        <p:spPr>
          <a:xfrm>
            <a:off x="4512195" y="1987871"/>
            <a:ext cx="902637" cy="361611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7" name="Straight Connector 76"/>
          <p:cNvCxnSpPr>
            <a:stCxn id="55" idx="2"/>
            <a:endCxn id="54" idx="0"/>
          </p:cNvCxnSpPr>
          <p:nvPr/>
        </p:nvCxnSpPr>
        <p:spPr>
          <a:xfrm rot="10800000" flipV="1">
            <a:off x="3388972" y="1987870"/>
            <a:ext cx="883733" cy="732623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8" name="Straight Connector 77"/>
          <p:cNvCxnSpPr>
            <a:stCxn id="61" idx="2"/>
            <a:endCxn id="55" idx="0"/>
          </p:cNvCxnSpPr>
          <p:nvPr/>
        </p:nvCxnSpPr>
        <p:spPr>
          <a:xfrm rot="10800000" flipV="1">
            <a:off x="4392449" y="1307002"/>
            <a:ext cx="1561806" cy="604668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  <p:cxnSp>
        <p:nvCxnSpPr>
          <p:cNvPr id="79" name="Straight Connector 78"/>
          <p:cNvCxnSpPr>
            <a:stCxn id="61" idx="6"/>
            <a:endCxn id="60" idx="0"/>
          </p:cNvCxnSpPr>
          <p:nvPr/>
        </p:nvCxnSpPr>
        <p:spPr>
          <a:xfrm>
            <a:off x="6193747" y="1307002"/>
            <a:ext cx="2256035" cy="1604850"/>
          </a:xfrm>
          <a:prstGeom prst="bentConnector2">
            <a:avLst/>
          </a:prstGeom>
          <a:noFill/>
          <a:ln w="19050" cap="flat" cmpd="sng" algn="ctr">
            <a:solidFill>
              <a:srgbClr val="727CA3"/>
            </a:solidFill>
            <a:prstDash val="solid"/>
          </a:ln>
          <a:effectLst>
            <a:outerShdw blurRad="38100" dist="25400" dir="5400000" rotWithShape="0">
              <a:srgbClr val="000000">
                <a:alpha val="40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21876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85302F-25D8-954C-BCB7-BDF5B3936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25" y="0"/>
            <a:ext cx="99292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2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F9CDD-B341-5346-A785-889002464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85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08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53829C-450F-AB47-B985-51E90F0E5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1149350"/>
            <a:ext cx="10350500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08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BDCB01-5C7E-854D-9306-BA1529514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75035" cy="6858000"/>
          </a:xfrm>
          <a:prstGeom prst="rect">
            <a:avLst/>
          </a:prstGeom>
        </p:spPr>
      </p:pic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0513BD5D-0BF1-0A44-926C-C908979D2C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061721"/>
              </p:ext>
            </p:extLst>
          </p:nvPr>
        </p:nvGraphicFramePr>
        <p:xfrm>
          <a:off x="7327042" y="5857864"/>
          <a:ext cx="3960813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600" imgH="330200" progId="Equation.DSMT4">
                  <p:embed/>
                </p:oleObj>
              </mc:Choice>
              <mc:Fallback>
                <p:oleObj name="Equation" r:id="rId3" imgW="1879600" imgH="330200" progId="Equation.DSMT4">
                  <p:embed/>
                  <p:pic>
                    <p:nvPicPr>
                      <p:cNvPr id="1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042" y="5857864"/>
                        <a:ext cx="3960813" cy="69373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3333"/>
                        </a:solidFill>
                        <a:prstDash val="dash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4710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4AE3C6-9E4A-2B4D-A17A-12731EAB7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75035" cy="6858000"/>
          </a:xfrm>
          <a:prstGeom prst="rect">
            <a:avLst/>
          </a:prstGeom>
        </p:spPr>
      </p:pic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16BB4AC-430A-0C47-913A-963AB835A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254350"/>
              </p:ext>
            </p:extLst>
          </p:nvPr>
        </p:nvGraphicFramePr>
        <p:xfrm>
          <a:off x="7644710" y="5979784"/>
          <a:ext cx="3960813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600" imgH="330200" progId="Equation.DSMT4">
                  <p:embed/>
                </p:oleObj>
              </mc:Choice>
              <mc:Fallback>
                <p:oleObj name="Equation" r:id="rId3" imgW="1879600" imgH="330200" progId="Equation.DSMT4">
                  <p:embed/>
                  <p:pic>
                    <p:nvPicPr>
                      <p:cNvPr id="12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4710" y="5979784"/>
                        <a:ext cx="3960813" cy="69373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3333"/>
                        </a:solidFill>
                        <a:prstDash val="dash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4361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3D21FD-C35C-0E45-857C-FFF3C0D3A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8" y="0"/>
            <a:ext cx="9378254" cy="6858000"/>
          </a:xfrm>
          <a:prstGeom prst="rect">
            <a:avLst/>
          </a:prstGeom>
        </p:spPr>
      </p:pic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16BE6FFB-4B74-6140-B8EF-40EDDFAEA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81456"/>
              </p:ext>
            </p:extLst>
          </p:nvPr>
        </p:nvGraphicFramePr>
        <p:xfrm>
          <a:off x="7129908" y="5479746"/>
          <a:ext cx="4738688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47900" imgH="469900" progId="Equation.DSMT4">
                  <p:embed/>
                </p:oleObj>
              </mc:Choice>
              <mc:Fallback>
                <p:oleObj name="Equation" r:id="rId3" imgW="2247900" imgH="469900" progId="Equation.DSMT4">
                  <p:embed/>
                  <p:pic>
                    <p:nvPicPr>
                      <p:cNvPr id="4" name="Object 2">
                        <a:extLst>
                          <a:ext uri="{FF2B5EF4-FFF2-40B4-BE49-F238E27FC236}">
                            <a16:creationId xmlns:a16="http://schemas.microsoft.com/office/drawing/2014/main" id="{149A9A2D-3026-4146-B813-F3EE8081F8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9908" y="5479746"/>
                        <a:ext cx="4738688" cy="9874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2"/>
                        </a:solidFill>
                        <a:prstDash val="dash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915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9947FF-4451-9D4D-8553-3B692D6F0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78254" cy="6858000"/>
          </a:xfrm>
          <a:prstGeom prst="rect">
            <a:avLst/>
          </a:prstGeom>
        </p:spPr>
      </p:pic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3836A808-7289-1043-9EAB-58E28B3E2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387362"/>
              </p:ext>
            </p:extLst>
          </p:nvPr>
        </p:nvGraphicFramePr>
        <p:xfrm>
          <a:off x="8122603" y="5763514"/>
          <a:ext cx="31035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200" imgH="279400" progId="Equation.DSMT4">
                  <p:embed/>
                </p:oleObj>
              </mc:Choice>
              <mc:Fallback>
                <p:oleObj name="Equation" r:id="rId3" imgW="1473200" imgH="279400" progId="Equation.DSMT4">
                  <p:embed/>
                  <p:pic>
                    <p:nvPicPr>
                      <p:cNvPr id="7" name="Object 2">
                        <a:extLst>
                          <a:ext uri="{FF2B5EF4-FFF2-40B4-BE49-F238E27FC236}">
                            <a16:creationId xmlns:a16="http://schemas.microsoft.com/office/drawing/2014/main" id="{68C9F6E8-67CF-E243-98D1-73E12B2A6C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2603" y="5763514"/>
                        <a:ext cx="3103562" cy="5873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2"/>
                        </a:solidFill>
                        <a:prstDash val="dash"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3728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3BD50E-649A-0C4E-9E48-C077C33F8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57" y="769441"/>
            <a:ext cx="8676982" cy="60885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67D114-A6CD-E249-8347-D22E3E7A1354}"/>
              </a:ext>
            </a:extLst>
          </p:cNvPr>
          <p:cNvSpPr txBox="1"/>
          <p:nvPr/>
        </p:nvSpPr>
        <p:spPr>
          <a:xfrm>
            <a:off x="0" y="0"/>
            <a:ext cx="4602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All linkage methods</a:t>
            </a:r>
          </a:p>
        </p:txBody>
      </p:sp>
    </p:spTree>
    <p:extLst>
      <p:ext uri="{BB962C8B-B14F-4D97-AF65-F5344CB8AC3E}">
        <p14:creationId xmlns:p14="http://schemas.microsoft.com/office/powerpoint/2010/main" val="3764307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0">
            <a:extLst>
              <a:ext uri="{FF2B5EF4-FFF2-40B4-BE49-F238E27FC236}">
                <a16:creationId xmlns:a16="http://schemas.microsoft.com/office/drawing/2014/main" id="{59DE1420-88FF-0E45-8716-11FE031BB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altLang="en-US" dirty="0">
                <a:solidFill>
                  <a:schemeClr val="accent2"/>
                </a:solidFill>
              </a:rPr>
              <a:t>Learning</a:t>
            </a:r>
            <a:r>
              <a:rPr lang="en-US" altLang="en-US" dirty="0"/>
              <a:t> </a:t>
            </a:r>
            <a:r>
              <a:rPr lang="en-US" altLang="en-US" dirty="0">
                <a:solidFill>
                  <a:schemeClr val="accent2"/>
                </a:solidFill>
              </a:rPr>
              <a:t>Goals</a:t>
            </a:r>
          </a:p>
        </p:txBody>
      </p:sp>
      <p:sp>
        <p:nvSpPr>
          <p:cNvPr id="21506" name="Slide Number Placeholder 3">
            <a:extLst>
              <a:ext uri="{FF2B5EF4-FFF2-40B4-BE49-F238E27FC236}">
                <a16:creationId xmlns:a16="http://schemas.microsoft.com/office/drawing/2014/main" id="{038BF923-5A7D-B243-9471-540D7B1D6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2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EC9C373-994E-7C4F-9A3D-2C6835DC89D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88494" y="1403351"/>
            <a:ext cx="4529810" cy="1729994"/>
          </a:xfrm>
        </p:spPr>
        <p:txBody>
          <a:bodyPr>
            <a:normAutofit lnSpcReduction="10000"/>
          </a:bodyPr>
          <a:lstStyle/>
          <a:p>
            <a:r>
              <a:rPr lang="en-US" altLang="en-US" sz="2400" dirty="0">
                <a:solidFill>
                  <a:schemeClr val="accent1"/>
                </a:solidFill>
              </a:rPr>
              <a:t>What is Clustering</a:t>
            </a:r>
          </a:p>
          <a:p>
            <a:r>
              <a:rPr lang="en-US" altLang="en-US" sz="2400" dirty="0">
                <a:solidFill>
                  <a:schemeClr val="accent1"/>
                </a:solidFill>
              </a:rPr>
              <a:t>Hierarchical Clustering</a:t>
            </a:r>
          </a:p>
          <a:p>
            <a:r>
              <a:rPr lang="en-US" altLang="en-US" sz="2400" dirty="0">
                <a:solidFill>
                  <a:schemeClr val="accent1"/>
                </a:solidFill>
              </a:rPr>
              <a:t>K- Means Clustering</a:t>
            </a:r>
          </a:p>
          <a:p>
            <a:r>
              <a:rPr lang="en-US" altLang="en-US" sz="2400" dirty="0">
                <a:solidFill>
                  <a:schemeClr val="accent1"/>
                </a:solidFill>
              </a:rPr>
              <a:t>DBSCAN</a:t>
            </a:r>
            <a:endParaRPr lang="en-US" altLang="en-US" sz="2000" dirty="0">
              <a:solidFill>
                <a:schemeClr val="accent1"/>
              </a:solidFill>
            </a:endParaRPr>
          </a:p>
          <a:p>
            <a:pPr lvl="1"/>
            <a:endParaRPr lang="en-US" alt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9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C15854-9AE5-8A41-ADF6-6631CE74226B}"/>
              </a:ext>
            </a:extLst>
          </p:cNvPr>
          <p:cNvSpPr txBox="1"/>
          <p:nvPr/>
        </p:nvSpPr>
        <p:spPr>
          <a:xfrm>
            <a:off x="2526112" y="3044279"/>
            <a:ext cx="71397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Let us work on simple example</a:t>
            </a:r>
          </a:p>
        </p:txBody>
      </p:sp>
    </p:spTree>
    <p:extLst>
      <p:ext uri="{BB962C8B-B14F-4D97-AF65-F5344CB8AC3E}">
        <p14:creationId xmlns:p14="http://schemas.microsoft.com/office/powerpoint/2010/main" val="2011461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663B88-7888-A042-B7A3-70882973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9075"/>
            <a:ext cx="98298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412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8E62B7-139A-2648-A234-184BCB25A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70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61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44B88E-3B5E-5942-8ADB-60E12CC4F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99" y="0"/>
            <a:ext cx="9793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295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9074D4-A4A9-4E46-B525-3FFD400E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30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9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373335-FE69-E845-ADB6-E9CD459A4835}"/>
              </a:ext>
            </a:extLst>
          </p:cNvPr>
          <p:cNvSpPr txBox="1"/>
          <p:nvPr/>
        </p:nvSpPr>
        <p:spPr>
          <a:xfrm>
            <a:off x="3881804" y="2659559"/>
            <a:ext cx="44283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University Data set</a:t>
            </a:r>
          </a:p>
        </p:txBody>
      </p:sp>
    </p:spTree>
    <p:extLst>
      <p:ext uri="{BB962C8B-B14F-4D97-AF65-F5344CB8AC3E}">
        <p14:creationId xmlns:p14="http://schemas.microsoft.com/office/powerpoint/2010/main" val="2659756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F66371-792B-4E46-BA83-F58DB3E4D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5100"/>
            <a:ext cx="10629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987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EB2201-E5A4-DA43-BEE7-F4523E147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29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502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43ADAD-6553-B34F-92E9-A43F4E50E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73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420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56DB85-F408-504B-8C9C-D40DA0A9F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"/>
            <a:ext cx="10629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05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7958C5-7EFB-424E-B67A-63B4FC0AB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40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582E83-785B-914B-9173-94F4C8303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00"/>
            <a:ext cx="10629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88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3AC32A-2AC5-C84C-9694-8B58D13BD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5100"/>
            <a:ext cx="10629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115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766F96-7873-7C4F-9851-F6583E9C2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91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751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875CD7-C221-684A-AD74-02F3DE8F2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91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42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C4EC83-59DB-044E-B1A4-D8CFE612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70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99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1958E8-20EA-024A-8D4A-20E925463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25909"/>
            <a:ext cx="12192000" cy="60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31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AD857-90ED-7D4C-B4FC-A5EE795F6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19" y="0"/>
            <a:ext cx="9642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45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AFC9E-6D05-4343-9A4D-4DAC5AB44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5808" y="2960274"/>
            <a:ext cx="6120384" cy="937451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13895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6682658-E7DD-7544-8705-0E2D06B51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What is clustering?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92995F-91AE-944F-8D57-DA43DC127A04}"/>
              </a:ext>
            </a:extLst>
          </p:cNvPr>
          <p:cNvSpPr/>
          <p:nvPr/>
        </p:nvSpPr>
        <p:spPr>
          <a:xfrm>
            <a:off x="95931" y="1685508"/>
            <a:ext cx="119375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IN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</a:br>
            <a:endParaRPr lang="en-IN" sz="2400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IN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Cluster Analysis (“data segmentation”)  is an exploratory method for identifying  homogenous groups (“clusters”) of records </a:t>
            </a:r>
          </a:p>
          <a:p>
            <a:endParaRPr lang="en-IN" sz="2400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IN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Similar records should belong to the same cluster </a:t>
            </a:r>
          </a:p>
          <a:p>
            <a:endParaRPr lang="en-IN" sz="2400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IN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Dissimilar records should belong to different clusters </a:t>
            </a:r>
            <a:endParaRPr lang="en-IN" sz="2400" dirty="0">
              <a:solidFill>
                <a:schemeClr val="accent1">
                  <a:lumMod val="50000"/>
                </a:schemeClr>
              </a:solidFill>
              <a:effectLst/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65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42454"/>
            <a:ext cx="7292568" cy="9144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So What and Why Clustering?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8201" y="2822773"/>
            <a:ext cx="8914370" cy="3289703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Understand/Discover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structure in data</a:t>
            </a:r>
          </a:p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Summarize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data points by their “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Cluster center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”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88201" y="1609349"/>
            <a:ext cx="7292568" cy="82283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Clustering</a:t>
            </a:r>
            <a:r>
              <a:rPr lang="en-US" sz="2800" dirty="0">
                <a:solidFill>
                  <a:schemeClr val="tx1"/>
                </a:solidFill>
              </a:rPr>
              <a:t> = Grouping “</a:t>
            </a:r>
            <a:r>
              <a:rPr lang="en-US" sz="2800" b="1" dirty="0">
                <a:solidFill>
                  <a:schemeClr val="tx1"/>
                </a:solidFill>
              </a:rPr>
              <a:t>Similar</a:t>
            </a:r>
            <a:r>
              <a:rPr lang="en-US" sz="2800" dirty="0">
                <a:solidFill>
                  <a:schemeClr val="tx1"/>
                </a:solidFill>
              </a:rPr>
              <a:t>” things together!</a:t>
            </a:r>
          </a:p>
        </p:txBody>
      </p:sp>
    </p:spTree>
    <p:extLst>
      <p:ext uri="{BB962C8B-B14F-4D97-AF65-F5344CB8AC3E}">
        <p14:creationId xmlns:p14="http://schemas.microsoft.com/office/powerpoint/2010/main" val="277897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1" y="196783"/>
            <a:ext cx="8913813" cy="914400"/>
          </a:xfr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chemeClr val="accent2"/>
                </a:solidFill>
              </a:rPr>
              <a:t>Nature is “naturally” organized</a:t>
            </a:r>
          </a:p>
        </p:txBody>
      </p:sp>
      <p:pic>
        <p:nvPicPr>
          <p:cNvPr id="4" name="Picture 3" descr="Screen Shot 2013-09-12 at 3.31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31" y="987859"/>
            <a:ext cx="10091351" cy="56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13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What Business questions can be answered?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4656" y="1215555"/>
            <a:ext cx="8129314" cy="5123573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T</a:t>
            </a:r>
            <a:r>
              <a:rPr lang="en-US" i="1" dirty="0"/>
              <a:t>ypes</a:t>
            </a:r>
            <a:r>
              <a:rPr lang="en-US" dirty="0"/>
              <a:t> of </a:t>
            </a:r>
            <a:r>
              <a:rPr lang="en-US" b="1" dirty="0">
                <a:solidFill>
                  <a:srgbClr val="FF0000"/>
                </a:solidFill>
              </a:rPr>
              <a:t>pages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are there on the </a:t>
            </a:r>
            <a:r>
              <a:rPr lang="en-US" b="1" dirty="0">
                <a:solidFill>
                  <a:srgbClr val="0000FF"/>
                </a:solidFill>
              </a:rPr>
              <a:t>Web</a:t>
            </a:r>
            <a:r>
              <a:rPr lang="en-US" dirty="0"/>
              <a:t>?</a:t>
            </a:r>
          </a:p>
          <a:p>
            <a:pPr>
              <a:buFont typeface="Wingdings" charset="2"/>
              <a:buChar char="§"/>
            </a:pPr>
            <a:r>
              <a:rPr lang="en-US" dirty="0"/>
              <a:t>T</a:t>
            </a:r>
            <a:r>
              <a:rPr lang="en-US" i="1" dirty="0"/>
              <a:t>ypes</a:t>
            </a:r>
            <a:r>
              <a:rPr lang="en-US" dirty="0"/>
              <a:t> of </a:t>
            </a:r>
            <a:r>
              <a:rPr lang="en-US" b="1" dirty="0">
                <a:solidFill>
                  <a:srgbClr val="FF0000"/>
                </a:solidFill>
              </a:rPr>
              <a:t>customers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are there in my </a:t>
            </a:r>
            <a:r>
              <a:rPr lang="en-US" b="1" dirty="0">
                <a:solidFill>
                  <a:srgbClr val="0000FF"/>
                </a:solidFill>
              </a:rPr>
              <a:t>market</a:t>
            </a:r>
            <a:r>
              <a:rPr lang="en-US" dirty="0"/>
              <a:t>?</a:t>
            </a:r>
          </a:p>
          <a:p>
            <a:pPr>
              <a:buFont typeface="Wingdings" charset="2"/>
              <a:buChar char="§"/>
            </a:pPr>
            <a:r>
              <a:rPr lang="en-US" dirty="0"/>
              <a:t>T</a:t>
            </a:r>
            <a:r>
              <a:rPr lang="en-US" i="1" dirty="0"/>
              <a:t>ypes</a:t>
            </a:r>
            <a:r>
              <a:rPr lang="en-US" dirty="0"/>
              <a:t> of </a:t>
            </a:r>
            <a:r>
              <a:rPr lang="en-US" b="1" dirty="0">
                <a:solidFill>
                  <a:srgbClr val="FF0000"/>
                </a:solidFill>
              </a:rPr>
              <a:t>people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are there on a </a:t>
            </a:r>
            <a:r>
              <a:rPr lang="en-US" b="1" dirty="0">
                <a:solidFill>
                  <a:srgbClr val="0000FF"/>
                </a:solidFill>
              </a:rPr>
              <a:t>Social network</a:t>
            </a:r>
            <a:r>
              <a:rPr lang="en-US" dirty="0"/>
              <a:t>?</a:t>
            </a:r>
          </a:p>
          <a:p>
            <a:pPr>
              <a:buFont typeface="Wingdings" charset="2"/>
              <a:buChar char="§"/>
            </a:pPr>
            <a:r>
              <a:rPr lang="en-US" dirty="0"/>
              <a:t>T</a:t>
            </a:r>
            <a:r>
              <a:rPr lang="en-US" i="1" dirty="0"/>
              <a:t>ypes</a:t>
            </a:r>
            <a:r>
              <a:rPr lang="en-US" dirty="0"/>
              <a:t> of </a:t>
            </a:r>
            <a:r>
              <a:rPr lang="en-US" b="1" dirty="0">
                <a:solidFill>
                  <a:srgbClr val="FF0000"/>
                </a:solidFill>
              </a:rPr>
              <a:t>E-mails </a:t>
            </a:r>
            <a:r>
              <a:rPr lang="en-US" dirty="0"/>
              <a:t>in my </a:t>
            </a:r>
            <a:r>
              <a:rPr lang="en-US" b="1" dirty="0">
                <a:solidFill>
                  <a:srgbClr val="0000FF"/>
                </a:solidFill>
              </a:rPr>
              <a:t>Inbox</a:t>
            </a:r>
            <a:r>
              <a:rPr lang="en-US" dirty="0"/>
              <a:t>?</a:t>
            </a:r>
          </a:p>
          <a:p>
            <a:pPr>
              <a:buFont typeface="Wingdings" charset="2"/>
              <a:buChar char="§"/>
            </a:pPr>
            <a:r>
              <a:rPr lang="en-US" dirty="0"/>
              <a:t>T</a:t>
            </a:r>
            <a:r>
              <a:rPr lang="en-US" i="1" dirty="0"/>
              <a:t>ypes</a:t>
            </a:r>
            <a:r>
              <a:rPr lang="en-US" dirty="0"/>
              <a:t> of </a:t>
            </a:r>
            <a:r>
              <a:rPr lang="en-US" b="1" dirty="0">
                <a:solidFill>
                  <a:srgbClr val="FF0000"/>
                </a:solidFill>
              </a:rPr>
              <a:t>Genes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the </a:t>
            </a:r>
            <a:r>
              <a:rPr lang="en-US" b="1" dirty="0">
                <a:solidFill>
                  <a:srgbClr val="0000FF"/>
                </a:solidFill>
              </a:rPr>
              <a:t>human genome </a:t>
            </a:r>
            <a:r>
              <a:rPr lang="en-US" dirty="0"/>
              <a:t>has?</a:t>
            </a:r>
          </a:p>
        </p:txBody>
      </p:sp>
    </p:spTree>
    <p:extLst>
      <p:ext uri="{BB962C8B-B14F-4D97-AF65-F5344CB8AC3E}">
        <p14:creationId xmlns:p14="http://schemas.microsoft.com/office/powerpoint/2010/main" val="52842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13813" cy="914400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Clustering Genes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2177"/>
          <a:stretch/>
        </p:blipFill>
        <p:spPr>
          <a:xfrm>
            <a:off x="1524000" y="1123857"/>
            <a:ext cx="9144000" cy="55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90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55392"/>
            <a:ext cx="12192000" cy="220675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accent2"/>
                </a:solidFill>
              </a:rPr>
            </a:br>
            <a:r>
              <a:rPr lang="en-US" dirty="0">
                <a:solidFill>
                  <a:schemeClr val="accent2"/>
                </a:solidFill>
              </a:rPr>
              <a:t>Hierarchical Clustering</a:t>
            </a:r>
            <a:br>
              <a:rPr lang="en-US" dirty="0">
                <a:solidFill>
                  <a:schemeClr val="accent2"/>
                </a:solidFill>
              </a:rPr>
            </a:br>
            <a:br>
              <a:rPr lang="en-US" dirty="0">
                <a:solidFill>
                  <a:schemeClr val="accent2"/>
                </a:solidFill>
              </a:rPr>
            </a:br>
            <a:r>
              <a:rPr lang="en-US" b="1" dirty="0">
                <a:solidFill>
                  <a:schemeClr val="accent2"/>
                </a:solidFill>
              </a:rPr>
              <a:t>Agglomerative Clustering</a:t>
            </a:r>
            <a:br>
              <a:rPr lang="en-US" dirty="0">
                <a:solidFill>
                  <a:schemeClr val="accent2"/>
                </a:solidFill>
              </a:rPr>
            </a:b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0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245</Words>
  <Application>Microsoft Office PowerPoint</Application>
  <PresentationFormat>Widescreen</PresentationFormat>
  <Paragraphs>76</Paragraphs>
  <Slides>37</Slides>
  <Notes>1</Notes>
  <HiddenSlides>2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Garamond</vt:lpstr>
      <vt:lpstr>Gill Sans MT</vt:lpstr>
      <vt:lpstr>Times</vt:lpstr>
      <vt:lpstr>Wingdings</vt:lpstr>
      <vt:lpstr>Office Theme</vt:lpstr>
      <vt:lpstr>Equation</vt:lpstr>
      <vt:lpstr>PowerPoint Presentation</vt:lpstr>
      <vt:lpstr>Learning Goals</vt:lpstr>
      <vt:lpstr>PowerPoint Presentation</vt:lpstr>
      <vt:lpstr>What is clustering?</vt:lpstr>
      <vt:lpstr>So What and Why Clustering?</vt:lpstr>
      <vt:lpstr>       Nature is “naturally” organized</vt:lpstr>
      <vt:lpstr>What Business questions can be answered?</vt:lpstr>
      <vt:lpstr>Clustering Genes</vt:lpstr>
      <vt:lpstr> Hierarchical Clustering  Agglomerative Clustering </vt:lpstr>
      <vt:lpstr>Merge similar points together</vt:lpstr>
      <vt:lpstr>Hierarchical Clustering :Bottom-Up (Agglomerative)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Srinivas Reddy Gurrala</dc:creator>
  <cp:lastModifiedBy>hp</cp:lastModifiedBy>
  <cp:revision>30</cp:revision>
  <dcterms:created xsi:type="dcterms:W3CDTF">2020-06-11T02:50:16Z</dcterms:created>
  <dcterms:modified xsi:type="dcterms:W3CDTF">2022-09-25T05:42:40Z</dcterms:modified>
</cp:coreProperties>
</file>