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tiff" ContentType="image/tiff"/>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9"/>
  </p:notesMasterIdLst>
  <p:sldIdLst>
    <p:sldId id="256" r:id="rId2"/>
    <p:sldId id="1013" r:id="rId3"/>
    <p:sldId id="504" r:id="rId4"/>
    <p:sldId id="501" r:id="rId5"/>
    <p:sldId id="978" r:id="rId6"/>
    <p:sldId id="979" r:id="rId7"/>
    <p:sldId id="1014" r:id="rId8"/>
    <p:sldId id="1015" r:id="rId9"/>
    <p:sldId id="1017" r:id="rId10"/>
    <p:sldId id="1016" r:id="rId11"/>
    <p:sldId id="506" r:id="rId12"/>
    <p:sldId id="472" r:id="rId13"/>
    <p:sldId id="477" r:id="rId14"/>
    <p:sldId id="478" r:id="rId15"/>
    <p:sldId id="481" r:id="rId16"/>
    <p:sldId id="491" r:id="rId17"/>
    <p:sldId id="493" r:id="rId18"/>
    <p:sldId id="492" r:id="rId19"/>
    <p:sldId id="503" r:id="rId20"/>
    <p:sldId id="368" r:id="rId21"/>
    <p:sldId id="369" r:id="rId22"/>
    <p:sldId id="370" r:id="rId23"/>
    <p:sldId id="371" r:id="rId24"/>
    <p:sldId id="372" r:id="rId25"/>
    <p:sldId id="373" r:id="rId26"/>
    <p:sldId id="374" r:id="rId27"/>
    <p:sldId id="1019" r:id="rId28"/>
    <p:sldId id="1020" r:id="rId29"/>
    <p:sldId id="1021" r:id="rId30"/>
    <p:sldId id="1022" r:id="rId31"/>
    <p:sldId id="1023" r:id="rId32"/>
    <p:sldId id="1024" r:id="rId33"/>
    <p:sldId id="1025" r:id="rId34"/>
    <p:sldId id="1031" r:id="rId35"/>
    <p:sldId id="1026" r:id="rId36"/>
    <p:sldId id="1030" r:id="rId37"/>
    <p:sldId id="958"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700"/>
    <a:srgbClr val="FF9300"/>
    <a:srgbClr val="1359D2"/>
    <a:srgbClr val="D883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427"/>
  </p:normalViewPr>
  <p:slideViewPr>
    <p:cSldViewPr snapToGrid="0" snapToObjects="1">
      <p:cViewPr varScale="1">
        <p:scale>
          <a:sx n="78" d="100"/>
          <a:sy n="78" d="100"/>
        </p:scale>
        <p:origin x="778"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1467D96-8005-7F44-8E5F-33D562E4DE7E}" type="datetimeFigureOut">
              <a:rPr lang="en-US" smtClean="0"/>
              <a:t>9/23/2022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17AD9F6-8A84-6F41-A90B-45C654442C71}" type="slidenum">
              <a:rPr lang="en-US" smtClean="0"/>
              <a:t>‹#›</a:t>
            </a:fld>
            <a:endParaRPr lang="en-US"/>
          </a:p>
        </p:txBody>
      </p:sp>
    </p:spTree>
    <p:extLst>
      <p:ext uri="{BB962C8B-B14F-4D97-AF65-F5344CB8AC3E}">
        <p14:creationId xmlns:p14="http://schemas.microsoft.com/office/powerpoint/2010/main" val="31920260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Model based </a:t>
            </a:r>
            <a:r>
              <a:rPr lang="en-US" dirty="0" err="1"/>
              <a:t>vs</a:t>
            </a:r>
            <a:r>
              <a:rPr lang="en-US" dirty="0"/>
              <a:t> data based depends</a:t>
            </a:r>
            <a:r>
              <a:rPr lang="en-US" baseline="0" dirty="0"/>
              <a:t> on complexity of dataset &amp; how many types of seasonality we have. Is complexity constant throughout or is it changing. </a:t>
            </a:r>
          </a:p>
          <a:p>
            <a:endParaRPr lang="en-US" baseline="0" dirty="0"/>
          </a:p>
          <a:p>
            <a:r>
              <a:rPr lang="en-US" baseline="0" dirty="0"/>
              <a:t>If focus is Indian market then I use data driven approach because market is very volatile. Model based approach is very good for one time forecast &amp; ongoing basis then </a:t>
            </a:r>
          </a:p>
          <a:p>
            <a:r>
              <a:rPr lang="en-US" baseline="0" dirty="0"/>
              <a:t>use data based. Use combination of model &amp; data based approaches</a:t>
            </a:r>
            <a:endParaRPr lang="en-US" dirty="0"/>
          </a:p>
        </p:txBody>
      </p:sp>
      <p:sp>
        <p:nvSpPr>
          <p:cNvPr id="4" name="Slide Number Placeholder 3"/>
          <p:cNvSpPr>
            <a:spLocks noGrp="1"/>
          </p:cNvSpPr>
          <p:nvPr>
            <p:ph type="sldNum" sz="quarter" idx="10"/>
          </p:nvPr>
        </p:nvSpPr>
        <p:spPr/>
        <p:txBody>
          <a:bodyPr/>
          <a:lstStyle/>
          <a:p>
            <a:fld id="{080F9F66-AE46-42FE-8B5E-90217BDC1C6E}" type="slidenum">
              <a:rPr lang="en-US" smtClean="0"/>
              <a:t>12</a:t>
            </a:fld>
            <a:endParaRPr lang="en-US"/>
          </a:p>
        </p:txBody>
      </p:sp>
    </p:spTree>
    <p:extLst>
      <p:ext uri="{BB962C8B-B14F-4D97-AF65-F5344CB8AC3E}">
        <p14:creationId xmlns:p14="http://schemas.microsoft.com/office/powerpoint/2010/main" val="34368251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0F9F66-AE46-42FE-8B5E-90217BDC1C6E}" type="slidenum">
              <a:rPr lang="en-US" smtClean="0"/>
              <a:t>13</a:t>
            </a:fld>
            <a:endParaRPr lang="en-US"/>
          </a:p>
        </p:txBody>
      </p:sp>
    </p:spTree>
    <p:extLst>
      <p:ext uri="{BB962C8B-B14F-4D97-AF65-F5344CB8AC3E}">
        <p14:creationId xmlns:p14="http://schemas.microsoft.com/office/powerpoint/2010/main" val="29973154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0F9F66-AE46-42FE-8B5E-90217BDC1C6E}" type="slidenum">
              <a:rPr lang="en-US" smtClean="0"/>
              <a:t>14</a:t>
            </a:fld>
            <a:endParaRPr lang="en-US"/>
          </a:p>
        </p:txBody>
      </p:sp>
    </p:spTree>
    <p:extLst>
      <p:ext uri="{BB962C8B-B14F-4D97-AF65-F5344CB8AC3E}">
        <p14:creationId xmlns:p14="http://schemas.microsoft.com/office/powerpoint/2010/main" val="15413327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alpha = 0; today’s value = tomorrow; If huge volatility then we can have high alpha value; </a:t>
            </a:r>
          </a:p>
          <a:p>
            <a:r>
              <a:rPr lang="en-US" dirty="0"/>
              <a:t>If less volatility then use low alpha value</a:t>
            </a:r>
          </a:p>
        </p:txBody>
      </p:sp>
      <p:sp>
        <p:nvSpPr>
          <p:cNvPr id="4" name="Slide Number Placeholder 3"/>
          <p:cNvSpPr>
            <a:spLocks noGrp="1"/>
          </p:cNvSpPr>
          <p:nvPr>
            <p:ph type="sldNum" sz="quarter" idx="10"/>
          </p:nvPr>
        </p:nvSpPr>
        <p:spPr/>
        <p:txBody>
          <a:bodyPr/>
          <a:lstStyle/>
          <a:p>
            <a:fld id="{080F9F66-AE46-42FE-8B5E-90217BDC1C6E}" type="slidenum">
              <a:rPr lang="en-US" smtClean="0"/>
              <a:t>15</a:t>
            </a:fld>
            <a:endParaRPr lang="en-US"/>
          </a:p>
        </p:txBody>
      </p:sp>
    </p:spTree>
    <p:extLst>
      <p:ext uri="{BB962C8B-B14F-4D97-AF65-F5344CB8AC3E}">
        <p14:creationId xmlns:p14="http://schemas.microsoft.com/office/powerpoint/2010/main" val="19566450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Model based approach is used to forecast global trend,</a:t>
            </a:r>
            <a:r>
              <a:rPr lang="en-US" baseline="0" dirty="0"/>
              <a:t> seasonality </a:t>
            </a:r>
            <a:r>
              <a:rPr lang="en-US" dirty="0"/>
              <a:t>&amp; data based approach is used to</a:t>
            </a:r>
            <a:r>
              <a:rPr lang="en-US" baseline="0" dirty="0"/>
              <a:t> forecast local trend &amp; seasonality</a:t>
            </a:r>
          </a:p>
          <a:p>
            <a:endParaRPr lang="en-US" baseline="0" dirty="0"/>
          </a:p>
          <a:p>
            <a:r>
              <a:rPr lang="en-US" dirty="0"/>
              <a:t>Default values are useful in most cases. </a:t>
            </a:r>
          </a:p>
          <a:p>
            <a:endParaRPr lang="en-US" dirty="0"/>
          </a:p>
          <a:p>
            <a:pPr>
              <a:buNone/>
            </a:pPr>
            <a:r>
              <a:rPr lang="en-US" dirty="0"/>
              <a:t>Minimize RMSE or MAPE (or other goodness-of-fit criterion) for training set</a:t>
            </a:r>
          </a:p>
          <a:p>
            <a:pPr lvl="1"/>
            <a:r>
              <a:rPr lang="en-US" dirty="0"/>
              <a:t>Danger of over-fitting!  If error values of training is low &amp; validation</a:t>
            </a:r>
            <a:r>
              <a:rPr lang="en-US" baseline="0" dirty="0"/>
              <a:t> is more then your model is suffering from over fitting</a:t>
            </a:r>
            <a:endParaRPr lang="en-US" dirty="0"/>
          </a:p>
          <a:p>
            <a:pPr lvl="1"/>
            <a:r>
              <a:rPr lang="en-US" dirty="0"/>
              <a:t>What to do: make sure chosen values are reasonable</a:t>
            </a:r>
          </a:p>
          <a:p>
            <a:endParaRPr lang="en-US" dirty="0"/>
          </a:p>
          <a:p>
            <a:endParaRPr lang="en-US" dirty="0"/>
          </a:p>
          <a:p>
            <a:r>
              <a:rPr lang="en-US" dirty="0"/>
              <a:t>When alpha = 0 then we previous</a:t>
            </a:r>
            <a:r>
              <a:rPr lang="en-US" baseline="0" dirty="0"/>
              <a:t> level + trend = Forecasted value; When alpha = 1 then Lt = </a:t>
            </a:r>
            <a:r>
              <a:rPr lang="en-US" baseline="0" dirty="0" err="1"/>
              <a:t>Yt</a:t>
            </a:r>
            <a:endParaRPr lang="en-US" baseline="0" dirty="0"/>
          </a:p>
          <a:p>
            <a:endParaRPr lang="en-US" baseline="0" dirty="0"/>
          </a:p>
          <a:p>
            <a:r>
              <a:rPr lang="en-US" baseline="0" dirty="0"/>
              <a:t>When beta = 0 then we will have initial trend only, i.e., only global trend will remain and there will not be any local trend</a:t>
            </a:r>
          </a:p>
          <a:p>
            <a:r>
              <a:rPr lang="en-US" baseline="0" dirty="0"/>
              <a:t>Global trend then beta = 0 &amp; if we have local trend then beta = 1</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080F9F66-AE46-42FE-8B5E-90217BDC1C6E}" type="slidenum">
              <a:rPr lang="en-US" smtClean="0"/>
              <a:t>17</a:t>
            </a:fld>
            <a:endParaRPr lang="en-US"/>
          </a:p>
        </p:txBody>
      </p:sp>
    </p:spTree>
    <p:extLst>
      <p:ext uri="{BB962C8B-B14F-4D97-AF65-F5344CB8AC3E}">
        <p14:creationId xmlns:p14="http://schemas.microsoft.com/office/powerpoint/2010/main" val="3160136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 trend or</a:t>
            </a:r>
            <a:r>
              <a:rPr lang="en-US" baseline="0" dirty="0"/>
              <a:t> seasonality example is stock price. </a:t>
            </a:r>
          </a:p>
          <a:p>
            <a:endParaRPr lang="en-US" baseline="0" dirty="0"/>
          </a:p>
          <a:p>
            <a:r>
              <a:rPr lang="en-US" baseline="0" dirty="0"/>
              <a:t>Level: we divide observation with seasonal index to get </a:t>
            </a:r>
            <a:r>
              <a:rPr lang="en-US" baseline="0" dirty="0" err="1"/>
              <a:t>deseasoned</a:t>
            </a:r>
            <a:r>
              <a:rPr lang="en-US" baseline="0" dirty="0"/>
              <a:t> data. When alpha = 1 =&gt; Lt = </a:t>
            </a:r>
            <a:r>
              <a:rPr lang="en-US" baseline="0" dirty="0" err="1"/>
              <a:t>deseasonalized</a:t>
            </a:r>
            <a:r>
              <a:rPr lang="en-US" baseline="0" dirty="0"/>
              <a:t> data; When alpha = 0 then new level = sum of previous level &amp; previous trend</a:t>
            </a:r>
          </a:p>
          <a:p>
            <a:endParaRPr lang="en-US" baseline="0" dirty="0"/>
          </a:p>
          <a:p>
            <a:r>
              <a:rPr lang="en-US" baseline="0" dirty="0"/>
              <a:t>Trend: Exactly similar to Holt’s, when b = 0 =&gt; </a:t>
            </a:r>
            <a:r>
              <a:rPr lang="en-US" baseline="0" dirty="0" err="1"/>
              <a:t>Tt</a:t>
            </a:r>
            <a:r>
              <a:rPr lang="en-US" baseline="0" dirty="0"/>
              <a:t> = Tt-1; when b = 1 =&gt; </a:t>
            </a:r>
            <a:r>
              <a:rPr lang="en-US" baseline="0" dirty="0" err="1"/>
              <a:t>Tt</a:t>
            </a:r>
            <a:r>
              <a:rPr lang="en-US" baseline="0" dirty="0"/>
              <a:t> = difference between 2 most recent levels</a:t>
            </a:r>
          </a:p>
          <a:p>
            <a:endParaRPr lang="en-US" baseline="0" dirty="0"/>
          </a:p>
          <a:p>
            <a:r>
              <a:rPr lang="en-US" baseline="0" dirty="0"/>
              <a:t>Seasonality: when gamma = 0; St = seasonal index remains constant moving forward; when gamma = 1 then St = observed value / Level</a:t>
            </a:r>
          </a:p>
          <a:p>
            <a:endParaRPr lang="en-US" baseline="0" dirty="0"/>
          </a:p>
          <a:p>
            <a:r>
              <a:rPr lang="en-US" baseline="0" dirty="0"/>
              <a:t>Winter’s is also called as Holts Winter model</a:t>
            </a:r>
          </a:p>
          <a:p>
            <a:endParaRPr lang="en-US" dirty="0"/>
          </a:p>
        </p:txBody>
      </p:sp>
      <p:sp>
        <p:nvSpPr>
          <p:cNvPr id="4" name="Slide Number Placeholder 3"/>
          <p:cNvSpPr>
            <a:spLocks noGrp="1"/>
          </p:cNvSpPr>
          <p:nvPr>
            <p:ph type="sldNum" sz="quarter" idx="10"/>
          </p:nvPr>
        </p:nvSpPr>
        <p:spPr/>
        <p:txBody>
          <a:bodyPr/>
          <a:lstStyle/>
          <a:p>
            <a:fld id="{080F9F66-AE46-42FE-8B5E-90217BDC1C6E}" type="slidenum">
              <a:rPr lang="en-US" smtClean="0"/>
              <a:t>18</a:t>
            </a:fld>
            <a:endParaRPr lang="en-US"/>
          </a:p>
        </p:txBody>
      </p:sp>
    </p:spTree>
    <p:extLst>
      <p:ext uri="{BB962C8B-B14F-4D97-AF65-F5344CB8AC3E}">
        <p14:creationId xmlns:p14="http://schemas.microsoft.com/office/powerpoint/2010/main" val="25034750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CA3228-9C96-194E-AFC0-EB3588615AFD}"/>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3B608731-630F-564F-BF20-639ACDCF810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E60B73C9-65D5-AD44-AF2A-AFB1E013D143}"/>
              </a:ext>
            </a:extLst>
          </p:cNvPr>
          <p:cNvSpPr>
            <a:spLocks noGrp="1"/>
          </p:cNvSpPr>
          <p:nvPr>
            <p:ph type="dt" sz="half" idx="10"/>
          </p:nvPr>
        </p:nvSpPr>
        <p:spPr/>
        <p:txBody>
          <a:bodyPr/>
          <a:lstStyle/>
          <a:p>
            <a:fld id="{D3B35F1C-E06B-364F-AE2F-337D4F28DAD3}" type="datetimeFigureOut">
              <a:rPr lang="en-US" smtClean="0"/>
              <a:t>9/23/2022</a:t>
            </a:fld>
            <a:endParaRPr lang="en-US"/>
          </a:p>
        </p:txBody>
      </p:sp>
      <p:sp>
        <p:nvSpPr>
          <p:cNvPr id="5" name="Footer Placeholder 4">
            <a:extLst>
              <a:ext uri="{FF2B5EF4-FFF2-40B4-BE49-F238E27FC236}">
                <a16:creationId xmlns:a16="http://schemas.microsoft.com/office/drawing/2014/main" id="{33B95F48-0038-E049-858C-D819B84E986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7FCBCFD-FB4D-7A44-972B-B76888FB4E7E}"/>
              </a:ext>
            </a:extLst>
          </p:cNvPr>
          <p:cNvSpPr>
            <a:spLocks noGrp="1"/>
          </p:cNvSpPr>
          <p:nvPr>
            <p:ph type="sldNum" sz="quarter" idx="12"/>
          </p:nvPr>
        </p:nvSpPr>
        <p:spPr/>
        <p:txBody>
          <a:bodyPr/>
          <a:lstStyle/>
          <a:p>
            <a:fld id="{947AF139-434C-7243-81B2-248DEFEBBA38}" type="slidenum">
              <a:rPr lang="en-US" smtClean="0"/>
              <a:t>‹#›</a:t>
            </a:fld>
            <a:endParaRPr lang="en-US"/>
          </a:p>
        </p:txBody>
      </p:sp>
    </p:spTree>
    <p:extLst>
      <p:ext uri="{BB962C8B-B14F-4D97-AF65-F5344CB8AC3E}">
        <p14:creationId xmlns:p14="http://schemas.microsoft.com/office/powerpoint/2010/main" val="10367149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DD2E4-2D2E-6D40-932D-507A6CE1E12C}"/>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E9AF6FE1-73BF-5840-9BAA-B7106664E661}"/>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176D3C8F-E840-3748-B9E7-E889915291A7}"/>
              </a:ext>
            </a:extLst>
          </p:cNvPr>
          <p:cNvSpPr>
            <a:spLocks noGrp="1"/>
          </p:cNvSpPr>
          <p:nvPr>
            <p:ph type="dt" sz="half" idx="10"/>
          </p:nvPr>
        </p:nvSpPr>
        <p:spPr/>
        <p:txBody>
          <a:bodyPr/>
          <a:lstStyle/>
          <a:p>
            <a:fld id="{D3B35F1C-E06B-364F-AE2F-337D4F28DAD3}" type="datetimeFigureOut">
              <a:rPr lang="en-US" smtClean="0"/>
              <a:t>9/23/2022</a:t>
            </a:fld>
            <a:endParaRPr lang="en-US"/>
          </a:p>
        </p:txBody>
      </p:sp>
      <p:sp>
        <p:nvSpPr>
          <p:cNvPr id="5" name="Footer Placeholder 4">
            <a:extLst>
              <a:ext uri="{FF2B5EF4-FFF2-40B4-BE49-F238E27FC236}">
                <a16:creationId xmlns:a16="http://schemas.microsoft.com/office/drawing/2014/main" id="{D5DE9DF5-83AE-AF4D-93FC-0381D61BFEA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5AAF256-2892-FD49-ADD1-01EA6C1CFBDC}"/>
              </a:ext>
            </a:extLst>
          </p:cNvPr>
          <p:cNvSpPr>
            <a:spLocks noGrp="1"/>
          </p:cNvSpPr>
          <p:nvPr>
            <p:ph type="sldNum" sz="quarter" idx="12"/>
          </p:nvPr>
        </p:nvSpPr>
        <p:spPr/>
        <p:txBody>
          <a:bodyPr/>
          <a:lstStyle/>
          <a:p>
            <a:fld id="{947AF139-434C-7243-81B2-248DEFEBBA38}" type="slidenum">
              <a:rPr lang="en-US" smtClean="0"/>
              <a:t>‹#›</a:t>
            </a:fld>
            <a:endParaRPr lang="en-US"/>
          </a:p>
        </p:txBody>
      </p:sp>
    </p:spTree>
    <p:extLst>
      <p:ext uri="{BB962C8B-B14F-4D97-AF65-F5344CB8AC3E}">
        <p14:creationId xmlns:p14="http://schemas.microsoft.com/office/powerpoint/2010/main" val="8298557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B6007AA-366B-8549-A0CB-FD09595F0ED3}"/>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544868C8-1D47-9A4B-B57B-7B849638FE22}"/>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4BECB069-A3E2-E444-96EA-27A49772C901}"/>
              </a:ext>
            </a:extLst>
          </p:cNvPr>
          <p:cNvSpPr>
            <a:spLocks noGrp="1"/>
          </p:cNvSpPr>
          <p:nvPr>
            <p:ph type="dt" sz="half" idx="10"/>
          </p:nvPr>
        </p:nvSpPr>
        <p:spPr/>
        <p:txBody>
          <a:bodyPr/>
          <a:lstStyle/>
          <a:p>
            <a:fld id="{D3B35F1C-E06B-364F-AE2F-337D4F28DAD3}" type="datetimeFigureOut">
              <a:rPr lang="en-US" smtClean="0"/>
              <a:t>9/23/2022</a:t>
            </a:fld>
            <a:endParaRPr lang="en-US"/>
          </a:p>
        </p:txBody>
      </p:sp>
      <p:sp>
        <p:nvSpPr>
          <p:cNvPr id="5" name="Footer Placeholder 4">
            <a:extLst>
              <a:ext uri="{FF2B5EF4-FFF2-40B4-BE49-F238E27FC236}">
                <a16:creationId xmlns:a16="http://schemas.microsoft.com/office/drawing/2014/main" id="{D6B8DFCF-A1BD-C647-8228-CD1ED24B397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3103D9-7F4B-5C47-803B-EF0486DBF52E}"/>
              </a:ext>
            </a:extLst>
          </p:cNvPr>
          <p:cNvSpPr>
            <a:spLocks noGrp="1"/>
          </p:cNvSpPr>
          <p:nvPr>
            <p:ph type="sldNum" sz="quarter" idx="12"/>
          </p:nvPr>
        </p:nvSpPr>
        <p:spPr/>
        <p:txBody>
          <a:bodyPr/>
          <a:lstStyle/>
          <a:p>
            <a:fld id="{947AF139-434C-7243-81B2-248DEFEBBA38}" type="slidenum">
              <a:rPr lang="en-US" smtClean="0"/>
              <a:t>‹#›</a:t>
            </a:fld>
            <a:endParaRPr lang="en-US"/>
          </a:p>
        </p:txBody>
      </p:sp>
    </p:spTree>
    <p:extLst>
      <p:ext uri="{BB962C8B-B14F-4D97-AF65-F5344CB8AC3E}">
        <p14:creationId xmlns:p14="http://schemas.microsoft.com/office/powerpoint/2010/main" val="26461827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CB45C-E8E4-9B48-B6B1-FB5B2FC29FB5}"/>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2DF35B78-9868-E941-9359-AD3791CF019D}"/>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F567526-A111-5042-A204-ECF85781D7AF}"/>
              </a:ext>
            </a:extLst>
          </p:cNvPr>
          <p:cNvSpPr>
            <a:spLocks noGrp="1"/>
          </p:cNvSpPr>
          <p:nvPr>
            <p:ph type="dt" sz="half" idx="10"/>
          </p:nvPr>
        </p:nvSpPr>
        <p:spPr/>
        <p:txBody>
          <a:bodyPr/>
          <a:lstStyle/>
          <a:p>
            <a:fld id="{D3B35F1C-E06B-364F-AE2F-337D4F28DAD3}" type="datetimeFigureOut">
              <a:rPr lang="en-US" smtClean="0"/>
              <a:t>9/23/2022</a:t>
            </a:fld>
            <a:endParaRPr lang="en-US"/>
          </a:p>
        </p:txBody>
      </p:sp>
      <p:sp>
        <p:nvSpPr>
          <p:cNvPr id="5" name="Footer Placeholder 4">
            <a:extLst>
              <a:ext uri="{FF2B5EF4-FFF2-40B4-BE49-F238E27FC236}">
                <a16:creationId xmlns:a16="http://schemas.microsoft.com/office/drawing/2014/main" id="{8F76D8E0-2B09-EB40-BAB8-AE0FE20E41B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1F37F5C-1E57-DF4A-8F69-9C3B207F9CED}"/>
              </a:ext>
            </a:extLst>
          </p:cNvPr>
          <p:cNvSpPr>
            <a:spLocks noGrp="1"/>
          </p:cNvSpPr>
          <p:nvPr>
            <p:ph type="sldNum" sz="quarter" idx="12"/>
          </p:nvPr>
        </p:nvSpPr>
        <p:spPr/>
        <p:txBody>
          <a:bodyPr/>
          <a:lstStyle/>
          <a:p>
            <a:fld id="{947AF139-434C-7243-81B2-248DEFEBBA38}" type="slidenum">
              <a:rPr lang="en-US" smtClean="0"/>
              <a:t>‹#›</a:t>
            </a:fld>
            <a:endParaRPr lang="en-US"/>
          </a:p>
        </p:txBody>
      </p:sp>
    </p:spTree>
    <p:extLst>
      <p:ext uri="{BB962C8B-B14F-4D97-AF65-F5344CB8AC3E}">
        <p14:creationId xmlns:p14="http://schemas.microsoft.com/office/powerpoint/2010/main" val="30169504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3DB4A4-CE3F-DD45-B694-607970859A7D}"/>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43BB316D-A12B-5045-94F9-57DD32FE656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AB57A3F9-1420-1C49-ADD6-E339D10174D1}"/>
              </a:ext>
            </a:extLst>
          </p:cNvPr>
          <p:cNvSpPr>
            <a:spLocks noGrp="1"/>
          </p:cNvSpPr>
          <p:nvPr>
            <p:ph type="dt" sz="half" idx="10"/>
          </p:nvPr>
        </p:nvSpPr>
        <p:spPr/>
        <p:txBody>
          <a:bodyPr/>
          <a:lstStyle/>
          <a:p>
            <a:fld id="{D3B35F1C-E06B-364F-AE2F-337D4F28DAD3}" type="datetimeFigureOut">
              <a:rPr lang="en-US" smtClean="0"/>
              <a:t>9/23/2022</a:t>
            </a:fld>
            <a:endParaRPr lang="en-US"/>
          </a:p>
        </p:txBody>
      </p:sp>
      <p:sp>
        <p:nvSpPr>
          <p:cNvPr id="5" name="Footer Placeholder 4">
            <a:extLst>
              <a:ext uri="{FF2B5EF4-FFF2-40B4-BE49-F238E27FC236}">
                <a16:creationId xmlns:a16="http://schemas.microsoft.com/office/drawing/2014/main" id="{48E2E1A3-7D46-BA47-9CF7-65D4E19D247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60E380C-689A-254F-B806-104B3C8974AD}"/>
              </a:ext>
            </a:extLst>
          </p:cNvPr>
          <p:cNvSpPr>
            <a:spLocks noGrp="1"/>
          </p:cNvSpPr>
          <p:nvPr>
            <p:ph type="sldNum" sz="quarter" idx="12"/>
          </p:nvPr>
        </p:nvSpPr>
        <p:spPr/>
        <p:txBody>
          <a:bodyPr/>
          <a:lstStyle/>
          <a:p>
            <a:fld id="{947AF139-434C-7243-81B2-248DEFEBBA38}" type="slidenum">
              <a:rPr lang="en-US" smtClean="0"/>
              <a:t>‹#›</a:t>
            </a:fld>
            <a:endParaRPr lang="en-US"/>
          </a:p>
        </p:txBody>
      </p:sp>
    </p:spTree>
    <p:extLst>
      <p:ext uri="{BB962C8B-B14F-4D97-AF65-F5344CB8AC3E}">
        <p14:creationId xmlns:p14="http://schemas.microsoft.com/office/powerpoint/2010/main" val="13465304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6F4E02-DB39-6141-B93C-D8812197EB4B}"/>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534BF87F-F3AD-F341-A2D0-BAC8BC94062D}"/>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C6E75245-A8E0-CD4A-ABC9-8143DF7205F9}"/>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EFECFE43-08FC-5246-8490-F1AC95B283EC}"/>
              </a:ext>
            </a:extLst>
          </p:cNvPr>
          <p:cNvSpPr>
            <a:spLocks noGrp="1"/>
          </p:cNvSpPr>
          <p:nvPr>
            <p:ph type="dt" sz="half" idx="10"/>
          </p:nvPr>
        </p:nvSpPr>
        <p:spPr/>
        <p:txBody>
          <a:bodyPr/>
          <a:lstStyle/>
          <a:p>
            <a:fld id="{D3B35F1C-E06B-364F-AE2F-337D4F28DAD3}" type="datetimeFigureOut">
              <a:rPr lang="en-US" smtClean="0"/>
              <a:t>9/23/2022</a:t>
            </a:fld>
            <a:endParaRPr lang="en-US"/>
          </a:p>
        </p:txBody>
      </p:sp>
      <p:sp>
        <p:nvSpPr>
          <p:cNvPr id="6" name="Footer Placeholder 5">
            <a:extLst>
              <a:ext uri="{FF2B5EF4-FFF2-40B4-BE49-F238E27FC236}">
                <a16:creationId xmlns:a16="http://schemas.microsoft.com/office/drawing/2014/main" id="{5E35E793-BA44-A842-9DB4-65CF9F1A82C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17A749D-5B18-864C-9248-1257413E3110}"/>
              </a:ext>
            </a:extLst>
          </p:cNvPr>
          <p:cNvSpPr>
            <a:spLocks noGrp="1"/>
          </p:cNvSpPr>
          <p:nvPr>
            <p:ph type="sldNum" sz="quarter" idx="12"/>
          </p:nvPr>
        </p:nvSpPr>
        <p:spPr/>
        <p:txBody>
          <a:bodyPr/>
          <a:lstStyle/>
          <a:p>
            <a:fld id="{947AF139-434C-7243-81B2-248DEFEBBA38}" type="slidenum">
              <a:rPr lang="en-US" smtClean="0"/>
              <a:t>‹#›</a:t>
            </a:fld>
            <a:endParaRPr lang="en-US"/>
          </a:p>
        </p:txBody>
      </p:sp>
    </p:spTree>
    <p:extLst>
      <p:ext uri="{BB962C8B-B14F-4D97-AF65-F5344CB8AC3E}">
        <p14:creationId xmlns:p14="http://schemas.microsoft.com/office/powerpoint/2010/main" val="30040961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56775F-07D6-BA45-9D10-EBEE071DB949}"/>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673CD64E-5B86-BE44-B06B-9F2A6E611F2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108DE09C-3266-5A4F-8E37-1515C22733D2}"/>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29863B21-31AA-C748-92F9-33736514BA1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AA0D8F73-4C83-4D48-8C25-96D8E120ADEC}"/>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C312258B-D412-384E-A142-823569F2FE8A}"/>
              </a:ext>
            </a:extLst>
          </p:cNvPr>
          <p:cNvSpPr>
            <a:spLocks noGrp="1"/>
          </p:cNvSpPr>
          <p:nvPr>
            <p:ph type="dt" sz="half" idx="10"/>
          </p:nvPr>
        </p:nvSpPr>
        <p:spPr/>
        <p:txBody>
          <a:bodyPr/>
          <a:lstStyle/>
          <a:p>
            <a:fld id="{D3B35F1C-E06B-364F-AE2F-337D4F28DAD3}" type="datetimeFigureOut">
              <a:rPr lang="en-US" smtClean="0"/>
              <a:t>9/23/2022</a:t>
            </a:fld>
            <a:endParaRPr lang="en-US"/>
          </a:p>
        </p:txBody>
      </p:sp>
      <p:sp>
        <p:nvSpPr>
          <p:cNvPr id="8" name="Footer Placeholder 7">
            <a:extLst>
              <a:ext uri="{FF2B5EF4-FFF2-40B4-BE49-F238E27FC236}">
                <a16:creationId xmlns:a16="http://schemas.microsoft.com/office/drawing/2014/main" id="{4CC22AC5-791A-8C4D-A370-8F5D0D8ED39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E22FA76-8266-C544-94AD-7574DC743A15}"/>
              </a:ext>
            </a:extLst>
          </p:cNvPr>
          <p:cNvSpPr>
            <a:spLocks noGrp="1"/>
          </p:cNvSpPr>
          <p:nvPr>
            <p:ph type="sldNum" sz="quarter" idx="12"/>
          </p:nvPr>
        </p:nvSpPr>
        <p:spPr/>
        <p:txBody>
          <a:bodyPr/>
          <a:lstStyle/>
          <a:p>
            <a:fld id="{947AF139-434C-7243-81B2-248DEFEBBA38}" type="slidenum">
              <a:rPr lang="en-US" smtClean="0"/>
              <a:t>‹#›</a:t>
            </a:fld>
            <a:endParaRPr lang="en-US"/>
          </a:p>
        </p:txBody>
      </p:sp>
    </p:spTree>
    <p:extLst>
      <p:ext uri="{BB962C8B-B14F-4D97-AF65-F5344CB8AC3E}">
        <p14:creationId xmlns:p14="http://schemas.microsoft.com/office/powerpoint/2010/main" val="8535229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08A8AF-6E13-DC40-ABFC-2F9C28169591}"/>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FB6AFC1C-D3D7-3947-8DE4-332A440F87D2}"/>
              </a:ext>
            </a:extLst>
          </p:cNvPr>
          <p:cNvSpPr>
            <a:spLocks noGrp="1"/>
          </p:cNvSpPr>
          <p:nvPr>
            <p:ph type="dt" sz="half" idx="10"/>
          </p:nvPr>
        </p:nvSpPr>
        <p:spPr/>
        <p:txBody>
          <a:bodyPr/>
          <a:lstStyle/>
          <a:p>
            <a:fld id="{D3B35F1C-E06B-364F-AE2F-337D4F28DAD3}" type="datetimeFigureOut">
              <a:rPr lang="en-US" smtClean="0"/>
              <a:t>9/23/2022</a:t>
            </a:fld>
            <a:endParaRPr lang="en-US"/>
          </a:p>
        </p:txBody>
      </p:sp>
      <p:sp>
        <p:nvSpPr>
          <p:cNvPr id="4" name="Footer Placeholder 3">
            <a:extLst>
              <a:ext uri="{FF2B5EF4-FFF2-40B4-BE49-F238E27FC236}">
                <a16:creationId xmlns:a16="http://schemas.microsoft.com/office/drawing/2014/main" id="{B97405F4-4251-BA4C-97F1-511A048E0C3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2C271A3-4E72-B04E-9420-7DA932672274}"/>
              </a:ext>
            </a:extLst>
          </p:cNvPr>
          <p:cNvSpPr>
            <a:spLocks noGrp="1"/>
          </p:cNvSpPr>
          <p:nvPr>
            <p:ph type="sldNum" sz="quarter" idx="12"/>
          </p:nvPr>
        </p:nvSpPr>
        <p:spPr/>
        <p:txBody>
          <a:bodyPr/>
          <a:lstStyle/>
          <a:p>
            <a:fld id="{947AF139-434C-7243-81B2-248DEFEBBA38}" type="slidenum">
              <a:rPr lang="en-US" smtClean="0"/>
              <a:t>‹#›</a:t>
            </a:fld>
            <a:endParaRPr lang="en-US"/>
          </a:p>
        </p:txBody>
      </p:sp>
    </p:spTree>
    <p:extLst>
      <p:ext uri="{BB962C8B-B14F-4D97-AF65-F5344CB8AC3E}">
        <p14:creationId xmlns:p14="http://schemas.microsoft.com/office/powerpoint/2010/main" val="15521703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7B328B9-EF45-AC42-9242-E27BB94CE7A8}"/>
              </a:ext>
            </a:extLst>
          </p:cNvPr>
          <p:cNvSpPr>
            <a:spLocks noGrp="1"/>
          </p:cNvSpPr>
          <p:nvPr>
            <p:ph type="dt" sz="half" idx="10"/>
          </p:nvPr>
        </p:nvSpPr>
        <p:spPr/>
        <p:txBody>
          <a:bodyPr/>
          <a:lstStyle/>
          <a:p>
            <a:fld id="{D3B35F1C-E06B-364F-AE2F-337D4F28DAD3}" type="datetimeFigureOut">
              <a:rPr lang="en-US" smtClean="0"/>
              <a:t>9/23/2022</a:t>
            </a:fld>
            <a:endParaRPr lang="en-US"/>
          </a:p>
        </p:txBody>
      </p:sp>
      <p:sp>
        <p:nvSpPr>
          <p:cNvPr id="3" name="Footer Placeholder 2">
            <a:extLst>
              <a:ext uri="{FF2B5EF4-FFF2-40B4-BE49-F238E27FC236}">
                <a16:creationId xmlns:a16="http://schemas.microsoft.com/office/drawing/2014/main" id="{FFBFB8A0-B430-FD46-A129-B7C90C48429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8B1128B-D853-674F-BEA9-F1906911DD0F}"/>
              </a:ext>
            </a:extLst>
          </p:cNvPr>
          <p:cNvSpPr>
            <a:spLocks noGrp="1"/>
          </p:cNvSpPr>
          <p:nvPr>
            <p:ph type="sldNum" sz="quarter" idx="12"/>
          </p:nvPr>
        </p:nvSpPr>
        <p:spPr/>
        <p:txBody>
          <a:bodyPr/>
          <a:lstStyle/>
          <a:p>
            <a:fld id="{947AF139-434C-7243-81B2-248DEFEBBA38}" type="slidenum">
              <a:rPr lang="en-US" smtClean="0"/>
              <a:t>‹#›</a:t>
            </a:fld>
            <a:endParaRPr lang="en-US"/>
          </a:p>
        </p:txBody>
      </p:sp>
    </p:spTree>
    <p:extLst>
      <p:ext uri="{BB962C8B-B14F-4D97-AF65-F5344CB8AC3E}">
        <p14:creationId xmlns:p14="http://schemas.microsoft.com/office/powerpoint/2010/main" val="1711947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CC63D0-FEE2-894F-A535-DB0167D7EA4D}"/>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EA10993A-7DD9-134C-9D41-5F788232503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ED6E57EF-778A-A041-9A28-756539EB7A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0D5A93F-A3D1-C440-B7E8-D632BFEF447B}"/>
              </a:ext>
            </a:extLst>
          </p:cNvPr>
          <p:cNvSpPr>
            <a:spLocks noGrp="1"/>
          </p:cNvSpPr>
          <p:nvPr>
            <p:ph type="dt" sz="half" idx="10"/>
          </p:nvPr>
        </p:nvSpPr>
        <p:spPr/>
        <p:txBody>
          <a:bodyPr/>
          <a:lstStyle/>
          <a:p>
            <a:fld id="{D3B35F1C-E06B-364F-AE2F-337D4F28DAD3}" type="datetimeFigureOut">
              <a:rPr lang="en-US" smtClean="0"/>
              <a:t>9/23/2022</a:t>
            </a:fld>
            <a:endParaRPr lang="en-US"/>
          </a:p>
        </p:txBody>
      </p:sp>
      <p:sp>
        <p:nvSpPr>
          <p:cNvPr id="6" name="Footer Placeholder 5">
            <a:extLst>
              <a:ext uri="{FF2B5EF4-FFF2-40B4-BE49-F238E27FC236}">
                <a16:creationId xmlns:a16="http://schemas.microsoft.com/office/drawing/2014/main" id="{5DF9BBE5-DAFD-5743-93B9-30C7A383D80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61C5CB-D0FA-7B45-AEE3-214F96A38E0B}"/>
              </a:ext>
            </a:extLst>
          </p:cNvPr>
          <p:cNvSpPr>
            <a:spLocks noGrp="1"/>
          </p:cNvSpPr>
          <p:nvPr>
            <p:ph type="sldNum" sz="quarter" idx="12"/>
          </p:nvPr>
        </p:nvSpPr>
        <p:spPr/>
        <p:txBody>
          <a:bodyPr/>
          <a:lstStyle/>
          <a:p>
            <a:fld id="{947AF139-434C-7243-81B2-248DEFEBBA38}" type="slidenum">
              <a:rPr lang="en-US" smtClean="0"/>
              <a:t>‹#›</a:t>
            </a:fld>
            <a:endParaRPr lang="en-US"/>
          </a:p>
        </p:txBody>
      </p:sp>
    </p:spTree>
    <p:extLst>
      <p:ext uri="{BB962C8B-B14F-4D97-AF65-F5344CB8AC3E}">
        <p14:creationId xmlns:p14="http://schemas.microsoft.com/office/powerpoint/2010/main" val="37946397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CCE1F4-CB3B-9E44-A0FA-8A705D3515A3}"/>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0F9844ED-588F-A044-AA67-CA5EFD086D4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121D7E1-4E15-AD4F-B23A-78958FAB9E9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130DA47E-35EA-9245-BF8E-4E5A46D5B9B7}"/>
              </a:ext>
            </a:extLst>
          </p:cNvPr>
          <p:cNvSpPr>
            <a:spLocks noGrp="1"/>
          </p:cNvSpPr>
          <p:nvPr>
            <p:ph type="dt" sz="half" idx="10"/>
          </p:nvPr>
        </p:nvSpPr>
        <p:spPr/>
        <p:txBody>
          <a:bodyPr/>
          <a:lstStyle/>
          <a:p>
            <a:fld id="{D3B35F1C-E06B-364F-AE2F-337D4F28DAD3}" type="datetimeFigureOut">
              <a:rPr lang="en-US" smtClean="0"/>
              <a:t>9/23/2022</a:t>
            </a:fld>
            <a:endParaRPr lang="en-US"/>
          </a:p>
        </p:txBody>
      </p:sp>
      <p:sp>
        <p:nvSpPr>
          <p:cNvPr id="6" name="Footer Placeholder 5">
            <a:extLst>
              <a:ext uri="{FF2B5EF4-FFF2-40B4-BE49-F238E27FC236}">
                <a16:creationId xmlns:a16="http://schemas.microsoft.com/office/drawing/2014/main" id="{87B167A7-ABE2-F14A-8F21-F9669AE6931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2C00747-30B4-1449-B8BD-451D9B41B1AA}"/>
              </a:ext>
            </a:extLst>
          </p:cNvPr>
          <p:cNvSpPr>
            <a:spLocks noGrp="1"/>
          </p:cNvSpPr>
          <p:nvPr>
            <p:ph type="sldNum" sz="quarter" idx="12"/>
          </p:nvPr>
        </p:nvSpPr>
        <p:spPr/>
        <p:txBody>
          <a:bodyPr/>
          <a:lstStyle/>
          <a:p>
            <a:fld id="{947AF139-434C-7243-81B2-248DEFEBBA38}" type="slidenum">
              <a:rPr lang="en-US" smtClean="0"/>
              <a:t>‹#›</a:t>
            </a:fld>
            <a:endParaRPr lang="en-US"/>
          </a:p>
        </p:txBody>
      </p:sp>
    </p:spTree>
    <p:extLst>
      <p:ext uri="{BB962C8B-B14F-4D97-AF65-F5344CB8AC3E}">
        <p14:creationId xmlns:p14="http://schemas.microsoft.com/office/powerpoint/2010/main" val="34129462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82625B8-51C7-474E-98E4-4C8B8C48346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0E3ABCA2-4A2A-5D4E-955B-633F49CA570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5FF005F-D421-9145-8C36-E40A24A1BEB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B35F1C-E06B-364F-AE2F-337D4F28DAD3}" type="datetimeFigureOut">
              <a:rPr lang="en-US" smtClean="0"/>
              <a:t>9/23/2022</a:t>
            </a:fld>
            <a:endParaRPr lang="en-US"/>
          </a:p>
        </p:txBody>
      </p:sp>
      <p:sp>
        <p:nvSpPr>
          <p:cNvPr id="5" name="Footer Placeholder 4">
            <a:extLst>
              <a:ext uri="{FF2B5EF4-FFF2-40B4-BE49-F238E27FC236}">
                <a16:creationId xmlns:a16="http://schemas.microsoft.com/office/drawing/2014/main" id="{211513B6-3E4C-6141-9453-1AAB682E315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E07C3D9-C7D7-9445-8FAB-FAB1C98F4E2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7AF139-434C-7243-81B2-248DEFEBBA38}" type="slidenum">
              <a:rPr lang="en-US" smtClean="0"/>
              <a:t>‹#›</a:t>
            </a:fld>
            <a:endParaRPr lang="en-US"/>
          </a:p>
        </p:txBody>
      </p:sp>
      <p:pic>
        <p:nvPicPr>
          <p:cNvPr id="7" name="Picture 6">
            <a:extLst>
              <a:ext uri="{FF2B5EF4-FFF2-40B4-BE49-F238E27FC236}">
                <a16:creationId xmlns:a16="http://schemas.microsoft.com/office/drawing/2014/main" id="{1E11D3A3-C536-E244-8D26-16B6122A212F}"/>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10706847" y="0"/>
            <a:ext cx="1485153" cy="474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751192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12.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1.wmf"/><Relationship Id="rId5" Type="http://schemas.openxmlformats.org/officeDocument/2006/relationships/oleObject" Target="../embeddings/oleObject2.bin"/><Relationship Id="rId4" Type="http://schemas.openxmlformats.org/officeDocument/2006/relationships/image" Target="../media/image10.w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4.tiff"/><Relationship Id="rId2" Type="http://schemas.openxmlformats.org/officeDocument/2006/relationships/image" Target="../media/image23.tiff"/><Relationship Id="rId1" Type="http://schemas.openxmlformats.org/officeDocument/2006/relationships/slideLayout" Target="../slideLayouts/slideLayout2.xml"/><Relationship Id="rId4" Type="http://schemas.openxmlformats.org/officeDocument/2006/relationships/image" Target="../media/image25.tif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6.tif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0F2907A-6FA2-344B-BFE5-6BAAF835B6ED}"/>
              </a:ext>
            </a:extLst>
          </p:cNvPr>
          <p:cNvSpPr txBox="1"/>
          <p:nvPr/>
        </p:nvSpPr>
        <p:spPr>
          <a:xfrm>
            <a:off x="2620783" y="1358652"/>
            <a:ext cx="7913105" cy="3724096"/>
          </a:xfrm>
          <a:prstGeom prst="rect">
            <a:avLst/>
          </a:prstGeom>
          <a:noFill/>
        </p:spPr>
        <p:txBody>
          <a:bodyPr wrap="square" rtlCol="0">
            <a:spAutoFit/>
          </a:bodyPr>
          <a:lstStyle/>
          <a:p>
            <a:r>
              <a:rPr lang="en-IN" sz="4000" dirty="0">
                <a:solidFill>
                  <a:srgbClr val="FF6700"/>
                </a:solidFill>
                <a:latin typeface="Garamond" panose="02020404030301010803" pitchFamily="18" charset="0"/>
              </a:rPr>
              <a:t>Forecasting Analytics</a:t>
            </a:r>
          </a:p>
          <a:p>
            <a:pPr marL="914400" lvl="1" indent="-457200">
              <a:buFont typeface="Arial" panose="020B0604020202020204" pitchFamily="34" charset="0"/>
              <a:buChar char="•"/>
            </a:pPr>
            <a:r>
              <a:rPr lang="en-IN" sz="2800" dirty="0">
                <a:solidFill>
                  <a:schemeClr val="accent1"/>
                </a:solidFill>
                <a:latin typeface="Garamond" panose="02020404030301010803" pitchFamily="18" charset="0"/>
              </a:rPr>
              <a:t>Time Series Concepts</a:t>
            </a:r>
          </a:p>
          <a:p>
            <a:pPr marL="914400" lvl="1" indent="-457200">
              <a:buFont typeface="Arial" panose="020B0604020202020204" pitchFamily="34" charset="0"/>
              <a:buChar char="•"/>
            </a:pPr>
            <a:r>
              <a:rPr lang="en-IN" sz="2800" dirty="0">
                <a:solidFill>
                  <a:schemeClr val="accent1"/>
                </a:solidFill>
                <a:latin typeface="Garamond" panose="02020404030301010803" pitchFamily="18" charset="0"/>
              </a:rPr>
              <a:t>Visualizations</a:t>
            </a:r>
          </a:p>
          <a:p>
            <a:pPr marL="914400" lvl="1" indent="-457200">
              <a:buFont typeface="Arial" panose="020B0604020202020204" pitchFamily="34" charset="0"/>
              <a:buChar char="•"/>
            </a:pPr>
            <a:r>
              <a:rPr lang="en-IN" sz="2800" dirty="0">
                <a:solidFill>
                  <a:schemeClr val="accent1"/>
                </a:solidFill>
                <a:latin typeface="Garamond" panose="02020404030301010803" pitchFamily="18" charset="0"/>
              </a:rPr>
              <a:t>Transformations</a:t>
            </a:r>
          </a:p>
          <a:p>
            <a:pPr marL="914400" lvl="1" indent="-457200">
              <a:buFont typeface="Arial" panose="020B0604020202020204" pitchFamily="34" charset="0"/>
              <a:buChar char="•"/>
            </a:pPr>
            <a:r>
              <a:rPr lang="en-IN" sz="2800" dirty="0">
                <a:solidFill>
                  <a:schemeClr val="accent1"/>
                </a:solidFill>
                <a:latin typeface="Garamond" panose="02020404030301010803" pitchFamily="18" charset="0"/>
              </a:rPr>
              <a:t>Moving Average Methods</a:t>
            </a:r>
          </a:p>
          <a:p>
            <a:pPr marL="914400" lvl="1" indent="-457200">
              <a:buFont typeface="Arial" panose="020B0604020202020204" pitchFamily="34" charset="0"/>
              <a:buChar char="•"/>
            </a:pPr>
            <a:r>
              <a:rPr lang="en-IN" sz="2800" dirty="0">
                <a:solidFill>
                  <a:schemeClr val="accent1"/>
                </a:solidFill>
                <a:latin typeface="Garamond" panose="02020404030301010803" pitchFamily="18" charset="0"/>
              </a:rPr>
              <a:t>Exponential Smoothing Methods</a:t>
            </a:r>
          </a:p>
          <a:p>
            <a:pPr marL="914400" lvl="1" indent="-457200">
              <a:buFont typeface="Arial" panose="020B0604020202020204" pitchFamily="34" charset="0"/>
              <a:buChar char="•"/>
            </a:pPr>
            <a:r>
              <a:rPr lang="en-IN" sz="2800" dirty="0">
                <a:solidFill>
                  <a:schemeClr val="accent1"/>
                </a:solidFill>
                <a:latin typeface="Garamond" panose="02020404030301010803" pitchFamily="18" charset="0"/>
              </a:rPr>
              <a:t>Model Building methodology using ARIMA</a:t>
            </a:r>
          </a:p>
          <a:p>
            <a:endParaRPr lang="en-IN" sz="2800" dirty="0">
              <a:solidFill>
                <a:srgbClr val="FF6700"/>
              </a:solidFill>
              <a:latin typeface="Garamond" panose="02020404030301010803" pitchFamily="18" charset="0"/>
            </a:endParaRPr>
          </a:p>
        </p:txBody>
      </p:sp>
    </p:spTree>
    <p:extLst>
      <p:ext uri="{BB962C8B-B14F-4D97-AF65-F5344CB8AC3E}">
        <p14:creationId xmlns:p14="http://schemas.microsoft.com/office/powerpoint/2010/main" val="25719244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264C1F5-4DDA-4A4D-87A8-ACD85FD71D22}"/>
              </a:ext>
            </a:extLst>
          </p:cNvPr>
          <p:cNvSpPr/>
          <p:nvPr/>
        </p:nvSpPr>
        <p:spPr>
          <a:xfrm>
            <a:off x="146304" y="1521381"/>
            <a:ext cx="11533632" cy="3939540"/>
          </a:xfrm>
          <a:prstGeom prst="rect">
            <a:avLst/>
          </a:prstGeom>
        </p:spPr>
        <p:txBody>
          <a:bodyPr wrap="square">
            <a:spAutoFit/>
          </a:bodyPr>
          <a:lstStyle/>
          <a:p>
            <a:r>
              <a:rPr lang="en-IN" sz="2500" dirty="0">
                <a:latin typeface="Garamond" panose="02020404030301010803" pitchFamily="18" charset="0"/>
              </a:rPr>
              <a:t>Calculating a moving average of a time series makes some assumptions about your data. </a:t>
            </a:r>
          </a:p>
          <a:p>
            <a:endParaRPr lang="en-IN" sz="2500" dirty="0">
              <a:latin typeface="Garamond" panose="02020404030301010803" pitchFamily="18" charset="0"/>
            </a:endParaRPr>
          </a:p>
          <a:p>
            <a:r>
              <a:rPr lang="en-IN" sz="2500" dirty="0">
                <a:latin typeface="Garamond" panose="02020404030301010803" pitchFamily="18" charset="0"/>
              </a:rPr>
              <a:t>Trend and seasonal components have been removed from your time series.</a:t>
            </a:r>
          </a:p>
          <a:p>
            <a:endParaRPr lang="en-IN" sz="2500" dirty="0">
              <a:latin typeface="Garamond" panose="02020404030301010803" pitchFamily="18" charset="0"/>
            </a:endParaRPr>
          </a:p>
          <a:p>
            <a:r>
              <a:rPr lang="en-IN" sz="2500" dirty="0">
                <a:latin typeface="Garamond" panose="02020404030301010803" pitchFamily="18" charset="0"/>
              </a:rPr>
              <a:t>This means that your time series is stationary, or does not show obvious trends (long-term</a:t>
            </a:r>
          </a:p>
          <a:p>
            <a:r>
              <a:rPr lang="en-IN" sz="2500" dirty="0">
                <a:latin typeface="Garamond" panose="02020404030301010803" pitchFamily="18" charset="0"/>
              </a:rPr>
              <a:t>increasing or decreasing movement) or seasonality (consistent periodic structure).</a:t>
            </a:r>
          </a:p>
          <a:p>
            <a:endParaRPr lang="en-IN" sz="2500" dirty="0">
              <a:latin typeface="Garamond" panose="02020404030301010803" pitchFamily="18" charset="0"/>
            </a:endParaRPr>
          </a:p>
          <a:p>
            <a:r>
              <a:rPr lang="en-IN" sz="2500" dirty="0">
                <a:latin typeface="Garamond" panose="02020404030301010803" pitchFamily="18" charset="0"/>
              </a:rPr>
              <a:t>There are many methods to remove trends and seasonality from a time series dataset when</a:t>
            </a:r>
          </a:p>
          <a:p>
            <a:r>
              <a:rPr lang="en-IN" sz="2500" dirty="0">
                <a:latin typeface="Garamond" panose="02020404030301010803" pitchFamily="18" charset="0"/>
              </a:rPr>
              <a:t>forecasting. One good methods to use the differencing method and to model the behaviour and explicitly subtract it from the series.</a:t>
            </a:r>
            <a:endParaRPr lang="en-IN" sz="2500" dirty="0">
              <a:effectLst/>
              <a:latin typeface="Garamond" panose="02020404030301010803" pitchFamily="18" charset="0"/>
            </a:endParaRPr>
          </a:p>
        </p:txBody>
      </p:sp>
      <p:sp>
        <p:nvSpPr>
          <p:cNvPr id="3" name="TextBox 2">
            <a:extLst>
              <a:ext uri="{FF2B5EF4-FFF2-40B4-BE49-F238E27FC236}">
                <a16:creationId xmlns:a16="http://schemas.microsoft.com/office/drawing/2014/main" id="{E9D7D560-2290-4144-8391-61B481E76B2E}"/>
              </a:ext>
            </a:extLst>
          </p:cNvPr>
          <p:cNvSpPr txBox="1"/>
          <p:nvPr/>
        </p:nvSpPr>
        <p:spPr>
          <a:xfrm>
            <a:off x="0" y="0"/>
            <a:ext cx="5387052" cy="523220"/>
          </a:xfrm>
          <a:prstGeom prst="rect">
            <a:avLst/>
          </a:prstGeom>
          <a:noFill/>
        </p:spPr>
        <p:txBody>
          <a:bodyPr vert="horz" wrap="none" lIns="91440" tIns="45720" rIns="91440" bIns="45720" rtlCol="0" anchor="ctr">
            <a:spAutoFit/>
          </a:bodyPr>
          <a:lstStyle>
            <a:defPPr>
              <a:defRPr lang="en-US"/>
            </a:defPPr>
            <a:lvl1pPr>
              <a:lnSpc>
                <a:spcPct val="90000"/>
              </a:lnSpc>
              <a:spcBef>
                <a:spcPct val="0"/>
              </a:spcBef>
              <a:buNone/>
              <a:defRPr sz="4000">
                <a:solidFill>
                  <a:srgbClr val="FF6700"/>
                </a:solidFill>
                <a:latin typeface="Garamond" panose="02020404030301010803" pitchFamily="18" charset="0"/>
              </a:defRPr>
            </a:lvl1pPr>
          </a:lstStyle>
          <a:p>
            <a:r>
              <a:rPr lang="en-US" dirty="0"/>
              <a:t>Assumptions and Data Expectations</a:t>
            </a:r>
          </a:p>
        </p:txBody>
      </p:sp>
    </p:spTree>
    <p:extLst>
      <p:ext uri="{BB962C8B-B14F-4D97-AF65-F5344CB8AC3E}">
        <p14:creationId xmlns:p14="http://schemas.microsoft.com/office/powerpoint/2010/main" val="13789660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CAE4B9-55F7-E94A-B0EF-5CD146E75192}"/>
              </a:ext>
            </a:extLst>
          </p:cNvPr>
          <p:cNvSpPr/>
          <p:nvPr/>
        </p:nvSpPr>
        <p:spPr>
          <a:xfrm>
            <a:off x="0" y="0"/>
            <a:ext cx="6127960" cy="757130"/>
          </a:xfrm>
          <a:prstGeom prst="rect">
            <a:avLst/>
          </a:prstGeom>
          <a:noFill/>
        </p:spPr>
        <p:txBody>
          <a:bodyPr vert="horz" wrap="none" lIns="91440" tIns="45720" rIns="91440" bIns="45720" rtlCol="0" anchor="ctr">
            <a:spAutoFit/>
          </a:bodyPr>
          <a:lstStyle/>
          <a:p>
            <a:pPr>
              <a:lnSpc>
                <a:spcPct val="90000"/>
              </a:lnSpc>
              <a:spcBef>
                <a:spcPct val="0"/>
              </a:spcBef>
            </a:pPr>
            <a:r>
              <a:rPr lang="en-IN" sz="4000" dirty="0">
                <a:solidFill>
                  <a:srgbClr val="FF6700"/>
                </a:solidFill>
                <a:latin typeface="Garamond" panose="02020404030301010803" pitchFamily="18" charset="0"/>
              </a:rPr>
              <a:t>Weighted Moving Average</a:t>
            </a:r>
          </a:p>
        </p:txBody>
      </p:sp>
      <p:sp>
        <p:nvSpPr>
          <p:cNvPr id="3" name="Rectangle 2">
            <a:extLst>
              <a:ext uri="{FF2B5EF4-FFF2-40B4-BE49-F238E27FC236}">
                <a16:creationId xmlns:a16="http://schemas.microsoft.com/office/drawing/2014/main" id="{39AB97A2-51CC-9E4E-BBAF-0F1CC0D191BF}"/>
              </a:ext>
            </a:extLst>
          </p:cNvPr>
          <p:cNvSpPr/>
          <p:nvPr/>
        </p:nvSpPr>
        <p:spPr>
          <a:xfrm>
            <a:off x="128016" y="1305342"/>
            <a:ext cx="11539728" cy="2123658"/>
          </a:xfrm>
          <a:prstGeom prst="rect">
            <a:avLst/>
          </a:prstGeom>
        </p:spPr>
        <p:txBody>
          <a:bodyPr wrap="square">
            <a:spAutoFit/>
          </a:bodyPr>
          <a:lstStyle/>
          <a:p>
            <a:r>
              <a:rPr lang="en-IN" sz="2200" dirty="0">
                <a:solidFill>
                  <a:srgbClr val="222222"/>
                </a:solidFill>
                <a:latin typeface="Garamond" panose="02020404030301010803" pitchFamily="18" charset="0"/>
              </a:rPr>
              <a:t>A </a:t>
            </a:r>
            <a:r>
              <a:rPr lang="en-IN" sz="2200" i="1" dirty="0">
                <a:solidFill>
                  <a:srgbClr val="222222"/>
                </a:solidFill>
                <a:latin typeface="Garamond" panose="02020404030301010803" pitchFamily="18" charset="0"/>
              </a:rPr>
              <a:t>weighted</a:t>
            </a:r>
            <a:r>
              <a:rPr lang="en-IN" sz="2200" dirty="0">
                <a:solidFill>
                  <a:srgbClr val="222222"/>
                </a:solidFill>
                <a:latin typeface="Garamond" panose="02020404030301010803" pitchFamily="18" charset="0"/>
              </a:rPr>
              <a:t> moving average is a moving average where within the sliding window values are given different weights, typically so that more recent points matter more</a:t>
            </a:r>
          </a:p>
          <a:p>
            <a:endParaRPr lang="en-IN" sz="2200" dirty="0">
              <a:solidFill>
                <a:srgbClr val="222222"/>
              </a:solidFill>
              <a:latin typeface="Garamond" panose="02020404030301010803" pitchFamily="18" charset="0"/>
            </a:endParaRPr>
          </a:p>
          <a:p>
            <a:r>
              <a:rPr lang="en-IN" sz="2200" dirty="0">
                <a:latin typeface="Garamond" panose="02020404030301010803" pitchFamily="18" charset="0"/>
              </a:rPr>
              <a:t>Along with the window size, it requires a list of weights (which should add up to 1). For example if we picked [0.1, 0.2, 0.3, 0.4] as weights, we would be giving 10%, 20%, 30% and 40% to the last 4 points respectively</a:t>
            </a:r>
            <a:endParaRPr lang="en-US" sz="2200" dirty="0">
              <a:latin typeface="Garamond" panose="02020404030301010803" pitchFamily="18" charset="0"/>
            </a:endParaRPr>
          </a:p>
        </p:txBody>
      </p:sp>
    </p:spTree>
    <p:extLst>
      <p:ext uri="{BB962C8B-B14F-4D97-AF65-F5344CB8AC3E}">
        <p14:creationId xmlns:p14="http://schemas.microsoft.com/office/powerpoint/2010/main" val="14481452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3888" y="18750"/>
            <a:ext cx="6731010" cy="651845"/>
          </a:xfrm>
          <a:noFill/>
        </p:spPr>
        <p:txBody>
          <a:bodyPr vert="horz" wrap="none" lIns="91440" tIns="45720" rIns="91440" bIns="45720" rtlCol="0" anchor="ctr">
            <a:spAutoFit/>
          </a:bodyPr>
          <a:lstStyle/>
          <a:p>
            <a:r>
              <a:rPr lang="en-US" sz="4000" dirty="0">
                <a:solidFill>
                  <a:srgbClr val="FF6700"/>
                </a:solidFill>
                <a:latin typeface="Garamond" panose="02020404030301010803" pitchFamily="18" charset="0"/>
                <a:ea typeface="+mn-ea"/>
                <a:cs typeface="+mn-cs"/>
              </a:rPr>
              <a:t>Model vs Data based approaches</a:t>
            </a:r>
          </a:p>
        </p:txBody>
      </p:sp>
      <p:grpSp>
        <p:nvGrpSpPr>
          <p:cNvPr id="5" name="Group 4"/>
          <p:cNvGrpSpPr/>
          <p:nvPr/>
        </p:nvGrpSpPr>
        <p:grpSpPr>
          <a:xfrm>
            <a:off x="3186193" y="871344"/>
            <a:ext cx="4086944" cy="3710630"/>
            <a:chOff x="2545080" y="892802"/>
            <a:chExt cx="3405787" cy="3092192"/>
          </a:xfrm>
        </p:grpSpPr>
        <p:sp>
          <p:nvSpPr>
            <p:cNvPr id="6" name="Rectangle 7"/>
            <p:cNvSpPr/>
            <p:nvPr/>
          </p:nvSpPr>
          <p:spPr>
            <a:xfrm rot="3173193">
              <a:off x="3380815" y="2112002"/>
              <a:ext cx="2865120" cy="426720"/>
            </a:xfrm>
            <a:custGeom>
              <a:avLst/>
              <a:gdLst>
                <a:gd name="connsiteX0" fmla="*/ 0 w 2865120"/>
                <a:gd name="connsiteY0" fmla="*/ 0 h 426720"/>
                <a:gd name="connsiteX1" fmla="*/ 2865120 w 2865120"/>
                <a:gd name="connsiteY1" fmla="*/ 0 h 426720"/>
                <a:gd name="connsiteX2" fmla="*/ 2865120 w 2865120"/>
                <a:gd name="connsiteY2" fmla="*/ 426720 h 426720"/>
                <a:gd name="connsiteX3" fmla="*/ 0 w 2865120"/>
                <a:gd name="connsiteY3" fmla="*/ 426720 h 426720"/>
                <a:gd name="connsiteX4" fmla="*/ 0 w 2865120"/>
                <a:gd name="connsiteY4" fmla="*/ 0 h 426720"/>
                <a:gd name="connsiteX0" fmla="*/ 0 w 2865120"/>
                <a:gd name="connsiteY0" fmla="*/ 0 h 426720"/>
                <a:gd name="connsiteX1" fmla="*/ 2865120 w 2865120"/>
                <a:gd name="connsiteY1" fmla="*/ 0 h 426720"/>
                <a:gd name="connsiteX2" fmla="*/ 2865120 w 2865120"/>
                <a:gd name="connsiteY2" fmla="*/ 426720 h 426720"/>
                <a:gd name="connsiteX3" fmla="*/ 251466 w 2865120"/>
                <a:gd name="connsiteY3" fmla="*/ 425884 h 426720"/>
                <a:gd name="connsiteX4" fmla="*/ 0 w 2865120"/>
                <a:gd name="connsiteY4" fmla="*/ 0 h 426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65120" h="426720">
                  <a:moveTo>
                    <a:pt x="0" y="0"/>
                  </a:moveTo>
                  <a:lnTo>
                    <a:pt x="2865120" y="0"/>
                  </a:lnTo>
                  <a:lnTo>
                    <a:pt x="2865120" y="426720"/>
                  </a:lnTo>
                  <a:lnTo>
                    <a:pt x="251466" y="425884"/>
                  </a:lnTo>
                  <a:lnTo>
                    <a:pt x="0" y="0"/>
                  </a:lnTo>
                  <a:close/>
                </a:path>
              </a:pathLst>
            </a:cu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3200" tIns="43200" rIns="43200" bIns="43200" rtlCol="0" anchor="ctr">
              <a:noAutofit/>
            </a:bodyPr>
            <a:lstStyle/>
            <a:p>
              <a:pPr algn="ctr"/>
              <a:endParaRPr lang="en-US" sz="1680" err="1">
                <a:solidFill>
                  <a:schemeClr val="tx2"/>
                </a:solidFill>
              </a:endParaRPr>
            </a:p>
          </p:txBody>
        </p:sp>
        <p:sp>
          <p:nvSpPr>
            <p:cNvPr id="7" name="Rectangle 9"/>
            <p:cNvSpPr/>
            <p:nvPr/>
          </p:nvSpPr>
          <p:spPr>
            <a:xfrm rot="17989464">
              <a:off x="2197800" y="2133482"/>
              <a:ext cx="2811657" cy="429008"/>
            </a:xfrm>
            <a:custGeom>
              <a:avLst/>
              <a:gdLst>
                <a:gd name="connsiteX0" fmla="*/ 0 w 2865120"/>
                <a:gd name="connsiteY0" fmla="*/ 0 h 426720"/>
                <a:gd name="connsiteX1" fmla="*/ 2865120 w 2865120"/>
                <a:gd name="connsiteY1" fmla="*/ 0 h 426720"/>
                <a:gd name="connsiteX2" fmla="*/ 2865120 w 2865120"/>
                <a:gd name="connsiteY2" fmla="*/ 426720 h 426720"/>
                <a:gd name="connsiteX3" fmla="*/ 0 w 2865120"/>
                <a:gd name="connsiteY3" fmla="*/ 426720 h 426720"/>
                <a:gd name="connsiteX4" fmla="*/ 0 w 2865120"/>
                <a:gd name="connsiteY4" fmla="*/ 0 h 426720"/>
                <a:gd name="connsiteX0" fmla="*/ 0 w 2865120"/>
                <a:gd name="connsiteY0" fmla="*/ 0 h 426720"/>
                <a:gd name="connsiteX1" fmla="*/ 2865120 w 2865120"/>
                <a:gd name="connsiteY1" fmla="*/ 0 h 426720"/>
                <a:gd name="connsiteX2" fmla="*/ 2621134 w 2865120"/>
                <a:gd name="connsiteY2" fmla="*/ 412882 h 426720"/>
                <a:gd name="connsiteX3" fmla="*/ 0 w 2865120"/>
                <a:gd name="connsiteY3" fmla="*/ 426720 h 426720"/>
                <a:gd name="connsiteX4" fmla="*/ 0 w 2865120"/>
                <a:gd name="connsiteY4" fmla="*/ 0 h 426720"/>
                <a:gd name="connsiteX0" fmla="*/ 0 w 2865120"/>
                <a:gd name="connsiteY0" fmla="*/ 0 h 426720"/>
                <a:gd name="connsiteX1" fmla="*/ 2865120 w 2865120"/>
                <a:gd name="connsiteY1" fmla="*/ 0 h 426720"/>
                <a:gd name="connsiteX2" fmla="*/ 2629397 w 2865120"/>
                <a:gd name="connsiteY2" fmla="*/ 408146 h 426720"/>
                <a:gd name="connsiteX3" fmla="*/ 0 w 2865120"/>
                <a:gd name="connsiteY3" fmla="*/ 426720 h 426720"/>
                <a:gd name="connsiteX4" fmla="*/ 0 w 2865120"/>
                <a:gd name="connsiteY4" fmla="*/ 0 h 426720"/>
                <a:gd name="connsiteX0" fmla="*/ 0 w 2865120"/>
                <a:gd name="connsiteY0" fmla="*/ 0 h 426720"/>
                <a:gd name="connsiteX1" fmla="*/ 2865120 w 2865120"/>
                <a:gd name="connsiteY1" fmla="*/ 0 h 426720"/>
                <a:gd name="connsiteX2" fmla="*/ 2627911 w 2865120"/>
                <a:gd name="connsiteY2" fmla="*/ 400765 h 426720"/>
                <a:gd name="connsiteX3" fmla="*/ 0 w 2865120"/>
                <a:gd name="connsiteY3" fmla="*/ 426720 h 426720"/>
                <a:gd name="connsiteX4" fmla="*/ 0 w 2865120"/>
                <a:gd name="connsiteY4" fmla="*/ 0 h 426720"/>
                <a:gd name="connsiteX0" fmla="*/ 0 w 2832921"/>
                <a:gd name="connsiteY0" fmla="*/ 3499 h 430219"/>
                <a:gd name="connsiteX1" fmla="*/ 2832921 w 2832921"/>
                <a:gd name="connsiteY1" fmla="*/ 0 h 430219"/>
                <a:gd name="connsiteX2" fmla="*/ 2627911 w 2832921"/>
                <a:gd name="connsiteY2" fmla="*/ 404264 h 430219"/>
                <a:gd name="connsiteX3" fmla="*/ 0 w 2832921"/>
                <a:gd name="connsiteY3" fmla="*/ 430219 h 430219"/>
                <a:gd name="connsiteX4" fmla="*/ 0 w 2832921"/>
                <a:gd name="connsiteY4" fmla="*/ 3499 h 430219"/>
                <a:gd name="connsiteX0" fmla="*/ 0 w 2832921"/>
                <a:gd name="connsiteY0" fmla="*/ 3499 h 430219"/>
                <a:gd name="connsiteX1" fmla="*/ 2832921 w 2832921"/>
                <a:gd name="connsiteY1" fmla="*/ 0 h 430219"/>
                <a:gd name="connsiteX2" fmla="*/ 2620823 w 2832921"/>
                <a:gd name="connsiteY2" fmla="*/ 404668 h 430219"/>
                <a:gd name="connsiteX3" fmla="*/ 0 w 2832921"/>
                <a:gd name="connsiteY3" fmla="*/ 430219 h 430219"/>
                <a:gd name="connsiteX4" fmla="*/ 0 w 2832921"/>
                <a:gd name="connsiteY4" fmla="*/ 3499 h 430219"/>
                <a:gd name="connsiteX0" fmla="*/ 0 w 2811657"/>
                <a:gd name="connsiteY0" fmla="*/ 2288 h 429008"/>
                <a:gd name="connsiteX1" fmla="*/ 2811657 w 2811657"/>
                <a:gd name="connsiteY1" fmla="*/ 0 h 429008"/>
                <a:gd name="connsiteX2" fmla="*/ 2620823 w 2811657"/>
                <a:gd name="connsiteY2" fmla="*/ 403457 h 429008"/>
                <a:gd name="connsiteX3" fmla="*/ 0 w 2811657"/>
                <a:gd name="connsiteY3" fmla="*/ 429008 h 429008"/>
                <a:gd name="connsiteX4" fmla="*/ 0 w 2811657"/>
                <a:gd name="connsiteY4" fmla="*/ 2288 h 4290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1657" h="429008">
                  <a:moveTo>
                    <a:pt x="0" y="2288"/>
                  </a:moveTo>
                  <a:lnTo>
                    <a:pt x="2811657" y="0"/>
                  </a:lnTo>
                  <a:lnTo>
                    <a:pt x="2620823" y="403457"/>
                  </a:lnTo>
                  <a:lnTo>
                    <a:pt x="0" y="429008"/>
                  </a:lnTo>
                  <a:lnTo>
                    <a:pt x="0" y="2288"/>
                  </a:lnTo>
                  <a:close/>
                </a:path>
              </a:pathLst>
            </a:custGeom>
            <a:solidFill>
              <a:schemeClr val="accent5"/>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3200" tIns="43200" rIns="43200" bIns="43200" rtlCol="0" anchor="ctr">
              <a:noAutofit/>
            </a:bodyPr>
            <a:lstStyle/>
            <a:p>
              <a:pPr algn="ctr"/>
              <a:endParaRPr lang="en-US" sz="1680" err="1">
                <a:solidFill>
                  <a:schemeClr val="tx2"/>
                </a:solidFill>
              </a:endParaRPr>
            </a:p>
          </p:txBody>
        </p:sp>
        <p:sp>
          <p:nvSpPr>
            <p:cNvPr id="8" name="Rectangle 5"/>
            <p:cNvSpPr/>
            <p:nvPr/>
          </p:nvSpPr>
          <p:spPr>
            <a:xfrm>
              <a:off x="2545080" y="3337561"/>
              <a:ext cx="3121343" cy="431483"/>
            </a:xfrm>
            <a:custGeom>
              <a:avLst/>
              <a:gdLst>
                <a:gd name="connsiteX0" fmla="*/ 0 w 3040380"/>
                <a:gd name="connsiteY0" fmla="*/ 0 h 426720"/>
                <a:gd name="connsiteX1" fmla="*/ 3040380 w 3040380"/>
                <a:gd name="connsiteY1" fmla="*/ 0 h 426720"/>
                <a:gd name="connsiteX2" fmla="*/ 3040380 w 3040380"/>
                <a:gd name="connsiteY2" fmla="*/ 426720 h 426720"/>
                <a:gd name="connsiteX3" fmla="*/ 0 w 3040380"/>
                <a:gd name="connsiteY3" fmla="*/ 426720 h 426720"/>
                <a:gd name="connsiteX4" fmla="*/ 0 w 3040380"/>
                <a:gd name="connsiteY4" fmla="*/ 0 h 426720"/>
                <a:gd name="connsiteX0" fmla="*/ 228600 w 3040380"/>
                <a:gd name="connsiteY0" fmla="*/ 7620 h 426720"/>
                <a:gd name="connsiteX1" fmla="*/ 3040380 w 3040380"/>
                <a:gd name="connsiteY1" fmla="*/ 0 h 426720"/>
                <a:gd name="connsiteX2" fmla="*/ 3040380 w 3040380"/>
                <a:gd name="connsiteY2" fmla="*/ 426720 h 426720"/>
                <a:gd name="connsiteX3" fmla="*/ 0 w 3040380"/>
                <a:gd name="connsiteY3" fmla="*/ 426720 h 426720"/>
                <a:gd name="connsiteX4" fmla="*/ 228600 w 3040380"/>
                <a:gd name="connsiteY4" fmla="*/ 7620 h 426720"/>
                <a:gd name="connsiteX0" fmla="*/ 247650 w 3040380"/>
                <a:gd name="connsiteY0" fmla="*/ 2858 h 426720"/>
                <a:gd name="connsiteX1" fmla="*/ 3040380 w 3040380"/>
                <a:gd name="connsiteY1" fmla="*/ 0 h 426720"/>
                <a:gd name="connsiteX2" fmla="*/ 3040380 w 3040380"/>
                <a:gd name="connsiteY2" fmla="*/ 426720 h 426720"/>
                <a:gd name="connsiteX3" fmla="*/ 0 w 3040380"/>
                <a:gd name="connsiteY3" fmla="*/ 426720 h 426720"/>
                <a:gd name="connsiteX4" fmla="*/ 247650 w 3040380"/>
                <a:gd name="connsiteY4" fmla="*/ 2858 h 426720"/>
                <a:gd name="connsiteX0" fmla="*/ 245269 w 3040380"/>
                <a:gd name="connsiteY0" fmla="*/ 477 h 426720"/>
                <a:gd name="connsiteX1" fmla="*/ 3040380 w 3040380"/>
                <a:gd name="connsiteY1" fmla="*/ 0 h 426720"/>
                <a:gd name="connsiteX2" fmla="*/ 3040380 w 3040380"/>
                <a:gd name="connsiteY2" fmla="*/ 426720 h 426720"/>
                <a:gd name="connsiteX3" fmla="*/ 0 w 3040380"/>
                <a:gd name="connsiteY3" fmla="*/ 426720 h 426720"/>
                <a:gd name="connsiteX4" fmla="*/ 245269 w 3040380"/>
                <a:gd name="connsiteY4" fmla="*/ 477 h 426720"/>
                <a:gd name="connsiteX0" fmla="*/ 245269 w 3121343"/>
                <a:gd name="connsiteY0" fmla="*/ 477 h 431483"/>
                <a:gd name="connsiteX1" fmla="*/ 3040380 w 3121343"/>
                <a:gd name="connsiteY1" fmla="*/ 0 h 431483"/>
                <a:gd name="connsiteX2" fmla="*/ 3121343 w 3121343"/>
                <a:gd name="connsiteY2" fmla="*/ 431483 h 431483"/>
                <a:gd name="connsiteX3" fmla="*/ 0 w 3121343"/>
                <a:gd name="connsiteY3" fmla="*/ 426720 h 431483"/>
                <a:gd name="connsiteX4" fmla="*/ 245269 w 3121343"/>
                <a:gd name="connsiteY4" fmla="*/ 477 h 431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1343" h="431483">
                  <a:moveTo>
                    <a:pt x="245269" y="477"/>
                  </a:moveTo>
                  <a:lnTo>
                    <a:pt x="3040380" y="0"/>
                  </a:lnTo>
                  <a:lnTo>
                    <a:pt x="3121343" y="431483"/>
                  </a:lnTo>
                  <a:lnTo>
                    <a:pt x="0" y="426720"/>
                  </a:lnTo>
                  <a:lnTo>
                    <a:pt x="245269" y="477"/>
                  </a:lnTo>
                  <a:close/>
                </a:path>
              </a:pathLst>
            </a:cu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3200" tIns="43200" rIns="43200" bIns="43200" rtlCol="0" anchor="ctr">
              <a:noAutofit/>
            </a:bodyPr>
            <a:lstStyle/>
            <a:p>
              <a:pPr algn="ctr"/>
              <a:endParaRPr lang="en-US" sz="1680" err="1">
                <a:solidFill>
                  <a:schemeClr val="tx2"/>
                </a:solidFill>
              </a:endParaRPr>
            </a:p>
          </p:txBody>
        </p:sp>
        <p:sp>
          <p:nvSpPr>
            <p:cNvPr id="9" name="Rectangle 7"/>
            <p:cNvSpPr/>
            <p:nvPr/>
          </p:nvSpPr>
          <p:spPr>
            <a:xfrm rot="3173193">
              <a:off x="5290448" y="3324575"/>
              <a:ext cx="886915" cy="433923"/>
            </a:xfrm>
            <a:custGeom>
              <a:avLst/>
              <a:gdLst>
                <a:gd name="connsiteX0" fmla="*/ 0 w 2865120"/>
                <a:gd name="connsiteY0" fmla="*/ 0 h 426720"/>
                <a:gd name="connsiteX1" fmla="*/ 2865120 w 2865120"/>
                <a:gd name="connsiteY1" fmla="*/ 0 h 426720"/>
                <a:gd name="connsiteX2" fmla="*/ 2865120 w 2865120"/>
                <a:gd name="connsiteY2" fmla="*/ 426720 h 426720"/>
                <a:gd name="connsiteX3" fmla="*/ 0 w 2865120"/>
                <a:gd name="connsiteY3" fmla="*/ 426720 h 426720"/>
                <a:gd name="connsiteX4" fmla="*/ 0 w 2865120"/>
                <a:gd name="connsiteY4" fmla="*/ 0 h 426720"/>
                <a:gd name="connsiteX0" fmla="*/ 0 w 2865120"/>
                <a:gd name="connsiteY0" fmla="*/ 0 h 426720"/>
                <a:gd name="connsiteX1" fmla="*/ 2865120 w 2865120"/>
                <a:gd name="connsiteY1" fmla="*/ 0 h 426720"/>
                <a:gd name="connsiteX2" fmla="*/ 2865120 w 2865120"/>
                <a:gd name="connsiteY2" fmla="*/ 426720 h 426720"/>
                <a:gd name="connsiteX3" fmla="*/ 251466 w 2865120"/>
                <a:gd name="connsiteY3" fmla="*/ 425884 h 426720"/>
                <a:gd name="connsiteX4" fmla="*/ 0 w 2865120"/>
                <a:gd name="connsiteY4" fmla="*/ 0 h 426720"/>
                <a:gd name="connsiteX0" fmla="*/ 0 w 4498063"/>
                <a:gd name="connsiteY0" fmla="*/ 7203 h 433923"/>
                <a:gd name="connsiteX1" fmla="*/ 4498064 w 4498063"/>
                <a:gd name="connsiteY1" fmla="*/ 0 h 433923"/>
                <a:gd name="connsiteX2" fmla="*/ 2865120 w 4498063"/>
                <a:gd name="connsiteY2" fmla="*/ 433923 h 433923"/>
                <a:gd name="connsiteX3" fmla="*/ 251466 w 4498063"/>
                <a:gd name="connsiteY3" fmla="*/ 433087 h 433923"/>
                <a:gd name="connsiteX4" fmla="*/ 0 w 4498063"/>
                <a:gd name="connsiteY4" fmla="*/ 7203 h 433923"/>
                <a:gd name="connsiteX0" fmla="*/ 0 w 4498063"/>
                <a:gd name="connsiteY0" fmla="*/ 7203 h 433923"/>
                <a:gd name="connsiteX1" fmla="*/ 4498064 w 4498063"/>
                <a:gd name="connsiteY1" fmla="*/ 0 h 433923"/>
                <a:gd name="connsiteX2" fmla="*/ 2865120 w 4498063"/>
                <a:gd name="connsiteY2" fmla="*/ 433923 h 433923"/>
                <a:gd name="connsiteX3" fmla="*/ 96864 w 4498063"/>
                <a:gd name="connsiteY3" fmla="*/ 433910 h 433923"/>
                <a:gd name="connsiteX4" fmla="*/ 0 w 4498063"/>
                <a:gd name="connsiteY4" fmla="*/ 7203 h 4339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98063" h="433923">
                  <a:moveTo>
                    <a:pt x="0" y="7203"/>
                  </a:moveTo>
                  <a:lnTo>
                    <a:pt x="4498064" y="0"/>
                  </a:lnTo>
                  <a:lnTo>
                    <a:pt x="2865120" y="433923"/>
                  </a:lnTo>
                  <a:lnTo>
                    <a:pt x="96864" y="433910"/>
                  </a:lnTo>
                  <a:lnTo>
                    <a:pt x="0" y="7203"/>
                  </a:lnTo>
                  <a:close/>
                </a:path>
              </a:pathLst>
            </a:cu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3200" tIns="43200" rIns="43200" bIns="43200" rtlCol="0" anchor="ctr">
              <a:noAutofit/>
            </a:bodyPr>
            <a:lstStyle/>
            <a:p>
              <a:pPr algn="ctr"/>
              <a:endParaRPr lang="en-US" sz="1680" err="1">
                <a:solidFill>
                  <a:schemeClr val="tx2"/>
                </a:solidFill>
              </a:endParaRPr>
            </a:p>
          </p:txBody>
        </p:sp>
      </p:grpSp>
      <p:sp>
        <p:nvSpPr>
          <p:cNvPr id="10" name="Rectangle 7"/>
          <p:cNvSpPr/>
          <p:nvPr/>
        </p:nvSpPr>
        <p:spPr>
          <a:xfrm rot="18426807" flipV="1">
            <a:off x="5715811" y="4580450"/>
            <a:ext cx="3438144" cy="512064"/>
          </a:xfrm>
          <a:custGeom>
            <a:avLst/>
            <a:gdLst>
              <a:gd name="connsiteX0" fmla="*/ 0 w 2865120"/>
              <a:gd name="connsiteY0" fmla="*/ 0 h 426720"/>
              <a:gd name="connsiteX1" fmla="*/ 2865120 w 2865120"/>
              <a:gd name="connsiteY1" fmla="*/ 0 h 426720"/>
              <a:gd name="connsiteX2" fmla="*/ 2865120 w 2865120"/>
              <a:gd name="connsiteY2" fmla="*/ 426720 h 426720"/>
              <a:gd name="connsiteX3" fmla="*/ 0 w 2865120"/>
              <a:gd name="connsiteY3" fmla="*/ 426720 h 426720"/>
              <a:gd name="connsiteX4" fmla="*/ 0 w 2865120"/>
              <a:gd name="connsiteY4" fmla="*/ 0 h 426720"/>
              <a:gd name="connsiteX0" fmla="*/ 0 w 2865120"/>
              <a:gd name="connsiteY0" fmla="*/ 0 h 426720"/>
              <a:gd name="connsiteX1" fmla="*/ 2865120 w 2865120"/>
              <a:gd name="connsiteY1" fmla="*/ 0 h 426720"/>
              <a:gd name="connsiteX2" fmla="*/ 2865120 w 2865120"/>
              <a:gd name="connsiteY2" fmla="*/ 426720 h 426720"/>
              <a:gd name="connsiteX3" fmla="*/ 251466 w 2865120"/>
              <a:gd name="connsiteY3" fmla="*/ 425884 h 426720"/>
              <a:gd name="connsiteX4" fmla="*/ 0 w 2865120"/>
              <a:gd name="connsiteY4" fmla="*/ 0 h 426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65120" h="426720">
                <a:moveTo>
                  <a:pt x="0" y="0"/>
                </a:moveTo>
                <a:lnTo>
                  <a:pt x="2865120" y="0"/>
                </a:lnTo>
                <a:lnTo>
                  <a:pt x="2865120" y="426720"/>
                </a:lnTo>
                <a:lnTo>
                  <a:pt x="251466" y="425884"/>
                </a:lnTo>
                <a:lnTo>
                  <a:pt x="0" y="0"/>
                </a:lnTo>
                <a:close/>
              </a:path>
            </a:pathLst>
          </a:cu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3200" tIns="43200" rIns="43200" bIns="43200" rtlCol="0" anchor="ctr">
            <a:noAutofit/>
          </a:bodyPr>
          <a:lstStyle/>
          <a:p>
            <a:pPr algn="ctr"/>
            <a:endParaRPr lang="en-US" sz="1680" err="1">
              <a:solidFill>
                <a:schemeClr val="tx2"/>
              </a:solidFill>
              <a:latin typeface="Garamond" panose="02020404030301010803" pitchFamily="18" charset="0"/>
            </a:endParaRPr>
          </a:p>
        </p:txBody>
      </p:sp>
      <p:sp>
        <p:nvSpPr>
          <p:cNvPr id="11" name="Rectangle 9"/>
          <p:cNvSpPr/>
          <p:nvPr/>
        </p:nvSpPr>
        <p:spPr>
          <a:xfrm rot="3610536" flipV="1">
            <a:off x="4296195" y="4551929"/>
            <a:ext cx="3373988" cy="514810"/>
          </a:xfrm>
          <a:custGeom>
            <a:avLst/>
            <a:gdLst>
              <a:gd name="connsiteX0" fmla="*/ 0 w 2865120"/>
              <a:gd name="connsiteY0" fmla="*/ 0 h 426720"/>
              <a:gd name="connsiteX1" fmla="*/ 2865120 w 2865120"/>
              <a:gd name="connsiteY1" fmla="*/ 0 h 426720"/>
              <a:gd name="connsiteX2" fmla="*/ 2865120 w 2865120"/>
              <a:gd name="connsiteY2" fmla="*/ 426720 h 426720"/>
              <a:gd name="connsiteX3" fmla="*/ 0 w 2865120"/>
              <a:gd name="connsiteY3" fmla="*/ 426720 h 426720"/>
              <a:gd name="connsiteX4" fmla="*/ 0 w 2865120"/>
              <a:gd name="connsiteY4" fmla="*/ 0 h 426720"/>
              <a:gd name="connsiteX0" fmla="*/ 0 w 2865120"/>
              <a:gd name="connsiteY0" fmla="*/ 0 h 426720"/>
              <a:gd name="connsiteX1" fmla="*/ 2865120 w 2865120"/>
              <a:gd name="connsiteY1" fmla="*/ 0 h 426720"/>
              <a:gd name="connsiteX2" fmla="*/ 2621134 w 2865120"/>
              <a:gd name="connsiteY2" fmla="*/ 412882 h 426720"/>
              <a:gd name="connsiteX3" fmla="*/ 0 w 2865120"/>
              <a:gd name="connsiteY3" fmla="*/ 426720 h 426720"/>
              <a:gd name="connsiteX4" fmla="*/ 0 w 2865120"/>
              <a:gd name="connsiteY4" fmla="*/ 0 h 426720"/>
              <a:gd name="connsiteX0" fmla="*/ 0 w 2865120"/>
              <a:gd name="connsiteY0" fmla="*/ 0 h 426720"/>
              <a:gd name="connsiteX1" fmla="*/ 2865120 w 2865120"/>
              <a:gd name="connsiteY1" fmla="*/ 0 h 426720"/>
              <a:gd name="connsiteX2" fmla="*/ 2629397 w 2865120"/>
              <a:gd name="connsiteY2" fmla="*/ 408146 h 426720"/>
              <a:gd name="connsiteX3" fmla="*/ 0 w 2865120"/>
              <a:gd name="connsiteY3" fmla="*/ 426720 h 426720"/>
              <a:gd name="connsiteX4" fmla="*/ 0 w 2865120"/>
              <a:gd name="connsiteY4" fmla="*/ 0 h 426720"/>
              <a:gd name="connsiteX0" fmla="*/ 0 w 2865120"/>
              <a:gd name="connsiteY0" fmla="*/ 0 h 426720"/>
              <a:gd name="connsiteX1" fmla="*/ 2865120 w 2865120"/>
              <a:gd name="connsiteY1" fmla="*/ 0 h 426720"/>
              <a:gd name="connsiteX2" fmla="*/ 2627911 w 2865120"/>
              <a:gd name="connsiteY2" fmla="*/ 400765 h 426720"/>
              <a:gd name="connsiteX3" fmla="*/ 0 w 2865120"/>
              <a:gd name="connsiteY3" fmla="*/ 426720 h 426720"/>
              <a:gd name="connsiteX4" fmla="*/ 0 w 2865120"/>
              <a:gd name="connsiteY4" fmla="*/ 0 h 426720"/>
              <a:gd name="connsiteX0" fmla="*/ 0 w 2832921"/>
              <a:gd name="connsiteY0" fmla="*/ 3499 h 430219"/>
              <a:gd name="connsiteX1" fmla="*/ 2832921 w 2832921"/>
              <a:gd name="connsiteY1" fmla="*/ 0 h 430219"/>
              <a:gd name="connsiteX2" fmla="*/ 2627911 w 2832921"/>
              <a:gd name="connsiteY2" fmla="*/ 404264 h 430219"/>
              <a:gd name="connsiteX3" fmla="*/ 0 w 2832921"/>
              <a:gd name="connsiteY3" fmla="*/ 430219 h 430219"/>
              <a:gd name="connsiteX4" fmla="*/ 0 w 2832921"/>
              <a:gd name="connsiteY4" fmla="*/ 3499 h 430219"/>
              <a:gd name="connsiteX0" fmla="*/ 0 w 2832921"/>
              <a:gd name="connsiteY0" fmla="*/ 3499 h 430219"/>
              <a:gd name="connsiteX1" fmla="*/ 2832921 w 2832921"/>
              <a:gd name="connsiteY1" fmla="*/ 0 h 430219"/>
              <a:gd name="connsiteX2" fmla="*/ 2620823 w 2832921"/>
              <a:gd name="connsiteY2" fmla="*/ 404668 h 430219"/>
              <a:gd name="connsiteX3" fmla="*/ 0 w 2832921"/>
              <a:gd name="connsiteY3" fmla="*/ 430219 h 430219"/>
              <a:gd name="connsiteX4" fmla="*/ 0 w 2832921"/>
              <a:gd name="connsiteY4" fmla="*/ 3499 h 430219"/>
              <a:gd name="connsiteX0" fmla="*/ 0 w 2811657"/>
              <a:gd name="connsiteY0" fmla="*/ 2288 h 429008"/>
              <a:gd name="connsiteX1" fmla="*/ 2811657 w 2811657"/>
              <a:gd name="connsiteY1" fmla="*/ 0 h 429008"/>
              <a:gd name="connsiteX2" fmla="*/ 2620823 w 2811657"/>
              <a:gd name="connsiteY2" fmla="*/ 403457 h 429008"/>
              <a:gd name="connsiteX3" fmla="*/ 0 w 2811657"/>
              <a:gd name="connsiteY3" fmla="*/ 429008 h 429008"/>
              <a:gd name="connsiteX4" fmla="*/ 0 w 2811657"/>
              <a:gd name="connsiteY4" fmla="*/ 2288 h 4290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1657" h="429008">
                <a:moveTo>
                  <a:pt x="0" y="2288"/>
                </a:moveTo>
                <a:lnTo>
                  <a:pt x="2811657" y="0"/>
                </a:lnTo>
                <a:lnTo>
                  <a:pt x="2620823" y="403457"/>
                </a:lnTo>
                <a:lnTo>
                  <a:pt x="0" y="429008"/>
                </a:lnTo>
                <a:lnTo>
                  <a:pt x="0" y="2288"/>
                </a:lnTo>
                <a:close/>
              </a:path>
            </a:pathLst>
          </a:custGeom>
          <a:solidFill>
            <a:schemeClr val="accent6"/>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3200" tIns="43200" rIns="43200" bIns="43200" rtlCol="0" anchor="ctr">
            <a:noAutofit/>
          </a:bodyPr>
          <a:lstStyle/>
          <a:p>
            <a:pPr algn="ctr"/>
            <a:endParaRPr lang="en-US" sz="1680" err="1">
              <a:solidFill>
                <a:schemeClr val="tx2"/>
              </a:solidFill>
              <a:latin typeface="Garamond" panose="02020404030301010803" pitchFamily="18" charset="0"/>
            </a:endParaRPr>
          </a:p>
        </p:txBody>
      </p:sp>
      <p:sp>
        <p:nvSpPr>
          <p:cNvPr id="12" name="Rectangle 5"/>
          <p:cNvSpPr/>
          <p:nvPr/>
        </p:nvSpPr>
        <p:spPr>
          <a:xfrm flipV="1">
            <a:off x="4712931" y="3104066"/>
            <a:ext cx="3745612" cy="517780"/>
          </a:xfrm>
          <a:custGeom>
            <a:avLst/>
            <a:gdLst>
              <a:gd name="connsiteX0" fmla="*/ 0 w 3040380"/>
              <a:gd name="connsiteY0" fmla="*/ 0 h 426720"/>
              <a:gd name="connsiteX1" fmla="*/ 3040380 w 3040380"/>
              <a:gd name="connsiteY1" fmla="*/ 0 h 426720"/>
              <a:gd name="connsiteX2" fmla="*/ 3040380 w 3040380"/>
              <a:gd name="connsiteY2" fmla="*/ 426720 h 426720"/>
              <a:gd name="connsiteX3" fmla="*/ 0 w 3040380"/>
              <a:gd name="connsiteY3" fmla="*/ 426720 h 426720"/>
              <a:gd name="connsiteX4" fmla="*/ 0 w 3040380"/>
              <a:gd name="connsiteY4" fmla="*/ 0 h 426720"/>
              <a:gd name="connsiteX0" fmla="*/ 228600 w 3040380"/>
              <a:gd name="connsiteY0" fmla="*/ 7620 h 426720"/>
              <a:gd name="connsiteX1" fmla="*/ 3040380 w 3040380"/>
              <a:gd name="connsiteY1" fmla="*/ 0 h 426720"/>
              <a:gd name="connsiteX2" fmla="*/ 3040380 w 3040380"/>
              <a:gd name="connsiteY2" fmla="*/ 426720 h 426720"/>
              <a:gd name="connsiteX3" fmla="*/ 0 w 3040380"/>
              <a:gd name="connsiteY3" fmla="*/ 426720 h 426720"/>
              <a:gd name="connsiteX4" fmla="*/ 228600 w 3040380"/>
              <a:gd name="connsiteY4" fmla="*/ 7620 h 426720"/>
              <a:gd name="connsiteX0" fmla="*/ 247650 w 3040380"/>
              <a:gd name="connsiteY0" fmla="*/ 2858 h 426720"/>
              <a:gd name="connsiteX1" fmla="*/ 3040380 w 3040380"/>
              <a:gd name="connsiteY1" fmla="*/ 0 h 426720"/>
              <a:gd name="connsiteX2" fmla="*/ 3040380 w 3040380"/>
              <a:gd name="connsiteY2" fmla="*/ 426720 h 426720"/>
              <a:gd name="connsiteX3" fmla="*/ 0 w 3040380"/>
              <a:gd name="connsiteY3" fmla="*/ 426720 h 426720"/>
              <a:gd name="connsiteX4" fmla="*/ 247650 w 3040380"/>
              <a:gd name="connsiteY4" fmla="*/ 2858 h 426720"/>
              <a:gd name="connsiteX0" fmla="*/ 245269 w 3040380"/>
              <a:gd name="connsiteY0" fmla="*/ 477 h 426720"/>
              <a:gd name="connsiteX1" fmla="*/ 3040380 w 3040380"/>
              <a:gd name="connsiteY1" fmla="*/ 0 h 426720"/>
              <a:gd name="connsiteX2" fmla="*/ 3040380 w 3040380"/>
              <a:gd name="connsiteY2" fmla="*/ 426720 h 426720"/>
              <a:gd name="connsiteX3" fmla="*/ 0 w 3040380"/>
              <a:gd name="connsiteY3" fmla="*/ 426720 h 426720"/>
              <a:gd name="connsiteX4" fmla="*/ 245269 w 3040380"/>
              <a:gd name="connsiteY4" fmla="*/ 477 h 426720"/>
              <a:gd name="connsiteX0" fmla="*/ 245269 w 3121343"/>
              <a:gd name="connsiteY0" fmla="*/ 477 h 431483"/>
              <a:gd name="connsiteX1" fmla="*/ 3040380 w 3121343"/>
              <a:gd name="connsiteY1" fmla="*/ 0 h 431483"/>
              <a:gd name="connsiteX2" fmla="*/ 3121343 w 3121343"/>
              <a:gd name="connsiteY2" fmla="*/ 431483 h 431483"/>
              <a:gd name="connsiteX3" fmla="*/ 0 w 3121343"/>
              <a:gd name="connsiteY3" fmla="*/ 426720 h 431483"/>
              <a:gd name="connsiteX4" fmla="*/ 245269 w 3121343"/>
              <a:gd name="connsiteY4" fmla="*/ 477 h 431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1343" h="431483">
                <a:moveTo>
                  <a:pt x="245269" y="477"/>
                </a:moveTo>
                <a:lnTo>
                  <a:pt x="3040380" y="0"/>
                </a:lnTo>
                <a:lnTo>
                  <a:pt x="3121343" y="431483"/>
                </a:lnTo>
                <a:lnTo>
                  <a:pt x="0" y="426720"/>
                </a:lnTo>
                <a:lnTo>
                  <a:pt x="245269" y="477"/>
                </a:lnTo>
                <a:close/>
              </a:path>
            </a:pathLst>
          </a:cu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3200" tIns="43200" rIns="43200" bIns="43200" rtlCol="0" anchor="ctr">
            <a:noAutofit/>
          </a:bodyPr>
          <a:lstStyle/>
          <a:p>
            <a:pPr algn="ctr"/>
            <a:endParaRPr lang="en-US" sz="1680" err="1">
              <a:solidFill>
                <a:schemeClr val="tx2"/>
              </a:solidFill>
              <a:latin typeface="Garamond" panose="02020404030301010803" pitchFamily="18" charset="0"/>
            </a:endParaRPr>
          </a:p>
        </p:txBody>
      </p:sp>
      <p:sp>
        <p:nvSpPr>
          <p:cNvPr id="13" name="Rectangle 7"/>
          <p:cNvSpPr/>
          <p:nvPr/>
        </p:nvSpPr>
        <p:spPr>
          <a:xfrm rot="18426807" flipV="1">
            <a:off x="8007373" y="3116721"/>
            <a:ext cx="1064298" cy="520708"/>
          </a:xfrm>
          <a:custGeom>
            <a:avLst/>
            <a:gdLst>
              <a:gd name="connsiteX0" fmla="*/ 0 w 2865120"/>
              <a:gd name="connsiteY0" fmla="*/ 0 h 426720"/>
              <a:gd name="connsiteX1" fmla="*/ 2865120 w 2865120"/>
              <a:gd name="connsiteY1" fmla="*/ 0 h 426720"/>
              <a:gd name="connsiteX2" fmla="*/ 2865120 w 2865120"/>
              <a:gd name="connsiteY2" fmla="*/ 426720 h 426720"/>
              <a:gd name="connsiteX3" fmla="*/ 0 w 2865120"/>
              <a:gd name="connsiteY3" fmla="*/ 426720 h 426720"/>
              <a:gd name="connsiteX4" fmla="*/ 0 w 2865120"/>
              <a:gd name="connsiteY4" fmla="*/ 0 h 426720"/>
              <a:gd name="connsiteX0" fmla="*/ 0 w 2865120"/>
              <a:gd name="connsiteY0" fmla="*/ 0 h 426720"/>
              <a:gd name="connsiteX1" fmla="*/ 2865120 w 2865120"/>
              <a:gd name="connsiteY1" fmla="*/ 0 h 426720"/>
              <a:gd name="connsiteX2" fmla="*/ 2865120 w 2865120"/>
              <a:gd name="connsiteY2" fmla="*/ 426720 h 426720"/>
              <a:gd name="connsiteX3" fmla="*/ 251466 w 2865120"/>
              <a:gd name="connsiteY3" fmla="*/ 425884 h 426720"/>
              <a:gd name="connsiteX4" fmla="*/ 0 w 2865120"/>
              <a:gd name="connsiteY4" fmla="*/ 0 h 426720"/>
              <a:gd name="connsiteX0" fmla="*/ 0 w 4498063"/>
              <a:gd name="connsiteY0" fmla="*/ 7203 h 433923"/>
              <a:gd name="connsiteX1" fmla="*/ 4498064 w 4498063"/>
              <a:gd name="connsiteY1" fmla="*/ 0 h 433923"/>
              <a:gd name="connsiteX2" fmla="*/ 2865120 w 4498063"/>
              <a:gd name="connsiteY2" fmla="*/ 433923 h 433923"/>
              <a:gd name="connsiteX3" fmla="*/ 251466 w 4498063"/>
              <a:gd name="connsiteY3" fmla="*/ 433087 h 433923"/>
              <a:gd name="connsiteX4" fmla="*/ 0 w 4498063"/>
              <a:gd name="connsiteY4" fmla="*/ 7203 h 433923"/>
              <a:gd name="connsiteX0" fmla="*/ 0 w 4498063"/>
              <a:gd name="connsiteY0" fmla="*/ 7203 h 433923"/>
              <a:gd name="connsiteX1" fmla="*/ 4498064 w 4498063"/>
              <a:gd name="connsiteY1" fmla="*/ 0 h 433923"/>
              <a:gd name="connsiteX2" fmla="*/ 2865120 w 4498063"/>
              <a:gd name="connsiteY2" fmla="*/ 433923 h 433923"/>
              <a:gd name="connsiteX3" fmla="*/ 96864 w 4498063"/>
              <a:gd name="connsiteY3" fmla="*/ 433910 h 433923"/>
              <a:gd name="connsiteX4" fmla="*/ 0 w 4498063"/>
              <a:gd name="connsiteY4" fmla="*/ 7203 h 4339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98063" h="433923">
                <a:moveTo>
                  <a:pt x="0" y="7203"/>
                </a:moveTo>
                <a:lnTo>
                  <a:pt x="4498064" y="0"/>
                </a:lnTo>
                <a:lnTo>
                  <a:pt x="2865120" y="433923"/>
                </a:lnTo>
                <a:lnTo>
                  <a:pt x="96864" y="433910"/>
                </a:lnTo>
                <a:lnTo>
                  <a:pt x="0" y="7203"/>
                </a:lnTo>
                <a:close/>
              </a:path>
            </a:pathLst>
          </a:cu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3200" tIns="43200" rIns="43200" bIns="43200" rtlCol="0" anchor="ctr">
            <a:noAutofit/>
          </a:bodyPr>
          <a:lstStyle/>
          <a:p>
            <a:pPr algn="ctr"/>
            <a:endParaRPr lang="en-US" sz="1680" err="1">
              <a:solidFill>
                <a:schemeClr val="tx2"/>
              </a:solidFill>
              <a:latin typeface="Garamond" panose="02020404030301010803" pitchFamily="18" charset="0"/>
            </a:endParaRPr>
          </a:p>
        </p:txBody>
      </p:sp>
      <p:sp>
        <p:nvSpPr>
          <p:cNvPr id="14" name="Rectangle 5"/>
          <p:cNvSpPr/>
          <p:nvPr/>
        </p:nvSpPr>
        <p:spPr>
          <a:xfrm>
            <a:off x="3848544" y="3805056"/>
            <a:ext cx="2194560" cy="517780"/>
          </a:xfrm>
          <a:custGeom>
            <a:avLst/>
            <a:gdLst>
              <a:gd name="connsiteX0" fmla="*/ 0 w 3040380"/>
              <a:gd name="connsiteY0" fmla="*/ 0 h 426720"/>
              <a:gd name="connsiteX1" fmla="*/ 3040380 w 3040380"/>
              <a:gd name="connsiteY1" fmla="*/ 0 h 426720"/>
              <a:gd name="connsiteX2" fmla="*/ 3040380 w 3040380"/>
              <a:gd name="connsiteY2" fmla="*/ 426720 h 426720"/>
              <a:gd name="connsiteX3" fmla="*/ 0 w 3040380"/>
              <a:gd name="connsiteY3" fmla="*/ 426720 h 426720"/>
              <a:gd name="connsiteX4" fmla="*/ 0 w 3040380"/>
              <a:gd name="connsiteY4" fmla="*/ 0 h 426720"/>
              <a:gd name="connsiteX0" fmla="*/ 228600 w 3040380"/>
              <a:gd name="connsiteY0" fmla="*/ 7620 h 426720"/>
              <a:gd name="connsiteX1" fmla="*/ 3040380 w 3040380"/>
              <a:gd name="connsiteY1" fmla="*/ 0 h 426720"/>
              <a:gd name="connsiteX2" fmla="*/ 3040380 w 3040380"/>
              <a:gd name="connsiteY2" fmla="*/ 426720 h 426720"/>
              <a:gd name="connsiteX3" fmla="*/ 0 w 3040380"/>
              <a:gd name="connsiteY3" fmla="*/ 426720 h 426720"/>
              <a:gd name="connsiteX4" fmla="*/ 228600 w 3040380"/>
              <a:gd name="connsiteY4" fmla="*/ 7620 h 426720"/>
              <a:gd name="connsiteX0" fmla="*/ 247650 w 3040380"/>
              <a:gd name="connsiteY0" fmla="*/ 2858 h 426720"/>
              <a:gd name="connsiteX1" fmla="*/ 3040380 w 3040380"/>
              <a:gd name="connsiteY1" fmla="*/ 0 h 426720"/>
              <a:gd name="connsiteX2" fmla="*/ 3040380 w 3040380"/>
              <a:gd name="connsiteY2" fmla="*/ 426720 h 426720"/>
              <a:gd name="connsiteX3" fmla="*/ 0 w 3040380"/>
              <a:gd name="connsiteY3" fmla="*/ 426720 h 426720"/>
              <a:gd name="connsiteX4" fmla="*/ 247650 w 3040380"/>
              <a:gd name="connsiteY4" fmla="*/ 2858 h 426720"/>
              <a:gd name="connsiteX0" fmla="*/ 245269 w 3040380"/>
              <a:gd name="connsiteY0" fmla="*/ 477 h 426720"/>
              <a:gd name="connsiteX1" fmla="*/ 3040380 w 3040380"/>
              <a:gd name="connsiteY1" fmla="*/ 0 h 426720"/>
              <a:gd name="connsiteX2" fmla="*/ 3040380 w 3040380"/>
              <a:gd name="connsiteY2" fmla="*/ 426720 h 426720"/>
              <a:gd name="connsiteX3" fmla="*/ 0 w 3040380"/>
              <a:gd name="connsiteY3" fmla="*/ 426720 h 426720"/>
              <a:gd name="connsiteX4" fmla="*/ 245269 w 3040380"/>
              <a:gd name="connsiteY4" fmla="*/ 477 h 426720"/>
              <a:gd name="connsiteX0" fmla="*/ 245269 w 3121343"/>
              <a:gd name="connsiteY0" fmla="*/ 477 h 431483"/>
              <a:gd name="connsiteX1" fmla="*/ 3040380 w 3121343"/>
              <a:gd name="connsiteY1" fmla="*/ 0 h 431483"/>
              <a:gd name="connsiteX2" fmla="*/ 3121343 w 3121343"/>
              <a:gd name="connsiteY2" fmla="*/ 431483 h 431483"/>
              <a:gd name="connsiteX3" fmla="*/ 0 w 3121343"/>
              <a:gd name="connsiteY3" fmla="*/ 426720 h 431483"/>
              <a:gd name="connsiteX4" fmla="*/ 245269 w 3121343"/>
              <a:gd name="connsiteY4" fmla="*/ 477 h 431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1343" h="431483">
                <a:moveTo>
                  <a:pt x="245269" y="477"/>
                </a:moveTo>
                <a:lnTo>
                  <a:pt x="3040380" y="0"/>
                </a:lnTo>
                <a:lnTo>
                  <a:pt x="3121343" y="431483"/>
                </a:lnTo>
                <a:lnTo>
                  <a:pt x="0" y="426720"/>
                </a:lnTo>
                <a:lnTo>
                  <a:pt x="245269" y="477"/>
                </a:lnTo>
                <a:close/>
              </a:path>
            </a:pathLst>
          </a:cu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3200" tIns="43200" rIns="43200" bIns="43200" rtlCol="0" anchor="ctr">
            <a:noAutofit/>
          </a:bodyPr>
          <a:lstStyle/>
          <a:p>
            <a:pPr algn="ctr"/>
            <a:endParaRPr lang="en-US" sz="1680" err="1">
              <a:solidFill>
                <a:schemeClr val="tx2"/>
              </a:solidFill>
              <a:latin typeface="Garamond" panose="02020404030301010803" pitchFamily="18" charset="0"/>
            </a:endParaRPr>
          </a:p>
        </p:txBody>
      </p:sp>
      <p:sp>
        <p:nvSpPr>
          <p:cNvPr id="15" name="Half Frame 14"/>
          <p:cNvSpPr/>
          <p:nvPr/>
        </p:nvSpPr>
        <p:spPr>
          <a:xfrm rot="8142470">
            <a:off x="6663071" y="1661710"/>
            <a:ext cx="281940" cy="345776"/>
          </a:xfrm>
          <a:prstGeom prst="halfFrame">
            <a:avLst>
              <a:gd name="adj1" fmla="val 26576"/>
              <a:gd name="adj2" fmla="val 25856"/>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3200" tIns="43200" rIns="43200" bIns="43200" rtlCol="0" anchor="ctr">
            <a:spAutoFit/>
          </a:bodyPr>
          <a:lstStyle/>
          <a:p>
            <a:pPr algn="ctr"/>
            <a:endParaRPr lang="en-US" sz="1680" err="1">
              <a:solidFill>
                <a:schemeClr val="tx2"/>
              </a:solidFill>
              <a:latin typeface="Garamond" panose="02020404030301010803" pitchFamily="18" charset="0"/>
            </a:endParaRPr>
          </a:p>
        </p:txBody>
      </p:sp>
      <p:sp>
        <p:nvSpPr>
          <p:cNvPr id="16" name="TextBox 15"/>
          <p:cNvSpPr txBox="1"/>
          <p:nvPr/>
        </p:nvSpPr>
        <p:spPr>
          <a:xfrm>
            <a:off x="6104974" y="1495510"/>
            <a:ext cx="758190" cy="678175"/>
          </a:xfrm>
          <a:prstGeom prst="rect">
            <a:avLst/>
          </a:prstGeom>
          <a:noFill/>
        </p:spPr>
        <p:txBody>
          <a:bodyPr wrap="square" lIns="43200" tIns="43200" rIns="43200" bIns="43200" rtlCol="0">
            <a:spAutoFit/>
          </a:bodyPr>
          <a:lstStyle/>
          <a:p>
            <a:r>
              <a:rPr lang="en-US" sz="3840">
                <a:solidFill>
                  <a:schemeClr val="accent3"/>
                </a:solidFill>
                <a:latin typeface="Garamond" panose="02020404030301010803" pitchFamily="18" charset="0"/>
              </a:rPr>
              <a:t>01</a:t>
            </a:r>
          </a:p>
        </p:txBody>
      </p:sp>
      <p:sp>
        <p:nvSpPr>
          <p:cNvPr id="18" name="Rectangle 17"/>
          <p:cNvSpPr/>
          <p:nvPr/>
        </p:nvSpPr>
        <p:spPr>
          <a:xfrm>
            <a:off x="5882340" y="1156320"/>
            <a:ext cx="3291840" cy="369332"/>
          </a:xfrm>
          <a:prstGeom prst="rect">
            <a:avLst/>
          </a:prstGeom>
        </p:spPr>
        <p:txBody>
          <a:bodyPr wrap="square" lIns="0" tIns="0" rIns="0" bIns="0">
            <a:spAutoFit/>
          </a:bodyPr>
          <a:lstStyle/>
          <a:p>
            <a:r>
              <a:rPr lang="en-US" sz="2400" b="1" dirty="0">
                <a:solidFill>
                  <a:schemeClr val="accent3"/>
                </a:solidFill>
                <a:latin typeface="Garamond" panose="02020404030301010803" pitchFamily="18" charset="0"/>
              </a:rPr>
              <a:t>Model Based Approach</a:t>
            </a:r>
            <a:endParaRPr lang="en-US" sz="2400" dirty="0">
              <a:solidFill>
                <a:schemeClr val="accent3"/>
              </a:solidFill>
              <a:latin typeface="Garamond" panose="02020404030301010803" pitchFamily="18" charset="0"/>
            </a:endParaRPr>
          </a:p>
        </p:txBody>
      </p:sp>
      <p:sp>
        <p:nvSpPr>
          <p:cNvPr id="19" name="Half Frame 18"/>
          <p:cNvSpPr/>
          <p:nvPr/>
        </p:nvSpPr>
        <p:spPr>
          <a:xfrm rot="8142470">
            <a:off x="4106738" y="4749679"/>
            <a:ext cx="281940" cy="345776"/>
          </a:xfrm>
          <a:prstGeom prst="halfFrame">
            <a:avLst>
              <a:gd name="adj1" fmla="val 26576"/>
              <a:gd name="adj2" fmla="val 25856"/>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3200" tIns="43200" rIns="43200" bIns="43200" rtlCol="0" anchor="ctr">
            <a:spAutoFit/>
          </a:bodyPr>
          <a:lstStyle/>
          <a:p>
            <a:pPr algn="ctr"/>
            <a:endParaRPr lang="en-US" sz="1680" err="1">
              <a:solidFill>
                <a:schemeClr val="accent2"/>
              </a:solidFill>
              <a:latin typeface="Garamond" panose="02020404030301010803" pitchFamily="18" charset="0"/>
            </a:endParaRPr>
          </a:p>
        </p:txBody>
      </p:sp>
      <p:sp>
        <p:nvSpPr>
          <p:cNvPr id="20" name="TextBox 19"/>
          <p:cNvSpPr txBox="1"/>
          <p:nvPr/>
        </p:nvSpPr>
        <p:spPr>
          <a:xfrm>
            <a:off x="3548642" y="4583478"/>
            <a:ext cx="758190" cy="678175"/>
          </a:xfrm>
          <a:prstGeom prst="rect">
            <a:avLst/>
          </a:prstGeom>
          <a:noFill/>
        </p:spPr>
        <p:txBody>
          <a:bodyPr wrap="square" lIns="43200" tIns="43200" rIns="43200" bIns="43200" rtlCol="0">
            <a:spAutoFit/>
          </a:bodyPr>
          <a:lstStyle/>
          <a:p>
            <a:r>
              <a:rPr lang="en-US" sz="3840" dirty="0">
                <a:solidFill>
                  <a:schemeClr val="accent2"/>
                </a:solidFill>
                <a:latin typeface="Garamond" panose="02020404030301010803" pitchFamily="18" charset="0"/>
              </a:rPr>
              <a:t>02</a:t>
            </a:r>
          </a:p>
        </p:txBody>
      </p:sp>
      <p:sp>
        <p:nvSpPr>
          <p:cNvPr id="22" name="Rectangle 21"/>
          <p:cNvSpPr/>
          <p:nvPr/>
        </p:nvSpPr>
        <p:spPr>
          <a:xfrm>
            <a:off x="2707393" y="4343400"/>
            <a:ext cx="3127292" cy="369332"/>
          </a:xfrm>
          <a:prstGeom prst="rect">
            <a:avLst/>
          </a:prstGeom>
        </p:spPr>
        <p:txBody>
          <a:bodyPr wrap="square" lIns="0" tIns="0" rIns="0" bIns="0">
            <a:spAutoFit/>
          </a:bodyPr>
          <a:lstStyle/>
          <a:p>
            <a:r>
              <a:rPr lang="en-US" sz="2400" b="1" dirty="0">
                <a:solidFill>
                  <a:schemeClr val="accent2"/>
                </a:solidFill>
                <a:latin typeface="Garamond" panose="02020404030301010803" pitchFamily="18" charset="0"/>
              </a:rPr>
              <a:t>Data Based Approach</a:t>
            </a:r>
            <a:endParaRPr lang="en-US" sz="2400" dirty="0">
              <a:solidFill>
                <a:schemeClr val="accent2"/>
              </a:solidFill>
              <a:latin typeface="Garamond" panose="02020404030301010803" pitchFamily="18" charset="0"/>
            </a:endParaRPr>
          </a:p>
        </p:txBody>
      </p:sp>
      <p:sp>
        <p:nvSpPr>
          <p:cNvPr id="27" name="TextBox 26"/>
          <p:cNvSpPr txBox="1"/>
          <p:nvPr/>
        </p:nvSpPr>
        <p:spPr>
          <a:xfrm>
            <a:off x="6693168" y="2077524"/>
            <a:ext cx="2375068" cy="757130"/>
          </a:xfrm>
          <a:prstGeom prst="rect">
            <a:avLst/>
          </a:prstGeom>
          <a:noFill/>
        </p:spPr>
        <p:txBody>
          <a:bodyPr wrap="square" rtlCol="0">
            <a:spAutoFit/>
          </a:bodyPr>
          <a:lstStyle/>
          <a:p>
            <a:r>
              <a:rPr lang="en-US" sz="2160" dirty="0">
                <a:latin typeface="Garamond" panose="02020404030301010803" pitchFamily="18" charset="0"/>
              </a:rPr>
              <a:t>Past is SIMILAR to Future</a:t>
            </a:r>
          </a:p>
        </p:txBody>
      </p:sp>
      <p:sp>
        <p:nvSpPr>
          <p:cNvPr id="28" name="TextBox 27"/>
          <p:cNvSpPr txBox="1"/>
          <p:nvPr/>
        </p:nvSpPr>
        <p:spPr>
          <a:xfrm>
            <a:off x="3230580" y="5257801"/>
            <a:ext cx="2468880" cy="757130"/>
          </a:xfrm>
          <a:prstGeom prst="rect">
            <a:avLst/>
          </a:prstGeom>
          <a:noFill/>
        </p:spPr>
        <p:txBody>
          <a:bodyPr wrap="square" rtlCol="0">
            <a:spAutoFit/>
          </a:bodyPr>
          <a:lstStyle/>
          <a:p>
            <a:r>
              <a:rPr lang="en-US" sz="2160" dirty="0">
                <a:latin typeface="Garamond" panose="02020404030301010803" pitchFamily="18" charset="0"/>
              </a:rPr>
              <a:t>Past is NOT SIMILAR to Future</a:t>
            </a:r>
          </a:p>
        </p:txBody>
      </p:sp>
    </p:spTree>
    <p:extLst>
      <p:ext uri="{BB962C8B-B14F-4D97-AF65-F5344CB8AC3E}">
        <p14:creationId xmlns:p14="http://schemas.microsoft.com/office/powerpoint/2010/main" val="35357179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42733"/>
            <a:ext cx="5154648" cy="651845"/>
          </a:xfrm>
          <a:noFill/>
        </p:spPr>
        <p:txBody>
          <a:bodyPr vert="horz" wrap="none" lIns="91440" tIns="45720" rIns="91440" bIns="45720" rtlCol="0" anchor="ctr">
            <a:spAutoFit/>
          </a:bodyPr>
          <a:lstStyle/>
          <a:p>
            <a:r>
              <a:rPr lang="en-US" sz="4000" dirty="0">
                <a:solidFill>
                  <a:srgbClr val="FF6700"/>
                </a:solidFill>
                <a:latin typeface="Garamond" panose="02020404030301010803" pitchFamily="18" charset="0"/>
                <a:ea typeface="+mn-ea"/>
                <a:cs typeface="+mn-cs"/>
              </a:rPr>
              <a:t>Exponential Smoothing</a:t>
            </a:r>
          </a:p>
        </p:txBody>
      </p:sp>
      <p:sp>
        <p:nvSpPr>
          <p:cNvPr id="43" name="Round Diagonal Corner Rectangle 42"/>
          <p:cNvSpPr/>
          <p:nvPr/>
        </p:nvSpPr>
        <p:spPr bwMode="gray">
          <a:xfrm>
            <a:off x="6568877" y="950714"/>
            <a:ext cx="2818963" cy="1705674"/>
          </a:xfrm>
          <a:prstGeom prst="round2DiagRect">
            <a:avLst>
              <a:gd name="adj1" fmla="val 16667"/>
              <a:gd name="adj2" fmla="val 0"/>
            </a:avLst>
          </a:prstGeom>
          <a:solidFill>
            <a:srgbClr val="00A1DE"/>
          </a:solidFill>
          <a:ln w="19050" algn="ctr">
            <a:noFill/>
            <a:miter lim="800000"/>
            <a:headEnd/>
            <a:tailEnd/>
          </a:ln>
        </p:spPr>
        <p:txBody>
          <a:bodyPr wrap="square" lIns="106680" tIns="106680" rIns="106680" bIns="106680" rtlCol="0" anchor="ctr"/>
          <a:lstStyle/>
          <a:p>
            <a:pPr algn="ctr" defTabSz="1097280">
              <a:lnSpc>
                <a:spcPct val="106000"/>
              </a:lnSpc>
              <a:defRPr/>
            </a:pPr>
            <a:endParaRPr lang="en-US" sz="1440" b="1" kern="0" dirty="0">
              <a:solidFill>
                <a:sysClr val="window" lastClr="FFFFFF"/>
              </a:solidFill>
            </a:endParaRPr>
          </a:p>
        </p:txBody>
      </p:sp>
      <p:sp>
        <p:nvSpPr>
          <p:cNvPr id="45" name="Round Diagonal Corner Rectangle 44"/>
          <p:cNvSpPr/>
          <p:nvPr/>
        </p:nvSpPr>
        <p:spPr bwMode="gray">
          <a:xfrm flipH="1">
            <a:off x="3676011" y="950715"/>
            <a:ext cx="2802954" cy="1705674"/>
          </a:xfrm>
          <a:prstGeom prst="round2DiagRect">
            <a:avLst/>
          </a:prstGeom>
          <a:solidFill>
            <a:srgbClr val="8C8C8C"/>
          </a:solidFill>
          <a:ln w="19050" algn="ctr">
            <a:noFill/>
            <a:miter lim="800000"/>
            <a:headEnd/>
            <a:tailEnd/>
          </a:ln>
        </p:spPr>
        <p:txBody>
          <a:bodyPr wrap="square" lIns="106680" tIns="106680" rIns="106680" bIns="106680" rtlCol="0" anchor="ctr"/>
          <a:lstStyle/>
          <a:p>
            <a:pPr algn="ctr" defTabSz="1097280">
              <a:lnSpc>
                <a:spcPct val="106000"/>
              </a:lnSpc>
              <a:defRPr/>
            </a:pPr>
            <a:endParaRPr lang="en-US" sz="1920" b="1" kern="0" dirty="0">
              <a:solidFill>
                <a:sysClr val="window" lastClr="FFFFFF"/>
              </a:solidFill>
            </a:endParaRPr>
          </a:p>
        </p:txBody>
      </p:sp>
      <p:sp>
        <p:nvSpPr>
          <p:cNvPr id="46" name="Rectangle 45"/>
          <p:cNvSpPr/>
          <p:nvPr/>
        </p:nvSpPr>
        <p:spPr>
          <a:xfrm>
            <a:off x="3901441" y="3246121"/>
            <a:ext cx="2428249" cy="2506327"/>
          </a:xfrm>
          <a:prstGeom prst="rect">
            <a:avLst/>
          </a:prstGeom>
        </p:spPr>
        <p:txBody>
          <a:bodyPr wrap="square" lIns="0" tIns="0" rIns="0" bIns="0">
            <a:spAutoFit/>
          </a:bodyPr>
          <a:lstStyle/>
          <a:p>
            <a:pPr marL="205740" indent="-205740" defTabSz="1097280">
              <a:spcBef>
                <a:spcPts val="720"/>
              </a:spcBef>
              <a:buFont typeface="Arial"/>
              <a:buChar char="•"/>
              <a:defRPr/>
            </a:pPr>
            <a:r>
              <a:rPr lang="en-US" sz="2160" kern="0" dirty="0">
                <a:solidFill>
                  <a:sysClr val="window" lastClr="FFFFFF"/>
                </a:solidFill>
              </a:rPr>
              <a:t>Assigns more weight to most recent observations </a:t>
            </a:r>
          </a:p>
          <a:p>
            <a:pPr marL="205740" indent="-205740" defTabSz="1097280">
              <a:spcBef>
                <a:spcPts val="720"/>
              </a:spcBef>
              <a:buFont typeface="Arial"/>
              <a:buChar char="•"/>
              <a:defRPr/>
            </a:pPr>
            <a:endParaRPr lang="en-US" sz="2160" kern="0" dirty="0">
              <a:solidFill>
                <a:sysClr val="window" lastClr="FFFFFF"/>
              </a:solidFill>
            </a:endParaRPr>
          </a:p>
          <a:p>
            <a:pPr marL="205740" indent="-205740" defTabSz="1097280">
              <a:spcBef>
                <a:spcPts val="720"/>
              </a:spcBef>
              <a:buFont typeface="Arial"/>
              <a:buChar char="•"/>
              <a:defRPr/>
            </a:pPr>
            <a:r>
              <a:rPr lang="en-US" sz="2160" kern="0" dirty="0">
                <a:solidFill>
                  <a:sysClr val="window" lastClr="FFFFFF"/>
                </a:solidFill>
              </a:rPr>
              <a:t>Assigns less weight to farthest observations</a:t>
            </a:r>
          </a:p>
        </p:txBody>
      </p:sp>
      <p:sp>
        <p:nvSpPr>
          <p:cNvPr id="48" name="Rectangle 47"/>
          <p:cNvSpPr/>
          <p:nvPr/>
        </p:nvSpPr>
        <p:spPr>
          <a:xfrm>
            <a:off x="3732542" y="1090286"/>
            <a:ext cx="2672125" cy="1467068"/>
          </a:xfrm>
          <a:prstGeom prst="rect">
            <a:avLst/>
          </a:prstGeom>
        </p:spPr>
        <p:txBody>
          <a:bodyPr wrap="square" lIns="0" tIns="0" rIns="0" bIns="0">
            <a:spAutoFit/>
          </a:bodyPr>
          <a:lstStyle/>
          <a:p>
            <a:pPr defTabSz="1097280">
              <a:spcBef>
                <a:spcPts val="720"/>
              </a:spcBef>
              <a:defRPr/>
            </a:pPr>
            <a:r>
              <a:rPr lang="en-US" sz="1440" b="1" kern="0" dirty="0">
                <a:solidFill>
                  <a:sysClr val="window" lastClr="FFFFFF"/>
                </a:solidFill>
              </a:rPr>
              <a:t>Simple Exponential Smoothing</a:t>
            </a:r>
          </a:p>
          <a:p>
            <a:pPr marL="205740" indent="-205740" defTabSz="1097280">
              <a:spcBef>
                <a:spcPts val="720"/>
              </a:spcBef>
              <a:buFont typeface="Arial"/>
              <a:buChar char="•"/>
              <a:defRPr/>
            </a:pPr>
            <a:r>
              <a:rPr lang="en-US" sz="1440" kern="0" dirty="0">
                <a:solidFill>
                  <a:sysClr val="window" lastClr="FFFFFF"/>
                </a:solidFill>
              </a:rPr>
              <a:t>No Trend</a:t>
            </a:r>
          </a:p>
          <a:p>
            <a:pPr marL="205740" indent="-205740" defTabSz="1097280">
              <a:spcBef>
                <a:spcPts val="720"/>
              </a:spcBef>
              <a:buFont typeface="Arial"/>
              <a:buChar char="•"/>
              <a:defRPr/>
            </a:pPr>
            <a:r>
              <a:rPr lang="en-US" sz="1440" kern="0" dirty="0">
                <a:solidFill>
                  <a:sysClr val="window" lastClr="FFFFFF"/>
                </a:solidFill>
              </a:rPr>
              <a:t>No Seasonality</a:t>
            </a:r>
          </a:p>
          <a:p>
            <a:pPr marL="205740" indent="-205740" defTabSz="1097280">
              <a:spcBef>
                <a:spcPts val="720"/>
              </a:spcBef>
              <a:buFont typeface="Arial"/>
              <a:buChar char="•"/>
              <a:defRPr/>
            </a:pPr>
            <a:r>
              <a:rPr lang="en-US" sz="1440" kern="0" dirty="0">
                <a:solidFill>
                  <a:sysClr val="window" lastClr="FFFFFF"/>
                </a:solidFill>
              </a:rPr>
              <a:t>Level</a:t>
            </a:r>
          </a:p>
          <a:p>
            <a:pPr marL="205740" indent="-205740" defTabSz="1097280">
              <a:spcBef>
                <a:spcPts val="720"/>
              </a:spcBef>
              <a:buFont typeface="Arial"/>
              <a:buChar char="•"/>
              <a:defRPr/>
            </a:pPr>
            <a:r>
              <a:rPr lang="en-US" sz="1440" kern="0" dirty="0">
                <a:solidFill>
                  <a:sysClr val="window" lastClr="FFFFFF"/>
                </a:solidFill>
              </a:rPr>
              <a:t>Noise (cannot be modeled)</a:t>
            </a:r>
          </a:p>
        </p:txBody>
      </p:sp>
      <p:cxnSp>
        <p:nvCxnSpPr>
          <p:cNvPr id="49" name="Straight Connector 48"/>
          <p:cNvCxnSpPr/>
          <p:nvPr/>
        </p:nvCxnSpPr>
        <p:spPr>
          <a:xfrm>
            <a:off x="3805171" y="1340843"/>
            <a:ext cx="1922146" cy="0"/>
          </a:xfrm>
          <a:prstGeom prst="line">
            <a:avLst/>
          </a:prstGeom>
          <a:noFill/>
          <a:ln w="9525" cap="flat" cmpd="sng" algn="ctr">
            <a:solidFill>
              <a:sysClr val="window" lastClr="FFFFFF"/>
            </a:solidFill>
            <a:prstDash val="solid"/>
            <a:headEnd type="none"/>
            <a:tailEnd type="none"/>
          </a:ln>
          <a:effectLst/>
        </p:spPr>
      </p:cxnSp>
      <p:sp>
        <p:nvSpPr>
          <p:cNvPr id="50" name="Rectangle 49"/>
          <p:cNvSpPr/>
          <p:nvPr/>
        </p:nvSpPr>
        <p:spPr>
          <a:xfrm>
            <a:off x="6676982" y="1235630"/>
            <a:ext cx="2601958" cy="1155701"/>
          </a:xfrm>
          <a:prstGeom prst="rect">
            <a:avLst/>
          </a:prstGeom>
        </p:spPr>
        <p:txBody>
          <a:bodyPr wrap="square" lIns="0" tIns="0" rIns="0" bIns="0">
            <a:spAutoFit/>
          </a:bodyPr>
          <a:lstStyle/>
          <a:p>
            <a:pPr defTabSz="1097280">
              <a:spcBef>
                <a:spcPts val="720"/>
              </a:spcBef>
              <a:defRPr/>
            </a:pPr>
            <a:r>
              <a:rPr lang="en-US" sz="1440" b="1" kern="0" dirty="0">
                <a:solidFill>
                  <a:sysClr val="window" lastClr="FFFFFF"/>
                </a:solidFill>
              </a:rPr>
              <a:t>Holt’s method</a:t>
            </a:r>
          </a:p>
          <a:p>
            <a:pPr marL="205740" indent="-205740" defTabSz="1097280">
              <a:spcBef>
                <a:spcPts val="720"/>
              </a:spcBef>
              <a:buFont typeface="Arial"/>
              <a:buChar char="•"/>
              <a:defRPr/>
            </a:pPr>
            <a:r>
              <a:rPr lang="en-US" sz="1440" kern="0" dirty="0">
                <a:solidFill>
                  <a:sysClr val="window" lastClr="FFFFFF"/>
                </a:solidFill>
              </a:rPr>
              <a:t>Also called double exponential</a:t>
            </a:r>
          </a:p>
          <a:p>
            <a:pPr marL="205740" indent="-205740" defTabSz="1097280">
              <a:spcBef>
                <a:spcPts val="720"/>
              </a:spcBef>
              <a:buFont typeface="Arial"/>
              <a:buChar char="•"/>
              <a:defRPr/>
            </a:pPr>
            <a:r>
              <a:rPr lang="en-US" sz="1440" kern="0" dirty="0">
                <a:solidFill>
                  <a:sysClr val="window" lastClr="FFFFFF"/>
                </a:solidFill>
              </a:rPr>
              <a:t>Trend </a:t>
            </a:r>
          </a:p>
          <a:p>
            <a:pPr marL="205740" indent="-205740" defTabSz="1097280">
              <a:spcBef>
                <a:spcPts val="720"/>
              </a:spcBef>
              <a:buFont typeface="Arial"/>
              <a:buChar char="•"/>
              <a:defRPr/>
            </a:pPr>
            <a:r>
              <a:rPr lang="en-US" sz="1440" kern="0" dirty="0">
                <a:solidFill>
                  <a:sysClr val="window" lastClr="FFFFFF"/>
                </a:solidFill>
              </a:rPr>
              <a:t>No Seasonality</a:t>
            </a:r>
          </a:p>
        </p:txBody>
      </p:sp>
      <p:cxnSp>
        <p:nvCxnSpPr>
          <p:cNvPr id="51" name="Straight Connector 50"/>
          <p:cNvCxnSpPr/>
          <p:nvPr/>
        </p:nvCxnSpPr>
        <p:spPr>
          <a:xfrm>
            <a:off x="6676981" y="1525508"/>
            <a:ext cx="1407598" cy="0"/>
          </a:xfrm>
          <a:prstGeom prst="line">
            <a:avLst/>
          </a:prstGeom>
          <a:noFill/>
          <a:ln w="9525" cap="flat" cmpd="sng" algn="ctr">
            <a:solidFill>
              <a:sysClr val="window" lastClr="FFFFFF"/>
            </a:solidFill>
            <a:prstDash val="solid"/>
            <a:headEnd type="none"/>
            <a:tailEnd type="none"/>
          </a:ln>
          <a:effectLst/>
        </p:spPr>
      </p:cxnSp>
      <p:grpSp>
        <p:nvGrpSpPr>
          <p:cNvPr id="57" name="Group 56"/>
          <p:cNvGrpSpPr/>
          <p:nvPr/>
        </p:nvGrpSpPr>
        <p:grpSpPr>
          <a:xfrm>
            <a:off x="8382001" y="1965960"/>
            <a:ext cx="481950" cy="464820"/>
            <a:chOff x="2185477" y="5525527"/>
            <a:chExt cx="523177" cy="504582"/>
          </a:xfrm>
        </p:grpSpPr>
        <p:sp>
          <p:nvSpPr>
            <p:cNvPr id="58" name="Freeform 33"/>
            <p:cNvSpPr>
              <a:spLocks noChangeAspect="1" noEditPoints="1"/>
            </p:cNvSpPr>
            <p:nvPr/>
          </p:nvSpPr>
          <p:spPr bwMode="auto">
            <a:xfrm>
              <a:off x="2234420" y="5525527"/>
              <a:ext cx="333534" cy="337026"/>
            </a:xfrm>
            <a:custGeom>
              <a:avLst/>
              <a:gdLst>
                <a:gd name="T0" fmla="*/ 423 w 633"/>
                <a:gd name="T1" fmla="*/ 324 h 621"/>
                <a:gd name="T2" fmla="*/ 423 w 633"/>
                <a:gd name="T3" fmla="*/ 324 h 621"/>
                <a:gd name="T4" fmla="*/ 302 w 633"/>
                <a:gd name="T5" fmla="*/ 415 h 621"/>
                <a:gd name="T6" fmla="*/ 209 w 633"/>
                <a:gd name="T7" fmla="*/ 295 h 621"/>
                <a:gd name="T8" fmla="*/ 330 w 633"/>
                <a:gd name="T9" fmla="*/ 205 h 621"/>
                <a:gd name="T10" fmla="*/ 423 w 633"/>
                <a:gd name="T11" fmla="*/ 324 h 621"/>
                <a:gd name="T12" fmla="*/ 604 w 633"/>
                <a:gd name="T13" fmla="*/ 310 h 621"/>
                <a:gd name="T14" fmla="*/ 604 w 633"/>
                <a:gd name="T15" fmla="*/ 310 h 621"/>
                <a:gd name="T16" fmla="*/ 550 w 633"/>
                <a:gd name="T17" fmla="*/ 261 h 621"/>
                <a:gd name="T18" fmla="*/ 562 w 633"/>
                <a:gd name="T19" fmla="*/ 171 h 621"/>
                <a:gd name="T20" fmla="*/ 563 w 633"/>
                <a:gd name="T21" fmla="*/ 170 h 621"/>
                <a:gd name="T22" fmla="*/ 586 w 633"/>
                <a:gd name="T23" fmla="*/ 147 h 621"/>
                <a:gd name="T24" fmla="*/ 547 w 633"/>
                <a:gd name="T25" fmla="*/ 96 h 621"/>
                <a:gd name="T26" fmla="*/ 518 w 633"/>
                <a:gd name="T27" fmla="*/ 111 h 621"/>
                <a:gd name="T28" fmla="*/ 516 w 633"/>
                <a:gd name="T29" fmla="*/ 112 h 621"/>
                <a:gd name="T30" fmla="*/ 398 w 633"/>
                <a:gd name="T31" fmla="*/ 64 h 621"/>
                <a:gd name="T32" fmla="*/ 390 w 633"/>
                <a:gd name="T33" fmla="*/ 35 h 621"/>
                <a:gd name="T34" fmla="*/ 391 w 633"/>
                <a:gd name="T35" fmla="*/ 34 h 621"/>
                <a:gd name="T36" fmla="*/ 390 w 633"/>
                <a:gd name="T37" fmla="*/ 7 h 621"/>
                <a:gd name="T38" fmla="*/ 326 w 633"/>
                <a:gd name="T39" fmla="*/ 0 h 621"/>
                <a:gd name="T40" fmla="*/ 316 w 633"/>
                <a:gd name="T41" fmla="*/ 30 h 621"/>
                <a:gd name="T42" fmla="*/ 316 w 633"/>
                <a:gd name="T43" fmla="*/ 30 h 621"/>
                <a:gd name="T44" fmla="*/ 266 w 633"/>
                <a:gd name="T45" fmla="*/ 80 h 621"/>
                <a:gd name="T46" fmla="*/ 169 w 633"/>
                <a:gd name="T47" fmla="*/ 62 h 621"/>
                <a:gd name="T48" fmla="*/ 167 w 633"/>
                <a:gd name="T49" fmla="*/ 60 h 621"/>
                <a:gd name="T50" fmla="*/ 150 w 633"/>
                <a:gd name="T51" fmla="*/ 45 h 621"/>
                <a:gd name="T52" fmla="*/ 99 w 633"/>
                <a:gd name="T53" fmla="*/ 83 h 621"/>
                <a:gd name="T54" fmla="*/ 114 w 633"/>
                <a:gd name="T55" fmla="*/ 111 h 621"/>
                <a:gd name="T56" fmla="*/ 115 w 633"/>
                <a:gd name="T57" fmla="*/ 114 h 621"/>
                <a:gd name="T58" fmla="*/ 66 w 633"/>
                <a:gd name="T59" fmla="*/ 230 h 621"/>
                <a:gd name="T60" fmla="*/ 29 w 633"/>
                <a:gd name="T61" fmla="*/ 237 h 621"/>
                <a:gd name="T62" fmla="*/ 8 w 633"/>
                <a:gd name="T63" fmla="*/ 237 h 621"/>
                <a:gd name="T64" fmla="*/ 0 w 633"/>
                <a:gd name="T65" fmla="*/ 300 h 621"/>
                <a:gd name="T66" fmla="*/ 26 w 633"/>
                <a:gd name="T67" fmla="*/ 308 h 621"/>
                <a:gd name="T68" fmla="*/ 82 w 633"/>
                <a:gd name="T69" fmla="*/ 359 h 621"/>
                <a:gd name="T70" fmla="*/ 66 w 633"/>
                <a:gd name="T71" fmla="*/ 453 h 621"/>
                <a:gd name="T72" fmla="*/ 46 w 633"/>
                <a:gd name="T73" fmla="*/ 472 h 621"/>
                <a:gd name="T74" fmla="*/ 86 w 633"/>
                <a:gd name="T75" fmla="*/ 523 h 621"/>
                <a:gd name="T76" fmla="*/ 108 w 633"/>
                <a:gd name="T77" fmla="*/ 511 h 621"/>
                <a:gd name="T78" fmla="*/ 109 w 633"/>
                <a:gd name="T79" fmla="*/ 510 h 621"/>
                <a:gd name="T80" fmla="*/ 117 w 633"/>
                <a:gd name="T81" fmla="*/ 507 h 621"/>
                <a:gd name="T82" fmla="*/ 235 w 633"/>
                <a:gd name="T83" fmla="*/ 555 h 621"/>
                <a:gd name="T84" fmla="*/ 242 w 633"/>
                <a:gd name="T85" fmla="*/ 588 h 621"/>
                <a:gd name="T86" fmla="*/ 242 w 633"/>
                <a:gd name="T87" fmla="*/ 588 h 621"/>
                <a:gd name="T88" fmla="*/ 243 w 633"/>
                <a:gd name="T89" fmla="*/ 612 h 621"/>
                <a:gd name="T90" fmla="*/ 307 w 633"/>
                <a:gd name="T91" fmla="*/ 621 h 621"/>
                <a:gd name="T92" fmla="*/ 315 w 633"/>
                <a:gd name="T93" fmla="*/ 596 h 621"/>
                <a:gd name="T94" fmla="*/ 366 w 633"/>
                <a:gd name="T95" fmla="*/ 540 h 621"/>
                <a:gd name="T96" fmla="*/ 461 w 633"/>
                <a:gd name="T97" fmla="*/ 554 h 621"/>
                <a:gd name="T98" fmla="*/ 482 w 633"/>
                <a:gd name="T99" fmla="*/ 574 h 621"/>
                <a:gd name="T100" fmla="*/ 533 w 633"/>
                <a:gd name="T101" fmla="*/ 536 h 621"/>
                <a:gd name="T102" fmla="*/ 518 w 633"/>
                <a:gd name="T103" fmla="*/ 507 h 621"/>
                <a:gd name="T104" fmla="*/ 517 w 633"/>
                <a:gd name="T105" fmla="*/ 506 h 621"/>
                <a:gd name="T106" fmla="*/ 566 w 633"/>
                <a:gd name="T107" fmla="*/ 389 h 621"/>
                <a:gd name="T108" fmla="*/ 598 w 633"/>
                <a:gd name="T109" fmla="*/ 383 h 621"/>
                <a:gd name="T110" fmla="*/ 624 w 633"/>
                <a:gd name="T111" fmla="*/ 382 h 621"/>
                <a:gd name="T112" fmla="*/ 633 w 633"/>
                <a:gd name="T113" fmla="*/ 319 h 621"/>
                <a:gd name="T114" fmla="*/ 604 w 633"/>
                <a:gd name="T115" fmla="*/ 31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33" h="621">
                  <a:moveTo>
                    <a:pt x="423" y="324"/>
                  </a:moveTo>
                  <a:lnTo>
                    <a:pt x="423" y="324"/>
                  </a:lnTo>
                  <a:cubicBezTo>
                    <a:pt x="415" y="382"/>
                    <a:pt x="361" y="422"/>
                    <a:pt x="302" y="415"/>
                  </a:cubicBezTo>
                  <a:cubicBezTo>
                    <a:pt x="243" y="407"/>
                    <a:pt x="201" y="353"/>
                    <a:pt x="209" y="295"/>
                  </a:cubicBezTo>
                  <a:cubicBezTo>
                    <a:pt x="217" y="237"/>
                    <a:pt x="271" y="197"/>
                    <a:pt x="330" y="205"/>
                  </a:cubicBezTo>
                  <a:cubicBezTo>
                    <a:pt x="389" y="212"/>
                    <a:pt x="431" y="266"/>
                    <a:pt x="423" y="324"/>
                  </a:cubicBezTo>
                  <a:close/>
                  <a:moveTo>
                    <a:pt x="604" y="310"/>
                  </a:moveTo>
                  <a:lnTo>
                    <a:pt x="604" y="310"/>
                  </a:lnTo>
                  <a:cubicBezTo>
                    <a:pt x="580" y="302"/>
                    <a:pt x="560" y="285"/>
                    <a:pt x="550" y="261"/>
                  </a:cubicBezTo>
                  <a:cubicBezTo>
                    <a:pt x="537" y="230"/>
                    <a:pt x="543" y="196"/>
                    <a:pt x="562" y="171"/>
                  </a:cubicBezTo>
                  <a:lnTo>
                    <a:pt x="563" y="170"/>
                  </a:lnTo>
                  <a:lnTo>
                    <a:pt x="586" y="147"/>
                  </a:lnTo>
                  <a:lnTo>
                    <a:pt x="547" y="96"/>
                  </a:lnTo>
                  <a:lnTo>
                    <a:pt x="518" y="111"/>
                  </a:lnTo>
                  <a:lnTo>
                    <a:pt x="516" y="112"/>
                  </a:lnTo>
                  <a:cubicBezTo>
                    <a:pt x="470" y="131"/>
                    <a:pt x="417" y="109"/>
                    <a:pt x="398" y="64"/>
                  </a:cubicBezTo>
                  <a:cubicBezTo>
                    <a:pt x="394" y="55"/>
                    <a:pt x="391" y="45"/>
                    <a:pt x="390" y="35"/>
                  </a:cubicBezTo>
                  <a:lnTo>
                    <a:pt x="391" y="34"/>
                  </a:lnTo>
                  <a:lnTo>
                    <a:pt x="390" y="7"/>
                  </a:lnTo>
                  <a:lnTo>
                    <a:pt x="326" y="0"/>
                  </a:lnTo>
                  <a:lnTo>
                    <a:pt x="316" y="30"/>
                  </a:lnTo>
                  <a:lnTo>
                    <a:pt x="316" y="30"/>
                  </a:lnTo>
                  <a:cubicBezTo>
                    <a:pt x="307" y="52"/>
                    <a:pt x="290" y="70"/>
                    <a:pt x="266" y="80"/>
                  </a:cubicBezTo>
                  <a:cubicBezTo>
                    <a:pt x="232" y="94"/>
                    <a:pt x="194" y="86"/>
                    <a:pt x="169" y="62"/>
                  </a:cubicBezTo>
                  <a:lnTo>
                    <a:pt x="167" y="60"/>
                  </a:lnTo>
                  <a:lnTo>
                    <a:pt x="150" y="45"/>
                  </a:lnTo>
                  <a:lnTo>
                    <a:pt x="99" y="83"/>
                  </a:lnTo>
                  <a:lnTo>
                    <a:pt x="114" y="111"/>
                  </a:lnTo>
                  <a:lnTo>
                    <a:pt x="115" y="114"/>
                  </a:lnTo>
                  <a:cubicBezTo>
                    <a:pt x="134" y="159"/>
                    <a:pt x="113" y="211"/>
                    <a:pt x="66" y="230"/>
                  </a:cubicBezTo>
                  <a:cubicBezTo>
                    <a:pt x="54" y="235"/>
                    <a:pt x="43" y="236"/>
                    <a:pt x="29" y="237"/>
                  </a:cubicBezTo>
                  <a:lnTo>
                    <a:pt x="8" y="237"/>
                  </a:lnTo>
                  <a:lnTo>
                    <a:pt x="0" y="300"/>
                  </a:lnTo>
                  <a:lnTo>
                    <a:pt x="26" y="308"/>
                  </a:lnTo>
                  <a:cubicBezTo>
                    <a:pt x="51" y="316"/>
                    <a:pt x="71" y="334"/>
                    <a:pt x="82" y="359"/>
                  </a:cubicBezTo>
                  <a:cubicBezTo>
                    <a:pt x="96" y="392"/>
                    <a:pt x="89" y="428"/>
                    <a:pt x="66" y="453"/>
                  </a:cubicBezTo>
                  <a:lnTo>
                    <a:pt x="46" y="472"/>
                  </a:lnTo>
                  <a:lnTo>
                    <a:pt x="86" y="523"/>
                  </a:lnTo>
                  <a:lnTo>
                    <a:pt x="108" y="511"/>
                  </a:lnTo>
                  <a:lnTo>
                    <a:pt x="109" y="510"/>
                  </a:lnTo>
                  <a:cubicBezTo>
                    <a:pt x="114" y="508"/>
                    <a:pt x="112" y="509"/>
                    <a:pt x="117" y="507"/>
                  </a:cubicBezTo>
                  <a:cubicBezTo>
                    <a:pt x="163" y="488"/>
                    <a:pt x="216" y="509"/>
                    <a:pt x="235" y="555"/>
                  </a:cubicBezTo>
                  <a:cubicBezTo>
                    <a:pt x="240" y="566"/>
                    <a:pt x="242" y="577"/>
                    <a:pt x="242" y="588"/>
                  </a:cubicBezTo>
                  <a:lnTo>
                    <a:pt x="242" y="588"/>
                  </a:lnTo>
                  <a:lnTo>
                    <a:pt x="243" y="612"/>
                  </a:lnTo>
                  <a:lnTo>
                    <a:pt x="307" y="621"/>
                  </a:lnTo>
                  <a:lnTo>
                    <a:pt x="315" y="596"/>
                  </a:lnTo>
                  <a:cubicBezTo>
                    <a:pt x="322" y="572"/>
                    <a:pt x="340" y="550"/>
                    <a:pt x="366" y="540"/>
                  </a:cubicBezTo>
                  <a:cubicBezTo>
                    <a:pt x="399" y="526"/>
                    <a:pt x="435" y="533"/>
                    <a:pt x="461" y="554"/>
                  </a:cubicBezTo>
                  <a:lnTo>
                    <a:pt x="482" y="574"/>
                  </a:lnTo>
                  <a:lnTo>
                    <a:pt x="533" y="536"/>
                  </a:lnTo>
                  <a:lnTo>
                    <a:pt x="518" y="507"/>
                  </a:lnTo>
                  <a:lnTo>
                    <a:pt x="517" y="506"/>
                  </a:lnTo>
                  <a:cubicBezTo>
                    <a:pt x="498" y="460"/>
                    <a:pt x="520" y="408"/>
                    <a:pt x="566" y="389"/>
                  </a:cubicBezTo>
                  <a:cubicBezTo>
                    <a:pt x="576" y="385"/>
                    <a:pt x="587" y="383"/>
                    <a:pt x="598" y="383"/>
                  </a:cubicBezTo>
                  <a:lnTo>
                    <a:pt x="624" y="382"/>
                  </a:lnTo>
                  <a:lnTo>
                    <a:pt x="633" y="319"/>
                  </a:lnTo>
                  <a:lnTo>
                    <a:pt x="604" y="310"/>
                  </a:lnTo>
                  <a:close/>
                </a:path>
              </a:pathLst>
            </a:custGeom>
            <a:solidFill>
              <a:sysClr val="window" lastClr="FFFFFF"/>
            </a:solidFill>
            <a:ln w="0">
              <a:noFill/>
              <a:prstDash val="solid"/>
              <a:round/>
              <a:headEnd/>
              <a:tailEnd/>
            </a:ln>
          </p:spPr>
          <p:txBody>
            <a:bodyPr vert="horz" wrap="square" lIns="109728" tIns="54864" rIns="109728" bIns="54864" numCol="1" anchor="t" anchorCtr="0" compatLnSpc="1">
              <a:prstTxWarp prst="textNoShape">
                <a:avLst/>
              </a:prstTxWarp>
            </a:bodyPr>
            <a:lstStyle/>
            <a:p>
              <a:pPr defTabSz="1097280">
                <a:defRPr/>
              </a:pPr>
              <a:endParaRPr lang="en-US" sz="2160" kern="0">
                <a:solidFill>
                  <a:sysClr val="windowText" lastClr="000000"/>
                </a:solidFill>
              </a:endParaRPr>
            </a:p>
          </p:txBody>
        </p:sp>
        <p:sp>
          <p:nvSpPr>
            <p:cNvPr id="59" name="Freeform 33"/>
            <p:cNvSpPr>
              <a:spLocks noChangeAspect="1" noEditPoints="1"/>
            </p:cNvSpPr>
            <p:nvPr/>
          </p:nvSpPr>
          <p:spPr bwMode="auto">
            <a:xfrm>
              <a:off x="2536194" y="5733047"/>
              <a:ext cx="172460" cy="174267"/>
            </a:xfrm>
            <a:custGeom>
              <a:avLst/>
              <a:gdLst>
                <a:gd name="T0" fmla="*/ 423 w 633"/>
                <a:gd name="T1" fmla="*/ 324 h 621"/>
                <a:gd name="T2" fmla="*/ 423 w 633"/>
                <a:gd name="T3" fmla="*/ 324 h 621"/>
                <a:gd name="T4" fmla="*/ 302 w 633"/>
                <a:gd name="T5" fmla="*/ 415 h 621"/>
                <a:gd name="T6" fmla="*/ 209 w 633"/>
                <a:gd name="T7" fmla="*/ 295 h 621"/>
                <a:gd name="T8" fmla="*/ 330 w 633"/>
                <a:gd name="T9" fmla="*/ 205 h 621"/>
                <a:gd name="T10" fmla="*/ 423 w 633"/>
                <a:gd name="T11" fmla="*/ 324 h 621"/>
                <a:gd name="T12" fmla="*/ 604 w 633"/>
                <a:gd name="T13" fmla="*/ 310 h 621"/>
                <a:gd name="T14" fmla="*/ 604 w 633"/>
                <a:gd name="T15" fmla="*/ 310 h 621"/>
                <a:gd name="T16" fmla="*/ 550 w 633"/>
                <a:gd name="T17" fmla="*/ 261 h 621"/>
                <a:gd name="T18" fmla="*/ 562 w 633"/>
                <a:gd name="T19" fmla="*/ 171 h 621"/>
                <a:gd name="T20" fmla="*/ 563 w 633"/>
                <a:gd name="T21" fmla="*/ 170 h 621"/>
                <a:gd name="T22" fmla="*/ 586 w 633"/>
                <a:gd name="T23" fmla="*/ 147 h 621"/>
                <a:gd name="T24" fmla="*/ 547 w 633"/>
                <a:gd name="T25" fmla="*/ 96 h 621"/>
                <a:gd name="T26" fmla="*/ 518 w 633"/>
                <a:gd name="T27" fmla="*/ 111 h 621"/>
                <a:gd name="T28" fmla="*/ 516 w 633"/>
                <a:gd name="T29" fmla="*/ 112 h 621"/>
                <a:gd name="T30" fmla="*/ 398 w 633"/>
                <a:gd name="T31" fmla="*/ 64 h 621"/>
                <a:gd name="T32" fmla="*/ 390 w 633"/>
                <a:gd name="T33" fmla="*/ 35 h 621"/>
                <a:gd name="T34" fmla="*/ 391 w 633"/>
                <a:gd name="T35" fmla="*/ 34 h 621"/>
                <a:gd name="T36" fmla="*/ 390 w 633"/>
                <a:gd name="T37" fmla="*/ 7 h 621"/>
                <a:gd name="T38" fmla="*/ 326 w 633"/>
                <a:gd name="T39" fmla="*/ 0 h 621"/>
                <a:gd name="T40" fmla="*/ 316 w 633"/>
                <a:gd name="T41" fmla="*/ 30 h 621"/>
                <a:gd name="T42" fmla="*/ 316 w 633"/>
                <a:gd name="T43" fmla="*/ 30 h 621"/>
                <a:gd name="T44" fmla="*/ 266 w 633"/>
                <a:gd name="T45" fmla="*/ 80 h 621"/>
                <a:gd name="T46" fmla="*/ 169 w 633"/>
                <a:gd name="T47" fmla="*/ 62 h 621"/>
                <a:gd name="T48" fmla="*/ 167 w 633"/>
                <a:gd name="T49" fmla="*/ 60 h 621"/>
                <a:gd name="T50" fmla="*/ 150 w 633"/>
                <a:gd name="T51" fmla="*/ 45 h 621"/>
                <a:gd name="T52" fmla="*/ 99 w 633"/>
                <a:gd name="T53" fmla="*/ 83 h 621"/>
                <a:gd name="T54" fmla="*/ 114 w 633"/>
                <a:gd name="T55" fmla="*/ 111 h 621"/>
                <a:gd name="T56" fmla="*/ 115 w 633"/>
                <a:gd name="T57" fmla="*/ 114 h 621"/>
                <a:gd name="T58" fmla="*/ 66 w 633"/>
                <a:gd name="T59" fmla="*/ 230 h 621"/>
                <a:gd name="T60" fmla="*/ 29 w 633"/>
                <a:gd name="T61" fmla="*/ 237 h 621"/>
                <a:gd name="T62" fmla="*/ 8 w 633"/>
                <a:gd name="T63" fmla="*/ 237 h 621"/>
                <a:gd name="T64" fmla="*/ 0 w 633"/>
                <a:gd name="T65" fmla="*/ 300 h 621"/>
                <a:gd name="T66" fmla="*/ 26 w 633"/>
                <a:gd name="T67" fmla="*/ 308 h 621"/>
                <a:gd name="T68" fmla="*/ 82 w 633"/>
                <a:gd name="T69" fmla="*/ 359 h 621"/>
                <a:gd name="T70" fmla="*/ 66 w 633"/>
                <a:gd name="T71" fmla="*/ 453 h 621"/>
                <a:gd name="T72" fmla="*/ 46 w 633"/>
                <a:gd name="T73" fmla="*/ 472 h 621"/>
                <a:gd name="T74" fmla="*/ 86 w 633"/>
                <a:gd name="T75" fmla="*/ 523 h 621"/>
                <a:gd name="T76" fmla="*/ 108 w 633"/>
                <a:gd name="T77" fmla="*/ 511 h 621"/>
                <a:gd name="T78" fmla="*/ 109 w 633"/>
                <a:gd name="T79" fmla="*/ 510 h 621"/>
                <a:gd name="T80" fmla="*/ 117 w 633"/>
                <a:gd name="T81" fmla="*/ 507 h 621"/>
                <a:gd name="T82" fmla="*/ 235 w 633"/>
                <a:gd name="T83" fmla="*/ 555 h 621"/>
                <a:gd name="T84" fmla="*/ 242 w 633"/>
                <a:gd name="T85" fmla="*/ 588 h 621"/>
                <a:gd name="T86" fmla="*/ 242 w 633"/>
                <a:gd name="T87" fmla="*/ 588 h 621"/>
                <a:gd name="T88" fmla="*/ 243 w 633"/>
                <a:gd name="T89" fmla="*/ 612 h 621"/>
                <a:gd name="T90" fmla="*/ 307 w 633"/>
                <a:gd name="T91" fmla="*/ 621 h 621"/>
                <a:gd name="T92" fmla="*/ 315 w 633"/>
                <a:gd name="T93" fmla="*/ 596 h 621"/>
                <a:gd name="T94" fmla="*/ 366 w 633"/>
                <a:gd name="T95" fmla="*/ 540 h 621"/>
                <a:gd name="T96" fmla="*/ 461 w 633"/>
                <a:gd name="T97" fmla="*/ 554 h 621"/>
                <a:gd name="T98" fmla="*/ 482 w 633"/>
                <a:gd name="T99" fmla="*/ 574 h 621"/>
                <a:gd name="T100" fmla="*/ 533 w 633"/>
                <a:gd name="T101" fmla="*/ 536 h 621"/>
                <a:gd name="T102" fmla="*/ 518 w 633"/>
                <a:gd name="T103" fmla="*/ 507 h 621"/>
                <a:gd name="T104" fmla="*/ 517 w 633"/>
                <a:gd name="T105" fmla="*/ 506 h 621"/>
                <a:gd name="T106" fmla="*/ 566 w 633"/>
                <a:gd name="T107" fmla="*/ 389 h 621"/>
                <a:gd name="T108" fmla="*/ 598 w 633"/>
                <a:gd name="T109" fmla="*/ 383 h 621"/>
                <a:gd name="T110" fmla="*/ 624 w 633"/>
                <a:gd name="T111" fmla="*/ 382 h 621"/>
                <a:gd name="T112" fmla="*/ 633 w 633"/>
                <a:gd name="T113" fmla="*/ 319 h 621"/>
                <a:gd name="T114" fmla="*/ 604 w 633"/>
                <a:gd name="T115" fmla="*/ 31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33" h="621">
                  <a:moveTo>
                    <a:pt x="423" y="324"/>
                  </a:moveTo>
                  <a:lnTo>
                    <a:pt x="423" y="324"/>
                  </a:lnTo>
                  <a:cubicBezTo>
                    <a:pt x="415" y="382"/>
                    <a:pt x="361" y="422"/>
                    <a:pt x="302" y="415"/>
                  </a:cubicBezTo>
                  <a:cubicBezTo>
                    <a:pt x="243" y="407"/>
                    <a:pt x="201" y="353"/>
                    <a:pt x="209" y="295"/>
                  </a:cubicBezTo>
                  <a:cubicBezTo>
                    <a:pt x="217" y="237"/>
                    <a:pt x="271" y="197"/>
                    <a:pt x="330" y="205"/>
                  </a:cubicBezTo>
                  <a:cubicBezTo>
                    <a:pt x="389" y="212"/>
                    <a:pt x="431" y="266"/>
                    <a:pt x="423" y="324"/>
                  </a:cubicBezTo>
                  <a:close/>
                  <a:moveTo>
                    <a:pt x="604" y="310"/>
                  </a:moveTo>
                  <a:lnTo>
                    <a:pt x="604" y="310"/>
                  </a:lnTo>
                  <a:cubicBezTo>
                    <a:pt x="580" y="302"/>
                    <a:pt x="560" y="285"/>
                    <a:pt x="550" y="261"/>
                  </a:cubicBezTo>
                  <a:cubicBezTo>
                    <a:pt x="537" y="230"/>
                    <a:pt x="543" y="196"/>
                    <a:pt x="562" y="171"/>
                  </a:cubicBezTo>
                  <a:lnTo>
                    <a:pt x="563" y="170"/>
                  </a:lnTo>
                  <a:lnTo>
                    <a:pt x="586" y="147"/>
                  </a:lnTo>
                  <a:lnTo>
                    <a:pt x="547" y="96"/>
                  </a:lnTo>
                  <a:lnTo>
                    <a:pt x="518" y="111"/>
                  </a:lnTo>
                  <a:lnTo>
                    <a:pt x="516" y="112"/>
                  </a:lnTo>
                  <a:cubicBezTo>
                    <a:pt x="470" y="131"/>
                    <a:pt x="417" y="109"/>
                    <a:pt x="398" y="64"/>
                  </a:cubicBezTo>
                  <a:cubicBezTo>
                    <a:pt x="394" y="55"/>
                    <a:pt x="391" y="45"/>
                    <a:pt x="390" y="35"/>
                  </a:cubicBezTo>
                  <a:lnTo>
                    <a:pt x="391" y="34"/>
                  </a:lnTo>
                  <a:lnTo>
                    <a:pt x="390" y="7"/>
                  </a:lnTo>
                  <a:lnTo>
                    <a:pt x="326" y="0"/>
                  </a:lnTo>
                  <a:lnTo>
                    <a:pt x="316" y="30"/>
                  </a:lnTo>
                  <a:lnTo>
                    <a:pt x="316" y="30"/>
                  </a:lnTo>
                  <a:cubicBezTo>
                    <a:pt x="307" y="52"/>
                    <a:pt x="290" y="70"/>
                    <a:pt x="266" y="80"/>
                  </a:cubicBezTo>
                  <a:cubicBezTo>
                    <a:pt x="232" y="94"/>
                    <a:pt x="194" y="86"/>
                    <a:pt x="169" y="62"/>
                  </a:cubicBezTo>
                  <a:lnTo>
                    <a:pt x="167" y="60"/>
                  </a:lnTo>
                  <a:lnTo>
                    <a:pt x="150" y="45"/>
                  </a:lnTo>
                  <a:lnTo>
                    <a:pt x="99" y="83"/>
                  </a:lnTo>
                  <a:lnTo>
                    <a:pt x="114" y="111"/>
                  </a:lnTo>
                  <a:lnTo>
                    <a:pt x="115" y="114"/>
                  </a:lnTo>
                  <a:cubicBezTo>
                    <a:pt x="134" y="159"/>
                    <a:pt x="113" y="211"/>
                    <a:pt x="66" y="230"/>
                  </a:cubicBezTo>
                  <a:cubicBezTo>
                    <a:pt x="54" y="235"/>
                    <a:pt x="43" y="236"/>
                    <a:pt x="29" y="237"/>
                  </a:cubicBezTo>
                  <a:lnTo>
                    <a:pt x="8" y="237"/>
                  </a:lnTo>
                  <a:lnTo>
                    <a:pt x="0" y="300"/>
                  </a:lnTo>
                  <a:lnTo>
                    <a:pt x="26" y="308"/>
                  </a:lnTo>
                  <a:cubicBezTo>
                    <a:pt x="51" y="316"/>
                    <a:pt x="71" y="334"/>
                    <a:pt x="82" y="359"/>
                  </a:cubicBezTo>
                  <a:cubicBezTo>
                    <a:pt x="96" y="392"/>
                    <a:pt x="89" y="428"/>
                    <a:pt x="66" y="453"/>
                  </a:cubicBezTo>
                  <a:lnTo>
                    <a:pt x="46" y="472"/>
                  </a:lnTo>
                  <a:lnTo>
                    <a:pt x="86" y="523"/>
                  </a:lnTo>
                  <a:lnTo>
                    <a:pt x="108" y="511"/>
                  </a:lnTo>
                  <a:lnTo>
                    <a:pt x="109" y="510"/>
                  </a:lnTo>
                  <a:cubicBezTo>
                    <a:pt x="114" y="508"/>
                    <a:pt x="112" y="509"/>
                    <a:pt x="117" y="507"/>
                  </a:cubicBezTo>
                  <a:cubicBezTo>
                    <a:pt x="163" y="488"/>
                    <a:pt x="216" y="509"/>
                    <a:pt x="235" y="555"/>
                  </a:cubicBezTo>
                  <a:cubicBezTo>
                    <a:pt x="240" y="566"/>
                    <a:pt x="242" y="577"/>
                    <a:pt x="242" y="588"/>
                  </a:cubicBezTo>
                  <a:lnTo>
                    <a:pt x="242" y="588"/>
                  </a:lnTo>
                  <a:lnTo>
                    <a:pt x="243" y="612"/>
                  </a:lnTo>
                  <a:lnTo>
                    <a:pt x="307" y="621"/>
                  </a:lnTo>
                  <a:lnTo>
                    <a:pt x="315" y="596"/>
                  </a:lnTo>
                  <a:cubicBezTo>
                    <a:pt x="322" y="572"/>
                    <a:pt x="340" y="550"/>
                    <a:pt x="366" y="540"/>
                  </a:cubicBezTo>
                  <a:cubicBezTo>
                    <a:pt x="399" y="526"/>
                    <a:pt x="435" y="533"/>
                    <a:pt x="461" y="554"/>
                  </a:cubicBezTo>
                  <a:lnTo>
                    <a:pt x="482" y="574"/>
                  </a:lnTo>
                  <a:lnTo>
                    <a:pt x="533" y="536"/>
                  </a:lnTo>
                  <a:lnTo>
                    <a:pt x="518" y="507"/>
                  </a:lnTo>
                  <a:lnTo>
                    <a:pt x="517" y="506"/>
                  </a:lnTo>
                  <a:cubicBezTo>
                    <a:pt x="498" y="460"/>
                    <a:pt x="520" y="408"/>
                    <a:pt x="566" y="389"/>
                  </a:cubicBezTo>
                  <a:cubicBezTo>
                    <a:pt x="576" y="385"/>
                    <a:pt x="587" y="383"/>
                    <a:pt x="598" y="383"/>
                  </a:cubicBezTo>
                  <a:lnTo>
                    <a:pt x="624" y="382"/>
                  </a:lnTo>
                  <a:lnTo>
                    <a:pt x="633" y="319"/>
                  </a:lnTo>
                  <a:lnTo>
                    <a:pt x="604" y="310"/>
                  </a:lnTo>
                  <a:close/>
                </a:path>
              </a:pathLst>
            </a:custGeom>
            <a:solidFill>
              <a:sysClr val="window" lastClr="FFFFFF"/>
            </a:solidFill>
            <a:ln w="0">
              <a:noFill/>
              <a:prstDash val="solid"/>
              <a:round/>
              <a:headEnd/>
              <a:tailEnd/>
            </a:ln>
          </p:spPr>
          <p:txBody>
            <a:bodyPr vert="horz" wrap="square" lIns="109728" tIns="54864" rIns="109728" bIns="54864" numCol="1" anchor="t" anchorCtr="0" compatLnSpc="1">
              <a:prstTxWarp prst="textNoShape">
                <a:avLst/>
              </a:prstTxWarp>
            </a:bodyPr>
            <a:lstStyle/>
            <a:p>
              <a:pPr defTabSz="1097280">
                <a:defRPr/>
              </a:pPr>
              <a:endParaRPr lang="en-US" sz="2160" kern="0">
                <a:solidFill>
                  <a:sysClr val="windowText" lastClr="000000"/>
                </a:solidFill>
              </a:endParaRPr>
            </a:p>
          </p:txBody>
        </p:sp>
        <p:sp>
          <p:nvSpPr>
            <p:cNvPr id="60" name="Freeform 33"/>
            <p:cNvSpPr>
              <a:spLocks noChangeAspect="1" noEditPoints="1"/>
            </p:cNvSpPr>
            <p:nvPr/>
          </p:nvSpPr>
          <p:spPr bwMode="auto">
            <a:xfrm>
              <a:off x="2382756" y="5855842"/>
              <a:ext cx="172460" cy="174267"/>
            </a:xfrm>
            <a:custGeom>
              <a:avLst/>
              <a:gdLst>
                <a:gd name="T0" fmla="*/ 423 w 633"/>
                <a:gd name="T1" fmla="*/ 324 h 621"/>
                <a:gd name="T2" fmla="*/ 423 w 633"/>
                <a:gd name="T3" fmla="*/ 324 h 621"/>
                <a:gd name="T4" fmla="*/ 302 w 633"/>
                <a:gd name="T5" fmla="*/ 415 h 621"/>
                <a:gd name="T6" fmla="*/ 209 w 633"/>
                <a:gd name="T7" fmla="*/ 295 h 621"/>
                <a:gd name="T8" fmla="*/ 330 w 633"/>
                <a:gd name="T9" fmla="*/ 205 h 621"/>
                <a:gd name="T10" fmla="*/ 423 w 633"/>
                <a:gd name="T11" fmla="*/ 324 h 621"/>
                <a:gd name="T12" fmla="*/ 604 w 633"/>
                <a:gd name="T13" fmla="*/ 310 h 621"/>
                <a:gd name="T14" fmla="*/ 604 w 633"/>
                <a:gd name="T15" fmla="*/ 310 h 621"/>
                <a:gd name="T16" fmla="*/ 550 w 633"/>
                <a:gd name="T17" fmla="*/ 261 h 621"/>
                <a:gd name="T18" fmla="*/ 562 w 633"/>
                <a:gd name="T19" fmla="*/ 171 h 621"/>
                <a:gd name="T20" fmla="*/ 563 w 633"/>
                <a:gd name="T21" fmla="*/ 170 h 621"/>
                <a:gd name="T22" fmla="*/ 586 w 633"/>
                <a:gd name="T23" fmla="*/ 147 h 621"/>
                <a:gd name="T24" fmla="*/ 547 w 633"/>
                <a:gd name="T25" fmla="*/ 96 h 621"/>
                <a:gd name="T26" fmla="*/ 518 w 633"/>
                <a:gd name="T27" fmla="*/ 111 h 621"/>
                <a:gd name="T28" fmla="*/ 516 w 633"/>
                <a:gd name="T29" fmla="*/ 112 h 621"/>
                <a:gd name="T30" fmla="*/ 398 w 633"/>
                <a:gd name="T31" fmla="*/ 64 h 621"/>
                <a:gd name="T32" fmla="*/ 390 w 633"/>
                <a:gd name="T33" fmla="*/ 35 h 621"/>
                <a:gd name="T34" fmla="*/ 391 w 633"/>
                <a:gd name="T35" fmla="*/ 34 h 621"/>
                <a:gd name="T36" fmla="*/ 390 w 633"/>
                <a:gd name="T37" fmla="*/ 7 h 621"/>
                <a:gd name="T38" fmla="*/ 326 w 633"/>
                <a:gd name="T39" fmla="*/ 0 h 621"/>
                <a:gd name="T40" fmla="*/ 316 w 633"/>
                <a:gd name="T41" fmla="*/ 30 h 621"/>
                <a:gd name="T42" fmla="*/ 316 w 633"/>
                <a:gd name="T43" fmla="*/ 30 h 621"/>
                <a:gd name="T44" fmla="*/ 266 w 633"/>
                <a:gd name="T45" fmla="*/ 80 h 621"/>
                <a:gd name="T46" fmla="*/ 169 w 633"/>
                <a:gd name="T47" fmla="*/ 62 h 621"/>
                <a:gd name="T48" fmla="*/ 167 w 633"/>
                <a:gd name="T49" fmla="*/ 60 h 621"/>
                <a:gd name="T50" fmla="*/ 150 w 633"/>
                <a:gd name="T51" fmla="*/ 45 h 621"/>
                <a:gd name="T52" fmla="*/ 99 w 633"/>
                <a:gd name="T53" fmla="*/ 83 h 621"/>
                <a:gd name="T54" fmla="*/ 114 w 633"/>
                <a:gd name="T55" fmla="*/ 111 h 621"/>
                <a:gd name="T56" fmla="*/ 115 w 633"/>
                <a:gd name="T57" fmla="*/ 114 h 621"/>
                <a:gd name="T58" fmla="*/ 66 w 633"/>
                <a:gd name="T59" fmla="*/ 230 h 621"/>
                <a:gd name="T60" fmla="*/ 29 w 633"/>
                <a:gd name="T61" fmla="*/ 237 h 621"/>
                <a:gd name="T62" fmla="*/ 8 w 633"/>
                <a:gd name="T63" fmla="*/ 237 h 621"/>
                <a:gd name="T64" fmla="*/ 0 w 633"/>
                <a:gd name="T65" fmla="*/ 300 h 621"/>
                <a:gd name="T66" fmla="*/ 26 w 633"/>
                <a:gd name="T67" fmla="*/ 308 h 621"/>
                <a:gd name="T68" fmla="*/ 82 w 633"/>
                <a:gd name="T69" fmla="*/ 359 h 621"/>
                <a:gd name="T70" fmla="*/ 66 w 633"/>
                <a:gd name="T71" fmla="*/ 453 h 621"/>
                <a:gd name="T72" fmla="*/ 46 w 633"/>
                <a:gd name="T73" fmla="*/ 472 h 621"/>
                <a:gd name="T74" fmla="*/ 86 w 633"/>
                <a:gd name="T75" fmla="*/ 523 h 621"/>
                <a:gd name="T76" fmla="*/ 108 w 633"/>
                <a:gd name="T77" fmla="*/ 511 h 621"/>
                <a:gd name="T78" fmla="*/ 109 w 633"/>
                <a:gd name="T79" fmla="*/ 510 h 621"/>
                <a:gd name="T80" fmla="*/ 117 w 633"/>
                <a:gd name="T81" fmla="*/ 507 h 621"/>
                <a:gd name="T82" fmla="*/ 235 w 633"/>
                <a:gd name="T83" fmla="*/ 555 h 621"/>
                <a:gd name="T84" fmla="*/ 242 w 633"/>
                <a:gd name="T85" fmla="*/ 588 h 621"/>
                <a:gd name="T86" fmla="*/ 242 w 633"/>
                <a:gd name="T87" fmla="*/ 588 h 621"/>
                <a:gd name="T88" fmla="*/ 243 w 633"/>
                <a:gd name="T89" fmla="*/ 612 h 621"/>
                <a:gd name="T90" fmla="*/ 307 w 633"/>
                <a:gd name="T91" fmla="*/ 621 h 621"/>
                <a:gd name="T92" fmla="*/ 315 w 633"/>
                <a:gd name="T93" fmla="*/ 596 h 621"/>
                <a:gd name="T94" fmla="*/ 366 w 633"/>
                <a:gd name="T95" fmla="*/ 540 h 621"/>
                <a:gd name="T96" fmla="*/ 461 w 633"/>
                <a:gd name="T97" fmla="*/ 554 h 621"/>
                <a:gd name="T98" fmla="*/ 482 w 633"/>
                <a:gd name="T99" fmla="*/ 574 h 621"/>
                <a:gd name="T100" fmla="*/ 533 w 633"/>
                <a:gd name="T101" fmla="*/ 536 h 621"/>
                <a:gd name="T102" fmla="*/ 518 w 633"/>
                <a:gd name="T103" fmla="*/ 507 h 621"/>
                <a:gd name="T104" fmla="*/ 517 w 633"/>
                <a:gd name="T105" fmla="*/ 506 h 621"/>
                <a:gd name="T106" fmla="*/ 566 w 633"/>
                <a:gd name="T107" fmla="*/ 389 h 621"/>
                <a:gd name="T108" fmla="*/ 598 w 633"/>
                <a:gd name="T109" fmla="*/ 383 h 621"/>
                <a:gd name="T110" fmla="*/ 624 w 633"/>
                <a:gd name="T111" fmla="*/ 382 h 621"/>
                <a:gd name="T112" fmla="*/ 633 w 633"/>
                <a:gd name="T113" fmla="*/ 319 h 621"/>
                <a:gd name="T114" fmla="*/ 604 w 633"/>
                <a:gd name="T115" fmla="*/ 31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33" h="621">
                  <a:moveTo>
                    <a:pt x="423" y="324"/>
                  </a:moveTo>
                  <a:lnTo>
                    <a:pt x="423" y="324"/>
                  </a:lnTo>
                  <a:cubicBezTo>
                    <a:pt x="415" y="382"/>
                    <a:pt x="361" y="422"/>
                    <a:pt x="302" y="415"/>
                  </a:cubicBezTo>
                  <a:cubicBezTo>
                    <a:pt x="243" y="407"/>
                    <a:pt x="201" y="353"/>
                    <a:pt x="209" y="295"/>
                  </a:cubicBezTo>
                  <a:cubicBezTo>
                    <a:pt x="217" y="237"/>
                    <a:pt x="271" y="197"/>
                    <a:pt x="330" y="205"/>
                  </a:cubicBezTo>
                  <a:cubicBezTo>
                    <a:pt x="389" y="212"/>
                    <a:pt x="431" y="266"/>
                    <a:pt x="423" y="324"/>
                  </a:cubicBezTo>
                  <a:close/>
                  <a:moveTo>
                    <a:pt x="604" y="310"/>
                  </a:moveTo>
                  <a:lnTo>
                    <a:pt x="604" y="310"/>
                  </a:lnTo>
                  <a:cubicBezTo>
                    <a:pt x="580" y="302"/>
                    <a:pt x="560" y="285"/>
                    <a:pt x="550" y="261"/>
                  </a:cubicBezTo>
                  <a:cubicBezTo>
                    <a:pt x="537" y="230"/>
                    <a:pt x="543" y="196"/>
                    <a:pt x="562" y="171"/>
                  </a:cubicBezTo>
                  <a:lnTo>
                    <a:pt x="563" y="170"/>
                  </a:lnTo>
                  <a:lnTo>
                    <a:pt x="586" y="147"/>
                  </a:lnTo>
                  <a:lnTo>
                    <a:pt x="547" y="96"/>
                  </a:lnTo>
                  <a:lnTo>
                    <a:pt x="518" y="111"/>
                  </a:lnTo>
                  <a:lnTo>
                    <a:pt x="516" y="112"/>
                  </a:lnTo>
                  <a:cubicBezTo>
                    <a:pt x="470" y="131"/>
                    <a:pt x="417" y="109"/>
                    <a:pt x="398" y="64"/>
                  </a:cubicBezTo>
                  <a:cubicBezTo>
                    <a:pt x="394" y="55"/>
                    <a:pt x="391" y="45"/>
                    <a:pt x="390" y="35"/>
                  </a:cubicBezTo>
                  <a:lnTo>
                    <a:pt x="391" y="34"/>
                  </a:lnTo>
                  <a:lnTo>
                    <a:pt x="390" y="7"/>
                  </a:lnTo>
                  <a:lnTo>
                    <a:pt x="326" y="0"/>
                  </a:lnTo>
                  <a:lnTo>
                    <a:pt x="316" y="30"/>
                  </a:lnTo>
                  <a:lnTo>
                    <a:pt x="316" y="30"/>
                  </a:lnTo>
                  <a:cubicBezTo>
                    <a:pt x="307" y="52"/>
                    <a:pt x="290" y="70"/>
                    <a:pt x="266" y="80"/>
                  </a:cubicBezTo>
                  <a:cubicBezTo>
                    <a:pt x="232" y="94"/>
                    <a:pt x="194" y="86"/>
                    <a:pt x="169" y="62"/>
                  </a:cubicBezTo>
                  <a:lnTo>
                    <a:pt x="167" y="60"/>
                  </a:lnTo>
                  <a:lnTo>
                    <a:pt x="150" y="45"/>
                  </a:lnTo>
                  <a:lnTo>
                    <a:pt x="99" y="83"/>
                  </a:lnTo>
                  <a:lnTo>
                    <a:pt x="114" y="111"/>
                  </a:lnTo>
                  <a:lnTo>
                    <a:pt x="115" y="114"/>
                  </a:lnTo>
                  <a:cubicBezTo>
                    <a:pt x="134" y="159"/>
                    <a:pt x="113" y="211"/>
                    <a:pt x="66" y="230"/>
                  </a:cubicBezTo>
                  <a:cubicBezTo>
                    <a:pt x="54" y="235"/>
                    <a:pt x="43" y="236"/>
                    <a:pt x="29" y="237"/>
                  </a:cubicBezTo>
                  <a:lnTo>
                    <a:pt x="8" y="237"/>
                  </a:lnTo>
                  <a:lnTo>
                    <a:pt x="0" y="300"/>
                  </a:lnTo>
                  <a:lnTo>
                    <a:pt x="26" y="308"/>
                  </a:lnTo>
                  <a:cubicBezTo>
                    <a:pt x="51" y="316"/>
                    <a:pt x="71" y="334"/>
                    <a:pt x="82" y="359"/>
                  </a:cubicBezTo>
                  <a:cubicBezTo>
                    <a:pt x="96" y="392"/>
                    <a:pt x="89" y="428"/>
                    <a:pt x="66" y="453"/>
                  </a:cubicBezTo>
                  <a:lnTo>
                    <a:pt x="46" y="472"/>
                  </a:lnTo>
                  <a:lnTo>
                    <a:pt x="86" y="523"/>
                  </a:lnTo>
                  <a:lnTo>
                    <a:pt x="108" y="511"/>
                  </a:lnTo>
                  <a:lnTo>
                    <a:pt x="109" y="510"/>
                  </a:lnTo>
                  <a:cubicBezTo>
                    <a:pt x="114" y="508"/>
                    <a:pt x="112" y="509"/>
                    <a:pt x="117" y="507"/>
                  </a:cubicBezTo>
                  <a:cubicBezTo>
                    <a:pt x="163" y="488"/>
                    <a:pt x="216" y="509"/>
                    <a:pt x="235" y="555"/>
                  </a:cubicBezTo>
                  <a:cubicBezTo>
                    <a:pt x="240" y="566"/>
                    <a:pt x="242" y="577"/>
                    <a:pt x="242" y="588"/>
                  </a:cubicBezTo>
                  <a:lnTo>
                    <a:pt x="242" y="588"/>
                  </a:lnTo>
                  <a:lnTo>
                    <a:pt x="243" y="612"/>
                  </a:lnTo>
                  <a:lnTo>
                    <a:pt x="307" y="621"/>
                  </a:lnTo>
                  <a:lnTo>
                    <a:pt x="315" y="596"/>
                  </a:lnTo>
                  <a:cubicBezTo>
                    <a:pt x="322" y="572"/>
                    <a:pt x="340" y="550"/>
                    <a:pt x="366" y="540"/>
                  </a:cubicBezTo>
                  <a:cubicBezTo>
                    <a:pt x="399" y="526"/>
                    <a:pt x="435" y="533"/>
                    <a:pt x="461" y="554"/>
                  </a:cubicBezTo>
                  <a:lnTo>
                    <a:pt x="482" y="574"/>
                  </a:lnTo>
                  <a:lnTo>
                    <a:pt x="533" y="536"/>
                  </a:lnTo>
                  <a:lnTo>
                    <a:pt x="518" y="507"/>
                  </a:lnTo>
                  <a:lnTo>
                    <a:pt x="517" y="506"/>
                  </a:lnTo>
                  <a:cubicBezTo>
                    <a:pt x="498" y="460"/>
                    <a:pt x="520" y="408"/>
                    <a:pt x="566" y="389"/>
                  </a:cubicBezTo>
                  <a:cubicBezTo>
                    <a:pt x="576" y="385"/>
                    <a:pt x="587" y="383"/>
                    <a:pt x="598" y="383"/>
                  </a:cubicBezTo>
                  <a:lnTo>
                    <a:pt x="624" y="382"/>
                  </a:lnTo>
                  <a:lnTo>
                    <a:pt x="633" y="319"/>
                  </a:lnTo>
                  <a:lnTo>
                    <a:pt x="604" y="310"/>
                  </a:lnTo>
                  <a:close/>
                </a:path>
              </a:pathLst>
            </a:custGeom>
            <a:solidFill>
              <a:sysClr val="window" lastClr="FFFFFF"/>
            </a:solidFill>
            <a:ln w="0">
              <a:noFill/>
              <a:prstDash val="solid"/>
              <a:round/>
              <a:headEnd/>
              <a:tailEnd/>
            </a:ln>
          </p:spPr>
          <p:txBody>
            <a:bodyPr vert="horz" wrap="square" lIns="109728" tIns="54864" rIns="109728" bIns="54864" numCol="1" anchor="t" anchorCtr="0" compatLnSpc="1">
              <a:prstTxWarp prst="textNoShape">
                <a:avLst/>
              </a:prstTxWarp>
            </a:bodyPr>
            <a:lstStyle/>
            <a:p>
              <a:pPr defTabSz="1097280">
                <a:defRPr/>
              </a:pPr>
              <a:endParaRPr lang="en-US" sz="2160" kern="0">
                <a:solidFill>
                  <a:sysClr val="windowText" lastClr="000000"/>
                </a:solidFill>
              </a:endParaRPr>
            </a:p>
          </p:txBody>
        </p:sp>
        <p:sp>
          <p:nvSpPr>
            <p:cNvPr id="61" name="Freeform 33"/>
            <p:cNvSpPr>
              <a:spLocks noChangeAspect="1" noEditPoints="1"/>
            </p:cNvSpPr>
            <p:nvPr/>
          </p:nvSpPr>
          <p:spPr bwMode="auto">
            <a:xfrm>
              <a:off x="2185477" y="5825960"/>
              <a:ext cx="172460" cy="174267"/>
            </a:xfrm>
            <a:custGeom>
              <a:avLst/>
              <a:gdLst>
                <a:gd name="T0" fmla="*/ 423 w 633"/>
                <a:gd name="T1" fmla="*/ 324 h 621"/>
                <a:gd name="T2" fmla="*/ 423 w 633"/>
                <a:gd name="T3" fmla="*/ 324 h 621"/>
                <a:gd name="T4" fmla="*/ 302 w 633"/>
                <a:gd name="T5" fmla="*/ 415 h 621"/>
                <a:gd name="T6" fmla="*/ 209 w 633"/>
                <a:gd name="T7" fmla="*/ 295 h 621"/>
                <a:gd name="T8" fmla="*/ 330 w 633"/>
                <a:gd name="T9" fmla="*/ 205 h 621"/>
                <a:gd name="T10" fmla="*/ 423 w 633"/>
                <a:gd name="T11" fmla="*/ 324 h 621"/>
                <a:gd name="T12" fmla="*/ 604 w 633"/>
                <a:gd name="T13" fmla="*/ 310 h 621"/>
                <a:gd name="T14" fmla="*/ 604 w 633"/>
                <a:gd name="T15" fmla="*/ 310 h 621"/>
                <a:gd name="T16" fmla="*/ 550 w 633"/>
                <a:gd name="T17" fmla="*/ 261 h 621"/>
                <a:gd name="T18" fmla="*/ 562 w 633"/>
                <a:gd name="T19" fmla="*/ 171 h 621"/>
                <a:gd name="T20" fmla="*/ 563 w 633"/>
                <a:gd name="T21" fmla="*/ 170 h 621"/>
                <a:gd name="T22" fmla="*/ 586 w 633"/>
                <a:gd name="T23" fmla="*/ 147 h 621"/>
                <a:gd name="T24" fmla="*/ 547 w 633"/>
                <a:gd name="T25" fmla="*/ 96 h 621"/>
                <a:gd name="T26" fmla="*/ 518 w 633"/>
                <a:gd name="T27" fmla="*/ 111 h 621"/>
                <a:gd name="T28" fmla="*/ 516 w 633"/>
                <a:gd name="T29" fmla="*/ 112 h 621"/>
                <a:gd name="T30" fmla="*/ 398 w 633"/>
                <a:gd name="T31" fmla="*/ 64 h 621"/>
                <a:gd name="T32" fmla="*/ 390 w 633"/>
                <a:gd name="T33" fmla="*/ 35 h 621"/>
                <a:gd name="T34" fmla="*/ 391 w 633"/>
                <a:gd name="T35" fmla="*/ 34 h 621"/>
                <a:gd name="T36" fmla="*/ 390 w 633"/>
                <a:gd name="T37" fmla="*/ 7 h 621"/>
                <a:gd name="T38" fmla="*/ 326 w 633"/>
                <a:gd name="T39" fmla="*/ 0 h 621"/>
                <a:gd name="T40" fmla="*/ 316 w 633"/>
                <a:gd name="T41" fmla="*/ 30 h 621"/>
                <a:gd name="T42" fmla="*/ 316 w 633"/>
                <a:gd name="T43" fmla="*/ 30 h 621"/>
                <a:gd name="T44" fmla="*/ 266 w 633"/>
                <a:gd name="T45" fmla="*/ 80 h 621"/>
                <a:gd name="T46" fmla="*/ 169 w 633"/>
                <a:gd name="T47" fmla="*/ 62 h 621"/>
                <a:gd name="T48" fmla="*/ 167 w 633"/>
                <a:gd name="T49" fmla="*/ 60 h 621"/>
                <a:gd name="T50" fmla="*/ 150 w 633"/>
                <a:gd name="T51" fmla="*/ 45 h 621"/>
                <a:gd name="T52" fmla="*/ 99 w 633"/>
                <a:gd name="T53" fmla="*/ 83 h 621"/>
                <a:gd name="T54" fmla="*/ 114 w 633"/>
                <a:gd name="T55" fmla="*/ 111 h 621"/>
                <a:gd name="T56" fmla="*/ 115 w 633"/>
                <a:gd name="T57" fmla="*/ 114 h 621"/>
                <a:gd name="T58" fmla="*/ 66 w 633"/>
                <a:gd name="T59" fmla="*/ 230 h 621"/>
                <a:gd name="T60" fmla="*/ 29 w 633"/>
                <a:gd name="T61" fmla="*/ 237 h 621"/>
                <a:gd name="T62" fmla="*/ 8 w 633"/>
                <a:gd name="T63" fmla="*/ 237 h 621"/>
                <a:gd name="T64" fmla="*/ 0 w 633"/>
                <a:gd name="T65" fmla="*/ 300 h 621"/>
                <a:gd name="T66" fmla="*/ 26 w 633"/>
                <a:gd name="T67" fmla="*/ 308 h 621"/>
                <a:gd name="T68" fmla="*/ 82 w 633"/>
                <a:gd name="T69" fmla="*/ 359 h 621"/>
                <a:gd name="T70" fmla="*/ 66 w 633"/>
                <a:gd name="T71" fmla="*/ 453 h 621"/>
                <a:gd name="T72" fmla="*/ 46 w 633"/>
                <a:gd name="T73" fmla="*/ 472 h 621"/>
                <a:gd name="T74" fmla="*/ 86 w 633"/>
                <a:gd name="T75" fmla="*/ 523 h 621"/>
                <a:gd name="T76" fmla="*/ 108 w 633"/>
                <a:gd name="T77" fmla="*/ 511 h 621"/>
                <a:gd name="T78" fmla="*/ 109 w 633"/>
                <a:gd name="T79" fmla="*/ 510 h 621"/>
                <a:gd name="T80" fmla="*/ 117 w 633"/>
                <a:gd name="T81" fmla="*/ 507 h 621"/>
                <a:gd name="T82" fmla="*/ 235 w 633"/>
                <a:gd name="T83" fmla="*/ 555 h 621"/>
                <a:gd name="T84" fmla="*/ 242 w 633"/>
                <a:gd name="T85" fmla="*/ 588 h 621"/>
                <a:gd name="T86" fmla="*/ 242 w 633"/>
                <a:gd name="T87" fmla="*/ 588 h 621"/>
                <a:gd name="T88" fmla="*/ 243 w 633"/>
                <a:gd name="T89" fmla="*/ 612 h 621"/>
                <a:gd name="T90" fmla="*/ 307 w 633"/>
                <a:gd name="T91" fmla="*/ 621 h 621"/>
                <a:gd name="T92" fmla="*/ 315 w 633"/>
                <a:gd name="T93" fmla="*/ 596 h 621"/>
                <a:gd name="T94" fmla="*/ 366 w 633"/>
                <a:gd name="T95" fmla="*/ 540 h 621"/>
                <a:gd name="T96" fmla="*/ 461 w 633"/>
                <a:gd name="T97" fmla="*/ 554 h 621"/>
                <a:gd name="T98" fmla="*/ 482 w 633"/>
                <a:gd name="T99" fmla="*/ 574 h 621"/>
                <a:gd name="T100" fmla="*/ 533 w 633"/>
                <a:gd name="T101" fmla="*/ 536 h 621"/>
                <a:gd name="T102" fmla="*/ 518 w 633"/>
                <a:gd name="T103" fmla="*/ 507 h 621"/>
                <a:gd name="T104" fmla="*/ 517 w 633"/>
                <a:gd name="T105" fmla="*/ 506 h 621"/>
                <a:gd name="T106" fmla="*/ 566 w 633"/>
                <a:gd name="T107" fmla="*/ 389 h 621"/>
                <a:gd name="T108" fmla="*/ 598 w 633"/>
                <a:gd name="T109" fmla="*/ 383 h 621"/>
                <a:gd name="T110" fmla="*/ 624 w 633"/>
                <a:gd name="T111" fmla="*/ 382 h 621"/>
                <a:gd name="T112" fmla="*/ 633 w 633"/>
                <a:gd name="T113" fmla="*/ 319 h 621"/>
                <a:gd name="T114" fmla="*/ 604 w 633"/>
                <a:gd name="T115" fmla="*/ 31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33" h="621">
                  <a:moveTo>
                    <a:pt x="423" y="324"/>
                  </a:moveTo>
                  <a:lnTo>
                    <a:pt x="423" y="324"/>
                  </a:lnTo>
                  <a:cubicBezTo>
                    <a:pt x="415" y="382"/>
                    <a:pt x="361" y="422"/>
                    <a:pt x="302" y="415"/>
                  </a:cubicBezTo>
                  <a:cubicBezTo>
                    <a:pt x="243" y="407"/>
                    <a:pt x="201" y="353"/>
                    <a:pt x="209" y="295"/>
                  </a:cubicBezTo>
                  <a:cubicBezTo>
                    <a:pt x="217" y="237"/>
                    <a:pt x="271" y="197"/>
                    <a:pt x="330" y="205"/>
                  </a:cubicBezTo>
                  <a:cubicBezTo>
                    <a:pt x="389" y="212"/>
                    <a:pt x="431" y="266"/>
                    <a:pt x="423" y="324"/>
                  </a:cubicBezTo>
                  <a:close/>
                  <a:moveTo>
                    <a:pt x="604" y="310"/>
                  </a:moveTo>
                  <a:lnTo>
                    <a:pt x="604" y="310"/>
                  </a:lnTo>
                  <a:cubicBezTo>
                    <a:pt x="580" y="302"/>
                    <a:pt x="560" y="285"/>
                    <a:pt x="550" y="261"/>
                  </a:cubicBezTo>
                  <a:cubicBezTo>
                    <a:pt x="537" y="230"/>
                    <a:pt x="543" y="196"/>
                    <a:pt x="562" y="171"/>
                  </a:cubicBezTo>
                  <a:lnTo>
                    <a:pt x="563" y="170"/>
                  </a:lnTo>
                  <a:lnTo>
                    <a:pt x="586" y="147"/>
                  </a:lnTo>
                  <a:lnTo>
                    <a:pt x="547" y="96"/>
                  </a:lnTo>
                  <a:lnTo>
                    <a:pt x="518" y="111"/>
                  </a:lnTo>
                  <a:lnTo>
                    <a:pt x="516" y="112"/>
                  </a:lnTo>
                  <a:cubicBezTo>
                    <a:pt x="470" y="131"/>
                    <a:pt x="417" y="109"/>
                    <a:pt x="398" y="64"/>
                  </a:cubicBezTo>
                  <a:cubicBezTo>
                    <a:pt x="394" y="55"/>
                    <a:pt x="391" y="45"/>
                    <a:pt x="390" y="35"/>
                  </a:cubicBezTo>
                  <a:lnTo>
                    <a:pt x="391" y="34"/>
                  </a:lnTo>
                  <a:lnTo>
                    <a:pt x="390" y="7"/>
                  </a:lnTo>
                  <a:lnTo>
                    <a:pt x="326" y="0"/>
                  </a:lnTo>
                  <a:lnTo>
                    <a:pt x="316" y="30"/>
                  </a:lnTo>
                  <a:lnTo>
                    <a:pt x="316" y="30"/>
                  </a:lnTo>
                  <a:cubicBezTo>
                    <a:pt x="307" y="52"/>
                    <a:pt x="290" y="70"/>
                    <a:pt x="266" y="80"/>
                  </a:cubicBezTo>
                  <a:cubicBezTo>
                    <a:pt x="232" y="94"/>
                    <a:pt x="194" y="86"/>
                    <a:pt x="169" y="62"/>
                  </a:cubicBezTo>
                  <a:lnTo>
                    <a:pt x="167" y="60"/>
                  </a:lnTo>
                  <a:lnTo>
                    <a:pt x="150" y="45"/>
                  </a:lnTo>
                  <a:lnTo>
                    <a:pt x="99" y="83"/>
                  </a:lnTo>
                  <a:lnTo>
                    <a:pt x="114" y="111"/>
                  </a:lnTo>
                  <a:lnTo>
                    <a:pt x="115" y="114"/>
                  </a:lnTo>
                  <a:cubicBezTo>
                    <a:pt x="134" y="159"/>
                    <a:pt x="113" y="211"/>
                    <a:pt x="66" y="230"/>
                  </a:cubicBezTo>
                  <a:cubicBezTo>
                    <a:pt x="54" y="235"/>
                    <a:pt x="43" y="236"/>
                    <a:pt x="29" y="237"/>
                  </a:cubicBezTo>
                  <a:lnTo>
                    <a:pt x="8" y="237"/>
                  </a:lnTo>
                  <a:lnTo>
                    <a:pt x="0" y="300"/>
                  </a:lnTo>
                  <a:lnTo>
                    <a:pt x="26" y="308"/>
                  </a:lnTo>
                  <a:cubicBezTo>
                    <a:pt x="51" y="316"/>
                    <a:pt x="71" y="334"/>
                    <a:pt x="82" y="359"/>
                  </a:cubicBezTo>
                  <a:cubicBezTo>
                    <a:pt x="96" y="392"/>
                    <a:pt x="89" y="428"/>
                    <a:pt x="66" y="453"/>
                  </a:cubicBezTo>
                  <a:lnTo>
                    <a:pt x="46" y="472"/>
                  </a:lnTo>
                  <a:lnTo>
                    <a:pt x="86" y="523"/>
                  </a:lnTo>
                  <a:lnTo>
                    <a:pt x="108" y="511"/>
                  </a:lnTo>
                  <a:lnTo>
                    <a:pt x="109" y="510"/>
                  </a:lnTo>
                  <a:cubicBezTo>
                    <a:pt x="114" y="508"/>
                    <a:pt x="112" y="509"/>
                    <a:pt x="117" y="507"/>
                  </a:cubicBezTo>
                  <a:cubicBezTo>
                    <a:pt x="163" y="488"/>
                    <a:pt x="216" y="509"/>
                    <a:pt x="235" y="555"/>
                  </a:cubicBezTo>
                  <a:cubicBezTo>
                    <a:pt x="240" y="566"/>
                    <a:pt x="242" y="577"/>
                    <a:pt x="242" y="588"/>
                  </a:cubicBezTo>
                  <a:lnTo>
                    <a:pt x="242" y="588"/>
                  </a:lnTo>
                  <a:lnTo>
                    <a:pt x="243" y="612"/>
                  </a:lnTo>
                  <a:lnTo>
                    <a:pt x="307" y="621"/>
                  </a:lnTo>
                  <a:lnTo>
                    <a:pt x="315" y="596"/>
                  </a:lnTo>
                  <a:cubicBezTo>
                    <a:pt x="322" y="572"/>
                    <a:pt x="340" y="550"/>
                    <a:pt x="366" y="540"/>
                  </a:cubicBezTo>
                  <a:cubicBezTo>
                    <a:pt x="399" y="526"/>
                    <a:pt x="435" y="533"/>
                    <a:pt x="461" y="554"/>
                  </a:cubicBezTo>
                  <a:lnTo>
                    <a:pt x="482" y="574"/>
                  </a:lnTo>
                  <a:lnTo>
                    <a:pt x="533" y="536"/>
                  </a:lnTo>
                  <a:lnTo>
                    <a:pt x="518" y="507"/>
                  </a:lnTo>
                  <a:lnTo>
                    <a:pt x="517" y="506"/>
                  </a:lnTo>
                  <a:cubicBezTo>
                    <a:pt x="498" y="460"/>
                    <a:pt x="520" y="408"/>
                    <a:pt x="566" y="389"/>
                  </a:cubicBezTo>
                  <a:cubicBezTo>
                    <a:pt x="576" y="385"/>
                    <a:pt x="587" y="383"/>
                    <a:pt x="598" y="383"/>
                  </a:cubicBezTo>
                  <a:lnTo>
                    <a:pt x="624" y="382"/>
                  </a:lnTo>
                  <a:lnTo>
                    <a:pt x="633" y="319"/>
                  </a:lnTo>
                  <a:lnTo>
                    <a:pt x="604" y="310"/>
                  </a:lnTo>
                  <a:close/>
                </a:path>
              </a:pathLst>
            </a:custGeom>
            <a:solidFill>
              <a:sysClr val="window" lastClr="FFFFFF"/>
            </a:solidFill>
            <a:ln w="0">
              <a:noFill/>
              <a:prstDash val="solid"/>
              <a:round/>
              <a:headEnd/>
              <a:tailEnd/>
            </a:ln>
          </p:spPr>
          <p:txBody>
            <a:bodyPr vert="horz" wrap="square" lIns="109728" tIns="54864" rIns="109728" bIns="54864" numCol="1" anchor="t" anchorCtr="0" compatLnSpc="1">
              <a:prstTxWarp prst="textNoShape">
                <a:avLst/>
              </a:prstTxWarp>
            </a:bodyPr>
            <a:lstStyle/>
            <a:p>
              <a:pPr defTabSz="1097280">
                <a:defRPr/>
              </a:pPr>
              <a:endParaRPr lang="en-US" sz="2160" kern="0">
                <a:solidFill>
                  <a:sysClr val="windowText" lastClr="000000"/>
                </a:solidFill>
              </a:endParaRPr>
            </a:p>
          </p:txBody>
        </p:sp>
      </p:grpSp>
      <p:grpSp>
        <p:nvGrpSpPr>
          <p:cNvPr id="62" name="Group 61"/>
          <p:cNvGrpSpPr/>
          <p:nvPr/>
        </p:nvGrpSpPr>
        <p:grpSpPr>
          <a:xfrm>
            <a:off x="5730241" y="1691640"/>
            <a:ext cx="481950" cy="464820"/>
            <a:chOff x="2185477" y="5525527"/>
            <a:chExt cx="523177" cy="504582"/>
          </a:xfrm>
        </p:grpSpPr>
        <p:sp>
          <p:nvSpPr>
            <p:cNvPr id="63" name="Freeform 33"/>
            <p:cNvSpPr>
              <a:spLocks noChangeAspect="1" noEditPoints="1"/>
            </p:cNvSpPr>
            <p:nvPr/>
          </p:nvSpPr>
          <p:spPr bwMode="auto">
            <a:xfrm>
              <a:off x="2234420" y="5525527"/>
              <a:ext cx="333534" cy="337026"/>
            </a:xfrm>
            <a:custGeom>
              <a:avLst/>
              <a:gdLst>
                <a:gd name="T0" fmla="*/ 423 w 633"/>
                <a:gd name="T1" fmla="*/ 324 h 621"/>
                <a:gd name="T2" fmla="*/ 423 w 633"/>
                <a:gd name="T3" fmla="*/ 324 h 621"/>
                <a:gd name="T4" fmla="*/ 302 w 633"/>
                <a:gd name="T5" fmla="*/ 415 h 621"/>
                <a:gd name="T6" fmla="*/ 209 w 633"/>
                <a:gd name="T7" fmla="*/ 295 h 621"/>
                <a:gd name="T8" fmla="*/ 330 w 633"/>
                <a:gd name="T9" fmla="*/ 205 h 621"/>
                <a:gd name="T10" fmla="*/ 423 w 633"/>
                <a:gd name="T11" fmla="*/ 324 h 621"/>
                <a:gd name="T12" fmla="*/ 604 w 633"/>
                <a:gd name="T13" fmla="*/ 310 h 621"/>
                <a:gd name="T14" fmla="*/ 604 w 633"/>
                <a:gd name="T15" fmla="*/ 310 h 621"/>
                <a:gd name="T16" fmla="*/ 550 w 633"/>
                <a:gd name="T17" fmla="*/ 261 h 621"/>
                <a:gd name="T18" fmla="*/ 562 w 633"/>
                <a:gd name="T19" fmla="*/ 171 h 621"/>
                <a:gd name="T20" fmla="*/ 563 w 633"/>
                <a:gd name="T21" fmla="*/ 170 h 621"/>
                <a:gd name="T22" fmla="*/ 586 w 633"/>
                <a:gd name="T23" fmla="*/ 147 h 621"/>
                <a:gd name="T24" fmla="*/ 547 w 633"/>
                <a:gd name="T25" fmla="*/ 96 h 621"/>
                <a:gd name="T26" fmla="*/ 518 w 633"/>
                <a:gd name="T27" fmla="*/ 111 h 621"/>
                <a:gd name="T28" fmla="*/ 516 w 633"/>
                <a:gd name="T29" fmla="*/ 112 h 621"/>
                <a:gd name="T30" fmla="*/ 398 w 633"/>
                <a:gd name="T31" fmla="*/ 64 h 621"/>
                <a:gd name="T32" fmla="*/ 390 w 633"/>
                <a:gd name="T33" fmla="*/ 35 h 621"/>
                <a:gd name="T34" fmla="*/ 391 w 633"/>
                <a:gd name="T35" fmla="*/ 34 h 621"/>
                <a:gd name="T36" fmla="*/ 390 w 633"/>
                <a:gd name="T37" fmla="*/ 7 h 621"/>
                <a:gd name="T38" fmla="*/ 326 w 633"/>
                <a:gd name="T39" fmla="*/ 0 h 621"/>
                <a:gd name="T40" fmla="*/ 316 w 633"/>
                <a:gd name="T41" fmla="*/ 30 h 621"/>
                <a:gd name="T42" fmla="*/ 316 w 633"/>
                <a:gd name="T43" fmla="*/ 30 h 621"/>
                <a:gd name="T44" fmla="*/ 266 w 633"/>
                <a:gd name="T45" fmla="*/ 80 h 621"/>
                <a:gd name="T46" fmla="*/ 169 w 633"/>
                <a:gd name="T47" fmla="*/ 62 h 621"/>
                <a:gd name="T48" fmla="*/ 167 w 633"/>
                <a:gd name="T49" fmla="*/ 60 h 621"/>
                <a:gd name="T50" fmla="*/ 150 w 633"/>
                <a:gd name="T51" fmla="*/ 45 h 621"/>
                <a:gd name="T52" fmla="*/ 99 w 633"/>
                <a:gd name="T53" fmla="*/ 83 h 621"/>
                <a:gd name="T54" fmla="*/ 114 w 633"/>
                <a:gd name="T55" fmla="*/ 111 h 621"/>
                <a:gd name="T56" fmla="*/ 115 w 633"/>
                <a:gd name="T57" fmla="*/ 114 h 621"/>
                <a:gd name="T58" fmla="*/ 66 w 633"/>
                <a:gd name="T59" fmla="*/ 230 h 621"/>
                <a:gd name="T60" fmla="*/ 29 w 633"/>
                <a:gd name="T61" fmla="*/ 237 h 621"/>
                <a:gd name="T62" fmla="*/ 8 w 633"/>
                <a:gd name="T63" fmla="*/ 237 h 621"/>
                <a:gd name="T64" fmla="*/ 0 w 633"/>
                <a:gd name="T65" fmla="*/ 300 h 621"/>
                <a:gd name="T66" fmla="*/ 26 w 633"/>
                <a:gd name="T67" fmla="*/ 308 h 621"/>
                <a:gd name="T68" fmla="*/ 82 w 633"/>
                <a:gd name="T69" fmla="*/ 359 h 621"/>
                <a:gd name="T70" fmla="*/ 66 w 633"/>
                <a:gd name="T71" fmla="*/ 453 h 621"/>
                <a:gd name="T72" fmla="*/ 46 w 633"/>
                <a:gd name="T73" fmla="*/ 472 h 621"/>
                <a:gd name="T74" fmla="*/ 86 w 633"/>
                <a:gd name="T75" fmla="*/ 523 h 621"/>
                <a:gd name="T76" fmla="*/ 108 w 633"/>
                <a:gd name="T77" fmla="*/ 511 h 621"/>
                <a:gd name="T78" fmla="*/ 109 w 633"/>
                <a:gd name="T79" fmla="*/ 510 h 621"/>
                <a:gd name="T80" fmla="*/ 117 w 633"/>
                <a:gd name="T81" fmla="*/ 507 h 621"/>
                <a:gd name="T82" fmla="*/ 235 w 633"/>
                <a:gd name="T83" fmla="*/ 555 h 621"/>
                <a:gd name="T84" fmla="*/ 242 w 633"/>
                <a:gd name="T85" fmla="*/ 588 h 621"/>
                <a:gd name="T86" fmla="*/ 242 w 633"/>
                <a:gd name="T87" fmla="*/ 588 h 621"/>
                <a:gd name="T88" fmla="*/ 243 w 633"/>
                <a:gd name="T89" fmla="*/ 612 h 621"/>
                <a:gd name="T90" fmla="*/ 307 w 633"/>
                <a:gd name="T91" fmla="*/ 621 h 621"/>
                <a:gd name="T92" fmla="*/ 315 w 633"/>
                <a:gd name="T93" fmla="*/ 596 h 621"/>
                <a:gd name="T94" fmla="*/ 366 w 633"/>
                <a:gd name="T95" fmla="*/ 540 h 621"/>
                <a:gd name="T96" fmla="*/ 461 w 633"/>
                <a:gd name="T97" fmla="*/ 554 h 621"/>
                <a:gd name="T98" fmla="*/ 482 w 633"/>
                <a:gd name="T99" fmla="*/ 574 h 621"/>
                <a:gd name="T100" fmla="*/ 533 w 633"/>
                <a:gd name="T101" fmla="*/ 536 h 621"/>
                <a:gd name="T102" fmla="*/ 518 w 633"/>
                <a:gd name="T103" fmla="*/ 507 h 621"/>
                <a:gd name="T104" fmla="*/ 517 w 633"/>
                <a:gd name="T105" fmla="*/ 506 h 621"/>
                <a:gd name="T106" fmla="*/ 566 w 633"/>
                <a:gd name="T107" fmla="*/ 389 h 621"/>
                <a:gd name="T108" fmla="*/ 598 w 633"/>
                <a:gd name="T109" fmla="*/ 383 h 621"/>
                <a:gd name="T110" fmla="*/ 624 w 633"/>
                <a:gd name="T111" fmla="*/ 382 h 621"/>
                <a:gd name="T112" fmla="*/ 633 w 633"/>
                <a:gd name="T113" fmla="*/ 319 h 621"/>
                <a:gd name="T114" fmla="*/ 604 w 633"/>
                <a:gd name="T115" fmla="*/ 31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33" h="621">
                  <a:moveTo>
                    <a:pt x="423" y="324"/>
                  </a:moveTo>
                  <a:lnTo>
                    <a:pt x="423" y="324"/>
                  </a:lnTo>
                  <a:cubicBezTo>
                    <a:pt x="415" y="382"/>
                    <a:pt x="361" y="422"/>
                    <a:pt x="302" y="415"/>
                  </a:cubicBezTo>
                  <a:cubicBezTo>
                    <a:pt x="243" y="407"/>
                    <a:pt x="201" y="353"/>
                    <a:pt x="209" y="295"/>
                  </a:cubicBezTo>
                  <a:cubicBezTo>
                    <a:pt x="217" y="237"/>
                    <a:pt x="271" y="197"/>
                    <a:pt x="330" y="205"/>
                  </a:cubicBezTo>
                  <a:cubicBezTo>
                    <a:pt x="389" y="212"/>
                    <a:pt x="431" y="266"/>
                    <a:pt x="423" y="324"/>
                  </a:cubicBezTo>
                  <a:close/>
                  <a:moveTo>
                    <a:pt x="604" y="310"/>
                  </a:moveTo>
                  <a:lnTo>
                    <a:pt x="604" y="310"/>
                  </a:lnTo>
                  <a:cubicBezTo>
                    <a:pt x="580" y="302"/>
                    <a:pt x="560" y="285"/>
                    <a:pt x="550" y="261"/>
                  </a:cubicBezTo>
                  <a:cubicBezTo>
                    <a:pt x="537" y="230"/>
                    <a:pt x="543" y="196"/>
                    <a:pt x="562" y="171"/>
                  </a:cubicBezTo>
                  <a:lnTo>
                    <a:pt x="563" y="170"/>
                  </a:lnTo>
                  <a:lnTo>
                    <a:pt x="586" y="147"/>
                  </a:lnTo>
                  <a:lnTo>
                    <a:pt x="547" y="96"/>
                  </a:lnTo>
                  <a:lnTo>
                    <a:pt x="518" y="111"/>
                  </a:lnTo>
                  <a:lnTo>
                    <a:pt x="516" y="112"/>
                  </a:lnTo>
                  <a:cubicBezTo>
                    <a:pt x="470" y="131"/>
                    <a:pt x="417" y="109"/>
                    <a:pt x="398" y="64"/>
                  </a:cubicBezTo>
                  <a:cubicBezTo>
                    <a:pt x="394" y="55"/>
                    <a:pt x="391" y="45"/>
                    <a:pt x="390" y="35"/>
                  </a:cubicBezTo>
                  <a:lnTo>
                    <a:pt x="391" y="34"/>
                  </a:lnTo>
                  <a:lnTo>
                    <a:pt x="390" y="7"/>
                  </a:lnTo>
                  <a:lnTo>
                    <a:pt x="326" y="0"/>
                  </a:lnTo>
                  <a:lnTo>
                    <a:pt x="316" y="30"/>
                  </a:lnTo>
                  <a:lnTo>
                    <a:pt x="316" y="30"/>
                  </a:lnTo>
                  <a:cubicBezTo>
                    <a:pt x="307" y="52"/>
                    <a:pt x="290" y="70"/>
                    <a:pt x="266" y="80"/>
                  </a:cubicBezTo>
                  <a:cubicBezTo>
                    <a:pt x="232" y="94"/>
                    <a:pt x="194" y="86"/>
                    <a:pt x="169" y="62"/>
                  </a:cubicBezTo>
                  <a:lnTo>
                    <a:pt x="167" y="60"/>
                  </a:lnTo>
                  <a:lnTo>
                    <a:pt x="150" y="45"/>
                  </a:lnTo>
                  <a:lnTo>
                    <a:pt x="99" y="83"/>
                  </a:lnTo>
                  <a:lnTo>
                    <a:pt x="114" y="111"/>
                  </a:lnTo>
                  <a:lnTo>
                    <a:pt x="115" y="114"/>
                  </a:lnTo>
                  <a:cubicBezTo>
                    <a:pt x="134" y="159"/>
                    <a:pt x="113" y="211"/>
                    <a:pt x="66" y="230"/>
                  </a:cubicBezTo>
                  <a:cubicBezTo>
                    <a:pt x="54" y="235"/>
                    <a:pt x="43" y="236"/>
                    <a:pt x="29" y="237"/>
                  </a:cubicBezTo>
                  <a:lnTo>
                    <a:pt x="8" y="237"/>
                  </a:lnTo>
                  <a:lnTo>
                    <a:pt x="0" y="300"/>
                  </a:lnTo>
                  <a:lnTo>
                    <a:pt x="26" y="308"/>
                  </a:lnTo>
                  <a:cubicBezTo>
                    <a:pt x="51" y="316"/>
                    <a:pt x="71" y="334"/>
                    <a:pt x="82" y="359"/>
                  </a:cubicBezTo>
                  <a:cubicBezTo>
                    <a:pt x="96" y="392"/>
                    <a:pt x="89" y="428"/>
                    <a:pt x="66" y="453"/>
                  </a:cubicBezTo>
                  <a:lnTo>
                    <a:pt x="46" y="472"/>
                  </a:lnTo>
                  <a:lnTo>
                    <a:pt x="86" y="523"/>
                  </a:lnTo>
                  <a:lnTo>
                    <a:pt x="108" y="511"/>
                  </a:lnTo>
                  <a:lnTo>
                    <a:pt x="109" y="510"/>
                  </a:lnTo>
                  <a:cubicBezTo>
                    <a:pt x="114" y="508"/>
                    <a:pt x="112" y="509"/>
                    <a:pt x="117" y="507"/>
                  </a:cubicBezTo>
                  <a:cubicBezTo>
                    <a:pt x="163" y="488"/>
                    <a:pt x="216" y="509"/>
                    <a:pt x="235" y="555"/>
                  </a:cubicBezTo>
                  <a:cubicBezTo>
                    <a:pt x="240" y="566"/>
                    <a:pt x="242" y="577"/>
                    <a:pt x="242" y="588"/>
                  </a:cubicBezTo>
                  <a:lnTo>
                    <a:pt x="242" y="588"/>
                  </a:lnTo>
                  <a:lnTo>
                    <a:pt x="243" y="612"/>
                  </a:lnTo>
                  <a:lnTo>
                    <a:pt x="307" y="621"/>
                  </a:lnTo>
                  <a:lnTo>
                    <a:pt x="315" y="596"/>
                  </a:lnTo>
                  <a:cubicBezTo>
                    <a:pt x="322" y="572"/>
                    <a:pt x="340" y="550"/>
                    <a:pt x="366" y="540"/>
                  </a:cubicBezTo>
                  <a:cubicBezTo>
                    <a:pt x="399" y="526"/>
                    <a:pt x="435" y="533"/>
                    <a:pt x="461" y="554"/>
                  </a:cubicBezTo>
                  <a:lnTo>
                    <a:pt x="482" y="574"/>
                  </a:lnTo>
                  <a:lnTo>
                    <a:pt x="533" y="536"/>
                  </a:lnTo>
                  <a:lnTo>
                    <a:pt x="518" y="507"/>
                  </a:lnTo>
                  <a:lnTo>
                    <a:pt x="517" y="506"/>
                  </a:lnTo>
                  <a:cubicBezTo>
                    <a:pt x="498" y="460"/>
                    <a:pt x="520" y="408"/>
                    <a:pt x="566" y="389"/>
                  </a:cubicBezTo>
                  <a:cubicBezTo>
                    <a:pt x="576" y="385"/>
                    <a:pt x="587" y="383"/>
                    <a:pt x="598" y="383"/>
                  </a:cubicBezTo>
                  <a:lnTo>
                    <a:pt x="624" y="382"/>
                  </a:lnTo>
                  <a:lnTo>
                    <a:pt x="633" y="319"/>
                  </a:lnTo>
                  <a:lnTo>
                    <a:pt x="604" y="310"/>
                  </a:lnTo>
                  <a:close/>
                </a:path>
              </a:pathLst>
            </a:custGeom>
            <a:solidFill>
              <a:sysClr val="window" lastClr="FFFFFF"/>
            </a:solidFill>
            <a:ln w="0">
              <a:noFill/>
              <a:prstDash val="solid"/>
              <a:round/>
              <a:headEnd/>
              <a:tailEnd/>
            </a:ln>
          </p:spPr>
          <p:txBody>
            <a:bodyPr vert="horz" wrap="square" lIns="109728" tIns="54864" rIns="109728" bIns="54864" numCol="1" anchor="t" anchorCtr="0" compatLnSpc="1">
              <a:prstTxWarp prst="textNoShape">
                <a:avLst/>
              </a:prstTxWarp>
            </a:bodyPr>
            <a:lstStyle/>
            <a:p>
              <a:pPr defTabSz="1097280">
                <a:defRPr/>
              </a:pPr>
              <a:endParaRPr lang="en-US" sz="2160" kern="0">
                <a:solidFill>
                  <a:sysClr val="windowText" lastClr="000000"/>
                </a:solidFill>
              </a:endParaRPr>
            </a:p>
          </p:txBody>
        </p:sp>
        <p:sp>
          <p:nvSpPr>
            <p:cNvPr id="64" name="Freeform 33"/>
            <p:cNvSpPr>
              <a:spLocks noChangeAspect="1" noEditPoints="1"/>
            </p:cNvSpPr>
            <p:nvPr/>
          </p:nvSpPr>
          <p:spPr bwMode="auto">
            <a:xfrm>
              <a:off x="2536194" y="5733047"/>
              <a:ext cx="172460" cy="174267"/>
            </a:xfrm>
            <a:custGeom>
              <a:avLst/>
              <a:gdLst>
                <a:gd name="T0" fmla="*/ 423 w 633"/>
                <a:gd name="T1" fmla="*/ 324 h 621"/>
                <a:gd name="T2" fmla="*/ 423 w 633"/>
                <a:gd name="T3" fmla="*/ 324 h 621"/>
                <a:gd name="T4" fmla="*/ 302 w 633"/>
                <a:gd name="T5" fmla="*/ 415 h 621"/>
                <a:gd name="T6" fmla="*/ 209 w 633"/>
                <a:gd name="T7" fmla="*/ 295 h 621"/>
                <a:gd name="T8" fmla="*/ 330 w 633"/>
                <a:gd name="T9" fmla="*/ 205 h 621"/>
                <a:gd name="T10" fmla="*/ 423 w 633"/>
                <a:gd name="T11" fmla="*/ 324 h 621"/>
                <a:gd name="T12" fmla="*/ 604 w 633"/>
                <a:gd name="T13" fmla="*/ 310 h 621"/>
                <a:gd name="T14" fmla="*/ 604 w 633"/>
                <a:gd name="T15" fmla="*/ 310 h 621"/>
                <a:gd name="T16" fmla="*/ 550 w 633"/>
                <a:gd name="T17" fmla="*/ 261 h 621"/>
                <a:gd name="T18" fmla="*/ 562 w 633"/>
                <a:gd name="T19" fmla="*/ 171 h 621"/>
                <a:gd name="T20" fmla="*/ 563 w 633"/>
                <a:gd name="T21" fmla="*/ 170 h 621"/>
                <a:gd name="T22" fmla="*/ 586 w 633"/>
                <a:gd name="T23" fmla="*/ 147 h 621"/>
                <a:gd name="T24" fmla="*/ 547 w 633"/>
                <a:gd name="T25" fmla="*/ 96 h 621"/>
                <a:gd name="T26" fmla="*/ 518 w 633"/>
                <a:gd name="T27" fmla="*/ 111 h 621"/>
                <a:gd name="T28" fmla="*/ 516 w 633"/>
                <a:gd name="T29" fmla="*/ 112 h 621"/>
                <a:gd name="T30" fmla="*/ 398 w 633"/>
                <a:gd name="T31" fmla="*/ 64 h 621"/>
                <a:gd name="T32" fmla="*/ 390 w 633"/>
                <a:gd name="T33" fmla="*/ 35 h 621"/>
                <a:gd name="T34" fmla="*/ 391 w 633"/>
                <a:gd name="T35" fmla="*/ 34 h 621"/>
                <a:gd name="T36" fmla="*/ 390 w 633"/>
                <a:gd name="T37" fmla="*/ 7 h 621"/>
                <a:gd name="T38" fmla="*/ 326 w 633"/>
                <a:gd name="T39" fmla="*/ 0 h 621"/>
                <a:gd name="T40" fmla="*/ 316 w 633"/>
                <a:gd name="T41" fmla="*/ 30 h 621"/>
                <a:gd name="T42" fmla="*/ 316 w 633"/>
                <a:gd name="T43" fmla="*/ 30 h 621"/>
                <a:gd name="T44" fmla="*/ 266 w 633"/>
                <a:gd name="T45" fmla="*/ 80 h 621"/>
                <a:gd name="T46" fmla="*/ 169 w 633"/>
                <a:gd name="T47" fmla="*/ 62 h 621"/>
                <a:gd name="T48" fmla="*/ 167 w 633"/>
                <a:gd name="T49" fmla="*/ 60 h 621"/>
                <a:gd name="T50" fmla="*/ 150 w 633"/>
                <a:gd name="T51" fmla="*/ 45 h 621"/>
                <a:gd name="T52" fmla="*/ 99 w 633"/>
                <a:gd name="T53" fmla="*/ 83 h 621"/>
                <a:gd name="T54" fmla="*/ 114 w 633"/>
                <a:gd name="T55" fmla="*/ 111 h 621"/>
                <a:gd name="T56" fmla="*/ 115 w 633"/>
                <a:gd name="T57" fmla="*/ 114 h 621"/>
                <a:gd name="T58" fmla="*/ 66 w 633"/>
                <a:gd name="T59" fmla="*/ 230 h 621"/>
                <a:gd name="T60" fmla="*/ 29 w 633"/>
                <a:gd name="T61" fmla="*/ 237 h 621"/>
                <a:gd name="T62" fmla="*/ 8 w 633"/>
                <a:gd name="T63" fmla="*/ 237 h 621"/>
                <a:gd name="T64" fmla="*/ 0 w 633"/>
                <a:gd name="T65" fmla="*/ 300 h 621"/>
                <a:gd name="T66" fmla="*/ 26 w 633"/>
                <a:gd name="T67" fmla="*/ 308 h 621"/>
                <a:gd name="T68" fmla="*/ 82 w 633"/>
                <a:gd name="T69" fmla="*/ 359 h 621"/>
                <a:gd name="T70" fmla="*/ 66 w 633"/>
                <a:gd name="T71" fmla="*/ 453 h 621"/>
                <a:gd name="T72" fmla="*/ 46 w 633"/>
                <a:gd name="T73" fmla="*/ 472 h 621"/>
                <a:gd name="T74" fmla="*/ 86 w 633"/>
                <a:gd name="T75" fmla="*/ 523 h 621"/>
                <a:gd name="T76" fmla="*/ 108 w 633"/>
                <a:gd name="T77" fmla="*/ 511 h 621"/>
                <a:gd name="T78" fmla="*/ 109 w 633"/>
                <a:gd name="T79" fmla="*/ 510 h 621"/>
                <a:gd name="T80" fmla="*/ 117 w 633"/>
                <a:gd name="T81" fmla="*/ 507 h 621"/>
                <a:gd name="T82" fmla="*/ 235 w 633"/>
                <a:gd name="T83" fmla="*/ 555 h 621"/>
                <a:gd name="T84" fmla="*/ 242 w 633"/>
                <a:gd name="T85" fmla="*/ 588 h 621"/>
                <a:gd name="T86" fmla="*/ 242 w 633"/>
                <a:gd name="T87" fmla="*/ 588 h 621"/>
                <a:gd name="T88" fmla="*/ 243 w 633"/>
                <a:gd name="T89" fmla="*/ 612 h 621"/>
                <a:gd name="T90" fmla="*/ 307 w 633"/>
                <a:gd name="T91" fmla="*/ 621 h 621"/>
                <a:gd name="T92" fmla="*/ 315 w 633"/>
                <a:gd name="T93" fmla="*/ 596 h 621"/>
                <a:gd name="T94" fmla="*/ 366 w 633"/>
                <a:gd name="T95" fmla="*/ 540 h 621"/>
                <a:gd name="T96" fmla="*/ 461 w 633"/>
                <a:gd name="T97" fmla="*/ 554 h 621"/>
                <a:gd name="T98" fmla="*/ 482 w 633"/>
                <a:gd name="T99" fmla="*/ 574 h 621"/>
                <a:gd name="T100" fmla="*/ 533 w 633"/>
                <a:gd name="T101" fmla="*/ 536 h 621"/>
                <a:gd name="T102" fmla="*/ 518 w 633"/>
                <a:gd name="T103" fmla="*/ 507 h 621"/>
                <a:gd name="T104" fmla="*/ 517 w 633"/>
                <a:gd name="T105" fmla="*/ 506 h 621"/>
                <a:gd name="T106" fmla="*/ 566 w 633"/>
                <a:gd name="T107" fmla="*/ 389 h 621"/>
                <a:gd name="T108" fmla="*/ 598 w 633"/>
                <a:gd name="T109" fmla="*/ 383 h 621"/>
                <a:gd name="T110" fmla="*/ 624 w 633"/>
                <a:gd name="T111" fmla="*/ 382 h 621"/>
                <a:gd name="T112" fmla="*/ 633 w 633"/>
                <a:gd name="T113" fmla="*/ 319 h 621"/>
                <a:gd name="T114" fmla="*/ 604 w 633"/>
                <a:gd name="T115" fmla="*/ 31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33" h="621">
                  <a:moveTo>
                    <a:pt x="423" y="324"/>
                  </a:moveTo>
                  <a:lnTo>
                    <a:pt x="423" y="324"/>
                  </a:lnTo>
                  <a:cubicBezTo>
                    <a:pt x="415" y="382"/>
                    <a:pt x="361" y="422"/>
                    <a:pt x="302" y="415"/>
                  </a:cubicBezTo>
                  <a:cubicBezTo>
                    <a:pt x="243" y="407"/>
                    <a:pt x="201" y="353"/>
                    <a:pt x="209" y="295"/>
                  </a:cubicBezTo>
                  <a:cubicBezTo>
                    <a:pt x="217" y="237"/>
                    <a:pt x="271" y="197"/>
                    <a:pt x="330" y="205"/>
                  </a:cubicBezTo>
                  <a:cubicBezTo>
                    <a:pt x="389" y="212"/>
                    <a:pt x="431" y="266"/>
                    <a:pt x="423" y="324"/>
                  </a:cubicBezTo>
                  <a:close/>
                  <a:moveTo>
                    <a:pt x="604" y="310"/>
                  </a:moveTo>
                  <a:lnTo>
                    <a:pt x="604" y="310"/>
                  </a:lnTo>
                  <a:cubicBezTo>
                    <a:pt x="580" y="302"/>
                    <a:pt x="560" y="285"/>
                    <a:pt x="550" y="261"/>
                  </a:cubicBezTo>
                  <a:cubicBezTo>
                    <a:pt x="537" y="230"/>
                    <a:pt x="543" y="196"/>
                    <a:pt x="562" y="171"/>
                  </a:cubicBezTo>
                  <a:lnTo>
                    <a:pt x="563" y="170"/>
                  </a:lnTo>
                  <a:lnTo>
                    <a:pt x="586" y="147"/>
                  </a:lnTo>
                  <a:lnTo>
                    <a:pt x="547" y="96"/>
                  </a:lnTo>
                  <a:lnTo>
                    <a:pt x="518" y="111"/>
                  </a:lnTo>
                  <a:lnTo>
                    <a:pt x="516" y="112"/>
                  </a:lnTo>
                  <a:cubicBezTo>
                    <a:pt x="470" y="131"/>
                    <a:pt x="417" y="109"/>
                    <a:pt x="398" y="64"/>
                  </a:cubicBezTo>
                  <a:cubicBezTo>
                    <a:pt x="394" y="55"/>
                    <a:pt x="391" y="45"/>
                    <a:pt x="390" y="35"/>
                  </a:cubicBezTo>
                  <a:lnTo>
                    <a:pt x="391" y="34"/>
                  </a:lnTo>
                  <a:lnTo>
                    <a:pt x="390" y="7"/>
                  </a:lnTo>
                  <a:lnTo>
                    <a:pt x="326" y="0"/>
                  </a:lnTo>
                  <a:lnTo>
                    <a:pt x="316" y="30"/>
                  </a:lnTo>
                  <a:lnTo>
                    <a:pt x="316" y="30"/>
                  </a:lnTo>
                  <a:cubicBezTo>
                    <a:pt x="307" y="52"/>
                    <a:pt x="290" y="70"/>
                    <a:pt x="266" y="80"/>
                  </a:cubicBezTo>
                  <a:cubicBezTo>
                    <a:pt x="232" y="94"/>
                    <a:pt x="194" y="86"/>
                    <a:pt x="169" y="62"/>
                  </a:cubicBezTo>
                  <a:lnTo>
                    <a:pt x="167" y="60"/>
                  </a:lnTo>
                  <a:lnTo>
                    <a:pt x="150" y="45"/>
                  </a:lnTo>
                  <a:lnTo>
                    <a:pt x="99" y="83"/>
                  </a:lnTo>
                  <a:lnTo>
                    <a:pt x="114" y="111"/>
                  </a:lnTo>
                  <a:lnTo>
                    <a:pt x="115" y="114"/>
                  </a:lnTo>
                  <a:cubicBezTo>
                    <a:pt x="134" y="159"/>
                    <a:pt x="113" y="211"/>
                    <a:pt x="66" y="230"/>
                  </a:cubicBezTo>
                  <a:cubicBezTo>
                    <a:pt x="54" y="235"/>
                    <a:pt x="43" y="236"/>
                    <a:pt x="29" y="237"/>
                  </a:cubicBezTo>
                  <a:lnTo>
                    <a:pt x="8" y="237"/>
                  </a:lnTo>
                  <a:lnTo>
                    <a:pt x="0" y="300"/>
                  </a:lnTo>
                  <a:lnTo>
                    <a:pt x="26" y="308"/>
                  </a:lnTo>
                  <a:cubicBezTo>
                    <a:pt x="51" y="316"/>
                    <a:pt x="71" y="334"/>
                    <a:pt x="82" y="359"/>
                  </a:cubicBezTo>
                  <a:cubicBezTo>
                    <a:pt x="96" y="392"/>
                    <a:pt x="89" y="428"/>
                    <a:pt x="66" y="453"/>
                  </a:cubicBezTo>
                  <a:lnTo>
                    <a:pt x="46" y="472"/>
                  </a:lnTo>
                  <a:lnTo>
                    <a:pt x="86" y="523"/>
                  </a:lnTo>
                  <a:lnTo>
                    <a:pt x="108" y="511"/>
                  </a:lnTo>
                  <a:lnTo>
                    <a:pt x="109" y="510"/>
                  </a:lnTo>
                  <a:cubicBezTo>
                    <a:pt x="114" y="508"/>
                    <a:pt x="112" y="509"/>
                    <a:pt x="117" y="507"/>
                  </a:cubicBezTo>
                  <a:cubicBezTo>
                    <a:pt x="163" y="488"/>
                    <a:pt x="216" y="509"/>
                    <a:pt x="235" y="555"/>
                  </a:cubicBezTo>
                  <a:cubicBezTo>
                    <a:pt x="240" y="566"/>
                    <a:pt x="242" y="577"/>
                    <a:pt x="242" y="588"/>
                  </a:cubicBezTo>
                  <a:lnTo>
                    <a:pt x="242" y="588"/>
                  </a:lnTo>
                  <a:lnTo>
                    <a:pt x="243" y="612"/>
                  </a:lnTo>
                  <a:lnTo>
                    <a:pt x="307" y="621"/>
                  </a:lnTo>
                  <a:lnTo>
                    <a:pt x="315" y="596"/>
                  </a:lnTo>
                  <a:cubicBezTo>
                    <a:pt x="322" y="572"/>
                    <a:pt x="340" y="550"/>
                    <a:pt x="366" y="540"/>
                  </a:cubicBezTo>
                  <a:cubicBezTo>
                    <a:pt x="399" y="526"/>
                    <a:pt x="435" y="533"/>
                    <a:pt x="461" y="554"/>
                  </a:cubicBezTo>
                  <a:lnTo>
                    <a:pt x="482" y="574"/>
                  </a:lnTo>
                  <a:lnTo>
                    <a:pt x="533" y="536"/>
                  </a:lnTo>
                  <a:lnTo>
                    <a:pt x="518" y="507"/>
                  </a:lnTo>
                  <a:lnTo>
                    <a:pt x="517" y="506"/>
                  </a:lnTo>
                  <a:cubicBezTo>
                    <a:pt x="498" y="460"/>
                    <a:pt x="520" y="408"/>
                    <a:pt x="566" y="389"/>
                  </a:cubicBezTo>
                  <a:cubicBezTo>
                    <a:pt x="576" y="385"/>
                    <a:pt x="587" y="383"/>
                    <a:pt x="598" y="383"/>
                  </a:cubicBezTo>
                  <a:lnTo>
                    <a:pt x="624" y="382"/>
                  </a:lnTo>
                  <a:lnTo>
                    <a:pt x="633" y="319"/>
                  </a:lnTo>
                  <a:lnTo>
                    <a:pt x="604" y="310"/>
                  </a:lnTo>
                  <a:close/>
                </a:path>
              </a:pathLst>
            </a:custGeom>
            <a:solidFill>
              <a:sysClr val="window" lastClr="FFFFFF"/>
            </a:solidFill>
            <a:ln w="0">
              <a:noFill/>
              <a:prstDash val="solid"/>
              <a:round/>
              <a:headEnd/>
              <a:tailEnd/>
            </a:ln>
          </p:spPr>
          <p:txBody>
            <a:bodyPr vert="horz" wrap="square" lIns="109728" tIns="54864" rIns="109728" bIns="54864" numCol="1" anchor="t" anchorCtr="0" compatLnSpc="1">
              <a:prstTxWarp prst="textNoShape">
                <a:avLst/>
              </a:prstTxWarp>
            </a:bodyPr>
            <a:lstStyle/>
            <a:p>
              <a:pPr defTabSz="1097280">
                <a:defRPr/>
              </a:pPr>
              <a:endParaRPr lang="en-US" sz="2160" kern="0">
                <a:solidFill>
                  <a:sysClr val="windowText" lastClr="000000"/>
                </a:solidFill>
              </a:endParaRPr>
            </a:p>
          </p:txBody>
        </p:sp>
        <p:sp>
          <p:nvSpPr>
            <p:cNvPr id="65" name="Freeform 33"/>
            <p:cNvSpPr>
              <a:spLocks noChangeAspect="1" noEditPoints="1"/>
            </p:cNvSpPr>
            <p:nvPr/>
          </p:nvSpPr>
          <p:spPr bwMode="auto">
            <a:xfrm>
              <a:off x="2382756" y="5855842"/>
              <a:ext cx="172460" cy="174267"/>
            </a:xfrm>
            <a:custGeom>
              <a:avLst/>
              <a:gdLst>
                <a:gd name="T0" fmla="*/ 423 w 633"/>
                <a:gd name="T1" fmla="*/ 324 h 621"/>
                <a:gd name="T2" fmla="*/ 423 w 633"/>
                <a:gd name="T3" fmla="*/ 324 h 621"/>
                <a:gd name="T4" fmla="*/ 302 w 633"/>
                <a:gd name="T5" fmla="*/ 415 h 621"/>
                <a:gd name="T6" fmla="*/ 209 w 633"/>
                <a:gd name="T7" fmla="*/ 295 h 621"/>
                <a:gd name="T8" fmla="*/ 330 w 633"/>
                <a:gd name="T9" fmla="*/ 205 h 621"/>
                <a:gd name="T10" fmla="*/ 423 w 633"/>
                <a:gd name="T11" fmla="*/ 324 h 621"/>
                <a:gd name="T12" fmla="*/ 604 w 633"/>
                <a:gd name="T13" fmla="*/ 310 h 621"/>
                <a:gd name="T14" fmla="*/ 604 w 633"/>
                <a:gd name="T15" fmla="*/ 310 h 621"/>
                <a:gd name="T16" fmla="*/ 550 w 633"/>
                <a:gd name="T17" fmla="*/ 261 h 621"/>
                <a:gd name="T18" fmla="*/ 562 w 633"/>
                <a:gd name="T19" fmla="*/ 171 h 621"/>
                <a:gd name="T20" fmla="*/ 563 w 633"/>
                <a:gd name="T21" fmla="*/ 170 h 621"/>
                <a:gd name="T22" fmla="*/ 586 w 633"/>
                <a:gd name="T23" fmla="*/ 147 h 621"/>
                <a:gd name="T24" fmla="*/ 547 w 633"/>
                <a:gd name="T25" fmla="*/ 96 h 621"/>
                <a:gd name="T26" fmla="*/ 518 w 633"/>
                <a:gd name="T27" fmla="*/ 111 h 621"/>
                <a:gd name="T28" fmla="*/ 516 w 633"/>
                <a:gd name="T29" fmla="*/ 112 h 621"/>
                <a:gd name="T30" fmla="*/ 398 w 633"/>
                <a:gd name="T31" fmla="*/ 64 h 621"/>
                <a:gd name="T32" fmla="*/ 390 w 633"/>
                <a:gd name="T33" fmla="*/ 35 h 621"/>
                <a:gd name="T34" fmla="*/ 391 w 633"/>
                <a:gd name="T35" fmla="*/ 34 h 621"/>
                <a:gd name="T36" fmla="*/ 390 w 633"/>
                <a:gd name="T37" fmla="*/ 7 h 621"/>
                <a:gd name="T38" fmla="*/ 326 w 633"/>
                <a:gd name="T39" fmla="*/ 0 h 621"/>
                <a:gd name="T40" fmla="*/ 316 w 633"/>
                <a:gd name="T41" fmla="*/ 30 h 621"/>
                <a:gd name="T42" fmla="*/ 316 w 633"/>
                <a:gd name="T43" fmla="*/ 30 h 621"/>
                <a:gd name="T44" fmla="*/ 266 w 633"/>
                <a:gd name="T45" fmla="*/ 80 h 621"/>
                <a:gd name="T46" fmla="*/ 169 w 633"/>
                <a:gd name="T47" fmla="*/ 62 h 621"/>
                <a:gd name="T48" fmla="*/ 167 w 633"/>
                <a:gd name="T49" fmla="*/ 60 h 621"/>
                <a:gd name="T50" fmla="*/ 150 w 633"/>
                <a:gd name="T51" fmla="*/ 45 h 621"/>
                <a:gd name="T52" fmla="*/ 99 w 633"/>
                <a:gd name="T53" fmla="*/ 83 h 621"/>
                <a:gd name="T54" fmla="*/ 114 w 633"/>
                <a:gd name="T55" fmla="*/ 111 h 621"/>
                <a:gd name="T56" fmla="*/ 115 w 633"/>
                <a:gd name="T57" fmla="*/ 114 h 621"/>
                <a:gd name="T58" fmla="*/ 66 w 633"/>
                <a:gd name="T59" fmla="*/ 230 h 621"/>
                <a:gd name="T60" fmla="*/ 29 w 633"/>
                <a:gd name="T61" fmla="*/ 237 h 621"/>
                <a:gd name="T62" fmla="*/ 8 w 633"/>
                <a:gd name="T63" fmla="*/ 237 h 621"/>
                <a:gd name="T64" fmla="*/ 0 w 633"/>
                <a:gd name="T65" fmla="*/ 300 h 621"/>
                <a:gd name="T66" fmla="*/ 26 w 633"/>
                <a:gd name="T67" fmla="*/ 308 h 621"/>
                <a:gd name="T68" fmla="*/ 82 w 633"/>
                <a:gd name="T69" fmla="*/ 359 h 621"/>
                <a:gd name="T70" fmla="*/ 66 w 633"/>
                <a:gd name="T71" fmla="*/ 453 h 621"/>
                <a:gd name="T72" fmla="*/ 46 w 633"/>
                <a:gd name="T73" fmla="*/ 472 h 621"/>
                <a:gd name="T74" fmla="*/ 86 w 633"/>
                <a:gd name="T75" fmla="*/ 523 h 621"/>
                <a:gd name="T76" fmla="*/ 108 w 633"/>
                <a:gd name="T77" fmla="*/ 511 h 621"/>
                <a:gd name="T78" fmla="*/ 109 w 633"/>
                <a:gd name="T79" fmla="*/ 510 h 621"/>
                <a:gd name="T80" fmla="*/ 117 w 633"/>
                <a:gd name="T81" fmla="*/ 507 h 621"/>
                <a:gd name="T82" fmla="*/ 235 w 633"/>
                <a:gd name="T83" fmla="*/ 555 h 621"/>
                <a:gd name="T84" fmla="*/ 242 w 633"/>
                <a:gd name="T85" fmla="*/ 588 h 621"/>
                <a:gd name="T86" fmla="*/ 242 w 633"/>
                <a:gd name="T87" fmla="*/ 588 h 621"/>
                <a:gd name="T88" fmla="*/ 243 w 633"/>
                <a:gd name="T89" fmla="*/ 612 h 621"/>
                <a:gd name="T90" fmla="*/ 307 w 633"/>
                <a:gd name="T91" fmla="*/ 621 h 621"/>
                <a:gd name="T92" fmla="*/ 315 w 633"/>
                <a:gd name="T93" fmla="*/ 596 h 621"/>
                <a:gd name="T94" fmla="*/ 366 w 633"/>
                <a:gd name="T95" fmla="*/ 540 h 621"/>
                <a:gd name="T96" fmla="*/ 461 w 633"/>
                <a:gd name="T97" fmla="*/ 554 h 621"/>
                <a:gd name="T98" fmla="*/ 482 w 633"/>
                <a:gd name="T99" fmla="*/ 574 h 621"/>
                <a:gd name="T100" fmla="*/ 533 w 633"/>
                <a:gd name="T101" fmla="*/ 536 h 621"/>
                <a:gd name="T102" fmla="*/ 518 w 633"/>
                <a:gd name="T103" fmla="*/ 507 h 621"/>
                <a:gd name="T104" fmla="*/ 517 w 633"/>
                <a:gd name="T105" fmla="*/ 506 h 621"/>
                <a:gd name="T106" fmla="*/ 566 w 633"/>
                <a:gd name="T107" fmla="*/ 389 h 621"/>
                <a:gd name="T108" fmla="*/ 598 w 633"/>
                <a:gd name="T109" fmla="*/ 383 h 621"/>
                <a:gd name="T110" fmla="*/ 624 w 633"/>
                <a:gd name="T111" fmla="*/ 382 h 621"/>
                <a:gd name="T112" fmla="*/ 633 w 633"/>
                <a:gd name="T113" fmla="*/ 319 h 621"/>
                <a:gd name="T114" fmla="*/ 604 w 633"/>
                <a:gd name="T115" fmla="*/ 31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33" h="621">
                  <a:moveTo>
                    <a:pt x="423" y="324"/>
                  </a:moveTo>
                  <a:lnTo>
                    <a:pt x="423" y="324"/>
                  </a:lnTo>
                  <a:cubicBezTo>
                    <a:pt x="415" y="382"/>
                    <a:pt x="361" y="422"/>
                    <a:pt x="302" y="415"/>
                  </a:cubicBezTo>
                  <a:cubicBezTo>
                    <a:pt x="243" y="407"/>
                    <a:pt x="201" y="353"/>
                    <a:pt x="209" y="295"/>
                  </a:cubicBezTo>
                  <a:cubicBezTo>
                    <a:pt x="217" y="237"/>
                    <a:pt x="271" y="197"/>
                    <a:pt x="330" y="205"/>
                  </a:cubicBezTo>
                  <a:cubicBezTo>
                    <a:pt x="389" y="212"/>
                    <a:pt x="431" y="266"/>
                    <a:pt x="423" y="324"/>
                  </a:cubicBezTo>
                  <a:close/>
                  <a:moveTo>
                    <a:pt x="604" y="310"/>
                  </a:moveTo>
                  <a:lnTo>
                    <a:pt x="604" y="310"/>
                  </a:lnTo>
                  <a:cubicBezTo>
                    <a:pt x="580" y="302"/>
                    <a:pt x="560" y="285"/>
                    <a:pt x="550" y="261"/>
                  </a:cubicBezTo>
                  <a:cubicBezTo>
                    <a:pt x="537" y="230"/>
                    <a:pt x="543" y="196"/>
                    <a:pt x="562" y="171"/>
                  </a:cubicBezTo>
                  <a:lnTo>
                    <a:pt x="563" y="170"/>
                  </a:lnTo>
                  <a:lnTo>
                    <a:pt x="586" y="147"/>
                  </a:lnTo>
                  <a:lnTo>
                    <a:pt x="547" y="96"/>
                  </a:lnTo>
                  <a:lnTo>
                    <a:pt x="518" y="111"/>
                  </a:lnTo>
                  <a:lnTo>
                    <a:pt x="516" y="112"/>
                  </a:lnTo>
                  <a:cubicBezTo>
                    <a:pt x="470" y="131"/>
                    <a:pt x="417" y="109"/>
                    <a:pt x="398" y="64"/>
                  </a:cubicBezTo>
                  <a:cubicBezTo>
                    <a:pt x="394" y="55"/>
                    <a:pt x="391" y="45"/>
                    <a:pt x="390" y="35"/>
                  </a:cubicBezTo>
                  <a:lnTo>
                    <a:pt x="391" y="34"/>
                  </a:lnTo>
                  <a:lnTo>
                    <a:pt x="390" y="7"/>
                  </a:lnTo>
                  <a:lnTo>
                    <a:pt x="326" y="0"/>
                  </a:lnTo>
                  <a:lnTo>
                    <a:pt x="316" y="30"/>
                  </a:lnTo>
                  <a:lnTo>
                    <a:pt x="316" y="30"/>
                  </a:lnTo>
                  <a:cubicBezTo>
                    <a:pt x="307" y="52"/>
                    <a:pt x="290" y="70"/>
                    <a:pt x="266" y="80"/>
                  </a:cubicBezTo>
                  <a:cubicBezTo>
                    <a:pt x="232" y="94"/>
                    <a:pt x="194" y="86"/>
                    <a:pt x="169" y="62"/>
                  </a:cubicBezTo>
                  <a:lnTo>
                    <a:pt x="167" y="60"/>
                  </a:lnTo>
                  <a:lnTo>
                    <a:pt x="150" y="45"/>
                  </a:lnTo>
                  <a:lnTo>
                    <a:pt x="99" y="83"/>
                  </a:lnTo>
                  <a:lnTo>
                    <a:pt x="114" y="111"/>
                  </a:lnTo>
                  <a:lnTo>
                    <a:pt x="115" y="114"/>
                  </a:lnTo>
                  <a:cubicBezTo>
                    <a:pt x="134" y="159"/>
                    <a:pt x="113" y="211"/>
                    <a:pt x="66" y="230"/>
                  </a:cubicBezTo>
                  <a:cubicBezTo>
                    <a:pt x="54" y="235"/>
                    <a:pt x="43" y="236"/>
                    <a:pt x="29" y="237"/>
                  </a:cubicBezTo>
                  <a:lnTo>
                    <a:pt x="8" y="237"/>
                  </a:lnTo>
                  <a:lnTo>
                    <a:pt x="0" y="300"/>
                  </a:lnTo>
                  <a:lnTo>
                    <a:pt x="26" y="308"/>
                  </a:lnTo>
                  <a:cubicBezTo>
                    <a:pt x="51" y="316"/>
                    <a:pt x="71" y="334"/>
                    <a:pt x="82" y="359"/>
                  </a:cubicBezTo>
                  <a:cubicBezTo>
                    <a:pt x="96" y="392"/>
                    <a:pt x="89" y="428"/>
                    <a:pt x="66" y="453"/>
                  </a:cubicBezTo>
                  <a:lnTo>
                    <a:pt x="46" y="472"/>
                  </a:lnTo>
                  <a:lnTo>
                    <a:pt x="86" y="523"/>
                  </a:lnTo>
                  <a:lnTo>
                    <a:pt x="108" y="511"/>
                  </a:lnTo>
                  <a:lnTo>
                    <a:pt x="109" y="510"/>
                  </a:lnTo>
                  <a:cubicBezTo>
                    <a:pt x="114" y="508"/>
                    <a:pt x="112" y="509"/>
                    <a:pt x="117" y="507"/>
                  </a:cubicBezTo>
                  <a:cubicBezTo>
                    <a:pt x="163" y="488"/>
                    <a:pt x="216" y="509"/>
                    <a:pt x="235" y="555"/>
                  </a:cubicBezTo>
                  <a:cubicBezTo>
                    <a:pt x="240" y="566"/>
                    <a:pt x="242" y="577"/>
                    <a:pt x="242" y="588"/>
                  </a:cubicBezTo>
                  <a:lnTo>
                    <a:pt x="242" y="588"/>
                  </a:lnTo>
                  <a:lnTo>
                    <a:pt x="243" y="612"/>
                  </a:lnTo>
                  <a:lnTo>
                    <a:pt x="307" y="621"/>
                  </a:lnTo>
                  <a:lnTo>
                    <a:pt x="315" y="596"/>
                  </a:lnTo>
                  <a:cubicBezTo>
                    <a:pt x="322" y="572"/>
                    <a:pt x="340" y="550"/>
                    <a:pt x="366" y="540"/>
                  </a:cubicBezTo>
                  <a:cubicBezTo>
                    <a:pt x="399" y="526"/>
                    <a:pt x="435" y="533"/>
                    <a:pt x="461" y="554"/>
                  </a:cubicBezTo>
                  <a:lnTo>
                    <a:pt x="482" y="574"/>
                  </a:lnTo>
                  <a:lnTo>
                    <a:pt x="533" y="536"/>
                  </a:lnTo>
                  <a:lnTo>
                    <a:pt x="518" y="507"/>
                  </a:lnTo>
                  <a:lnTo>
                    <a:pt x="517" y="506"/>
                  </a:lnTo>
                  <a:cubicBezTo>
                    <a:pt x="498" y="460"/>
                    <a:pt x="520" y="408"/>
                    <a:pt x="566" y="389"/>
                  </a:cubicBezTo>
                  <a:cubicBezTo>
                    <a:pt x="576" y="385"/>
                    <a:pt x="587" y="383"/>
                    <a:pt x="598" y="383"/>
                  </a:cubicBezTo>
                  <a:lnTo>
                    <a:pt x="624" y="382"/>
                  </a:lnTo>
                  <a:lnTo>
                    <a:pt x="633" y="319"/>
                  </a:lnTo>
                  <a:lnTo>
                    <a:pt x="604" y="310"/>
                  </a:lnTo>
                  <a:close/>
                </a:path>
              </a:pathLst>
            </a:custGeom>
            <a:solidFill>
              <a:sysClr val="window" lastClr="FFFFFF"/>
            </a:solidFill>
            <a:ln w="0">
              <a:noFill/>
              <a:prstDash val="solid"/>
              <a:round/>
              <a:headEnd/>
              <a:tailEnd/>
            </a:ln>
          </p:spPr>
          <p:txBody>
            <a:bodyPr vert="horz" wrap="square" lIns="109728" tIns="54864" rIns="109728" bIns="54864" numCol="1" anchor="t" anchorCtr="0" compatLnSpc="1">
              <a:prstTxWarp prst="textNoShape">
                <a:avLst/>
              </a:prstTxWarp>
            </a:bodyPr>
            <a:lstStyle/>
            <a:p>
              <a:pPr defTabSz="1097280">
                <a:defRPr/>
              </a:pPr>
              <a:endParaRPr lang="en-US" sz="2160" kern="0">
                <a:solidFill>
                  <a:sysClr val="windowText" lastClr="000000"/>
                </a:solidFill>
              </a:endParaRPr>
            </a:p>
          </p:txBody>
        </p:sp>
        <p:sp>
          <p:nvSpPr>
            <p:cNvPr id="66" name="Freeform 33"/>
            <p:cNvSpPr>
              <a:spLocks noChangeAspect="1" noEditPoints="1"/>
            </p:cNvSpPr>
            <p:nvPr/>
          </p:nvSpPr>
          <p:spPr bwMode="auto">
            <a:xfrm>
              <a:off x="2185477" y="5825960"/>
              <a:ext cx="172460" cy="174267"/>
            </a:xfrm>
            <a:custGeom>
              <a:avLst/>
              <a:gdLst>
                <a:gd name="T0" fmla="*/ 423 w 633"/>
                <a:gd name="T1" fmla="*/ 324 h 621"/>
                <a:gd name="T2" fmla="*/ 423 w 633"/>
                <a:gd name="T3" fmla="*/ 324 h 621"/>
                <a:gd name="T4" fmla="*/ 302 w 633"/>
                <a:gd name="T5" fmla="*/ 415 h 621"/>
                <a:gd name="T6" fmla="*/ 209 w 633"/>
                <a:gd name="T7" fmla="*/ 295 h 621"/>
                <a:gd name="T8" fmla="*/ 330 w 633"/>
                <a:gd name="T9" fmla="*/ 205 h 621"/>
                <a:gd name="T10" fmla="*/ 423 w 633"/>
                <a:gd name="T11" fmla="*/ 324 h 621"/>
                <a:gd name="T12" fmla="*/ 604 w 633"/>
                <a:gd name="T13" fmla="*/ 310 h 621"/>
                <a:gd name="T14" fmla="*/ 604 w 633"/>
                <a:gd name="T15" fmla="*/ 310 h 621"/>
                <a:gd name="T16" fmla="*/ 550 w 633"/>
                <a:gd name="T17" fmla="*/ 261 h 621"/>
                <a:gd name="T18" fmla="*/ 562 w 633"/>
                <a:gd name="T19" fmla="*/ 171 h 621"/>
                <a:gd name="T20" fmla="*/ 563 w 633"/>
                <a:gd name="T21" fmla="*/ 170 h 621"/>
                <a:gd name="T22" fmla="*/ 586 w 633"/>
                <a:gd name="T23" fmla="*/ 147 h 621"/>
                <a:gd name="T24" fmla="*/ 547 w 633"/>
                <a:gd name="T25" fmla="*/ 96 h 621"/>
                <a:gd name="T26" fmla="*/ 518 w 633"/>
                <a:gd name="T27" fmla="*/ 111 h 621"/>
                <a:gd name="T28" fmla="*/ 516 w 633"/>
                <a:gd name="T29" fmla="*/ 112 h 621"/>
                <a:gd name="T30" fmla="*/ 398 w 633"/>
                <a:gd name="T31" fmla="*/ 64 h 621"/>
                <a:gd name="T32" fmla="*/ 390 w 633"/>
                <a:gd name="T33" fmla="*/ 35 h 621"/>
                <a:gd name="T34" fmla="*/ 391 w 633"/>
                <a:gd name="T35" fmla="*/ 34 h 621"/>
                <a:gd name="T36" fmla="*/ 390 w 633"/>
                <a:gd name="T37" fmla="*/ 7 h 621"/>
                <a:gd name="T38" fmla="*/ 326 w 633"/>
                <a:gd name="T39" fmla="*/ 0 h 621"/>
                <a:gd name="T40" fmla="*/ 316 w 633"/>
                <a:gd name="T41" fmla="*/ 30 h 621"/>
                <a:gd name="T42" fmla="*/ 316 w 633"/>
                <a:gd name="T43" fmla="*/ 30 h 621"/>
                <a:gd name="T44" fmla="*/ 266 w 633"/>
                <a:gd name="T45" fmla="*/ 80 h 621"/>
                <a:gd name="T46" fmla="*/ 169 w 633"/>
                <a:gd name="T47" fmla="*/ 62 h 621"/>
                <a:gd name="T48" fmla="*/ 167 w 633"/>
                <a:gd name="T49" fmla="*/ 60 h 621"/>
                <a:gd name="T50" fmla="*/ 150 w 633"/>
                <a:gd name="T51" fmla="*/ 45 h 621"/>
                <a:gd name="T52" fmla="*/ 99 w 633"/>
                <a:gd name="T53" fmla="*/ 83 h 621"/>
                <a:gd name="T54" fmla="*/ 114 w 633"/>
                <a:gd name="T55" fmla="*/ 111 h 621"/>
                <a:gd name="T56" fmla="*/ 115 w 633"/>
                <a:gd name="T57" fmla="*/ 114 h 621"/>
                <a:gd name="T58" fmla="*/ 66 w 633"/>
                <a:gd name="T59" fmla="*/ 230 h 621"/>
                <a:gd name="T60" fmla="*/ 29 w 633"/>
                <a:gd name="T61" fmla="*/ 237 h 621"/>
                <a:gd name="T62" fmla="*/ 8 w 633"/>
                <a:gd name="T63" fmla="*/ 237 h 621"/>
                <a:gd name="T64" fmla="*/ 0 w 633"/>
                <a:gd name="T65" fmla="*/ 300 h 621"/>
                <a:gd name="T66" fmla="*/ 26 w 633"/>
                <a:gd name="T67" fmla="*/ 308 h 621"/>
                <a:gd name="T68" fmla="*/ 82 w 633"/>
                <a:gd name="T69" fmla="*/ 359 h 621"/>
                <a:gd name="T70" fmla="*/ 66 w 633"/>
                <a:gd name="T71" fmla="*/ 453 h 621"/>
                <a:gd name="T72" fmla="*/ 46 w 633"/>
                <a:gd name="T73" fmla="*/ 472 h 621"/>
                <a:gd name="T74" fmla="*/ 86 w 633"/>
                <a:gd name="T75" fmla="*/ 523 h 621"/>
                <a:gd name="T76" fmla="*/ 108 w 633"/>
                <a:gd name="T77" fmla="*/ 511 h 621"/>
                <a:gd name="T78" fmla="*/ 109 w 633"/>
                <a:gd name="T79" fmla="*/ 510 h 621"/>
                <a:gd name="T80" fmla="*/ 117 w 633"/>
                <a:gd name="T81" fmla="*/ 507 h 621"/>
                <a:gd name="T82" fmla="*/ 235 w 633"/>
                <a:gd name="T83" fmla="*/ 555 h 621"/>
                <a:gd name="T84" fmla="*/ 242 w 633"/>
                <a:gd name="T85" fmla="*/ 588 h 621"/>
                <a:gd name="T86" fmla="*/ 242 w 633"/>
                <a:gd name="T87" fmla="*/ 588 h 621"/>
                <a:gd name="T88" fmla="*/ 243 w 633"/>
                <a:gd name="T89" fmla="*/ 612 h 621"/>
                <a:gd name="T90" fmla="*/ 307 w 633"/>
                <a:gd name="T91" fmla="*/ 621 h 621"/>
                <a:gd name="T92" fmla="*/ 315 w 633"/>
                <a:gd name="T93" fmla="*/ 596 h 621"/>
                <a:gd name="T94" fmla="*/ 366 w 633"/>
                <a:gd name="T95" fmla="*/ 540 h 621"/>
                <a:gd name="T96" fmla="*/ 461 w 633"/>
                <a:gd name="T97" fmla="*/ 554 h 621"/>
                <a:gd name="T98" fmla="*/ 482 w 633"/>
                <a:gd name="T99" fmla="*/ 574 h 621"/>
                <a:gd name="T100" fmla="*/ 533 w 633"/>
                <a:gd name="T101" fmla="*/ 536 h 621"/>
                <a:gd name="T102" fmla="*/ 518 w 633"/>
                <a:gd name="T103" fmla="*/ 507 h 621"/>
                <a:gd name="T104" fmla="*/ 517 w 633"/>
                <a:gd name="T105" fmla="*/ 506 h 621"/>
                <a:gd name="T106" fmla="*/ 566 w 633"/>
                <a:gd name="T107" fmla="*/ 389 h 621"/>
                <a:gd name="T108" fmla="*/ 598 w 633"/>
                <a:gd name="T109" fmla="*/ 383 h 621"/>
                <a:gd name="T110" fmla="*/ 624 w 633"/>
                <a:gd name="T111" fmla="*/ 382 h 621"/>
                <a:gd name="T112" fmla="*/ 633 w 633"/>
                <a:gd name="T113" fmla="*/ 319 h 621"/>
                <a:gd name="T114" fmla="*/ 604 w 633"/>
                <a:gd name="T115" fmla="*/ 31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33" h="621">
                  <a:moveTo>
                    <a:pt x="423" y="324"/>
                  </a:moveTo>
                  <a:lnTo>
                    <a:pt x="423" y="324"/>
                  </a:lnTo>
                  <a:cubicBezTo>
                    <a:pt x="415" y="382"/>
                    <a:pt x="361" y="422"/>
                    <a:pt x="302" y="415"/>
                  </a:cubicBezTo>
                  <a:cubicBezTo>
                    <a:pt x="243" y="407"/>
                    <a:pt x="201" y="353"/>
                    <a:pt x="209" y="295"/>
                  </a:cubicBezTo>
                  <a:cubicBezTo>
                    <a:pt x="217" y="237"/>
                    <a:pt x="271" y="197"/>
                    <a:pt x="330" y="205"/>
                  </a:cubicBezTo>
                  <a:cubicBezTo>
                    <a:pt x="389" y="212"/>
                    <a:pt x="431" y="266"/>
                    <a:pt x="423" y="324"/>
                  </a:cubicBezTo>
                  <a:close/>
                  <a:moveTo>
                    <a:pt x="604" y="310"/>
                  </a:moveTo>
                  <a:lnTo>
                    <a:pt x="604" y="310"/>
                  </a:lnTo>
                  <a:cubicBezTo>
                    <a:pt x="580" y="302"/>
                    <a:pt x="560" y="285"/>
                    <a:pt x="550" y="261"/>
                  </a:cubicBezTo>
                  <a:cubicBezTo>
                    <a:pt x="537" y="230"/>
                    <a:pt x="543" y="196"/>
                    <a:pt x="562" y="171"/>
                  </a:cubicBezTo>
                  <a:lnTo>
                    <a:pt x="563" y="170"/>
                  </a:lnTo>
                  <a:lnTo>
                    <a:pt x="586" y="147"/>
                  </a:lnTo>
                  <a:lnTo>
                    <a:pt x="547" y="96"/>
                  </a:lnTo>
                  <a:lnTo>
                    <a:pt x="518" y="111"/>
                  </a:lnTo>
                  <a:lnTo>
                    <a:pt x="516" y="112"/>
                  </a:lnTo>
                  <a:cubicBezTo>
                    <a:pt x="470" y="131"/>
                    <a:pt x="417" y="109"/>
                    <a:pt x="398" y="64"/>
                  </a:cubicBezTo>
                  <a:cubicBezTo>
                    <a:pt x="394" y="55"/>
                    <a:pt x="391" y="45"/>
                    <a:pt x="390" y="35"/>
                  </a:cubicBezTo>
                  <a:lnTo>
                    <a:pt x="391" y="34"/>
                  </a:lnTo>
                  <a:lnTo>
                    <a:pt x="390" y="7"/>
                  </a:lnTo>
                  <a:lnTo>
                    <a:pt x="326" y="0"/>
                  </a:lnTo>
                  <a:lnTo>
                    <a:pt x="316" y="30"/>
                  </a:lnTo>
                  <a:lnTo>
                    <a:pt x="316" y="30"/>
                  </a:lnTo>
                  <a:cubicBezTo>
                    <a:pt x="307" y="52"/>
                    <a:pt x="290" y="70"/>
                    <a:pt x="266" y="80"/>
                  </a:cubicBezTo>
                  <a:cubicBezTo>
                    <a:pt x="232" y="94"/>
                    <a:pt x="194" y="86"/>
                    <a:pt x="169" y="62"/>
                  </a:cubicBezTo>
                  <a:lnTo>
                    <a:pt x="167" y="60"/>
                  </a:lnTo>
                  <a:lnTo>
                    <a:pt x="150" y="45"/>
                  </a:lnTo>
                  <a:lnTo>
                    <a:pt x="99" y="83"/>
                  </a:lnTo>
                  <a:lnTo>
                    <a:pt x="114" y="111"/>
                  </a:lnTo>
                  <a:lnTo>
                    <a:pt x="115" y="114"/>
                  </a:lnTo>
                  <a:cubicBezTo>
                    <a:pt x="134" y="159"/>
                    <a:pt x="113" y="211"/>
                    <a:pt x="66" y="230"/>
                  </a:cubicBezTo>
                  <a:cubicBezTo>
                    <a:pt x="54" y="235"/>
                    <a:pt x="43" y="236"/>
                    <a:pt x="29" y="237"/>
                  </a:cubicBezTo>
                  <a:lnTo>
                    <a:pt x="8" y="237"/>
                  </a:lnTo>
                  <a:lnTo>
                    <a:pt x="0" y="300"/>
                  </a:lnTo>
                  <a:lnTo>
                    <a:pt x="26" y="308"/>
                  </a:lnTo>
                  <a:cubicBezTo>
                    <a:pt x="51" y="316"/>
                    <a:pt x="71" y="334"/>
                    <a:pt x="82" y="359"/>
                  </a:cubicBezTo>
                  <a:cubicBezTo>
                    <a:pt x="96" y="392"/>
                    <a:pt x="89" y="428"/>
                    <a:pt x="66" y="453"/>
                  </a:cubicBezTo>
                  <a:lnTo>
                    <a:pt x="46" y="472"/>
                  </a:lnTo>
                  <a:lnTo>
                    <a:pt x="86" y="523"/>
                  </a:lnTo>
                  <a:lnTo>
                    <a:pt x="108" y="511"/>
                  </a:lnTo>
                  <a:lnTo>
                    <a:pt x="109" y="510"/>
                  </a:lnTo>
                  <a:cubicBezTo>
                    <a:pt x="114" y="508"/>
                    <a:pt x="112" y="509"/>
                    <a:pt x="117" y="507"/>
                  </a:cubicBezTo>
                  <a:cubicBezTo>
                    <a:pt x="163" y="488"/>
                    <a:pt x="216" y="509"/>
                    <a:pt x="235" y="555"/>
                  </a:cubicBezTo>
                  <a:cubicBezTo>
                    <a:pt x="240" y="566"/>
                    <a:pt x="242" y="577"/>
                    <a:pt x="242" y="588"/>
                  </a:cubicBezTo>
                  <a:lnTo>
                    <a:pt x="242" y="588"/>
                  </a:lnTo>
                  <a:lnTo>
                    <a:pt x="243" y="612"/>
                  </a:lnTo>
                  <a:lnTo>
                    <a:pt x="307" y="621"/>
                  </a:lnTo>
                  <a:lnTo>
                    <a:pt x="315" y="596"/>
                  </a:lnTo>
                  <a:cubicBezTo>
                    <a:pt x="322" y="572"/>
                    <a:pt x="340" y="550"/>
                    <a:pt x="366" y="540"/>
                  </a:cubicBezTo>
                  <a:cubicBezTo>
                    <a:pt x="399" y="526"/>
                    <a:pt x="435" y="533"/>
                    <a:pt x="461" y="554"/>
                  </a:cubicBezTo>
                  <a:lnTo>
                    <a:pt x="482" y="574"/>
                  </a:lnTo>
                  <a:lnTo>
                    <a:pt x="533" y="536"/>
                  </a:lnTo>
                  <a:lnTo>
                    <a:pt x="518" y="507"/>
                  </a:lnTo>
                  <a:lnTo>
                    <a:pt x="517" y="506"/>
                  </a:lnTo>
                  <a:cubicBezTo>
                    <a:pt x="498" y="460"/>
                    <a:pt x="520" y="408"/>
                    <a:pt x="566" y="389"/>
                  </a:cubicBezTo>
                  <a:cubicBezTo>
                    <a:pt x="576" y="385"/>
                    <a:pt x="587" y="383"/>
                    <a:pt x="598" y="383"/>
                  </a:cubicBezTo>
                  <a:lnTo>
                    <a:pt x="624" y="382"/>
                  </a:lnTo>
                  <a:lnTo>
                    <a:pt x="633" y="319"/>
                  </a:lnTo>
                  <a:lnTo>
                    <a:pt x="604" y="310"/>
                  </a:lnTo>
                  <a:close/>
                </a:path>
              </a:pathLst>
            </a:custGeom>
            <a:solidFill>
              <a:sysClr val="window" lastClr="FFFFFF"/>
            </a:solidFill>
            <a:ln w="0">
              <a:noFill/>
              <a:prstDash val="solid"/>
              <a:round/>
              <a:headEnd/>
              <a:tailEnd/>
            </a:ln>
          </p:spPr>
          <p:txBody>
            <a:bodyPr vert="horz" wrap="square" lIns="109728" tIns="54864" rIns="109728" bIns="54864" numCol="1" anchor="t" anchorCtr="0" compatLnSpc="1">
              <a:prstTxWarp prst="textNoShape">
                <a:avLst/>
              </a:prstTxWarp>
            </a:bodyPr>
            <a:lstStyle/>
            <a:p>
              <a:pPr defTabSz="1097280">
                <a:defRPr/>
              </a:pPr>
              <a:endParaRPr lang="en-US" sz="2160" kern="0">
                <a:solidFill>
                  <a:sysClr val="windowText" lastClr="000000"/>
                </a:solidFill>
              </a:endParaRPr>
            </a:p>
          </p:txBody>
        </p:sp>
      </p:grpSp>
      <p:grpSp>
        <p:nvGrpSpPr>
          <p:cNvPr id="3" name="Group 2">
            <a:extLst>
              <a:ext uri="{FF2B5EF4-FFF2-40B4-BE49-F238E27FC236}">
                <a16:creationId xmlns:a16="http://schemas.microsoft.com/office/drawing/2014/main" id="{3C1F4899-4713-734F-9AA5-53BF781FBED4}"/>
              </a:ext>
            </a:extLst>
          </p:cNvPr>
          <p:cNvGrpSpPr/>
          <p:nvPr/>
        </p:nvGrpSpPr>
        <p:grpSpPr>
          <a:xfrm>
            <a:off x="5262107" y="2773167"/>
            <a:ext cx="2802954" cy="1705674"/>
            <a:chOff x="6598469" y="2775893"/>
            <a:chExt cx="2802954" cy="1705674"/>
          </a:xfrm>
        </p:grpSpPr>
        <p:sp>
          <p:nvSpPr>
            <p:cNvPr id="44" name="Round Diagonal Corner Rectangle 43"/>
            <p:cNvSpPr/>
            <p:nvPr/>
          </p:nvSpPr>
          <p:spPr bwMode="gray">
            <a:xfrm flipH="1">
              <a:off x="6598469" y="2775893"/>
              <a:ext cx="2802954" cy="1705674"/>
            </a:xfrm>
            <a:prstGeom prst="round2DiagRect">
              <a:avLst/>
            </a:prstGeom>
            <a:solidFill>
              <a:srgbClr val="313131">
                <a:lumMod val="75000"/>
                <a:lumOff val="25000"/>
              </a:srgbClr>
            </a:solidFill>
            <a:ln w="19050" algn="ctr">
              <a:noFill/>
              <a:miter lim="800000"/>
              <a:headEnd/>
              <a:tailEnd/>
            </a:ln>
          </p:spPr>
          <p:txBody>
            <a:bodyPr wrap="square" lIns="106680" tIns="106680" rIns="106680" bIns="106680" rtlCol="0" anchor="ctr"/>
            <a:lstStyle/>
            <a:p>
              <a:pPr algn="ctr" defTabSz="1097280">
                <a:lnSpc>
                  <a:spcPct val="106000"/>
                </a:lnSpc>
                <a:defRPr/>
              </a:pPr>
              <a:endParaRPr lang="en-US" sz="1440" b="1" kern="0" dirty="0">
                <a:solidFill>
                  <a:sysClr val="window" lastClr="FFFFFF"/>
                </a:solidFill>
              </a:endParaRPr>
            </a:p>
          </p:txBody>
        </p:sp>
        <p:sp>
          <p:nvSpPr>
            <p:cNvPr id="52" name="Rectangle 51"/>
            <p:cNvSpPr/>
            <p:nvPr/>
          </p:nvSpPr>
          <p:spPr>
            <a:xfrm>
              <a:off x="6782775" y="3009751"/>
              <a:ext cx="1948934" cy="1467068"/>
            </a:xfrm>
            <a:prstGeom prst="rect">
              <a:avLst/>
            </a:prstGeom>
          </p:spPr>
          <p:txBody>
            <a:bodyPr wrap="square" lIns="0" tIns="0" rIns="0" bIns="0">
              <a:spAutoFit/>
            </a:bodyPr>
            <a:lstStyle/>
            <a:p>
              <a:pPr defTabSz="1097280">
                <a:spcBef>
                  <a:spcPts val="720"/>
                </a:spcBef>
                <a:defRPr/>
              </a:pPr>
              <a:r>
                <a:rPr lang="en-US" sz="1440" b="1" kern="0" dirty="0">
                  <a:solidFill>
                    <a:sysClr val="window" lastClr="FFFFFF"/>
                  </a:solidFill>
                </a:rPr>
                <a:t>Winter’s method</a:t>
              </a:r>
            </a:p>
            <a:p>
              <a:pPr marL="205740" indent="-205740" defTabSz="1097280">
                <a:spcBef>
                  <a:spcPts val="720"/>
                </a:spcBef>
                <a:buFont typeface="Arial"/>
                <a:buChar char="•"/>
                <a:defRPr/>
              </a:pPr>
              <a:r>
                <a:rPr lang="en-US" sz="1440" kern="0" dirty="0">
                  <a:solidFill>
                    <a:sysClr val="window" lastClr="FFFFFF"/>
                  </a:solidFill>
                </a:rPr>
                <a:t>Trend</a:t>
              </a:r>
            </a:p>
            <a:p>
              <a:pPr marL="205740" indent="-205740" defTabSz="1097280">
                <a:spcBef>
                  <a:spcPts val="720"/>
                </a:spcBef>
                <a:buFont typeface="Arial"/>
                <a:buChar char="•"/>
                <a:defRPr/>
              </a:pPr>
              <a:r>
                <a:rPr lang="en-US" sz="1440" kern="0" dirty="0">
                  <a:solidFill>
                    <a:sysClr val="window" lastClr="FFFFFF"/>
                  </a:solidFill>
                </a:rPr>
                <a:t>Seasonality</a:t>
              </a:r>
            </a:p>
            <a:p>
              <a:pPr marL="205740" indent="-205740" defTabSz="1097280">
                <a:spcBef>
                  <a:spcPts val="720"/>
                </a:spcBef>
                <a:buFont typeface="Arial"/>
                <a:buChar char="•"/>
                <a:defRPr/>
              </a:pPr>
              <a:r>
                <a:rPr lang="en-US" sz="1440" kern="0" dirty="0">
                  <a:solidFill>
                    <a:sysClr val="window" lastClr="FFFFFF"/>
                  </a:solidFill>
                </a:rPr>
                <a:t>Variants are possible</a:t>
              </a:r>
            </a:p>
            <a:p>
              <a:pPr defTabSz="1097280">
                <a:spcBef>
                  <a:spcPts val="720"/>
                </a:spcBef>
                <a:defRPr/>
              </a:pPr>
              <a:endParaRPr lang="en-US" sz="1440" kern="0" dirty="0">
                <a:solidFill>
                  <a:sysClr val="window" lastClr="FFFFFF"/>
                </a:solidFill>
              </a:endParaRPr>
            </a:p>
          </p:txBody>
        </p:sp>
        <p:cxnSp>
          <p:nvCxnSpPr>
            <p:cNvPr id="53" name="Straight Connector 52"/>
            <p:cNvCxnSpPr/>
            <p:nvPr/>
          </p:nvCxnSpPr>
          <p:spPr>
            <a:xfrm>
              <a:off x="6782773" y="3314424"/>
              <a:ext cx="1922146" cy="0"/>
            </a:xfrm>
            <a:prstGeom prst="line">
              <a:avLst/>
            </a:prstGeom>
            <a:noFill/>
            <a:ln w="9525" cap="flat" cmpd="sng" algn="ctr">
              <a:solidFill>
                <a:sysClr val="window" lastClr="FFFFFF"/>
              </a:solidFill>
              <a:prstDash val="solid"/>
              <a:headEnd type="none"/>
              <a:tailEnd type="none"/>
            </a:ln>
            <a:effectLst/>
          </p:spPr>
        </p:cxnSp>
        <p:grpSp>
          <p:nvGrpSpPr>
            <p:cNvPr id="67" name="Group 66"/>
            <p:cNvGrpSpPr/>
            <p:nvPr/>
          </p:nvGrpSpPr>
          <p:grpSpPr>
            <a:xfrm>
              <a:off x="8747761" y="2880360"/>
              <a:ext cx="481950" cy="464820"/>
              <a:chOff x="2185477" y="5525527"/>
              <a:chExt cx="523177" cy="504582"/>
            </a:xfrm>
          </p:grpSpPr>
          <p:sp>
            <p:nvSpPr>
              <p:cNvPr id="68" name="Freeform 33"/>
              <p:cNvSpPr>
                <a:spLocks noChangeAspect="1" noEditPoints="1"/>
              </p:cNvSpPr>
              <p:nvPr/>
            </p:nvSpPr>
            <p:spPr bwMode="auto">
              <a:xfrm>
                <a:off x="2234420" y="5525527"/>
                <a:ext cx="333534" cy="337026"/>
              </a:xfrm>
              <a:custGeom>
                <a:avLst/>
                <a:gdLst>
                  <a:gd name="T0" fmla="*/ 423 w 633"/>
                  <a:gd name="T1" fmla="*/ 324 h 621"/>
                  <a:gd name="T2" fmla="*/ 423 w 633"/>
                  <a:gd name="T3" fmla="*/ 324 h 621"/>
                  <a:gd name="T4" fmla="*/ 302 w 633"/>
                  <a:gd name="T5" fmla="*/ 415 h 621"/>
                  <a:gd name="T6" fmla="*/ 209 w 633"/>
                  <a:gd name="T7" fmla="*/ 295 h 621"/>
                  <a:gd name="T8" fmla="*/ 330 w 633"/>
                  <a:gd name="T9" fmla="*/ 205 h 621"/>
                  <a:gd name="T10" fmla="*/ 423 w 633"/>
                  <a:gd name="T11" fmla="*/ 324 h 621"/>
                  <a:gd name="T12" fmla="*/ 604 w 633"/>
                  <a:gd name="T13" fmla="*/ 310 h 621"/>
                  <a:gd name="T14" fmla="*/ 604 w 633"/>
                  <a:gd name="T15" fmla="*/ 310 h 621"/>
                  <a:gd name="T16" fmla="*/ 550 w 633"/>
                  <a:gd name="T17" fmla="*/ 261 h 621"/>
                  <a:gd name="T18" fmla="*/ 562 w 633"/>
                  <a:gd name="T19" fmla="*/ 171 h 621"/>
                  <a:gd name="T20" fmla="*/ 563 w 633"/>
                  <a:gd name="T21" fmla="*/ 170 h 621"/>
                  <a:gd name="T22" fmla="*/ 586 w 633"/>
                  <a:gd name="T23" fmla="*/ 147 h 621"/>
                  <a:gd name="T24" fmla="*/ 547 w 633"/>
                  <a:gd name="T25" fmla="*/ 96 h 621"/>
                  <a:gd name="T26" fmla="*/ 518 w 633"/>
                  <a:gd name="T27" fmla="*/ 111 h 621"/>
                  <a:gd name="T28" fmla="*/ 516 w 633"/>
                  <a:gd name="T29" fmla="*/ 112 h 621"/>
                  <a:gd name="T30" fmla="*/ 398 w 633"/>
                  <a:gd name="T31" fmla="*/ 64 h 621"/>
                  <a:gd name="T32" fmla="*/ 390 w 633"/>
                  <a:gd name="T33" fmla="*/ 35 h 621"/>
                  <a:gd name="T34" fmla="*/ 391 w 633"/>
                  <a:gd name="T35" fmla="*/ 34 h 621"/>
                  <a:gd name="T36" fmla="*/ 390 w 633"/>
                  <a:gd name="T37" fmla="*/ 7 h 621"/>
                  <a:gd name="T38" fmla="*/ 326 w 633"/>
                  <a:gd name="T39" fmla="*/ 0 h 621"/>
                  <a:gd name="T40" fmla="*/ 316 w 633"/>
                  <a:gd name="T41" fmla="*/ 30 h 621"/>
                  <a:gd name="T42" fmla="*/ 316 w 633"/>
                  <a:gd name="T43" fmla="*/ 30 h 621"/>
                  <a:gd name="T44" fmla="*/ 266 w 633"/>
                  <a:gd name="T45" fmla="*/ 80 h 621"/>
                  <a:gd name="T46" fmla="*/ 169 w 633"/>
                  <a:gd name="T47" fmla="*/ 62 h 621"/>
                  <a:gd name="T48" fmla="*/ 167 w 633"/>
                  <a:gd name="T49" fmla="*/ 60 h 621"/>
                  <a:gd name="T50" fmla="*/ 150 w 633"/>
                  <a:gd name="T51" fmla="*/ 45 h 621"/>
                  <a:gd name="T52" fmla="*/ 99 w 633"/>
                  <a:gd name="T53" fmla="*/ 83 h 621"/>
                  <a:gd name="T54" fmla="*/ 114 w 633"/>
                  <a:gd name="T55" fmla="*/ 111 h 621"/>
                  <a:gd name="T56" fmla="*/ 115 w 633"/>
                  <a:gd name="T57" fmla="*/ 114 h 621"/>
                  <a:gd name="T58" fmla="*/ 66 w 633"/>
                  <a:gd name="T59" fmla="*/ 230 h 621"/>
                  <a:gd name="T60" fmla="*/ 29 w 633"/>
                  <a:gd name="T61" fmla="*/ 237 h 621"/>
                  <a:gd name="T62" fmla="*/ 8 w 633"/>
                  <a:gd name="T63" fmla="*/ 237 h 621"/>
                  <a:gd name="T64" fmla="*/ 0 w 633"/>
                  <a:gd name="T65" fmla="*/ 300 h 621"/>
                  <a:gd name="T66" fmla="*/ 26 w 633"/>
                  <a:gd name="T67" fmla="*/ 308 h 621"/>
                  <a:gd name="T68" fmla="*/ 82 w 633"/>
                  <a:gd name="T69" fmla="*/ 359 h 621"/>
                  <a:gd name="T70" fmla="*/ 66 w 633"/>
                  <a:gd name="T71" fmla="*/ 453 h 621"/>
                  <a:gd name="T72" fmla="*/ 46 w 633"/>
                  <a:gd name="T73" fmla="*/ 472 h 621"/>
                  <a:gd name="T74" fmla="*/ 86 w 633"/>
                  <a:gd name="T75" fmla="*/ 523 h 621"/>
                  <a:gd name="T76" fmla="*/ 108 w 633"/>
                  <a:gd name="T77" fmla="*/ 511 h 621"/>
                  <a:gd name="T78" fmla="*/ 109 w 633"/>
                  <a:gd name="T79" fmla="*/ 510 h 621"/>
                  <a:gd name="T80" fmla="*/ 117 w 633"/>
                  <a:gd name="T81" fmla="*/ 507 h 621"/>
                  <a:gd name="T82" fmla="*/ 235 w 633"/>
                  <a:gd name="T83" fmla="*/ 555 h 621"/>
                  <a:gd name="T84" fmla="*/ 242 w 633"/>
                  <a:gd name="T85" fmla="*/ 588 h 621"/>
                  <a:gd name="T86" fmla="*/ 242 w 633"/>
                  <a:gd name="T87" fmla="*/ 588 h 621"/>
                  <a:gd name="T88" fmla="*/ 243 w 633"/>
                  <a:gd name="T89" fmla="*/ 612 h 621"/>
                  <a:gd name="T90" fmla="*/ 307 w 633"/>
                  <a:gd name="T91" fmla="*/ 621 h 621"/>
                  <a:gd name="T92" fmla="*/ 315 w 633"/>
                  <a:gd name="T93" fmla="*/ 596 h 621"/>
                  <a:gd name="T94" fmla="*/ 366 w 633"/>
                  <a:gd name="T95" fmla="*/ 540 h 621"/>
                  <a:gd name="T96" fmla="*/ 461 w 633"/>
                  <a:gd name="T97" fmla="*/ 554 h 621"/>
                  <a:gd name="T98" fmla="*/ 482 w 633"/>
                  <a:gd name="T99" fmla="*/ 574 h 621"/>
                  <a:gd name="T100" fmla="*/ 533 w 633"/>
                  <a:gd name="T101" fmla="*/ 536 h 621"/>
                  <a:gd name="T102" fmla="*/ 518 w 633"/>
                  <a:gd name="T103" fmla="*/ 507 h 621"/>
                  <a:gd name="T104" fmla="*/ 517 w 633"/>
                  <a:gd name="T105" fmla="*/ 506 h 621"/>
                  <a:gd name="T106" fmla="*/ 566 w 633"/>
                  <a:gd name="T107" fmla="*/ 389 h 621"/>
                  <a:gd name="T108" fmla="*/ 598 w 633"/>
                  <a:gd name="T109" fmla="*/ 383 h 621"/>
                  <a:gd name="T110" fmla="*/ 624 w 633"/>
                  <a:gd name="T111" fmla="*/ 382 h 621"/>
                  <a:gd name="T112" fmla="*/ 633 w 633"/>
                  <a:gd name="T113" fmla="*/ 319 h 621"/>
                  <a:gd name="T114" fmla="*/ 604 w 633"/>
                  <a:gd name="T115" fmla="*/ 31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33" h="621">
                    <a:moveTo>
                      <a:pt x="423" y="324"/>
                    </a:moveTo>
                    <a:lnTo>
                      <a:pt x="423" y="324"/>
                    </a:lnTo>
                    <a:cubicBezTo>
                      <a:pt x="415" y="382"/>
                      <a:pt x="361" y="422"/>
                      <a:pt x="302" y="415"/>
                    </a:cubicBezTo>
                    <a:cubicBezTo>
                      <a:pt x="243" y="407"/>
                      <a:pt x="201" y="353"/>
                      <a:pt x="209" y="295"/>
                    </a:cubicBezTo>
                    <a:cubicBezTo>
                      <a:pt x="217" y="237"/>
                      <a:pt x="271" y="197"/>
                      <a:pt x="330" y="205"/>
                    </a:cubicBezTo>
                    <a:cubicBezTo>
                      <a:pt x="389" y="212"/>
                      <a:pt x="431" y="266"/>
                      <a:pt x="423" y="324"/>
                    </a:cubicBezTo>
                    <a:close/>
                    <a:moveTo>
                      <a:pt x="604" y="310"/>
                    </a:moveTo>
                    <a:lnTo>
                      <a:pt x="604" y="310"/>
                    </a:lnTo>
                    <a:cubicBezTo>
                      <a:pt x="580" y="302"/>
                      <a:pt x="560" y="285"/>
                      <a:pt x="550" y="261"/>
                    </a:cubicBezTo>
                    <a:cubicBezTo>
                      <a:pt x="537" y="230"/>
                      <a:pt x="543" y="196"/>
                      <a:pt x="562" y="171"/>
                    </a:cubicBezTo>
                    <a:lnTo>
                      <a:pt x="563" y="170"/>
                    </a:lnTo>
                    <a:lnTo>
                      <a:pt x="586" y="147"/>
                    </a:lnTo>
                    <a:lnTo>
                      <a:pt x="547" y="96"/>
                    </a:lnTo>
                    <a:lnTo>
                      <a:pt x="518" y="111"/>
                    </a:lnTo>
                    <a:lnTo>
                      <a:pt x="516" y="112"/>
                    </a:lnTo>
                    <a:cubicBezTo>
                      <a:pt x="470" y="131"/>
                      <a:pt x="417" y="109"/>
                      <a:pt x="398" y="64"/>
                    </a:cubicBezTo>
                    <a:cubicBezTo>
                      <a:pt x="394" y="55"/>
                      <a:pt x="391" y="45"/>
                      <a:pt x="390" y="35"/>
                    </a:cubicBezTo>
                    <a:lnTo>
                      <a:pt x="391" y="34"/>
                    </a:lnTo>
                    <a:lnTo>
                      <a:pt x="390" y="7"/>
                    </a:lnTo>
                    <a:lnTo>
                      <a:pt x="326" y="0"/>
                    </a:lnTo>
                    <a:lnTo>
                      <a:pt x="316" y="30"/>
                    </a:lnTo>
                    <a:lnTo>
                      <a:pt x="316" y="30"/>
                    </a:lnTo>
                    <a:cubicBezTo>
                      <a:pt x="307" y="52"/>
                      <a:pt x="290" y="70"/>
                      <a:pt x="266" y="80"/>
                    </a:cubicBezTo>
                    <a:cubicBezTo>
                      <a:pt x="232" y="94"/>
                      <a:pt x="194" y="86"/>
                      <a:pt x="169" y="62"/>
                    </a:cubicBezTo>
                    <a:lnTo>
                      <a:pt x="167" y="60"/>
                    </a:lnTo>
                    <a:lnTo>
                      <a:pt x="150" y="45"/>
                    </a:lnTo>
                    <a:lnTo>
                      <a:pt x="99" y="83"/>
                    </a:lnTo>
                    <a:lnTo>
                      <a:pt x="114" y="111"/>
                    </a:lnTo>
                    <a:lnTo>
                      <a:pt x="115" y="114"/>
                    </a:lnTo>
                    <a:cubicBezTo>
                      <a:pt x="134" y="159"/>
                      <a:pt x="113" y="211"/>
                      <a:pt x="66" y="230"/>
                    </a:cubicBezTo>
                    <a:cubicBezTo>
                      <a:pt x="54" y="235"/>
                      <a:pt x="43" y="236"/>
                      <a:pt x="29" y="237"/>
                    </a:cubicBezTo>
                    <a:lnTo>
                      <a:pt x="8" y="237"/>
                    </a:lnTo>
                    <a:lnTo>
                      <a:pt x="0" y="300"/>
                    </a:lnTo>
                    <a:lnTo>
                      <a:pt x="26" y="308"/>
                    </a:lnTo>
                    <a:cubicBezTo>
                      <a:pt x="51" y="316"/>
                      <a:pt x="71" y="334"/>
                      <a:pt x="82" y="359"/>
                    </a:cubicBezTo>
                    <a:cubicBezTo>
                      <a:pt x="96" y="392"/>
                      <a:pt x="89" y="428"/>
                      <a:pt x="66" y="453"/>
                    </a:cubicBezTo>
                    <a:lnTo>
                      <a:pt x="46" y="472"/>
                    </a:lnTo>
                    <a:lnTo>
                      <a:pt x="86" y="523"/>
                    </a:lnTo>
                    <a:lnTo>
                      <a:pt x="108" y="511"/>
                    </a:lnTo>
                    <a:lnTo>
                      <a:pt x="109" y="510"/>
                    </a:lnTo>
                    <a:cubicBezTo>
                      <a:pt x="114" y="508"/>
                      <a:pt x="112" y="509"/>
                      <a:pt x="117" y="507"/>
                    </a:cubicBezTo>
                    <a:cubicBezTo>
                      <a:pt x="163" y="488"/>
                      <a:pt x="216" y="509"/>
                      <a:pt x="235" y="555"/>
                    </a:cubicBezTo>
                    <a:cubicBezTo>
                      <a:pt x="240" y="566"/>
                      <a:pt x="242" y="577"/>
                      <a:pt x="242" y="588"/>
                    </a:cubicBezTo>
                    <a:lnTo>
                      <a:pt x="242" y="588"/>
                    </a:lnTo>
                    <a:lnTo>
                      <a:pt x="243" y="612"/>
                    </a:lnTo>
                    <a:lnTo>
                      <a:pt x="307" y="621"/>
                    </a:lnTo>
                    <a:lnTo>
                      <a:pt x="315" y="596"/>
                    </a:lnTo>
                    <a:cubicBezTo>
                      <a:pt x="322" y="572"/>
                      <a:pt x="340" y="550"/>
                      <a:pt x="366" y="540"/>
                    </a:cubicBezTo>
                    <a:cubicBezTo>
                      <a:pt x="399" y="526"/>
                      <a:pt x="435" y="533"/>
                      <a:pt x="461" y="554"/>
                    </a:cubicBezTo>
                    <a:lnTo>
                      <a:pt x="482" y="574"/>
                    </a:lnTo>
                    <a:lnTo>
                      <a:pt x="533" y="536"/>
                    </a:lnTo>
                    <a:lnTo>
                      <a:pt x="518" y="507"/>
                    </a:lnTo>
                    <a:lnTo>
                      <a:pt x="517" y="506"/>
                    </a:lnTo>
                    <a:cubicBezTo>
                      <a:pt x="498" y="460"/>
                      <a:pt x="520" y="408"/>
                      <a:pt x="566" y="389"/>
                    </a:cubicBezTo>
                    <a:cubicBezTo>
                      <a:pt x="576" y="385"/>
                      <a:pt x="587" y="383"/>
                      <a:pt x="598" y="383"/>
                    </a:cubicBezTo>
                    <a:lnTo>
                      <a:pt x="624" y="382"/>
                    </a:lnTo>
                    <a:lnTo>
                      <a:pt x="633" y="319"/>
                    </a:lnTo>
                    <a:lnTo>
                      <a:pt x="604" y="310"/>
                    </a:lnTo>
                    <a:close/>
                  </a:path>
                </a:pathLst>
              </a:custGeom>
              <a:solidFill>
                <a:sysClr val="window" lastClr="FFFFFF"/>
              </a:solidFill>
              <a:ln w="0">
                <a:noFill/>
                <a:prstDash val="solid"/>
                <a:round/>
                <a:headEnd/>
                <a:tailEnd/>
              </a:ln>
            </p:spPr>
            <p:txBody>
              <a:bodyPr vert="horz" wrap="square" lIns="109728" tIns="54864" rIns="109728" bIns="54864" numCol="1" anchor="t" anchorCtr="0" compatLnSpc="1">
                <a:prstTxWarp prst="textNoShape">
                  <a:avLst/>
                </a:prstTxWarp>
              </a:bodyPr>
              <a:lstStyle/>
              <a:p>
                <a:pPr defTabSz="1097280">
                  <a:defRPr/>
                </a:pPr>
                <a:endParaRPr lang="en-US" sz="2160" kern="0">
                  <a:solidFill>
                    <a:sysClr val="windowText" lastClr="000000"/>
                  </a:solidFill>
                </a:endParaRPr>
              </a:p>
            </p:txBody>
          </p:sp>
          <p:sp>
            <p:nvSpPr>
              <p:cNvPr id="69" name="Freeform 33"/>
              <p:cNvSpPr>
                <a:spLocks noChangeAspect="1" noEditPoints="1"/>
              </p:cNvSpPr>
              <p:nvPr/>
            </p:nvSpPr>
            <p:spPr bwMode="auto">
              <a:xfrm>
                <a:off x="2536194" y="5733047"/>
                <a:ext cx="172460" cy="174267"/>
              </a:xfrm>
              <a:custGeom>
                <a:avLst/>
                <a:gdLst>
                  <a:gd name="T0" fmla="*/ 423 w 633"/>
                  <a:gd name="T1" fmla="*/ 324 h 621"/>
                  <a:gd name="T2" fmla="*/ 423 w 633"/>
                  <a:gd name="T3" fmla="*/ 324 h 621"/>
                  <a:gd name="T4" fmla="*/ 302 w 633"/>
                  <a:gd name="T5" fmla="*/ 415 h 621"/>
                  <a:gd name="T6" fmla="*/ 209 w 633"/>
                  <a:gd name="T7" fmla="*/ 295 h 621"/>
                  <a:gd name="T8" fmla="*/ 330 w 633"/>
                  <a:gd name="T9" fmla="*/ 205 h 621"/>
                  <a:gd name="T10" fmla="*/ 423 w 633"/>
                  <a:gd name="T11" fmla="*/ 324 h 621"/>
                  <a:gd name="T12" fmla="*/ 604 w 633"/>
                  <a:gd name="T13" fmla="*/ 310 h 621"/>
                  <a:gd name="T14" fmla="*/ 604 w 633"/>
                  <a:gd name="T15" fmla="*/ 310 h 621"/>
                  <a:gd name="T16" fmla="*/ 550 w 633"/>
                  <a:gd name="T17" fmla="*/ 261 h 621"/>
                  <a:gd name="T18" fmla="*/ 562 w 633"/>
                  <a:gd name="T19" fmla="*/ 171 h 621"/>
                  <a:gd name="T20" fmla="*/ 563 w 633"/>
                  <a:gd name="T21" fmla="*/ 170 h 621"/>
                  <a:gd name="T22" fmla="*/ 586 w 633"/>
                  <a:gd name="T23" fmla="*/ 147 h 621"/>
                  <a:gd name="T24" fmla="*/ 547 w 633"/>
                  <a:gd name="T25" fmla="*/ 96 h 621"/>
                  <a:gd name="T26" fmla="*/ 518 w 633"/>
                  <a:gd name="T27" fmla="*/ 111 h 621"/>
                  <a:gd name="T28" fmla="*/ 516 w 633"/>
                  <a:gd name="T29" fmla="*/ 112 h 621"/>
                  <a:gd name="T30" fmla="*/ 398 w 633"/>
                  <a:gd name="T31" fmla="*/ 64 h 621"/>
                  <a:gd name="T32" fmla="*/ 390 w 633"/>
                  <a:gd name="T33" fmla="*/ 35 h 621"/>
                  <a:gd name="T34" fmla="*/ 391 w 633"/>
                  <a:gd name="T35" fmla="*/ 34 h 621"/>
                  <a:gd name="T36" fmla="*/ 390 w 633"/>
                  <a:gd name="T37" fmla="*/ 7 h 621"/>
                  <a:gd name="T38" fmla="*/ 326 w 633"/>
                  <a:gd name="T39" fmla="*/ 0 h 621"/>
                  <a:gd name="T40" fmla="*/ 316 w 633"/>
                  <a:gd name="T41" fmla="*/ 30 h 621"/>
                  <a:gd name="T42" fmla="*/ 316 w 633"/>
                  <a:gd name="T43" fmla="*/ 30 h 621"/>
                  <a:gd name="T44" fmla="*/ 266 w 633"/>
                  <a:gd name="T45" fmla="*/ 80 h 621"/>
                  <a:gd name="T46" fmla="*/ 169 w 633"/>
                  <a:gd name="T47" fmla="*/ 62 h 621"/>
                  <a:gd name="T48" fmla="*/ 167 w 633"/>
                  <a:gd name="T49" fmla="*/ 60 h 621"/>
                  <a:gd name="T50" fmla="*/ 150 w 633"/>
                  <a:gd name="T51" fmla="*/ 45 h 621"/>
                  <a:gd name="T52" fmla="*/ 99 w 633"/>
                  <a:gd name="T53" fmla="*/ 83 h 621"/>
                  <a:gd name="T54" fmla="*/ 114 w 633"/>
                  <a:gd name="T55" fmla="*/ 111 h 621"/>
                  <a:gd name="T56" fmla="*/ 115 w 633"/>
                  <a:gd name="T57" fmla="*/ 114 h 621"/>
                  <a:gd name="T58" fmla="*/ 66 w 633"/>
                  <a:gd name="T59" fmla="*/ 230 h 621"/>
                  <a:gd name="T60" fmla="*/ 29 w 633"/>
                  <a:gd name="T61" fmla="*/ 237 h 621"/>
                  <a:gd name="T62" fmla="*/ 8 w 633"/>
                  <a:gd name="T63" fmla="*/ 237 h 621"/>
                  <a:gd name="T64" fmla="*/ 0 w 633"/>
                  <a:gd name="T65" fmla="*/ 300 h 621"/>
                  <a:gd name="T66" fmla="*/ 26 w 633"/>
                  <a:gd name="T67" fmla="*/ 308 h 621"/>
                  <a:gd name="T68" fmla="*/ 82 w 633"/>
                  <a:gd name="T69" fmla="*/ 359 h 621"/>
                  <a:gd name="T70" fmla="*/ 66 w 633"/>
                  <a:gd name="T71" fmla="*/ 453 h 621"/>
                  <a:gd name="T72" fmla="*/ 46 w 633"/>
                  <a:gd name="T73" fmla="*/ 472 h 621"/>
                  <a:gd name="T74" fmla="*/ 86 w 633"/>
                  <a:gd name="T75" fmla="*/ 523 h 621"/>
                  <a:gd name="T76" fmla="*/ 108 w 633"/>
                  <a:gd name="T77" fmla="*/ 511 h 621"/>
                  <a:gd name="T78" fmla="*/ 109 w 633"/>
                  <a:gd name="T79" fmla="*/ 510 h 621"/>
                  <a:gd name="T80" fmla="*/ 117 w 633"/>
                  <a:gd name="T81" fmla="*/ 507 h 621"/>
                  <a:gd name="T82" fmla="*/ 235 w 633"/>
                  <a:gd name="T83" fmla="*/ 555 h 621"/>
                  <a:gd name="T84" fmla="*/ 242 w 633"/>
                  <a:gd name="T85" fmla="*/ 588 h 621"/>
                  <a:gd name="T86" fmla="*/ 242 w 633"/>
                  <a:gd name="T87" fmla="*/ 588 h 621"/>
                  <a:gd name="T88" fmla="*/ 243 w 633"/>
                  <a:gd name="T89" fmla="*/ 612 h 621"/>
                  <a:gd name="T90" fmla="*/ 307 w 633"/>
                  <a:gd name="T91" fmla="*/ 621 h 621"/>
                  <a:gd name="T92" fmla="*/ 315 w 633"/>
                  <a:gd name="T93" fmla="*/ 596 h 621"/>
                  <a:gd name="T94" fmla="*/ 366 w 633"/>
                  <a:gd name="T95" fmla="*/ 540 h 621"/>
                  <a:gd name="T96" fmla="*/ 461 w 633"/>
                  <a:gd name="T97" fmla="*/ 554 h 621"/>
                  <a:gd name="T98" fmla="*/ 482 w 633"/>
                  <a:gd name="T99" fmla="*/ 574 h 621"/>
                  <a:gd name="T100" fmla="*/ 533 w 633"/>
                  <a:gd name="T101" fmla="*/ 536 h 621"/>
                  <a:gd name="T102" fmla="*/ 518 w 633"/>
                  <a:gd name="T103" fmla="*/ 507 h 621"/>
                  <a:gd name="T104" fmla="*/ 517 w 633"/>
                  <a:gd name="T105" fmla="*/ 506 h 621"/>
                  <a:gd name="T106" fmla="*/ 566 w 633"/>
                  <a:gd name="T107" fmla="*/ 389 h 621"/>
                  <a:gd name="T108" fmla="*/ 598 w 633"/>
                  <a:gd name="T109" fmla="*/ 383 h 621"/>
                  <a:gd name="T110" fmla="*/ 624 w 633"/>
                  <a:gd name="T111" fmla="*/ 382 h 621"/>
                  <a:gd name="T112" fmla="*/ 633 w 633"/>
                  <a:gd name="T113" fmla="*/ 319 h 621"/>
                  <a:gd name="T114" fmla="*/ 604 w 633"/>
                  <a:gd name="T115" fmla="*/ 31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33" h="621">
                    <a:moveTo>
                      <a:pt x="423" y="324"/>
                    </a:moveTo>
                    <a:lnTo>
                      <a:pt x="423" y="324"/>
                    </a:lnTo>
                    <a:cubicBezTo>
                      <a:pt x="415" y="382"/>
                      <a:pt x="361" y="422"/>
                      <a:pt x="302" y="415"/>
                    </a:cubicBezTo>
                    <a:cubicBezTo>
                      <a:pt x="243" y="407"/>
                      <a:pt x="201" y="353"/>
                      <a:pt x="209" y="295"/>
                    </a:cubicBezTo>
                    <a:cubicBezTo>
                      <a:pt x="217" y="237"/>
                      <a:pt x="271" y="197"/>
                      <a:pt x="330" y="205"/>
                    </a:cubicBezTo>
                    <a:cubicBezTo>
                      <a:pt x="389" y="212"/>
                      <a:pt x="431" y="266"/>
                      <a:pt x="423" y="324"/>
                    </a:cubicBezTo>
                    <a:close/>
                    <a:moveTo>
                      <a:pt x="604" y="310"/>
                    </a:moveTo>
                    <a:lnTo>
                      <a:pt x="604" y="310"/>
                    </a:lnTo>
                    <a:cubicBezTo>
                      <a:pt x="580" y="302"/>
                      <a:pt x="560" y="285"/>
                      <a:pt x="550" y="261"/>
                    </a:cubicBezTo>
                    <a:cubicBezTo>
                      <a:pt x="537" y="230"/>
                      <a:pt x="543" y="196"/>
                      <a:pt x="562" y="171"/>
                    </a:cubicBezTo>
                    <a:lnTo>
                      <a:pt x="563" y="170"/>
                    </a:lnTo>
                    <a:lnTo>
                      <a:pt x="586" y="147"/>
                    </a:lnTo>
                    <a:lnTo>
                      <a:pt x="547" y="96"/>
                    </a:lnTo>
                    <a:lnTo>
                      <a:pt x="518" y="111"/>
                    </a:lnTo>
                    <a:lnTo>
                      <a:pt x="516" y="112"/>
                    </a:lnTo>
                    <a:cubicBezTo>
                      <a:pt x="470" y="131"/>
                      <a:pt x="417" y="109"/>
                      <a:pt x="398" y="64"/>
                    </a:cubicBezTo>
                    <a:cubicBezTo>
                      <a:pt x="394" y="55"/>
                      <a:pt x="391" y="45"/>
                      <a:pt x="390" y="35"/>
                    </a:cubicBezTo>
                    <a:lnTo>
                      <a:pt x="391" y="34"/>
                    </a:lnTo>
                    <a:lnTo>
                      <a:pt x="390" y="7"/>
                    </a:lnTo>
                    <a:lnTo>
                      <a:pt x="326" y="0"/>
                    </a:lnTo>
                    <a:lnTo>
                      <a:pt x="316" y="30"/>
                    </a:lnTo>
                    <a:lnTo>
                      <a:pt x="316" y="30"/>
                    </a:lnTo>
                    <a:cubicBezTo>
                      <a:pt x="307" y="52"/>
                      <a:pt x="290" y="70"/>
                      <a:pt x="266" y="80"/>
                    </a:cubicBezTo>
                    <a:cubicBezTo>
                      <a:pt x="232" y="94"/>
                      <a:pt x="194" y="86"/>
                      <a:pt x="169" y="62"/>
                    </a:cubicBezTo>
                    <a:lnTo>
                      <a:pt x="167" y="60"/>
                    </a:lnTo>
                    <a:lnTo>
                      <a:pt x="150" y="45"/>
                    </a:lnTo>
                    <a:lnTo>
                      <a:pt x="99" y="83"/>
                    </a:lnTo>
                    <a:lnTo>
                      <a:pt x="114" y="111"/>
                    </a:lnTo>
                    <a:lnTo>
                      <a:pt x="115" y="114"/>
                    </a:lnTo>
                    <a:cubicBezTo>
                      <a:pt x="134" y="159"/>
                      <a:pt x="113" y="211"/>
                      <a:pt x="66" y="230"/>
                    </a:cubicBezTo>
                    <a:cubicBezTo>
                      <a:pt x="54" y="235"/>
                      <a:pt x="43" y="236"/>
                      <a:pt x="29" y="237"/>
                    </a:cubicBezTo>
                    <a:lnTo>
                      <a:pt x="8" y="237"/>
                    </a:lnTo>
                    <a:lnTo>
                      <a:pt x="0" y="300"/>
                    </a:lnTo>
                    <a:lnTo>
                      <a:pt x="26" y="308"/>
                    </a:lnTo>
                    <a:cubicBezTo>
                      <a:pt x="51" y="316"/>
                      <a:pt x="71" y="334"/>
                      <a:pt x="82" y="359"/>
                    </a:cubicBezTo>
                    <a:cubicBezTo>
                      <a:pt x="96" y="392"/>
                      <a:pt x="89" y="428"/>
                      <a:pt x="66" y="453"/>
                    </a:cubicBezTo>
                    <a:lnTo>
                      <a:pt x="46" y="472"/>
                    </a:lnTo>
                    <a:lnTo>
                      <a:pt x="86" y="523"/>
                    </a:lnTo>
                    <a:lnTo>
                      <a:pt x="108" y="511"/>
                    </a:lnTo>
                    <a:lnTo>
                      <a:pt x="109" y="510"/>
                    </a:lnTo>
                    <a:cubicBezTo>
                      <a:pt x="114" y="508"/>
                      <a:pt x="112" y="509"/>
                      <a:pt x="117" y="507"/>
                    </a:cubicBezTo>
                    <a:cubicBezTo>
                      <a:pt x="163" y="488"/>
                      <a:pt x="216" y="509"/>
                      <a:pt x="235" y="555"/>
                    </a:cubicBezTo>
                    <a:cubicBezTo>
                      <a:pt x="240" y="566"/>
                      <a:pt x="242" y="577"/>
                      <a:pt x="242" y="588"/>
                    </a:cubicBezTo>
                    <a:lnTo>
                      <a:pt x="242" y="588"/>
                    </a:lnTo>
                    <a:lnTo>
                      <a:pt x="243" y="612"/>
                    </a:lnTo>
                    <a:lnTo>
                      <a:pt x="307" y="621"/>
                    </a:lnTo>
                    <a:lnTo>
                      <a:pt x="315" y="596"/>
                    </a:lnTo>
                    <a:cubicBezTo>
                      <a:pt x="322" y="572"/>
                      <a:pt x="340" y="550"/>
                      <a:pt x="366" y="540"/>
                    </a:cubicBezTo>
                    <a:cubicBezTo>
                      <a:pt x="399" y="526"/>
                      <a:pt x="435" y="533"/>
                      <a:pt x="461" y="554"/>
                    </a:cubicBezTo>
                    <a:lnTo>
                      <a:pt x="482" y="574"/>
                    </a:lnTo>
                    <a:lnTo>
                      <a:pt x="533" y="536"/>
                    </a:lnTo>
                    <a:lnTo>
                      <a:pt x="518" y="507"/>
                    </a:lnTo>
                    <a:lnTo>
                      <a:pt x="517" y="506"/>
                    </a:lnTo>
                    <a:cubicBezTo>
                      <a:pt x="498" y="460"/>
                      <a:pt x="520" y="408"/>
                      <a:pt x="566" y="389"/>
                    </a:cubicBezTo>
                    <a:cubicBezTo>
                      <a:pt x="576" y="385"/>
                      <a:pt x="587" y="383"/>
                      <a:pt x="598" y="383"/>
                    </a:cubicBezTo>
                    <a:lnTo>
                      <a:pt x="624" y="382"/>
                    </a:lnTo>
                    <a:lnTo>
                      <a:pt x="633" y="319"/>
                    </a:lnTo>
                    <a:lnTo>
                      <a:pt x="604" y="310"/>
                    </a:lnTo>
                    <a:close/>
                  </a:path>
                </a:pathLst>
              </a:custGeom>
              <a:solidFill>
                <a:sysClr val="window" lastClr="FFFFFF"/>
              </a:solidFill>
              <a:ln w="0">
                <a:noFill/>
                <a:prstDash val="solid"/>
                <a:round/>
                <a:headEnd/>
                <a:tailEnd/>
              </a:ln>
            </p:spPr>
            <p:txBody>
              <a:bodyPr vert="horz" wrap="square" lIns="109728" tIns="54864" rIns="109728" bIns="54864" numCol="1" anchor="t" anchorCtr="0" compatLnSpc="1">
                <a:prstTxWarp prst="textNoShape">
                  <a:avLst/>
                </a:prstTxWarp>
              </a:bodyPr>
              <a:lstStyle/>
              <a:p>
                <a:pPr defTabSz="1097280">
                  <a:defRPr/>
                </a:pPr>
                <a:endParaRPr lang="en-US" sz="2160" kern="0">
                  <a:solidFill>
                    <a:sysClr val="windowText" lastClr="000000"/>
                  </a:solidFill>
                </a:endParaRPr>
              </a:p>
            </p:txBody>
          </p:sp>
          <p:sp>
            <p:nvSpPr>
              <p:cNvPr id="70" name="Freeform 33"/>
              <p:cNvSpPr>
                <a:spLocks noChangeAspect="1" noEditPoints="1"/>
              </p:cNvSpPr>
              <p:nvPr/>
            </p:nvSpPr>
            <p:spPr bwMode="auto">
              <a:xfrm>
                <a:off x="2382756" y="5855842"/>
                <a:ext cx="172460" cy="174267"/>
              </a:xfrm>
              <a:custGeom>
                <a:avLst/>
                <a:gdLst>
                  <a:gd name="T0" fmla="*/ 423 w 633"/>
                  <a:gd name="T1" fmla="*/ 324 h 621"/>
                  <a:gd name="T2" fmla="*/ 423 w 633"/>
                  <a:gd name="T3" fmla="*/ 324 h 621"/>
                  <a:gd name="T4" fmla="*/ 302 w 633"/>
                  <a:gd name="T5" fmla="*/ 415 h 621"/>
                  <a:gd name="T6" fmla="*/ 209 w 633"/>
                  <a:gd name="T7" fmla="*/ 295 h 621"/>
                  <a:gd name="T8" fmla="*/ 330 w 633"/>
                  <a:gd name="T9" fmla="*/ 205 h 621"/>
                  <a:gd name="T10" fmla="*/ 423 w 633"/>
                  <a:gd name="T11" fmla="*/ 324 h 621"/>
                  <a:gd name="T12" fmla="*/ 604 w 633"/>
                  <a:gd name="T13" fmla="*/ 310 h 621"/>
                  <a:gd name="T14" fmla="*/ 604 w 633"/>
                  <a:gd name="T15" fmla="*/ 310 h 621"/>
                  <a:gd name="T16" fmla="*/ 550 w 633"/>
                  <a:gd name="T17" fmla="*/ 261 h 621"/>
                  <a:gd name="T18" fmla="*/ 562 w 633"/>
                  <a:gd name="T19" fmla="*/ 171 h 621"/>
                  <a:gd name="T20" fmla="*/ 563 w 633"/>
                  <a:gd name="T21" fmla="*/ 170 h 621"/>
                  <a:gd name="T22" fmla="*/ 586 w 633"/>
                  <a:gd name="T23" fmla="*/ 147 h 621"/>
                  <a:gd name="T24" fmla="*/ 547 w 633"/>
                  <a:gd name="T25" fmla="*/ 96 h 621"/>
                  <a:gd name="T26" fmla="*/ 518 w 633"/>
                  <a:gd name="T27" fmla="*/ 111 h 621"/>
                  <a:gd name="T28" fmla="*/ 516 w 633"/>
                  <a:gd name="T29" fmla="*/ 112 h 621"/>
                  <a:gd name="T30" fmla="*/ 398 w 633"/>
                  <a:gd name="T31" fmla="*/ 64 h 621"/>
                  <a:gd name="T32" fmla="*/ 390 w 633"/>
                  <a:gd name="T33" fmla="*/ 35 h 621"/>
                  <a:gd name="T34" fmla="*/ 391 w 633"/>
                  <a:gd name="T35" fmla="*/ 34 h 621"/>
                  <a:gd name="T36" fmla="*/ 390 w 633"/>
                  <a:gd name="T37" fmla="*/ 7 h 621"/>
                  <a:gd name="T38" fmla="*/ 326 w 633"/>
                  <a:gd name="T39" fmla="*/ 0 h 621"/>
                  <a:gd name="T40" fmla="*/ 316 w 633"/>
                  <a:gd name="T41" fmla="*/ 30 h 621"/>
                  <a:gd name="T42" fmla="*/ 316 w 633"/>
                  <a:gd name="T43" fmla="*/ 30 h 621"/>
                  <a:gd name="T44" fmla="*/ 266 w 633"/>
                  <a:gd name="T45" fmla="*/ 80 h 621"/>
                  <a:gd name="T46" fmla="*/ 169 w 633"/>
                  <a:gd name="T47" fmla="*/ 62 h 621"/>
                  <a:gd name="T48" fmla="*/ 167 w 633"/>
                  <a:gd name="T49" fmla="*/ 60 h 621"/>
                  <a:gd name="T50" fmla="*/ 150 w 633"/>
                  <a:gd name="T51" fmla="*/ 45 h 621"/>
                  <a:gd name="T52" fmla="*/ 99 w 633"/>
                  <a:gd name="T53" fmla="*/ 83 h 621"/>
                  <a:gd name="T54" fmla="*/ 114 w 633"/>
                  <a:gd name="T55" fmla="*/ 111 h 621"/>
                  <a:gd name="T56" fmla="*/ 115 w 633"/>
                  <a:gd name="T57" fmla="*/ 114 h 621"/>
                  <a:gd name="T58" fmla="*/ 66 w 633"/>
                  <a:gd name="T59" fmla="*/ 230 h 621"/>
                  <a:gd name="T60" fmla="*/ 29 w 633"/>
                  <a:gd name="T61" fmla="*/ 237 h 621"/>
                  <a:gd name="T62" fmla="*/ 8 w 633"/>
                  <a:gd name="T63" fmla="*/ 237 h 621"/>
                  <a:gd name="T64" fmla="*/ 0 w 633"/>
                  <a:gd name="T65" fmla="*/ 300 h 621"/>
                  <a:gd name="T66" fmla="*/ 26 w 633"/>
                  <a:gd name="T67" fmla="*/ 308 h 621"/>
                  <a:gd name="T68" fmla="*/ 82 w 633"/>
                  <a:gd name="T69" fmla="*/ 359 h 621"/>
                  <a:gd name="T70" fmla="*/ 66 w 633"/>
                  <a:gd name="T71" fmla="*/ 453 h 621"/>
                  <a:gd name="T72" fmla="*/ 46 w 633"/>
                  <a:gd name="T73" fmla="*/ 472 h 621"/>
                  <a:gd name="T74" fmla="*/ 86 w 633"/>
                  <a:gd name="T75" fmla="*/ 523 h 621"/>
                  <a:gd name="T76" fmla="*/ 108 w 633"/>
                  <a:gd name="T77" fmla="*/ 511 h 621"/>
                  <a:gd name="T78" fmla="*/ 109 w 633"/>
                  <a:gd name="T79" fmla="*/ 510 h 621"/>
                  <a:gd name="T80" fmla="*/ 117 w 633"/>
                  <a:gd name="T81" fmla="*/ 507 h 621"/>
                  <a:gd name="T82" fmla="*/ 235 w 633"/>
                  <a:gd name="T83" fmla="*/ 555 h 621"/>
                  <a:gd name="T84" fmla="*/ 242 w 633"/>
                  <a:gd name="T85" fmla="*/ 588 h 621"/>
                  <a:gd name="T86" fmla="*/ 242 w 633"/>
                  <a:gd name="T87" fmla="*/ 588 h 621"/>
                  <a:gd name="T88" fmla="*/ 243 w 633"/>
                  <a:gd name="T89" fmla="*/ 612 h 621"/>
                  <a:gd name="T90" fmla="*/ 307 w 633"/>
                  <a:gd name="T91" fmla="*/ 621 h 621"/>
                  <a:gd name="T92" fmla="*/ 315 w 633"/>
                  <a:gd name="T93" fmla="*/ 596 h 621"/>
                  <a:gd name="T94" fmla="*/ 366 w 633"/>
                  <a:gd name="T95" fmla="*/ 540 h 621"/>
                  <a:gd name="T96" fmla="*/ 461 w 633"/>
                  <a:gd name="T97" fmla="*/ 554 h 621"/>
                  <a:gd name="T98" fmla="*/ 482 w 633"/>
                  <a:gd name="T99" fmla="*/ 574 h 621"/>
                  <a:gd name="T100" fmla="*/ 533 w 633"/>
                  <a:gd name="T101" fmla="*/ 536 h 621"/>
                  <a:gd name="T102" fmla="*/ 518 w 633"/>
                  <a:gd name="T103" fmla="*/ 507 h 621"/>
                  <a:gd name="T104" fmla="*/ 517 w 633"/>
                  <a:gd name="T105" fmla="*/ 506 h 621"/>
                  <a:gd name="T106" fmla="*/ 566 w 633"/>
                  <a:gd name="T107" fmla="*/ 389 h 621"/>
                  <a:gd name="T108" fmla="*/ 598 w 633"/>
                  <a:gd name="T109" fmla="*/ 383 h 621"/>
                  <a:gd name="T110" fmla="*/ 624 w 633"/>
                  <a:gd name="T111" fmla="*/ 382 h 621"/>
                  <a:gd name="T112" fmla="*/ 633 w 633"/>
                  <a:gd name="T113" fmla="*/ 319 h 621"/>
                  <a:gd name="T114" fmla="*/ 604 w 633"/>
                  <a:gd name="T115" fmla="*/ 31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33" h="621">
                    <a:moveTo>
                      <a:pt x="423" y="324"/>
                    </a:moveTo>
                    <a:lnTo>
                      <a:pt x="423" y="324"/>
                    </a:lnTo>
                    <a:cubicBezTo>
                      <a:pt x="415" y="382"/>
                      <a:pt x="361" y="422"/>
                      <a:pt x="302" y="415"/>
                    </a:cubicBezTo>
                    <a:cubicBezTo>
                      <a:pt x="243" y="407"/>
                      <a:pt x="201" y="353"/>
                      <a:pt x="209" y="295"/>
                    </a:cubicBezTo>
                    <a:cubicBezTo>
                      <a:pt x="217" y="237"/>
                      <a:pt x="271" y="197"/>
                      <a:pt x="330" y="205"/>
                    </a:cubicBezTo>
                    <a:cubicBezTo>
                      <a:pt x="389" y="212"/>
                      <a:pt x="431" y="266"/>
                      <a:pt x="423" y="324"/>
                    </a:cubicBezTo>
                    <a:close/>
                    <a:moveTo>
                      <a:pt x="604" y="310"/>
                    </a:moveTo>
                    <a:lnTo>
                      <a:pt x="604" y="310"/>
                    </a:lnTo>
                    <a:cubicBezTo>
                      <a:pt x="580" y="302"/>
                      <a:pt x="560" y="285"/>
                      <a:pt x="550" y="261"/>
                    </a:cubicBezTo>
                    <a:cubicBezTo>
                      <a:pt x="537" y="230"/>
                      <a:pt x="543" y="196"/>
                      <a:pt x="562" y="171"/>
                    </a:cubicBezTo>
                    <a:lnTo>
                      <a:pt x="563" y="170"/>
                    </a:lnTo>
                    <a:lnTo>
                      <a:pt x="586" y="147"/>
                    </a:lnTo>
                    <a:lnTo>
                      <a:pt x="547" y="96"/>
                    </a:lnTo>
                    <a:lnTo>
                      <a:pt x="518" y="111"/>
                    </a:lnTo>
                    <a:lnTo>
                      <a:pt x="516" y="112"/>
                    </a:lnTo>
                    <a:cubicBezTo>
                      <a:pt x="470" y="131"/>
                      <a:pt x="417" y="109"/>
                      <a:pt x="398" y="64"/>
                    </a:cubicBezTo>
                    <a:cubicBezTo>
                      <a:pt x="394" y="55"/>
                      <a:pt x="391" y="45"/>
                      <a:pt x="390" y="35"/>
                    </a:cubicBezTo>
                    <a:lnTo>
                      <a:pt x="391" y="34"/>
                    </a:lnTo>
                    <a:lnTo>
                      <a:pt x="390" y="7"/>
                    </a:lnTo>
                    <a:lnTo>
                      <a:pt x="326" y="0"/>
                    </a:lnTo>
                    <a:lnTo>
                      <a:pt x="316" y="30"/>
                    </a:lnTo>
                    <a:lnTo>
                      <a:pt x="316" y="30"/>
                    </a:lnTo>
                    <a:cubicBezTo>
                      <a:pt x="307" y="52"/>
                      <a:pt x="290" y="70"/>
                      <a:pt x="266" y="80"/>
                    </a:cubicBezTo>
                    <a:cubicBezTo>
                      <a:pt x="232" y="94"/>
                      <a:pt x="194" y="86"/>
                      <a:pt x="169" y="62"/>
                    </a:cubicBezTo>
                    <a:lnTo>
                      <a:pt x="167" y="60"/>
                    </a:lnTo>
                    <a:lnTo>
                      <a:pt x="150" y="45"/>
                    </a:lnTo>
                    <a:lnTo>
                      <a:pt x="99" y="83"/>
                    </a:lnTo>
                    <a:lnTo>
                      <a:pt x="114" y="111"/>
                    </a:lnTo>
                    <a:lnTo>
                      <a:pt x="115" y="114"/>
                    </a:lnTo>
                    <a:cubicBezTo>
                      <a:pt x="134" y="159"/>
                      <a:pt x="113" y="211"/>
                      <a:pt x="66" y="230"/>
                    </a:cubicBezTo>
                    <a:cubicBezTo>
                      <a:pt x="54" y="235"/>
                      <a:pt x="43" y="236"/>
                      <a:pt x="29" y="237"/>
                    </a:cubicBezTo>
                    <a:lnTo>
                      <a:pt x="8" y="237"/>
                    </a:lnTo>
                    <a:lnTo>
                      <a:pt x="0" y="300"/>
                    </a:lnTo>
                    <a:lnTo>
                      <a:pt x="26" y="308"/>
                    </a:lnTo>
                    <a:cubicBezTo>
                      <a:pt x="51" y="316"/>
                      <a:pt x="71" y="334"/>
                      <a:pt x="82" y="359"/>
                    </a:cubicBezTo>
                    <a:cubicBezTo>
                      <a:pt x="96" y="392"/>
                      <a:pt x="89" y="428"/>
                      <a:pt x="66" y="453"/>
                    </a:cubicBezTo>
                    <a:lnTo>
                      <a:pt x="46" y="472"/>
                    </a:lnTo>
                    <a:lnTo>
                      <a:pt x="86" y="523"/>
                    </a:lnTo>
                    <a:lnTo>
                      <a:pt x="108" y="511"/>
                    </a:lnTo>
                    <a:lnTo>
                      <a:pt x="109" y="510"/>
                    </a:lnTo>
                    <a:cubicBezTo>
                      <a:pt x="114" y="508"/>
                      <a:pt x="112" y="509"/>
                      <a:pt x="117" y="507"/>
                    </a:cubicBezTo>
                    <a:cubicBezTo>
                      <a:pt x="163" y="488"/>
                      <a:pt x="216" y="509"/>
                      <a:pt x="235" y="555"/>
                    </a:cubicBezTo>
                    <a:cubicBezTo>
                      <a:pt x="240" y="566"/>
                      <a:pt x="242" y="577"/>
                      <a:pt x="242" y="588"/>
                    </a:cubicBezTo>
                    <a:lnTo>
                      <a:pt x="242" y="588"/>
                    </a:lnTo>
                    <a:lnTo>
                      <a:pt x="243" y="612"/>
                    </a:lnTo>
                    <a:lnTo>
                      <a:pt x="307" y="621"/>
                    </a:lnTo>
                    <a:lnTo>
                      <a:pt x="315" y="596"/>
                    </a:lnTo>
                    <a:cubicBezTo>
                      <a:pt x="322" y="572"/>
                      <a:pt x="340" y="550"/>
                      <a:pt x="366" y="540"/>
                    </a:cubicBezTo>
                    <a:cubicBezTo>
                      <a:pt x="399" y="526"/>
                      <a:pt x="435" y="533"/>
                      <a:pt x="461" y="554"/>
                    </a:cubicBezTo>
                    <a:lnTo>
                      <a:pt x="482" y="574"/>
                    </a:lnTo>
                    <a:lnTo>
                      <a:pt x="533" y="536"/>
                    </a:lnTo>
                    <a:lnTo>
                      <a:pt x="518" y="507"/>
                    </a:lnTo>
                    <a:lnTo>
                      <a:pt x="517" y="506"/>
                    </a:lnTo>
                    <a:cubicBezTo>
                      <a:pt x="498" y="460"/>
                      <a:pt x="520" y="408"/>
                      <a:pt x="566" y="389"/>
                    </a:cubicBezTo>
                    <a:cubicBezTo>
                      <a:pt x="576" y="385"/>
                      <a:pt x="587" y="383"/>
                      <a:pt x="598" y="383"/>
                    </a:cubicBezTo>
                    <a:lnTo>
                      <a:pt x="624" y="382"/>
                    </a:lnTo>
                    <a:lnTo>
                      <a:pt x="633" y="319"/>
                    </a:lnTo>
                    <a:lnTo>
                      <a:pt x="604" y="310"/>
                    </a:lnTo>
                    <a:close/>
                  </a:path>
                </a:pathLst>
              </a:custGeom>
              <a:solidFill>
                <a:sysClr val="window" lastClr="FFFFFF"/>
              </a:solidFill>
              <a:ln w="0">
                <a:noFill/>
                <a:prstDash val="solid"/>
                <a:round/>
                <a:headEnd/>
                <a:tailEnd/>
              </a:ln>
            </p:spPr>
            <p:txBody>
              <a:bodyPr vert="horz" wrap="square" lIns="109728" tIns="54864" rIns="109728" bIns="54864" numCol="1" anchor="t" anchorCtr="0" compatLnSpc="1">
                <a:prstTxWarp prst="textNoShape">
                  <a:avLst/>
                </a:prstTxWarp>
              </a:bodyPr>
              <a:lstStyle/>
              <a:p>
                <a:pPr defTabSz="1097280">
                  <a:defRPr/>
                </a:pPr>
                <a:endParaRPr lang="en-US" sz="2160" kern="0">
                  <a:solidFill>
                    <a:sysClr val="windowText" lastClr="000000"/>
                  </a:solidFill>
                </a:endParaRPr>
              </a:p>
            </p:txBody>
          </p:sp>
          <p:sp>
            <p:nvSpPr>
              <p:cNvPr id="71" name="Freeform 33"/>
              <p:cNvSpPr>
                <a:spLocks noChangeAspect="1" noEditPoints="1"/>
              </p:cNvSpPr>
              <p:nvPr/>
            </p:nvSpPr>
            <p:spPr bwMode="auto">
              <a:xfrm>
                <a:off x="2185477" y="5825960"/>
                <a:ext cx="172460" cy="174267"/>
              </a:xfrm>
              <a:custGeom>
                <a:avLst/>
                <a:gdLst>
                  <a:gd name="T0" fmla="*/ 423 w 633"/>
                  <a:gd name="T1" fmla="*/ 324 h 621"/>
                  <a:gd name="T2" fmla="*/ 423 w 633"/>
                  <a:gd name="T3" fmla="*/ 324 h 621"/>
                  <a:gd name="T4" fmla="*/ 302 w 633"/>
                  <a:gd name="T5" fmla="*/ 415 h 621"/>
                  <a:gd name="T6" fmla="*/ 209 w 633"/>
                  <a:gd name="T7" fmla="*/ 295 h 621"/>
                  <a:gd name="T8" fmla="*/ 330 w 633"/>
                  <a:gd name="T9" fmla="*/ 205 h 621"/>
                  <a:gd name="T10" fmla="*/ 423 w 633"/>
                  <a:gd name="T11" fmla="*/ 324 h 621"/>
                  <a:gd name="T12" fmla="*/ 604 w 633"/>
                  <a:gd name="T13" fmla="*/ 310 h 621"/>
                  <a:gd name="T14" fmla="*/ 604 w 633"/>
                  <a:gd name="T15" fmla="*/ 310 h 621"/>
                  <a:gd name="T16" fmla="*/ 550 w 633"/>
                  <a:gd name="T17" fmla="*/ 261 h 621"/>
                  <a:gd name="T18" fmla="*/ 562 w 633"/>
                  <a:gd name="T19" fmla="*/ 171 h 621"/>
                  <a:gd name="T20" fmla="*/ 563 w 633"/>
                  <a:gd name="T21" fmla="*/ 170 h 621"/>
                  <a:gd name="T22" fmla="*/ 586 w 633"/>
                  <a:gd name="T23" fmla="*/ 147 h 621"/>
                  <a:gd name="T24" fmla="*/ 547 w 633"/>
                  <a:gd name="T25" fmla="*/ 96 h 621"/>
                  <a:gd name="T26" fmla="*/ 518 w 633"/>
                  <a:gd name="T27" fmla="*/ 111 h 621"/>
                  <a:gd name="T28" fmla="*/ 516 w 633"/>
                  <a:gd name="T29" fmla="*/ 112 h 621"/>
                  <a:gd name="T30" fmla="*/ 398 w 633"/>
                  <a:gd name="T31" fmla="*/ 64 h 621"/>
                  <a:gd name="T32" fmla="*/ 390 w 633"/>
                  <a:gd name="T33" fmla="*/ 35 h 621"/>
                  <a:gd name="T34" fmla="*/ 391 w 633"/>
                  <a:gd name="T35" fmla="*/ 34 h 621"/>
                  <a:gd name="T36" fmla="*/ 390 w 633"/>
                  <a:gd name="T37" fmla="*/ 7 h 621"/>
                  <a:gd name="T38" fmla="*/ 326 w 633"/>
                  <a:gd name="T39" fmla="*/ 0 h 621"/>
                  <a:gd name="T40" fmla="*/ 316 w 633"/>
                  <a:gd name="T41" fmla="*/ 30 h 621"/>
                  <a:gd name="T42" fmla="*/ 316 w 633"/>
                  <a:gd name="T43" fmla="*/ 30 h 621"/>
                  <a:gd name="T44" fmla="*/ 266 w 633"/>
                  <a:gd name="T45" fmla="*/ 80 h 621"/>
                  <a:gd name="T46" fmla="*/ 169 w 633"/>
                  <a:gd name="T47" fmla="*/ 62 h 621"/>
                  <a:gd name="T48" fmla="*/ 167 w 633"/>
                  <a:gd name="T49" fmla="*/ 60 h 621"/>
                  <a:gd name="T50" fmla="*/ 150 w 633"/>
                  <a:gd name="T51" fmla="*/ 45 h 621"/>
                  <a:gd name="T52" fmla="*/ 99 w 633"/>
                  <a:gd name="T53" fmla="*/ 83 h 621"/>
                  <a:gd name="T54" fmla="*/ 114 w 633"/>
                  <a:gd name="T55" fmla="*/ 111 h 621"/>
                  <a:gd name="T56" fmla="*/ 115 w 633"/>
                  <a:gd name="T57" fmla="*/ 114 h 621"/>
                  <a:gd name="T58" fmla="*/ 66 w 633"/>
                  <a:gd name="T59" fmla="*/ 230 h 621"/>
                  <a:gd name="T60" fmla="*/ 29 w 633"/>
                  <a:gd name="T61" fmla="*/ 237 h 621"/>
                  <a:gd name="T62" fmla="*/ 8 w 633"/>
                  <a:gd name="T63" fmla="*/ 237 h 621"/>
                  <a:gd name="T64" fmla="*/ 0 w 633"/>
                  <a:gd name="T65" fmla="*/ 300 h 621"/>
                  <a:gd name="T66" fmla="*/ 26 w 633"/>
                  <a:gd name="T67" fmla="*/ 308 h 621"/>
                  <a:gd name="T68" fmla="*/ 82 w 633"/>
                  <a:gd name="T69" fmla="*/ 359 h 621"/>
                  <a:gd name="T70" fmla="*/ 66 w 633"/>
                  <a:gd name="T71" fmla="*/ 453 h 621"/>
                  <a:gd name="T72" fmla="*/ 46 w 633"/>
                  <a:gd name="T73" fmla="*/ 472 h 621"/>
                  <a:gd name="T74" fmla="*/ 86 w 633"/>
                  <a:gd name="T75" fmla="*/ 523 h 621"/>
                  <a:gd name="T76" fmla="*/ 108 w 633"/>
                  <a:gd name="T77" fmla="*/ 511 h 621"/>
                  <a:gd name="T78" fmla="*/ 109 w 633"/>
                  <a:gd name="T79" fmla="*/ 510 h 621"/>
                  <a:gd name="T80" fmla="*/ 117 w 633"/>
                  <a:gd name="T81" fmla="*/ 507 h 621"/>
                  <a:gd name="T82" fmla="*/ 235 w 633"/>
                  <a:gd name="T83" fmla="*/ 555 h 621"/>
                  <a:gd name="T84" fmla="*/ 242 w 633"/>
                  <a:gd name="T85" fmla="*/ 588 h 621"/>
                  <a:gd name="T86" fmla="*/ 242 w 633"/>
                  <a:gd name="T87" fmla="*/ 588 h 621"/>
                  <a:gd name="T88" fmla="*/ 243 w 633"/>
                  <a:gd name="T89" fmla="*/ 612 h 621"/>
                  <a:gd name="T90" fmla="*/ 307 w 633"/>
                  <a:gd name="T91" fmla="*/ 621 h 621"/>
                  <a:gd name="T92" fmla="*/ 315 w 633"/>
                  <a:gd name="T93" fmla="*/ 596 h 621"/>
                  <a:gd name="T94" fmla="*/ 366 w 633"/>
                  <a:gd name="T95" fmla="*/ 540 h 621"/>
                  <a:gd name="T96" fmla="*/ 461 w 633"/>
                  <a:gd name="T97" fmla="*/ 554 h 621"/>
                  <a:gd name="T98" fmla="*/ 482 w 633"/>
                  <a:gd name="T99" fmla="*/ 574 h 621"/>
                  <a:gd name="T100" fmla="*/ 533 w 633"/>
                  <a:gd name="T101" fmla="*/ 536 h 621"/>
                  <a:gd name="T102" fmla="*/ 518 w 633"/>
                  <a:gd name="T103" fmla="*/ 507 h 621"/>
                  <a:gd name="T104" fmla="*/ 517 w 633"/>
                  <a:gd name="T105" fmla="*/ 506 h 621"/>
                  <a:gd name="T106" fmla="*/ 566 w 633"/>
                  <a:gd name="T107" fmla="*/ 389 h 621"/>
                  <a:gd name="T108" fmla="*/ 598 w 633"/>
                  <a:gd name="T109" fmla="*/ 383 h 621"/>
                  <a:gd name="T110" fmla="*/ 624 w 633"/>
                  <a:gd name="T111" fmla="*/ 382 h 621"/>
                  <a:gd name="T112" fmla="*/ 633 w 633"/>
                  <a:gd name="T113" fmla="*/ 319 h 621"/>
                  <a:gd name="T114" fmla="*/ 604 w 633"/>
                  <a:gd name="T115" fmla="*/ 31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33" h="621">
                    <a:moveTo>
                      <a:pt x="423" y="324"/>
                    </a:moveTo>
                    <a:lnTo>
                      <a:pt x="423" y="324"/>
                    </a:lnTo>
                    <a:cubicBezTo>
                      <a:pt x="415" y="382"/>
                      <a:pt x="361" y="422"/>
                      <a:pt x="302" y="415"/>
                    </a:cubicBezTo>
                    <a:cubicBezTo>
                      <a:pt x="243" y="407"/>
                      <a:pt x="201" y="353"/>
                      <a:pt x="209" y="295"/>
                    </a:cubicBezTo>
                    <a:cubicBezTo>
                      <a:pt x="217" y="237"/>
                      <a:pt x="271" y="197"/>
                      <a:pt x="330" y="205"/>
                    </a:cubicBezTo>
                    <a:cubicBezTo>
                      <a:pt x="389" y="212"/>
                      <a:pt x="431" y="266"/>
                      <a:pt x="423" y="324"/>
                    </a:cubicBezTo>
                    <a:close/>
                    <a:moveTo>
                      <a:pt x="604" y="310"/>
                    </a:moveTo>
                    <a:lnTo>
                      <a:pt x="604" y="310"/>
                    </a:lnTo>
                    <a:cubicBezTo>
                      <a:pt x="580" y="302"/>
                      <a:pt x="560" y="285"/>
                      <a:pt x="550" y="261"/>
                    </a:cubicBezTo>
                    <a:cubicBezTo>
                      <a:pt x="537" y="230"/>
                      <a:pt x="543" y="196"/>
                      <a:pt x="562" y="171"/>
                    </a:cubicBezTo>
                    <a:lnTo>
                      <a:pt x="563" y="170"/>
                    </a:lnTo>
                    <a:lnTo>
                      <a:pt x="586" y="147"/>
                    </a:lnTo>
                    <a:lnTo>
                      <a:pt x="547" y="96"/>
                    </a:lnTo>
                    <a:lnTo>
                      <a:pt x="518" y="111"/>
                    </a:lnTo>
                    <a:lnTo>
                      <a:pt x="516" y="112"/>
                    </a:lnTo>
                    <a:cubicBezTo>
                      <a:pt x="470" y="131"/>
                      <a:pt x="417" y="109"/>
                      <a:pt x="398" y="64"/>
                    </a:cubicBezTo>
                    <a:cubicBezTo>
                      <a:pt x="394" y="55"/>
                      <a:pt x="391" y="45"/>
                      <a:pt x="390" y="35"/>
                    </a:cubicBezTo>
                    <a:lnTo>
                      <a:pt x="391" y="34"/>
                    </a:lnTo>
                    <a:lnTo>
                      <a:pt x="390" y="7"/>
                    </a:lnTo>
                    <a:lnTo>
                      <a:pt x="326" y="0"/>
                    </a:lnTo>
                    <a:lnTo>
                      <a:pt x="316" y="30"/>
                    </a:lnTo>
                    <a:lnTo>
                      <a:pt x="316" y="30"/>
                    </a:lnTo>
                    <a:cubicBezTo>
                      <a:pt x="307" y="52"/>
                      <a:pt x="290" y="70"/>
                      <a:pt x="266" y="80"/>
                    </a:cubicBezTo>
                    <a:cubicBezTo>
                      <a:pt x="232" y="94"/>
                      <a:pt x="194" y="86"/>
                      <a:pt x="169" y="62"/>
                    </a:cubicBezTo>
                    <a:lnTo>
                      <a:pt x="167" y="60"/>
                    </a:lnTo>
                    <a:lnTo>
                      <a:pt x="150" y="45"/>
                    </a:lnTo>
                    <a:lnTo>
                      <a:pt x="99" y="83"/>
                    </a:lnTo>
                    <a:lnTo>
                      <a:pt x="114" y="111"/>
                    </a:lnTo>
                    <a:lnTo>
                      <a:pt x="115" y="114"/>
                    </a:lnTo>
                    <a:cubicBezTo>
                      <a:pt x="134" y="159"/>
                      <a:pt x="113" y="211"/>
                      <a:pt x="66" y="230"/>
                    </a:cubicBezTo>
                    <a:cubicBezTo>
                      <a:pt x="54" y="235"/>
                      <a:pt x="43" y="236"/>
                      <a:pt x="29" y="237"/>
                    </a:cubicBezTo>
                    <a:lnTo>
                      <a:pt x="8" y="237"/>
                    </a:lnTo>
                    <a:lnTo>
                      <a:pt x="0" y="300"/>
                    </a:lnTo>
                    <a:lnTo>
                      <a:pt x="26" y="308"/>
                    </a:lnTo>
                    <a:cubicBezTo>
                      <a:pt x="51" y="316"/>
                      <a:pt x="71" y="334"/>
                      <a:pt x="82" y="359"/>
                    </a:cubicBezTo>
                    <a:cubicBezTo>
                      <a:pt x="96" y="392"/>
                      <a:pt x="89" y="428"/>
                      <a:pt x="66" y="453"/>
                    </a:cubicBezTo>
                    <a:lnTo>
                      <a:pt x="46" y="472"/>
                    </a:lnTo>
                    <a:lnTo>
                      <a:pt x="86" y="523"/>
                    </a:lnTo>
                    <a:lnTo>
                      <a:pt x="108" y="511"/>
                    </a:lnTo>
                    <a:lnTo>
                      <a:pt x="109" y="510"/>
                    </a:lnTo>
                    <a:cubicBezTo>
                      <a:pt x="114" y="508"/>
                      <a:pt x="112" y="509"/>
                      <a:pt x="117" y="507"/>
                    </a:cubicBezTo>
                    <a:cubicBezTo>
                      <a:pt x="163" y="488"/>
                      <a:pt x="216" y="509"/>
                      <a:pt x="235" y="555"/>
                    </a:cubicBezTo>
                    <a:cubicBezTo>
                      <a:pt x="240" y="566"/>
                      <a:pt x="242" y="577"/>
                      <a:pt x="242" y="588"/>
                    </a:cubicBezTo>
                    <a:lnTo>
                      <a:pt x="242" y="588"/>
                    </a:lnTo>
                    <a:lnTo>
                      <a:pt x="243" y="612"/>
                    </a:lnTo>
                    <a:lnTo>
                      <a:pt x="307" y="621"/>
                    </a:lnTo>
                    <a:lnTo>
                      <a:pt x="315" y="596"/>
                    </a:lnTo>
                    <a:cubicBezTo>
                      <a:pt x="322" y="572"/>
                      <a:pt x="340" y="550"/>
                      <a:pt x="366" y="540"/>
                    </a:cubicBezTo>
                    <a:cubicBezTo>
                      <a:pt x="399" y="526"/>
                      <a:pt x="435" y="533"/>
                      <a:pt x="461" y="554"/>
                    </a:cubicBezTo>
                    <a:lnTo>
                      <a:pt x="482" y="574"/>
                    </a:lnTo>
                    <a:lnTo>
                      <a:pt x="533" y="536"/>
                    </a:lnTo>
                    <a:lnTo>
                      <a:pt x="518" y="507"/>
                    </a:lnTo>
                    <a:lnTo>
                      <a:pt x="517" y="506"/>
                    </a:lnTo>
                    <a:cubicBezTo>
                      <a:pt x="498" y="460"/>
                      <a:pt x="520" y="408"/>
                      <a:pt x="566" y="389"/>
                    </a:cubicBezTo>
                    <a:cubicBezTo>
                      <a:pt x="576" y="385"/>
                      <a:pt x="587" y="383"/>
                      <a:pt x="598" y="383"/>
                    </a:cubicBezTo>
                    <a:lnTo>
                      <a:pt x="624" y="382"/>
                    </a:lnTo>
                    <a:lnTo>
                      <a:pt x="633" y="319"/>
                    </a:lnTo>
                    <a:lnTo>
                      <a:pt x="604" y="310"/>
                    </a:lnTo>
                    <a:close/>
                  </a:path>
                </a:pathLst>
              </a:custGeom>
              <a:solidFill>
                <a:sysClr val="window" lastClr="FFFFFF"/>
              </a:solidFill>
              <a:ln w="0">
                <a:noFill/>
                <a:prstDash val="solid"/>
                <a:round/>
                <a:headEnd/>
                <a:tailEnd/>
              </a:ln>
            </p:spPr>
            <p:txBody>
              <a:bodyPr vert="horz" wrap="square" lIns="109728" tIns="54864" rIns="109728" bIns="54864" numCol="1" anchor="t" anchorCtr="0" compatLnSpc="1">
                <a:prstTxWarp prst="textNoShape">
                  <a:avLst/>
                </a:prstTxWarp>
              </a:bodyPr>
              <a:lstStyle/>
              <a:p>
                <a:pPr defTabSz="1097280">
                  <a:defRPr/>
                </a:pPr>
                <a:endParaRPr lang="en-US" sz="2160" kern="0">
                  <a:solidFill>
                    <a:sysClr val="windowText" lastClr="000000"/>
                  </a:solidFill>
                </a:endParaRPr>
              </a:p>
            </p:txBody>
          </p:sp>
        </p:grpSp>
      </p:grpSp>
      <p:pic>
        <p:nvPicPr>
          <p:cNvPr id="3074" name="Picture 2" descr="Image for post">
            <a:extLst>
              <a:ext uri="{FF2B5EF4-FFF2-40B4-BE49-F238E27FC236}">
                <a16:creationId xmlns:a16="http://schemas.microsoft.com/office/drawing/2014/main" id="{6BCF18A1-947E-2C43-A698-1B0103BE375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94337" y="4833274"/>
            <a:ext cx="6772144" cy="17329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90536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4717"/>
            <a:ext cx="6388608" cy="651845"/>
          </a:xfrm>
          <a:noFill/>
        </p:spPr>
        <p:txBody>
          <a:bodyPr vert="horz" wrap="none" lIns="91440" tIns="45720" rIns="91440" bIns="45720" rtlCol="0" anchor="ctr">
            <a:spAutoFit/>
          </a:bodyPr>
          <a:lstStyle/>
          <a:p>
            <a:r>
              <a:rPr lang="en-US" sz="4000" dirty="0">
                <a:solidFill>
                  <a:srgbClr val="FF6700"/>
                </a:solidFill>
                <a:latin typeface="Garamond" panose="02020404030301010803" pitchFamily="18" charset="0"/>
                <a:ea typeface="+mn-ea"/>
                <a:cs typeface="+mn-cs"/>
              </a:rPr>
              <a:t>Simple Exponential Smoothing</a:t>
            </a:r>
          </a:p>
        </p:txBody>
      </p:sp>
      <p:sp>
        <p:nvSpPr>
          <p:cNvPr id="3" name="Rectangle 2"/>
          <p:cNvSpPr/>
          <p:nvPr/>
        </p:nvSpPr>
        <p:spPr>
          <a:xfrm>
            <a:off x="1158240" y="1143001"/>
            <a:ext cx="9875520" cy="4856842"/>
          </a:xfrm>
          <a:prstGeom prst="rect">
            <a:avLst/>
          </a:prstGeom>
        </p:spPr>
        <p:txBody>
          <a:bodyPr wrap="square">
            <a:spAutoFit/>
          </a:bodyPr>
          <a:lstStyle/>
          <a:p>
            <a:pPr>
              <a:lnSpc>
                <a:spcPct val="90000"/>
              </a:lnSpc>
              <a:defRPr/>
            </a:pPr>
            <a:r>
              <a:rPr lang="en-US" sz="2880" dirty="0">
                <a:latin typeface="Garamond" panose="02020404030301010803" pitchFamily="18" charset="0"/>
              </a:rPr>
              <a:t>Forecasts = </a:t>
            </a:r>
            <a:r>
              <a:rPr lang="en-US" sz="2880" i="1" dirty="0">
                <a:latin typeface="Garamond" panose="02020404030301010803" pitchFamily="18" charset="0"/>
              </a:rPr>
              <a:t>estimated level</a:t>
            </a:r>
            <a:r>
              <a:rPr lang="en-US" sz="2880" dirty="0">
                <a:latin typeface="Garamond" panose="02020404030301010803" pitchFamily="18" charset="0"/>
              </a:rPr>
              <a:t> at most recent time point: </a:t>
            </a:r>
            <a:r>
              <a:rPr lang="en-US" sz="3360" b="1" dirty="0" err="1">
                <a:latin typeface="Garamond" panose="02020404030301010803" pitchFamily="18" charset="0"/>
              </a:rPr>
              <a:t>F</a:t>
            </a:r>
            <a:r>
              <a:rPr lang="en-US" sz="3360" b="1" baseline="-25000" dirty="0" err="1">
                <a:latin typeface="Garamond" panose="02020404030301010803" pitchFamily="18" charset="0"/>
              </a:rPr>
              <a:t>t+k</a:t>
            </a:r>
            <a:r>
              <a:rPr lang="en-US" sz="3360" b="1" dirty="0">
                <a:latin typeface="Garamond" panose="02020404030301010803" pitchFamily="18" charset="0"/>
              </a:rPr>
              <a:t> = L</a:t>
            </a:r>
            <a:r>
              <a:rPr lang="en-US" sz="3360" b="1" baseline="-25000" dirty="0">
                <a:latin typeface="Garamond" panose="02020404030301010803" pitchFamily="18" charset="0"/>
              </a:rPr>
              <a:t>t</a:t>
            </a:r>
            <a:endParaRPr lang="en-US" sz="3360" dirty="0">
              <a:latin typeface="Garamond" panose="02020404030301010803" pitchFamily="18" charset="0"/>
            </a:endParaRPr>
          </a:p>
          <a:p>
            <a:pPr>
              <a:lnSpc>
                <a:spcPct val="90000"/>
              </a:lnSpc>
              <a:defRPr/>
            </a:pPr>
            <a:endParaRPr lang="en-US" sz="2880" dirty="0">
              <a:latin typeface="Garamond" panose="02020404030301010803" pitchFamily="18" charset="0"/>
            </a:endParaRPr>
          </a:p>
          <a:p>
            <a:pPr>
              <a:lnSpc>
                <a:spcPct val="90000"/>
              </a:lnSpc>
              <a:defRPr/>
            </a:pPr>
            <a:r>
              <a:rPr lang="en-US" sz="2880" dirty="0">
                <a:latin typeface="Garamond" panose="02020404030301010803" pitchFamily="18" charset="0"/>
              </a:rPr>
              <a:t>Adaptive algorithm: adjusts most recent forecast (or level) based</a:t>
            </a:r>
          </a:p>
          <a:p>
            <a:pPr>
              <a:lnSpc>
                <a:spcPct val="90000"/>
              </a:lnSpc>
              <a:defRPr/>
            </a:pPr>
            <a:endParaRPr lang="en-US" sz="2880" dirty="0">
              <a:latin typeface="Garamond" panose="02020404030301010803" pitchFamily="18" charset="0"/>
            </a:endParaRPr>
          </a:p>
          <a:p>
            <a:pPr>
              <a:lnSpc>
                <a:spcPct val="90000"/>
              </a:lnSpc>
              <a:defRPr/>
            </a:pPr>
            <a:r>
              <a:rPr lang="en-US" sz="2880" dirty="0">
                <a:latin typeface="Garamond" panose="02020404030301010803" pitchFamily="18" charset="0"/>
              </a:rPr>
              <a:t>on the actual data:</a:t>
            </a:r>
            <a:endParaRPr lang="en-US" sz="2880" b="1" baseline="-30000" dirty="0">
              <a:latin typeface="Garamond" panose="02020404030301010803" pitchFamily="18" charset="0"/>
            </a:endParaRPr>
          </a:p>
          <a:p>
            <a:pPr lvl="1">
              <a:lnSpc>
                <a:spcPct val="90000"/>
              </a:lnSpc>
              <a:defRPr/>
            </a:pPr>
            <a:endParaRPr lang="en-US" sz="2400" b="1" baseline="-30000" dirty="0">
              <a:latin typeface="Garamond" panose="02020404030301010803" pitchFamily="18" charset="0"/>
            </a:endParaRPr>
          </a:p>
          <a:p>
            <a:pPr lvl="1">
              <a:lnSpc>
                <a:spcPct val="90000"/>
              </a:lnSpc>
              <a:defRPr/>
            </a:pPr>
            <a:endParaRPr lang="en-US" sz="2400" b="1" baseline="-30000" dirty="0">
              <a:latin typeface="Garamond" panose="02020404030301010803" pitchFamily="18" charset="0"/>
            </a:endParaRPr>
          </a:p>
          <a:p>
            <a:pPr lvl="1">
              <a:lnSpc>
                <a:spcPct val="90000"/>
              </a:lnSpc>
              <a:defRPr/>
            </a:pPr>
            <a:endParaRPr lang="en-US" sz="2400" b="1" baseline="-30000" dirty="0">
              <a:latin typeface="Garamond" panose="02020404030301010803" pitchFamily="18" charset="0"/>
            </a:endParaRPr>
          </a:p>
          <a:p>
            <a:pPr lvl="1">
              <a:lnSpc>
                <a:spcPct val="90000"/>
              </a:lnSpc>
              <a:defRPr/>
            </a:pPr>
            <a:endParaRPr lang="en-US" sz="2400" b="1" baseline="-30000" dirty="0">
              <a:latin typeface="Garamond" panose="02020404030301010803" pitchFamily="18" charset="0"/>
            </a:endParaRPr>
          </a:p>
          <a:p>
            <a:pPr lvl="1">
              <a:lnSpc>
                <a:spcPct val="90000"/>
              </a:lnSpc>
              <a:defRPr/>
            </a:pPr>
            <a:r>
              <a:rPr lang="en-US" sz="2400" b="1" baseline="-30000" dirty="0">
                <a:latin typeface="Garamond" panose="02020404030301010803" pitchFamily="18" charset="0"/>
              </a:rPr>
              <a:t> </a:t>
            </a:r>
          </a:p>
          <a:p>
            <a:pPr>
              <a:lnSpc>
                <a:spcPct val="90000"/>
              </a:lnSpc>
              <a:defRPr/>
            </a:pPr>
            <a:r>
              <a:rPr lang="en-US" sz="3360" dirty="0">
                <a:latin typeface="Garamond" panose="02020404030301010803" pitchFamily="18" charset="0"/>
              </a:rPr>
              <a:t>a</a:t>
            </a:r>
            <a:r>
              <a:rPr lang="en-US" sz="2880" dirty="0">
                <a:latin typeface="Garamond" panose="02020404030301010803" pitchFamily="18" charset="0"/>
              </a:rPr>
              <a:t> = the </a:t>
            </a:r>
            <a:r>
              <a:rPr lang="en-US" sz="2880" i="1" dirty="0">
                <a:latin typeface="Garamond" panose="02020404030301010803" pitchFamily="18" charset="0"/>
              </a:rPr>
              <a:t>smoothing constant</a:t>
            </a:r>
            <a:r>
              <a:rPr lang="en-US" sz="2880" dirty="0">
                <a:latin typeface="Garamond" panose="02020404030301010803" pitchFamily="18" charset="0"/>
              </a:rPr>
              <a:t> (0&lt;</a:t>
            </a:r>
            <a:r>
              <a:rPr lang="en-US" sz="3360" dirty="0">
                <a:latin typeface="Garamond" panose="02020404030301010803" pitchFamily="18" charset="0"/>
              </a:rPr>
              <a:t>a</a:t>
            </a:r>
            <a:r>
              <a:rPr lang="en-US" sz="2880" dirty="0">
                <a:latin typeface="Garamond" panose="02020404030301010803" pitchFamily="18" charset="0"/>
                <a:sym typeface="Symbol" pitchFamily="18" charset="2"/>
              </a:rPr>
              <a:t></a:t>
            </a:r>
            <a:r>
              <a:rPr lang="en-US" sz="2160" dirty="0">
                <a:latin typeface="Garamond" panose="02020404030301010803" pitchFamily="18" charset="0"/>
              </a:rPr>
              <a:t> </a:t>
            </a:r>
            <a:r>
              <a:rPr lang="en-US" sz="2880" dirty="0">
                <a:latin typeface="Garamond" panose="02020404030301010803" pitchFamily="18" charset="0"/>
              </a:rPr>
              <a:t>1)</a:t>
            </a:r>
          </a:p>
          <a:p>
            <a:pPr>
              <a:lnSpc>
                <a:spcPct val="90000"/>
              </a:lnSpc>
              <a:defRPr/>
            </a:pPr>
            <a:endParaRPr lang="en-US" sz="2880" dirty="0">
              <a:latin typeface="Garamond" panose="02020404030301010803" pitchFamily="18" charset="0"/>
            </a:endParaRPr>
          </a:p>
          <a:p>
            <a:pPr>
              <a:lnSpc>
                <a:spcPct val="90000"/>
              </a:lnSpc>
              <a:defRPr/>
            </a:pPr>
            <a:r>
              <a:rPr lang="en-US" sz="2880" dirty="0">
                <a:latin typeface="Garamond" panose="02020404030301010803" pitchFamily="18" charset="0"/>
              </a:rPr>
              <a:t>Initialization: F</a:t>
            </a:r>
            <a:r>
              <a:rPr lang="en-US" sz="2880" baseline="-30000" dirty="0">
                <a:latin typeface="Garamond" panose="02020404030301010803" pitchFamily="18" charset="0"/>
              </a:rPr>
              <a:t>1</a:t>
            </a:r>
            <a:r>
              <a:rPr lang="en-US" sz="2880" dirty="0">
                <a:latin typeface="Garamond" panose="02020404030301010803" pitchFamily="18" charset="0"/>
              </a:rPr>
              <a:t> =  L</a:t>
            </a:r>
            <a:r>
              <a:rPr lang="en-US" sz="2880" baseline="-30000" dirty="0">
                <a:latin typeface="Garamond" panose="02020404030301010803" pitchFamily="18" charset="0"/>
              </a:rPr>
              <a:t>1</a:t>
            </a:r>
            <a:r>
              <a:rPr lang="en-US" sz="2880" dirty="0">
                <a:latin typeface="Garamond" panose="02020404030301010803" pitchFamily="18" charset="0"/>
              </a:rPr>
              <a:t> =  Y</a:t>
            </a:r>
            <a:r>
              <a:rPr lang="en-US" sz="2880" baseline="-30000" dirty="0">
                <a:latin typeface="Garamond" panose="02020404030301010803" pitchFamily="18" charset="0"/>
              </a:rPr>
              <a:t>1 </a:t>
            </a:r>
            <a:endParaRPr lang="en-US" sz="2880" dirty="0">
              <a:latin typeface="Garamond" panose="02020404030301010803" pitchFamily="18" charset="0"/>
            </a:endParaRPr>
          </a:p>
          <a:p>
            <a:pPr lvl="1">
              <a:lnSpc>
                <a:spcPct val="90000"/>
              </a:lnSpc>
              <a:defRPr/>
            </a:pPr>
            <a:endParaRPr lang="en-US" sz="2400" dirty="0">
              <a:latin typeface="Garamond" panose="02020404030301010803" pitchFamily="18" charset="0"/>
            </a:endParaRPr>
          </a:p>
        </p:txBody>
      </p:sp>
      <p:pic>
        <p:nvPicPr>
          <p:cNvPr id="30" name="Picture 13"/>
          <p:cNvPicPr>
            <a:picLocks noChangeAspect="1" noChangeArrowheads="1"/>
          </p:cNvPicPr>
          <p:nvPr/>
        </p:nvPicPr>
        <p:blipFill>
          <a:blip r:embed="rId3" cstate="print">
            <a:clrChange>
              <a:clrFrom>
                <a:srgbClr val="FFFFFF"/>
              </a:clrFrom>
              <a:clrTo>
                <a:srgbClr val="FFFFFF">
                  <a:alpha val="0"/>
                </a:srgbClr>
              </a:clrTo>
            </a:clrChange>
            <a:duotone>
              <a:prstClr val="black"/>
              <a:schemeClr val="accent2">
                <a:tint val="45000"/>
                <a:satMod val="400000"/>
              </a:schemeClr>
            </a:duotone>
          </a:blip>
          <a:srcRect/>
          <a:stretch>
            <a:fillRect/>
          </a:stretch>
        </p:blipFill>
        <p:spPr bwMode="auto">
          <a:xfrm>
            <a:off x="4084320" y="2650428"/>
            <a:ext cx="4091940" cy="691272"/>
          </a:xfrm>
          <a:prstGeom prst="rect">
            <a:avLst/>
          </a:prstGeom>
          <a:noFill/>
        </p:spPr>
      </p:pic>
      <p:sp>
        <p:nvSpPr>
          <p:cNvPr id="31" name="Rectangle 4"/>
          <p:cNvSpPr>
            <a:spLocks noChangeArrowheads="1"/>
          </p:cNvSpPr>
          <p:nvPr/>
        </p:nvSpPr>
        <p:spPr bwMode="auto">
          <a:xfrm>
            <a:off x="4208016" y="3430476"/>
            <a:ext cx="4023360" cy="609398"/>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3360" b="1" dirty="0">
                <a:solidFill>
                  <a:schemeClr val="tx2"/>
                </a:solidFill>
                <a:cs typeface="Times New Roman" panose="02020603050405020304" pitchFamily="18" charset="0"/>
              </a:rPr>
              <a:t>L</a:t>
            </a:r>
            <a:r>
              <a:rPr lang="en-US" altLang="en-US" sz="3360" b="1" baseline="-30000" dirty="0">
                <a:solidFill>
                  <a:schemeClr val="tx2"/>
                </a:solidFill>
                <a:cs typeface="Times New Roman" panose="02020603050405020304" pitchFamily="18" charset="0"/>
              </a:rPr>
              <a:t>t</a:t>
            </a:r>
            <a:r>
              <a:rPr lang="en-US" altLang="en-US" sz="3360" b="1" dirty="0">
                <a:solidFill>
                  <a:schemeClr val="tx2"/>
                </a:solidFill>
                <a:cs typeface="Times New Roman" panose="02020603050405020304" pitchFamily="18" charset="0"/>
              </a:rPr>
              <a:t> =  </a:t>
            </a:r>
            <a:r>
              <a:rPr lang="en-US" altLang="en-US" sz="3360" b="1" dirty="0" err="1">
                <a:solidFill>
                  <a:schemeClr val="tx2"/>
                </a:solidFill>
                <a:latin typeface="Symbol" panose="05050102010706020507" pitchFamily="18" charset="2"/>
                <a:cs typeface="Times New Roman" panose="02020603050405020304" pitchFamily="18" charset="0"/>
              </a:rPr>
              <a:t>a</a:t>
            </a:r>
            <a:r>
              <a:rPr lang="en-US" altLang="en-US" sz="3360" b="1" dirty="0" err="1">
                <a:solidFill>
                  <a:schemeClr val="tx2"/>
                </a:solidFill>
                <a:cs typeface="Times New Roman" panose="02020603050405020304" pitchFamily="18" charset="0"/>
              </a:rPr>
              <a:t>Y</a:t>
            </a:r>
            <a:r>
              <a:rPr lang="en-US" altLang="en-US" sz="3360" b="1" baseline="-30000" dirty="0" err="1">
                <a:solidFill>
                  <a:schemeClr val="tx2"/>
                </a:solidFill>
                <a:cs typeface="Times New Roman" panose="02020603050405020304" pitchFamily="18" charset="0"/>
              </a:rPr>
              <a:t>t</a:t>
            </a:r>
            <a:r>
              <a:rPr lang="en-US" altLang="en-US" sz="3360" b="1" dirty="0">
                <a:solidFill>
                  <a:schemeClr val="tx2"/>
                </a:solidFill>
                <a:cs typeface="Times New Roman" panose="02020603050405020304" pitchFamily="18" charset="0"/>
              </a:rPr>
              <a:t> + (1-</a:t>
            </a:r>
            <a:r>
              <a:rPr lang="en-US" altLang="en-US" sz="3360" b="1" dirty="0">
                <a:solidFill>
                  <a:schemeClr val="tx2"/>
                </a:solidFill>
                <a:latin typeface="Symbol" panose="05050102010706020507" pitchFamily="18" charset="2"/>
                <a:cs typeface="Times New Roman" panose="02020603050405020304" pitchFamily="18" charset="0"/>
              </a:rPr>
              <a:t>a</a:t>
            </a:r>
            <a:r>
              <a:rPr lang="en-US" altLang="en-US" sz="3360" b="1" dirty="0">
                <a:solidFill>
                  <a:schemeClr val="tx2"/>
                </a:solidFill>
                <a:cs typeface="Times New Roman" panose="02020603050405020304" pitchFamily="18" charset="0"/>
              </a:rPr>
              <a:t>) L</a:t>
            </a:r>
            <a:r>
              <a:rPr lang="en-US" altLang="en-US" sz="3360" b="1" baseline="-30000" dirty="0">
                <a:solidFill>
                  <a:schemeClr val="tx2"/>
                </a:solidFill>
                <a:cs typeface="Times New Roman" panose="02020603050405020304" pitchFamily="18" charset="0"/>
              </a:rPr>
              <a:t>t-1</a:t>
            </a:r>
          </a:p>
        </p:txBody>
      </p:sp>
    </p:spTree>
    <p:extLst>
      <p:ext uri="{BB962C8B-B14F-4D97-AF65-F5344CB8AC3E}">
        <p14:creationId xmlns:p14="http://schemas.microsoft.com/office/powerpoint/2010/main" val="1394622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46434"/>
            <a:ext cx="4899098" cy="651845"/>
          </a:xfrm>
          <a:noFill/>
        </p:spPr>
        <p:txBody>
          <a:bodyPr vert="horz" wrap="none" lIns="91440" tIns="45720" rIns="91440" bIns="45720" rtlCol="0" anchor="ctr">
            <a:spAutoFit/>
          </a:bodyPr>
          <a:lstStyle/>
          <a:p>
            <a:r>
              <a:rPr lang="en-US" sz="4000" dirty="0">
                <a:solidFill>
                  <a:srgbClr val="FF6700"/>
                </a:solidFill>
                <a:latin typeface="Garamond" panose="02020404030301010803" pitchFamily="18" charset="0"/>
                <a:ea typeface="+mn-ea"/>
                <a:cs typeface="+mn-cs"/>
              </a:rPr>
              <a:t>Smoothing Constant ‘α’</a:t>
            </a:r>
          </a:p>
        </p:txBody>
      </p:sp>
      <p:sp>
        <p:nvSpPr>
          <p:cNvPr id="18" name="Rectangle 3"/>
          <p:cNvSpPr>
            <a:spLocks noGrp="1" noChangeArrowheads="1"/>
          </p:cNvSpPr>
          <p:nvPr>
            <p:ph idx="1"/>
          </p:nvPr>
        </p:nvSpPr>
        <p:spPr>
          <a:xfrm>
            <a:off x="605489" y="1014710"/>
            <a:ext cx="11180063" cy="4791647"/>
          </a:xfrm>
        </p:spPr>
        <p:txBody>
          <a:bodyPr>
            <a:noAutofit/>
          </a:bodyPr>
          <a:lstStyle/>
          <a:p>
            <a:pPr eaLnBrk="1" hangingPunct="1">
              <a:lnSpc>
                <a:spcPct val="90000"/>
              </a:lnSpc>
              <a:buFont typeface="Arial" panose="020B0604020202020204" pitchFamily="34" charset="0"/>
              <a:buNone/>
            </a:pPr>
            <a:r>
              <a:rPr lang="en-US" altLang="en-US" sz="2400" dirty="0">
                <a:latin typeface="Garamond" panose="02020404030301010803" pitchFamily="18" charset="0"/>
              </a:rPr>
              <a:t>a determines how much weight is given to the past</a:t>
            </a:r>
          </a:p>
          <a:p>
            <a:pPr eaLnBrk="1" hangingPunct="1">
              <a:lnSpc>
                <a:spcPct val="90000"/>
              </a:lnSpc>
              <a:buFont typeface="Arial" panose="020B0604020202020204" pitchFamily="34" charset="0"/>
              <a:buNone/>
            </a:pPr>
            <a:endParaRPr lang="en-US" altLang="en-US" sz="2400" dirty="0">
              <a:latin typeface="Garamond" panose="02020404030301010803" pitchFamily="18" charset="0"/>
            </a:endParaRPr>
          </a:p>
          <a:p>
            <a:pPr eaLnBrk="1" hangingPunct="1">
              <a:lnSpc>
                <a:spcPct val="90000"/>
              </a:lnSpc>
              <a:buFont typeface="Arial" panose="020B0604020202020204" pitchFamily="34" charset="0"/>
              <a:buNone/>
            </a:pPr>
            <a:r>
              <a:rPr lang="en-US" altLang="en-US" sz="2400" dirty="0">
                <a:latin typeface="Garamond" panose="02020404030301010803" pitchFamily="18" charset="0"/>
              </a:rPr>
              <a:t>a =1: past observations have no influence over forecasts (under-smoothing)</a:t>
            </a:r>
          </a:p>
          <a:p>
            <a:pPr eaLnBrk="1" hangingPunct="1">
              <a:lnSpc>
                <a:spcPct val="90000"/>
              </a:lnSpc>
              <a:buFont typeface="Arial" panose="020B0604020202020204" pitchFamily="34" charset="0"/>
              <a:buNone/>
            </a:pPr>
            <a:endParaRPr lang="en-US" altLang="en-US" sz="2400" dirty="0">
              <a:latin typeface="Garamond" panose="02020404030301010803" pitchFamily="18" charset="0"/>
            </a:endParaRPr>
          </a:p>
          <a:p>
            <a:pPr eaLnBrk="1" hangingPunct="1">
              <a:lnSpc>
                <a:spcPct val="90000"/>
              </a:lnSpc>
              <a:buFont typeface="Arial" panose="020B0604020202020204" pitchFamily="34" charset="0"/>
              <a:buNone/>
            </a:pPr>
            <a:endParaRPr lang="en-US" altLang="en-US" sz="2400" dirty="0">
              <a:latin typeface="Garamond" panose="02020404030301010803" pitchFamily="18" charset="0"/>
            </a:endParaRPr>
          </a:p>
          <a:p>
            <a:pPr eaLnBrk="1" hangingPunct="1">
              <a:lnSpc>
                <a:spcPct val="90000"/>
              </a:lnSpc>
              <a:buFont typeface="Arial" panose="020B0604020202020204" pitchFamily="34" charset="0"/>
              <a:buNone/>
            </a:pPr>
            <a:r>
              <a:rPr lang="en-US" altLang="en-US" sz="2400" dirty="0">
                <a:latin typeface="Garamond" panose="02020404030301010803" pitchFamily="18" charset="0"/>
              </a:rPr>
              <a:t>    </a:t>
            </a:r>
          </a:p>
          <a:p>
            <a:pPr eaLnBrk="1" hangingPunct="1">
              <a:lnSpc>
                <a:spcPct val="90000"/>
              </a:lnSpc>
              <a:buFont typeface="Arial" panose="020B0604020202020204" pitchFamily="34" charset="0"/>
              <a:buNone/>
            </a:pPr>
            <a:endParaRPr lang="en-US" altLang="en-US" sz="2400" dirty="0">
              <a:latin typeface="Garamond" panose="02020404030301010803" pitchFamily="18" charset="0"/>
            </a:endParaRPr>
          </a:p>
          <a:p>
            <a:pPr eaLnBrk="1" hangingPunct="1">
              <a:lnSpc>
                <a:spcPct val="90000"/>
              </a:lnSpc>
              <a:buFont typeface="Arial" panose="020B0604020202020204" pitchFamily="34" charset="0"/>
              <a:buNone/>
            </a:pPr>
            <a:r>
              <a:rPr lang="en-US" altLang="en-US" sz="2400" dirty="0">
                <a:latin typeface="Garamond" panose="02020404030301010803" pitchFamily="18" charset="0"/>
              </a:rPr>
              <a:t>a</a:t>
            </a:r>
            <a:r>
              <a:rPr lang="en-US" altLang="en-US" sz="2400" dirty="0">
                <a:latin typeface="Garamond" panose="02020404030301010803" pitchFamily="18" charset="0"/>
                <a:sym typeface="Symbol" panose="05050102010706020507" pitchFamily="18" charset="2"/>
              </a:rPr>
              <a:t></a:t>
            </a:r>
            <a:r>
              <a:rPr lang="en-US" altLang="en-US" sz="2400" dirty="0">
                <a:latin typeface="Garamond" panose="02020404030301010803" pitchFamily="18" charset="0"/>
              </a:rPr>
              <a:t>0: past observations have large influence on forecasts (over-smoothing)</a:t>
            </a:r>
          </a:p>
          <a:p>
            <a:pPr eaLnBrk="1" hangingPunct="1">
              <a:lnSpc>
                <a:spcPct val="90000"/>
              </a:lnSpc>
              <a:buFont typeface="Arial" panose="020B0604020202020204" pitchFamily="34" charset="0"/>
              <a:buNone/>
            </a:pPr>
            <a:endParaRPr lang="en-US" altLang="en-US" sz="2400" dirty="0">
              <a:latin typeface="Garamond" panose="02020404030301010803" pitchFamily="18" charset="0"/>
            </a:endParaRPr>
          </a:p>
          <a:p>
            <a:pPr eaLnBrk="1" hangingPunct="1">
              <a:lnSpc>
                <a:spcPct val="90000"/>
              </a:lnSpc>
              <a:buFont typeface="Arial" panose="020B0604020202020204" pitchFamily="34" charset="0"/>
              <a:buNone/>
            </a:pPr>
            <a:r>
              <a:rPr lang="en-US" altLang="en-US" sz="2400" dirty="0">
                <a:latin typeface="Garamond" panose="02020404030301010803" pitchFamily="18" charset="0"/>
              </a:rPr>
              <a:t>Selecting a</a:t>
            </a:r>
          </a:p>
          <a:p>
            <a:pPr lvl="1" eaLnBrk="1" hangingPunct="1">
              <a:lnSpc>
                <a:spcPct val="90000"/>
              </a:lnSpc>
              <a:buFont typeface="Arial" panose="020B0604020202020204" pitchFamily="34" charset="0"/>
              <a:buNone/>
            </a:pPr>
            <a:r>
              <a:rPr lang="en-US" altLang="en-US" sz="1920" dirty="0">
                <a:latin typeface="Garamond" panose="02020404030301010803" pitchFamily="18" charset="0"/>
              </a:rPr>
              <a:t>Trial &amp; error: effect on visualization</a:t>
            </a:r>
          </a:p>
          <a:p>
            <a:pPr lvl="1" eaLnBrk="1" hangingPunct="1">
              <a:lnSpc>
                <a:spcPct val="90000"/>
              </a:lnSpc>
              <a:buFont typeface="Arial" panose="020B0604020202020204" pitchFamily="34" charset="0"/>
              <a:buNone/>
            </a:pPr>
            <a:r>
              <a:rPr lang="en-US" altLang="en-US" sz="1920" dirty="0">
                <a:latin typeface="Garamond" panose="02020404030301010803" pitchFamily="18" charset="0"/>
              </a:rPr>
              <a:t>Minimize RMSE or MAPE of training data</a:t>
            </a:r>
          </a:p>
        </p:txBody>
      </p:sp>
      <p:sp>
        <p:nvSpPr>
          <p:cNvPr id="3" name="Rectangle 2"/>
          <p:cNvSpPr/>
          <p:nvPr/>
        </p:nvSpPr>
        <p:spPr>
          <a:xfrm>
            <a:off x="3781521" y="2299417"/>
            <a:ext cx="4540089" cy="461665"/>
          </a:xfrm>
          <a:prstGeom prst="rect">
            <a:avLst/>
          </a:prstGeom>
        </p:spPr>
        <p:txBody>
          <a:bodyPr wrap="none">
            <a:spAutoFit/>
          </a:bodyPr>
          <a:lstStyle/>
          <a:p>
            <a:r>
              <a:rPr lang="en-US" altLang="en-US" sz="2400" b="1" dirty="0">
                <a:cs typeface="Times New Roman" panose="02020603050405020304" pitchFamily="18" charset="0"/>
              </a:rPr>
              <a:t>Y</a:t>
            </a:r>
            <a:r>
              <a:rPr lang="en-US" altLang="en-US" sz="2400" b="1" baseline="-30000" dirty="0">
                <a:cs typeface="Times New Roman" panose="02020603050405020304" pitchFamily="18" charset="0"/>
              </a:rPr>
              <a:t>t+1</a:t>
            </a:r>
            <a:r>
              <a:rPr lang="en-US" altLang="en-US" sz="2400" b="1" dirty="0">
                <a:cs typeface="Times New Roman" panose="02020603050405020304" pitchFamily="18" charset="0"/>
              </a:rPr>
              <a:t>= </a:t>
            </a:r>
            <a:r>
              <a:rPr lang="en-US" altLang="en-US" sz="2400" b="1" dirty="0" err="1">
                <a:latin typeface="Symbol" panose="05050102010706020507" pitchFamily="18" charset="2"/>
                <a:cs typeface="Times New Roman" panose="02020603050405020304" pitchFamily="18" charset="0"/>
              </a:rPr>
              <a:t>a</a:t>
            </a:r>
            <a:r>
              <a:rPr lang="en-US" altLang="en-US" sz="2400" b="1" dirty="0" err="1">
                <a:cs typeface="Times New Roman" panose="02020603050405020304" pitchFamily="18" charset="0"/>
              </a:rPr>
              <a:t>Y</a:t>
            </a:r>
            <a:r>
              <a:rPr lang="en-US" altLang="en-US" sz="2400" b="1" baseline="-30000" dirty="0" err="1">
                <a:cs typeface="Times New Roman" panose="02020603050405020304" pitchFamily="18" charset="0"/>
              </a:rPr>
              <a:t>t</a:t>
            </a:r>
            <a:r>
              <a:rPr lang="en-US" altLang="en-US" sz="2400" b="1" dirty="0">
                <a:cs typeface="Times New Roman" panose="02020603050405020304" pitchFamily="18" charset="0"/>
              </a:rPr>
              <a:t> + (1-</a:t>
            </a:r>
            <a:r>
              <a:rPr lang="en-US" altLang="en-US" sz="2400" b="1" dirty="0">
                <a:latin typeface="Symbol" panose="05050102010706020507" pitchFamily="18" charset="2"/>
                <a:cs typeface="Times New Roman" panose="02020603050405020304" pitchFamily="18" charset="0"/>
              </a:rPr>
              <a:t>a</a:t>
            </a:r>
            <a:r>
              <a:rPr lang="en-US" altLang="en-US" sz="2400" b="1" dirty="0">
                <a:cs typeface="Times New Roman" panose="02020603050405020304" pitchFamily="18" charset="0"/>
              </a:rPr>
              <a:t>)Y</a:t>
            </a:r>
            <a:r>
              <a:rPr lang="en-US" altLang="en-US" sz="2400" b="1" baseline="-30000" dirty="0">
                <a:cs typeface="Times New Roman" panose="02020603050405020304" pitchFamily="18" charset="0"/>
              </a:rPr>
              <a:t>t-1 </a:t>
            </a:r>
            <a:r>
              <a:rPr lang="en-US" altLang="en-US" sz="2400" b="1" dirty="0">
                <a:cs typeface="Times New Roman" panose="02020603050405020304" pitchFamily="18" charset="0"/>
              </a:rPr>
              <a:t>+ (1-</a:t>
            </a:r>
            <a:r>
              <a:rPr lang="en-US" altLang="en-US" sz="2400" b="1" dirty="0">
                <a:latin typeface="Symbol" panose="05050102010706020507" pitchFamily="18" charset="2"/>
                <a:cs typeface="Times New Roman" panose="02020603050405020304" pitchFamily="18" charset="0"/>
              </a:rPr>
              <a:t>a</a:t>
            </a:r>
            <a:r>
              <a:rPr lang="en-US" altLang="en-US" sz="2400" b="1" dirty="0">
                <a:cs typeface="Times New Roman" panose="02020603050405020304" pitchFamily="18" charset="0"/>
              </a:rPr>
              <a:t>)</a:t>
            </a:r>
            <a:r>
              <a:rPr lang="en-US" altLang="en-US" sz="2400" b="1" baseline="30000" dirty="0">
                <a:cs typeface="Times New Roman" panose="02020603050405020304" pitchFamily="18" charset="0"/>
              </a:rPr>
              <a:t>2</a:t>
            </a:r>
            <a:r>
              <a:rPr lang="en-US" altLang="en-US" sz="2400" b="1" dirty="0">
                <a:cs typeface="Times New Roman" panose="02020603050405020304" pitchFamily="18" charset="0"/>
              </a:rPr>
              <a:t> Y</a:t>
            </a:r>
            <a:r>
              <a:rPr lang="en-US" altLang="en-US" sz="2400" b="1" baseline="-30000" dirty="0">
                <a:cs typeface="Times New Roman" panose="02020603050405020304" pitchFamily="18" charset="0"/>
              </a:rPr>
              <a:t>t-2 </a:t>
            </a:r>
            <a:r>
              <a:rPr lang="en-US" altLang="en-US" sz="2400" b="1" dirty="0">
                <a:cs typeface="Times New Roman" panose="02020603050405020304" pitchFamily="18" charset="0"/>
              </a:rPr>
              <a:t>+</a:t>
            </a:r>
            <a:r>
              <a:rPr lang="en-US" altLang="en-US" sz="2400" b="1" dirty="0">
                <a:latin typeface="Times New Roman" panose="02020603050405020304" pitchFamily="18" charset="0"/>
                <a:cs typeface="Times New Roman" panose="02020603050405020304" pitchFamily="18" charset="0"/>
              </a:rPr>
              <a:t>…</a:t>
            </a:r>
            <a:endParaRPr lang="en-US" altLang="en-US" sz="2400" b="1" dirty="0">
              <a:cs typeface="Times New Roman" panose="02020603050405020304" pitchFamily="18" charset="0"/>
            </a:endParaRPr>
          </a:p>
        </p:txBody>
      </p:sp>
      <p:pic>
        <p:nvPicPr>
          <p:cNvPr id="4" name="Picture 3">
            <a:extLst>
              <a:ext uri="{FF2B5EF4-FFF2-40B4-BE49-F238E27FC236}">
                <a16:creationId xmlns:a16="http://schemas.microsoft.com/office/drawing/2014/main" id="{3DE4E811-4C95-C349-AE09-BFE0E985203E}"/>
              </a:ext>
            </a:extLst>
          </p:cNvPr>
          <p:cNvPicPr>
            <a:picLocks noChangeAspect="1"/>
          </p:cNvPicPr>
          <p:nvPr/>
        </p:nvPicPr>
        <p:blipFill>
          <a:blip r:embed="rId3"/>
          <a:stretch>
            <a:fillRect/>
          </a:stretch>
        </p:blipFill>
        <p:spPr>
          <a:xfrm>
            <a:off x="3901440" y="2895600"/>
            <a:ext cx="4480560" cy="533400"/>
          </a:xfrm>
          <a:prstGeom prst="rect">
            <a:avLst/>
          </a:prstGeom>
        </p:spPr>
      </p:pic>
      <p:sp>
        <p:nvSpPr>
          <p:cNvPr id="5" name="TextBox 4">
            <a:extLst>
              <a:ext uri="{FF2B5EF4-FFF2-40B4-BE49-F238E27FC236}">
                <a16:creationId xmlns:a16="http://schemas.microsoft.com/office/drawing/2014/main" id="{E6740FD4-522B-ED4A-95CF-ED20273EA597}"/>
              </a:ext>
            </a:extLst>
          </p:cNvPr>
          <p:cNvSpPr txBox="1"/>
          <p:nvPr/>
        </p:nvSpPr>
        <p:spPr>
          <a:xfrm>
            <a:off x="2374338" y="2985802"/>
            <a:ext cx="1212191" cy="424732"/>
          </a:xfrm>
          <a:prstGeom prst="rect">
            <a:avLst/>
          </a:prstGeom>
          <a:noFill/>
        </p:spPr>
        <p:txBody>
          <a:bodyPr wrap="none" rtlCol="0">
            <a:spAutoFit/>
          </a:bodyPr>
          <a:lstStyle/>
          <a:p>
            <a:r>
              <a:rPr lang="en-US" sz="2160" dirty="0"/>
              <a:t>If </a:t>
            </a:r>
            <a:r>
              <a:rPr lang="en-US" altLang="en-US" sz="2160" dirty="0">
                <a:latin typeface="Symbol" panose="05050102010706020507" pitchFamily="18" charset="2"/>
              </a:rPr>
              <a:t>a=0.9, </a:t>
            </a:r>
            <a:endParaRPr lang="en-US" sz="2160" dirty="0"/>
          </a:p>
        </p:txBody>
      </p:sp>
    </p:spTree>
    <p:extLst>
      <p:ext uri="{BB962C8B-B14F-4D97-AF65-F5344CB8AC3E}">
        <p14:creationId xmlns:p14="http://schemas.microsoft.com/office/powerpoint/2010/main" val="39940804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374140" y="2514600"/>
            <a:ext cx="10241280" cy="1143000"/>
          </a:xfrm>
          <a:noFill/>
        </p:spPr>
        <p:txBody>
          <a:bodyPr vert="horz" wrap="none" lIns="91440" tIns="45720" rIns="91440" bIns="45720" rtlCol="0" anchor="ctr">
            <a:spAutoFit/>
          </a:bodyPr>
          <a:lstStyle/>
          <a:p>
            <a:r>
              <a:rPr lang="en-US" sz="4000" dirty="0">
                <a:solidFill>
                  <a:srgbClr val="FF6700"/>
                </a:solidFill>
                <a:latin typeface="Garamond" panose="02020404030301010803" pitchFamily="18" charset="0"/>
                <a:ea typeface="+mn-ea"/>
                <a:cs typeface="+mn-cs"/>
              </a:rPr>
              <a:t>Advanced Exponential Smoothing</a:t>
            </a:r>
          </a:p>
        </p:txBody>
      </p:sp>
    </p:spTree>
    <p:extLst>
      <p:ext uri="{BB962C8B-B14F-4D97-AF65-F5344CB8AC3E}">
        <p14:creationId xmlns:p14="http://schemas.microsoft.com/office/powerpoint/2010/main" val="30242116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PQuestion"/>
          <p:cNvSpPr txBox="1">
            <a:spLocks noChangeArrowheads="1"/>
          </p:cNvSpPr>
          <p:nvPr/>
        </p:nvSpPr>
        <p:spPr>
          <a:xfrm>
            <a:off x="0" y="16188"/>
            <a:ext cx="7624075" cy="651845"/>
          </a:xfrm>
          <a:prstGeom prst="rect">
            <a:avLst/>
          </a:prstGeom>
          <a:noFill/>
        </p:spPr>
        <p:txBody>
          <a:bodyPr vert="horz" wrap="none" lIns="91440" tIns="45720" rIns="91440" bIns="45720" rtlCol="0" anchor="ctr">
            <a:spAutoFit/>
          </a:bodyPr>
          <a:lstStyle>
            <a:defPPr>
              <a:defRPr lang="en-US"/>
            </a:defPPr>
            <a:lvl1pPr>
              <a:lnSpc>
                <a:spcPct val="90000"/>
              </a:lnSpc>
              <a:spcBef>
                <a:spcPct val="0"/>
              </a:spcBef>
              <a:buNone/>
              <a:defRPr sz="4000">
                <a:solidFill>
                  <a:srgbClr val="FF6700"/>
                </a:solidFill>
                <a:latin typeface="Garamond" panose="02020404030301010803" pitchFamily="18" charset="0"/>
              </a:defRPr>
            </a:lvl1pPr>
          </a:lstStyle>
          <a:p>
            <a:r>
              <a:rPr lang="en-US" altLang="en-US" dirty="0"/>
              <a:t>Holt’s / Double Exponential Method</a:t>
            </a:r>
          </a:p>
        </p:txBody>
      </p:sp>
      <p:sp>
        <p:nvSpPr>
          <p:cNvPr id="3" name="Rectangle 2"/>
          <p:cNvSpPr/>
          <p:nvPr/>
        </p:nvSpPr>
        <p:spPr>
          <a:xfrm>
            <a:off x="1155270" y="637980"/>
            <a:ext cx="7955280" cy="1200329"/>
          </a:xfrm>
          <a:prstGeom prst="rect">
            <a:avLst/>
          </a:prstGeom>
        </p:spPr>
        <p:txBody>
          <a:bodyPr wrap="square">
            <a:spAutoFit/>
          </a:bodyPr>
          <a:lstStyle/>
          <a:p>
            <a:pPr>
              <a:buNone/>
            </a:pPr>
            <a:r>
              <a:rPr lang="en-US" sz="2400" dirty="0">
                <a:latin typeface="Garamond" panose="02020404030301010803" pitchFamily="18" charset="0"/>
              </a:rPr>
              <a:t>                   Forecasts = most recent </a:t>
            </a:r>
            <a:r>
              <a:rPr lang="en-US" sz="2400" i="1" dirty="0">
                <a:latin typeface="Garamond" panose="02020404030301010803" pitchFamily="18" charset="0"/>
              </a:rPr>
              <a:t>estimated level</a:t>
            </a:r>
            <a:r>
              <a:rPr lang="en-US" sz="2400" dirty="0">
                <a:latin typeface="Garamond" panose="02020404030301010803" pitchFamily="18" charset="0"/>
              </a:rPr>
              <a:t> + trend</a:t>
            </a:r>
          </a:p>
          <a:p>
            <a:pPr>
              <a:buNone/>
            </a:pPr>
            <a:endParaRPr lang="en-US" sz="2400" b="1" dirty="0">
              <a:latin typeface="Garamond" panose="02020404030301010803" pitchFamily="18" charset="0"/>
            </a:endParaRPr>
          </a:p>
          <a:p>
            <a:pPr algn="ctr">
              <a:buFont typeface="Wingdings" pitchFamily="2" charset="2"/>
              <a:buNone/>
            </a:pPr>
            <a:r>
              <a:rPr lang="en-US" sz="2400" b="1" dirty="0" err="1">
                <a:latin typeface="Garamond" panose="02020404030301010803" pitchFamily="18" charset="0"/>
              </a:rPr>
              <a:t>Y</a:t>
            </a:r>
            <a:r>
              <a:rPr lang="en-US" sz="2400" b="1" baseline="-25000" dirty="0" err="1">
                <a:latin typeface="Garamond" panose="02020404030301010803" pitchFamily="18" charset="0"/>
              </a:rPr>
              <a:t>t+k</a:t>
            </a:r>
            <a:r>
              <a:rPr lang="en-US" sz="2400" b="1" dirty="0">
                <a:latin typeface="Garamond" panose="02020404030301010803" pitchFamily="18" charset="0"/>
              </a:rPr>
              <a:t> = L</a:t>
            </a:r>
            <a:r>
              <a:rPr lang="en-US" sz="2400" b="1" baseline="-25000" dirty="0">
                <a:latin typeface="Garamond" panose="02020404030301010803" pitchFamily="18" charset="0"/>
              </a:rPr>
              <a:t>t </a:t>
            </a:r>
            <a:r>
              <a:rPr lang="en-US" sz="2400" b="1" dirty="0">
                <a:latin typeface="Garamond" panose="02020404030301010803" pitchFamily="18" charset="0"/>
              </a:rPr>
              <a:t>+ k </a:t>
            </a:r>
            <a:r>
              <a:rPr lang="en-US" sz="2400" b="1" dirty="0" err="1">
                <a:latin typeface="Garamond" panose="02020404030301010803" pitchFamily="18" charset="0"/>
              </a:rPr>
              <a:t>T</a:t>
            </a:r>
            <a:r>
              <a:rPr lang="en-US" sz="2400" b="1" baseline="-25000" dirty="0" err="1">
                <a:latin typeface="Garamond" panose="02020404030301010803" pitchFamily="18" charset="0"/>
              </a:rPr>
              <a:t>t</a:t>
            </a:r>
            <a:endParaRPr lang="en-US" sz="2400" b="1" baseline="-25000" dirty="0">
              <a:latin typeface="Garamond" panose="02020404030301010803" pitchFamily="18" charset="0"/>
            </a:endParaRPr>
          </a:p>
        </p:txBody>
      </p:sp>
      <p:sp>
        <p:nvSpPr>
          <p:cNvPr id="4" name="TextBox 3"/>
          <p:cNvSpPr txBox="1"/>
          <p:nvPr/>
        </p:nvSpPr>
        <p:spPr>
          <a:xfrm>
            <a:off x="4226131" y="1203970"/>
            <a:ext cx="365760" cy="424732"/>
          </a:xfrm>
          <a:prstGeom prst="rect">
            <a:avLst/>
          </a:prstGeom>
          <a:noFill/>
        </p:spPr>
        <p:txBody>
          <a:bodyPr wrap="square" rtlCol="0">
            <a:spAutoFit/>
          </a:bodyPr>
          <a:lstStyle/>
          <a:p>
            <a:r>
              <a:rPr lang="en-US" sz="2160" dirty="0"/>
              <a:t>^</a:t>
            </a:r>
          </a:p>
        </p:txBody>
      </p:sp>
      <p:sp>
        <p:nvSpPr>
          <p:cNvPr id="10" name="Rectangle 4"/>
          <p:cNvSpPr>
            <a:spLocks noChangeArrowheads="1"/>
          </p:cNvSpPr>
          <p:nvPr/>
        </p:nvSpPr>
        <p:spPr bwMode="auto">
          <a:xfrm>
            <a:off x="1978231" y="2313949"/>
            <a:ext cx="2978701" cy="387798"/>
          </a:xfrm>
          <a:prstGeom prst="rect">
            <a:avLst/>
          </a:prstGeom>
          <a:noFill/>
          <a:ln w="9525">
            <a:noFill/>
            <a:miter lim="800000"/>
            <a:headEnd/>
            <a:tailEnd/>
          </a:ln>
          <a:effectLst/>
        </p:spPr>
        <p:txBody>
          <a:bodyPr wrap="none">
            <a:spAutoFit/>
          </a:bodyPr>
          <a:lstStyle/>
          <a:p>
            <a:r>
              <a:rPr lang="en-US" sz="1920" b="1" dirty="0">
                <a:latin typeface="Garamond" panose="02020404030301010803" pitchFamily="18" charset="0"/>
                <a:cs typeface="Times New Roman" pitchFamily="18" charset="0"/>
              </a:rPr>
              <a:t>L</a:t>
            </a:r>
            <a:r>
              <a:rPr lang="en-US" sz="1920" b="1" baseline="-30000" dirty="0">
                <a:latin typeface="Garamond" panose="02020404030301010803" pitchFamily="18" charset="0"/>
                <a:cs typeface="Times New Roman" pitchFamily="18" charset="0"/>
              </a:rPr>
              <a:t>t</a:t>
            </a:r>
            <a:r>
              <a:rPr lang="en-US" sz="1920" b="1" dirty="0">
                <a:latin typeface="Garamond" panose="02020404030301010803" pitchFamily="18" charset="0"/>
                <a:cs typeface="Times New Roman" pitchFamily="18" charset="0"/>
              </a:rPr>
              <a:t> =  </a:t>
            </a:r>
            <a:r>
              <a:rPr lang="en-US" sz="1920" b="1" dirty="0" err="1">
                <a:latin typeface="Garamond" panose="02020404030301010803" pitchFamily="18" charset="0"/>
                <a:cs typeface="Times New Roman" pitchFamily="18" charset="0"/>
              </a:rPr>
              <a:t>aY</a:t>
            </a:r>
            <a:r>
              <a:rPr lang="en-US" sz="1920" b="1" baseline="-30000" dirty="0" err="1">
                <a:latin typeface="Garamond" panose="02020404030301010803" pitchFamily="18" charset="0"/>
                <a:cs typeface="Times New Roman" pitchFamily="18" charset="0"/>
              </a:rPr>
              <a:t>t</a:t>
            </a:r>
            <a:r>
              <a:rPr lang="en-US" sz="1920" b="1" dirty="0">
                <a:latin typeface="Garamond" panose="02020404030301010803" pitchFamily="18" charset="0"/>
                <a:cs typeface="Times New Roman" pitchFamily="18" charset="0"/>
              </a:rPr>
              <a:t> + (1-a)( L</a:t>
            </a:r>
            <a:r>
              <a:rPr lang="en-US" sz="1920" b="1" baseline="-30000" dirty="0">
                <a:latin typeface="Garamond" panose="02020404030301010803" pitchFamily="18" charset="0"/>
                <a:cs typeface="Times New Roman" pitchFamily="18" charset="0"/>
              </a:rPr>
              <a:t>t-1 </a:t>
            </a:r>
            <a:r>
              <a:rPr lang="en-US" sz="1920" b="1" dirty="0">
                <a:latin typeface="Garamond" panose="02020404030301010803" pitchFamily="18" charset="0"/>
                <a:cs typeface="Times New Roman" pitchFamily="18" charset="0"/>
              </a:rPr>
              <a:t>+</a:t>
            </a:r>
            <a:r>
              <a:rPr lang="en-US" sz="1920" b="1" baseline="-30000" dirty="0">
                <a:latin typeface="Garamond" panose="02020404030301010803" pitchFamily="18" charset="0"/>
                <a:cs typeface="Times New Roman" pitchFamily="18" charset="0"/>
              </a:rPr>
              <a:t> </a:t>
            </a:r>
            <a:r>
              <a:rPr lang="en-US" sz="1920" b="1" dirty="0">
                <a:latin typeface="Garamond" panose="02020404030301010803" pitchFamily="18" charset="0"/>
                <a:cs typeface="Times New Roman" pitchFamily="18" charset="0"/>
              </a:rPr>
              <a:t>T</a:t>
            </a:r>
            <a:r>
              <a:rPr lang="en-US" sz="1920" b="1" baseline="-30000" dirty="0">
                <a:latin typeface="Garamond" panose="02020404030301010803" pitchFamily="18" charset="0"/>
                <a:cs typeface="Times New Roman" pitchFamily="18" charset="0"/>
              </a:rPr>
              <a:t>t-1</a:t>
            </a:r>
            <a:r>
              <a:rPr lang="en-US" sz="1920" b="1" dirty="0">
                <a:latin typeface="Garamond" panose="02020404030301010803" pitchFamily="18" charset="0"/>
                <a:cs typeface="Times New Roman" pitchFamily="18" charset="0"/>
              </a:rPr>
              <a:t>)</a:t>
            </a:r>
          </a:p>
        </p:txBody>
      </p:sp>
      <p:sp>
        <p:nvSpPr>
          <p:cNvPr id="5" name="Rectangle 4"/>
          <p:cNvSpPr/>
          <p:nvPr/>
        </p:nvSpPr>
        <p:spPr>
          <a:xfrm>
            <a:off x="5360863" y="2313949"/>
            <a:ext cx="3602461" cy="387798"/>
          </a:xfrm>
          <a:prstGeom prst="rect">
            <a:avLst/>
          </a:prstGeom>
        </p:spPr>
        <p:txBody>
          <a:bodyPr wrap="none">
            <a:spAutoFit/>
          </a:bodyPr>
          <a:lstStyle/>
          <a:p>
            <a:pPr algn="ctr">
              <a:buFont typeface="Wingdings" pitchFamily="2" charset="2"/>
              <a:buNone/>
            </a:pPr>
            <a:r>
              <a:rPr lang="en-US" sz="1920" b="1" dirty="0">
                <a:latin typeface="Garamond" panose="02020404030301010803" pitchFamily="18" charset="0"/>
              </a:rPr>
              <a:t>	</a:t>
            </a:r>
            <a:r>
              <a:rPr lang="en-US" sz="1920" b="1" dirty="0" err="1">
                <a:latin typeface="Garamond" panose="02020404030301010803" pitchFamily="18" charset="0"/>
              </a:rPr>
              <a:t>T</a:t>
            </a:r>
            <a:r>
              <a:rPr lang="en-US" sz="1920" b="1" baseline="-25000" dirty="0" err="1">
                <a:latin typeface="Garamond" panose="02020404030301010803" pitchFamily="18" charset="0"/>
              </a:rPr>
              <a:t>t</a:t>
            </a:r>
            <a:r>
              <a:rPr lang="en-US" sz="1920" b="1" dirty="0">
                <a:latin typeface="Garamond" panose="02020404030301010803" pitchFamily="18" charset="0"/>
              </a:rPr>
              <a:t> = b (L</a:t>
            </a:r>
            <a:r>
              <a:rPr lang="en-US" sz="1920" b="1" baseline="-25000" dirty="0">
                <a:latin typeface="Garamond" panose="02020404030301010803" pitchFamily="18" charset="0"/>
              </a:rPr>
              <a:t>t</a:t>
            </a:r>
            <a:r>
              <a:rPr lang="en-US" sz="1920" b="1" dirty="0">
                <a:latin typeface="Garamond" panose="02020404030301010803" pitchFamily="18" charset="0"/>
              </a:rPr>
              <a:t> -L</a:t>
            </a:r>
            <a:r>
              <a:rPr lang="en-US" sz="1920" b="1" baseline="-25000" dirty="0">
                <a:latin typeface="Garamond" panose="02020404030301010803" pitchFamily="18" charset="0"/>
              </a:rPr>
              <a:t>t-1</a:t>
            </a:r>
            <a:r>
              <a:rPr lang="en-US" sz="1920" b="1" dirty="0">
                <a:latin typeface="Garamond" panose="02020404030301010803" pitchFamily="18" charset="0"/>
              </a:rPr>
              <a:t>) + (1- b) T</a:t>
            </a:r>
            <a:r>
              <a:rPr lang="en-US" sz="1920" b="1" baseline="-25000" dirty="0">
                <a:latin typeface="Garamond" panose="02020404030301010803" pitchFamily="18" charset="0"/>
              </a:rPr>
              <a:t>t-1</a:t>
            </a:r>
          </a:p>
        </p:txBody>
      </p:sp>
      <p:cxnSp>
        <p:nvCxnSpPr>
          <p:cNvPr id="12" name="Straight Arrow Connector 11"/>
          <p:cNvCxnSpPr/>
          <p:nvPr/>
        </p:nvCxnSpPr>
        <p:spPr>
          <a:xfrm flipH="1">
            <a:off x="3311396" y="1812958"/>
            <a:ext cx="1770716" cy="50099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a:endCxn id="5" idx="0"/>
          </p:cNvCxnSpPr>
          <p:nvPr/>
        </p:nvCxnSpPr>
        <p:spPr>
          <a:xfrm>
            <a:off x="6001591" y="1765309"/>
            <a:ext cx="1160503" cy="54864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7" name="TextBox 6"/>
          <p:cNvSpPr txBox="1"/>
          <p:nvPr/>
        </p:nvSpPr>
        <p:spPr>
          <a:xfrm>
            <a:off x="972390" y="5440680"/>
            <a:ext cx="7196250" cy="424732"/>
          </a:xfrm>
          <a:prstGeom prst="rect">
            <a:avLst/>
          </a:prstGeom>
          <a:noFill/>
        </p:spPr>
        <p:txBody>
          <a:bodyPr wrap="square" rtlCol="0">
            <a:spAutoFit/>
          </a:bodyPr>
          <a:lstStyle/>
          <a:p>
            <a:pPr marL="342900" indent="-342900">
              <a:buFont typeface="Arial"/>
              <a:buChar char="•"/>
            </a:pPr>
            <a:r>
              <a:rPr lang="en-US" sz="2160" dirty="0">
                <a:latin typeface="Garamond" panose="02020404030301010803" pitchFamily="18" charset="0"/>
              </a:rPr>
              <a:t>It is always better to choose default </a:t>
            </a:r>
            <a:r>
              <a:rPr lang="en-US" sz="2160" b="1" dirty="0">
                <a:latin typeface="Garamond" panose="02020404030301010803" pitchFamily="18" charset="0"/>
                <a:cs typeface="Times New Roman" pitchFamily="18" charset="0"/>
              </a:rPr>
              <a:t>‘a’ &amp; ‘</a:t>
            </a:r>
            <a:r>
              <a:rPr lang="en-US" sz="2160" b="1" dirty="0">
                <a:latin typeface="Garamond" panose="02020404030301010803" pitchFamily="18" charset="0"/>
              </a:rPr>
              <a:t>b’</a:t>
            </a:r>
            <a:r>
              <a:rPr lang="en-US" sz="2160" dirty="0">
                <a:latin typeface="Garamond" panose="02020404030301010803" pitchFamily="18" charset="0"/>
              </a:rPr>
              <a:t> values (0.2, 0.15)</a:t>
            </a:r>
            <a:endParaRPr lang="en-US" sz="2160" b="1" dirty="0">
              <a:latin typeface="Garamond" panose="02020404030301010803" pitchFamily="18" charset="0"/>
            </a:endParaRPr>
          </a:p>
        </p:txBody>
      </p:sp>
      <p:sp>
        <p:nvSpPr>
          <p:cNvPr id="8" name="Rectangle 7">
            <a:extLst>
              <a:ext uri="{FF2B5EF4-FFF2-40B4-BE49-F238E27FC236}">
                <a16:creationId xmlns:a16="http://schemas.microsoft.com/office/drawing/2014/main" id="{AF78FCDF-02EA-8144-971A-FE11721BAF7E}"/>
              </a:ext>
            </a:extLst>
          </p:cNvPr>
          <p:cNvSpPr/>
          <p:nvPr/>
        </p:nvSpPr>
        <p:spPr>
          <a:xfrm>
            <a:off x="972389" y="4123076"/>
            <a:ext cx="10335690" cy="757130"/>
          </a:xfrm>
          <a:prstGeom prst="rect">
            <a:avLst/>
          </a:prstGeom>
        </p:spPr>
        <p:txBody>
          <a:bodyPr wrap="square">
            <a:spAutoFit/>
          </a:bodyPr>
          <a:lstStyle/>
          <a:p>
            <a:r>
              <a:rPr lang="en-IN" sz="2160" dirty="0">
                <a:solidFill>
                  <a:srgbClr val="222222"/>
                </a:solidFill>
                <a:latin typeface="Garamond" panose="02020404030301010803" pitchFamily="18" charset="0"/>
              </a:rPr>
              <a:t>Double exponential smoothing then is nothing more than exponential smoothing applied to both level and trend</a:t>
            </a:r>
            <a:endParaRPr lang="en-US" sz="2160" dirty="0">
              <a:latin typeface="Garamond" panose="02020404030301010803" pitchFamily="18" charset="0"/>
            </a:endParaRPr>
          </a:p>
        </p:txBody>
      </p:sp>
    </p:spTree>
    <p:extLst>
      <p:ext uri="{BB962C8B-B14F-4D97-AF65-F5344CB8AC3E}">
        <p14:creationId xmlns:p14="http://schemas.microsoft.com/office/powerpoint/2010/main" val="37861316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PQuestion"/>
          <p:cNvSpPr txBox="1">
            <a:spLocks noChangeArrowheads="1"/>
          </p:cNvSpPr>
          <p:nvPr/>
        </p:nvSpPr>
        <p:spPr>
          <a:xfrm>
            <a:off x="0" y="0"/>
            <a:ext cx="4975786" cy="651845"/>
          </a:xfrm>
          <a:prstGeom prst="rect">
            <a:avLst/>
          </a:prstGeom>
          <a:noFill/>
        </p:spPr>
        <p:txBody>
          <a:bodyPr vert="horz" wrap="none" lIns="91440" tIns="45720" rIns="91440" bIns="45720" rtlCol="0" anchor="ctr">
            <a:spAutoFit/>
          </a:bodyPr>
          <a:lstStyle>
            <a:defPPr>
              <a:defRPr lang="en-US"/>
            </a:defPPr>
            <a:lvl1pPr>
              <a:lnSpc>
                <a:spcPct val="90000"/>
              </a:lnSpc>
              <a:spcBef>
                <a:spcPct val="0"/>
              </a:spcBef>
              <a:buNone/>
              <a:defRPr sz="4000">
                <a:solidFill>
                  <a:srgbClr val="FF6700"/>
                </a:solidFill>
                <a:latin typeface="Garamond" panose="02020404030301010803" pitchFamily="18" charset="0"/>
              </a:defRPr>
            </a:lvl1pPr>
          </a:lstStyle>
          <a:p>
            <a:r>
              <a:rPr lang="en-US" altLang="en-US" dirty="0"/>
              <a:t>Holt’s -Winter’s Method</a:t>
            </a:r>
          </a:p>
        </p:txBody>
      </p:sp>
      <p:sp>
        <p:nvSpPr>
          <p:cNvPr id="3" name="Rectangle 2"/>
          <p:cNvSpPr/>
          <p:nvPr/>
        </p:nvSpPr>
        <p:spPr>
          <a:xfrm>
            <a:off x="1155269" y="818459"/>
            <a:ext cx="9604170" cy="1200329"/>
          </a:xfrm>
          <a:prstGeom prst="rect">
            <a:avLst/>
          </a:prstGeom>
        </p:spPr>
        <p:txBody>
          <a:bodyPr wrap="square">
            <a:spAutoFit/>
          </a:bodyPr>
          <a:lstStyle/>
          <a:p>
            <a:pPr>
              <a:buNone/>
            </a:pPr>
            <a:r>
              <a:rPr lang="en-US" sz="2400" dirty="0">
                <a:latin typeface="Garamond" panose="02020404030301010803" pitchFamily="18" charset="0"/>
              </a:rPr>
              <a:t>                   Forecasts = most recent </a:t>
            </a:r>
            <a:r>
              <a:rPr lang="en-US" sz="2400" i="1" dirty="0">
                <a:latin typeface="Garamond" panose="02020404030301010803" pitchFamily="18" charset="0"/>
              </a:rPr>
              <a:t>estimated level</a:t>
            </a:r>
            <a:r>
              <a:rPr lang="en-US" sz="2400" dirty="0">
                <a:latin typeface="Garamond" panose="02020404030301010803" pitchFamily="18" charset="0"/>
              </a:rPr>
              <a:t> + trend + Seasonal</a:t>
            </a:r>
          </a:p>
          <a:p>
            <a:pPr>
              <a:buNone/>
            </a:pPr>
            <a:endParaRPr lang="en-US" sz="2400" b="1" dirty="0">
              <a:latin typeface="Garamond" panose="02020404030301010803" pitchFamily="18" charset="0"/>
            </a:endParaRPr>
          </a:p>
          <a:p>
            <a:pPr algn="ctr">
              <a:buFont typeface="Wingdings" pitchFamily="2" charset="2"/>
              <a:buNone/>
            </a:pPr>
            <a:r>
              <a:rPr lang="en-US" sz="2400" b="1" dirty="0" err="1">
                <a:latin typeface="Garamond" panose="02020404030301010803" pitchFamily="18" charset="0"/>
              </a:rPr>
              <a:t>Y</a:t>
            </a:r>
            <a:r>
              <a:rPr lang="en-US" sz="2400" b="1" baseline="-25000" dirty="0" err="1">
                <a:latin typeface="Garamond" panose="02020404030301010803" pitchFamily="18" charset="0"/>
              </a:rPr>
              <a:t>t+k</a:t>
            </a:r>
            <a:r>
              <a:rPr lang="en-US" sz="2400" b="1" dirty="0">
                <a:latin typeface="Garamond" panose="02020404030301010803" pitchFamily="18" charset="0"/>
              </a:rPr>
              <a:t> = (L</a:t>
            </a:r>
            <a:r>
              <a:rPr lang="en-US" sz="2400" b="1" baseline="-25000" dirty="0">
                <a:latin typeface="Garamond" panose="02020404030301010803" pitchFamily="18" charset="0"/>
              </a:rPr>
              <a:t>t </a:t>
            </a:r>
            <a:r>
              <a:rPr lang="en-US" sz="2400" b="1" dirty="0">
                <a:latin typeface="Garamond" panose="02020404030301010803" pitchFamily="18" charset="0"/>
              </a:rPr>
              <a:t>+ k </a:t>
            </a:r>
            <a:r>
              <a:rPr lang="en-US" sz="2400" b="1" dirty="0" err="1">
                <a:latin typeface="Garamond" panose="02020404030301010803" pitchFamily="18" charset="0"/>
              </a:rPr>
              <a:t>T</a:t>
            </a:r>
            <a:r>
              <a:rPr lang="en-US" sz="2400" b="1" baseline="-25000" dirty="0" err="1">
                <a:latin typeface="Garamond" panose="02020404030301010803" pitchFamily="18" charset="0"/>
              </a:rPr>
              <a:t>t</a:t>
            </a:r>
            <a:r>
              <a:rPr lang="en-US" sz="2400" b="1" dirty="0">
                <a:latin typeface="Garamond" panose="02020404030301010803" pitchFamily="18" charset="0"/>
              </a:rPr>
              <a:t>) * </a:t>
            </a:r>
            <a:r>
              <a:rPr lang="en-US" sz="2400" b="1" dirty="0" err="1">
                <a:latin typeface="Garamond" panose="02020404030301010803" pitchFamily="18" charset="0"/>
              </a:rPr>
              <a:t>S</a:t>
            </a:r>
            <a:r>
              <a:rPr lang="en-US" sz="2400" b="1" baseline="-25000" dirty="0" err="1">
                <a:latin typeface="Garamond" panose="02020404030301010803" pitchFamily="18" charset="0"/>
              </a:rPr>
              <a:t>t-k+M</a:t>
            </a:r>
            <a:endParaRPr lang="en-US" sz="2400" b="1" baseline="-25000" dirty="0">
              <a:latin typeface="Garamond" panose="02020404030301010803" pitchFamily="18" charset="0"/>
            </a:endParaRPr>
          </a:p>
        </p:txBody>
      </p:sp>
      <p:sp>
        <p:nvSpPr>
          <p:cNvPr id="4" name="TextBox 3"/>
          <p:cNvSpPr txBox="1"/>
          <p:nvPr/>
        </p:nvSpPr>
        <p:spPr>
          <a:xfrm>
            <a:off x="4493219" y="1391829"/>
            <a:ext cx="365760" cy="424732"/>
          </a:xfrm>
          <a:prstGeom prst="rect">
            <a:avLst/>
          </a:prstGeom>
          <a:noFill/>
        </p:spPr>
        <p:txBody>
          <a:bodyPr wrap="square" rtlCol="0">
            <a:spAutoFit/>
          </a:bodyPr>
          <a:lstStyle/>
          <a:p>
            <a:r>
              <a:rPr lang="en-US" sz="2160" dirty="0"/>
              <a:t>^</a:t>
            </a:r>
          </a:p>
        </p:txBody>
      </p:sp>
      <p:sp>
        <p:nvSpPr>
          <p:cNvPr id="8" name="TextBox 7"/>
          <p:cNvSpPr txBox="1"/>
          <p:nvPr/>
        </p:nvSpPr>
        <p:spPr>
          <a:xfrm>
            <a:off x="1432560" y="2240281"/>
            <a:ext cx="4846320" cy="830997"/>
          </a:xfrm>
          <a:prstGeom prst="rect">
            <a:avLst/>
          </a:prstGeom>
          <a:noFill/>
        </p:spPr>
        <p:txBody>
          <a:bodyPr wrap="square" rtlCol="0">
            <a:spAutoFit/>
          </a:bodyPr>
          <a:lstStyle/>
          <a:p>
            <a:pPr marL="411480" indent="-411480">
              <a:buFont typeface="Arial"/>
              <a:buChar char="•"/>
            </a:pPr>
            <a:r>
              <a:rPr lang="en-US" sz="2400" dirty="0"/>
              <a:t>S</a:t>
            </a:r>
            <a:r>
              <a:rPr lang="en-US" sz="2400" baseline="-25000" dirty="0"/>
              <a:t>t</a:t>
            </a:r>
            <a:r>
              <a:rPr lang="en-US" sz="2400" dirty="0"/>
              <a:t> = seasonal index of period ‘t’</a:t>
            </a:r>
          </a:p>
          <a:p>
            <a:pPr marL="411480" indent="-411480">
              <a:buFont typeface="Arial"/>
              <a:buChar char="•"/>
            </a:pPr>
            <a:r>
              <a:rPr lang="en-US" sz="2400" dirty="0"/>
              <a:t>M = number of seasons</a:t>
            </a:r>
          </a:p>
        </p:txBody>
      </p:sp>
      <p:sp>
        <p:nvSpPr>
          <p:cNvPr id="15" name="Rectangle 3"/>
          <p:cNvSpPr>
            <a:spLocks noGrp="1" noChangeArrowheads="1"/>
          </p:cNvSpPr>
          <p:nvPr>
            <p:ph idx="1"/>
          </p:nvPr>
        </p:nvSpPr>
        <p:spPr>
          <a:xfrm>
            <a:off x="1158240" y="1619443"/>
            <a:ext cx="9875520" cy="4918518"/>
          </a:xfrm>
        </p:spPr>
        <p:txBody>
          <a:bodyPr>
            <a:normAutofit/>
          </a:bodyPr>
          <a:lstStyle/>
          <a:p>
            <a:pPr>
              <a:buNone/>
            </a:pPr>
            <a:endParaRPr lang="en-US" sz="2400" dirty="0">
              <a:latin typeface="Garamond" panose="02020404030301010803" pitchFamily="18" charset="0"/>
            </a:endParaRPr>
          </a:p>
          <a:p>
            <a:pPr>
              <a:buNone/>
            </a:pPr>
            <a:endParaRPr lang="en-US" sz="2400" dirty="0">
              <a:latin typeface="Garamond" panose="02020404030301010803" pitchFamily="18" charset="0"/>
            </a:endParaRPr>
          </a:p>
          <a:p>
            <a:pPr>
              <a:buNone/>
            </a:pPr>
            <a:endParaRPr lang="en-US" sz="2400" dirty="0">
              <a:latin typeface="Garamond" panose="02020404030301010803" pitchFamily="18" charset="0"/>
            </a:endParaRPr>
          </a:p>
          <a:p>
            <a:pPr>
              <a:buNone/>
            </a:pPr>
            <a:r>
              <a:rPr lang="en-US" sz="2400" dirty="0">
                <a:latin typeface="Garamond" panose="02020404030301010803" pitchFamily="18" charset="0"/>
              </a:rPr>
              <a:t>     			</a:t>
            </a:r>
          </a:p>
          <a:p>
            <a:pPr>
              <a:buNone/>
            </a:pPr>
            <a:r>
              <a:rPr lang="en-US" sz="2400" dirty="0">
                <a:latin typeface="Garamond" panose="02020404030301010803" pitchFamily="18" charset="0"/>
              </a:rPr>
              <a:t>			Level:</a:t>
            </a:r>
          </a:p>
          <a:p>
            <a:pPr>
              <a:buNone/>
            </a:pPr>
            <a:endParaRPr lang="en-US" sz="2400" dirty="0">
              <a:latin typeface="Garamond" panose="02020404030301010803" pitchFamily="18" charset="0"/>
            </a:endParaRPr>
          </a:p>
          <a:p>
            <a:pPr>
              <a:buNone/>
            </a:pPr>
            <a:r>
              <a:rPr lang="en-US" sz="2400" dirty="0">
                <a:latin typeface="Garamond" panose="02020404030301010803" pitchFamily="18" charset="0"/>
              </a:rPr>
              <a:t>     Trend (same as Holt’s):</a:t>
            </a:r>
          </a:p>
          <a:p>
            <a:pPr>
              <a:buNone/>
            </a:pPr>
            <a:endParaRPr lang="en-US" sz="2400" dirty="0">
              <a:latin typeface="Garamond" panose="02020404030301010803" pitchFamily="18" charset="0"/>
            </a:endParaRPr>
          </a:p>
          <a:p>
            <a:pPr>
              <a:buNone/>
            </a:pPr>
            <a:r>
              <a:rPr lang="en-US" sz="2400" dirty="0">
                <a:latin typeface="Garamond" panose="02020404030301010803" pitchFamily="18" charset="0"/>
              </a:rPr>
              <a:t>     Seasonality (multiplicative):</a:t>
            </a:r>
          </a:p>
        </p:txBody>
      </p:sp>
      <p:graphicFrame>
        <p:nvGraphicFramePr>
          <p:cNvPr id="16" name="Object 4"/>
          <p:cNvGraphicFramePr>
            <a:graphicFrameLocks noChangeAspect="1"/>
          </p:cNvGraphicFramePr>
          <p:nvPr/>
        </p:nvGraphicFramePr>
        <p:xfrm>
          <a:off x="5196805" y="3288628"/>
          <a:ext cx="5204460" cy="743556"/>
        </p:xfrm>
        <a:graphic>
          <a:graphicData uri="http://schemas.openxmlformats.org/presentationml/2006/ole">
            <mc:AlternateContent xmlns:mc="http://schemas.openxmlformats.org/markup-compatibility/2006">
              <mc:Choice xmlns:v="urn:schemas-microsoft-com:vml" Requires="v">
                <p:oleObj name="Equation" r:id="rId3" imgW="1968500" imgH="431800" progId="Equation.3">
                  <p:embed/>
                </p:oleObj>
              </mc:Choice>
              <mc:Fallback>
                <p:oleObj name="Equation" r:id="rId3" imgW="1968500" imgH="431800" progId="Equation.3">
                  <p:embed/>
                  <p:pic>
                    <p:nvPicPr>
                      <p:cNvPr id="16"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96805" y="3288628"/>
                        <a:ext cx="5204460" cy="743556"/>
                      </a:xfrm>
                      <a:prstGeom prst="rect">
                        <a:avLst/>
                      </a:prstGeom>
                      <a:noFill/>
                    </p:spPr>
                  </p:pic>
                </p:oleObj>
              </mc:Fallback>
            </mc:AlternateContent>
          </a:graphicData>
        </a:graphic>
      </p:graphicFrame>
      <p:graphicFrame>
        <p:nvGraphicFramePr>
          <p:cNvPr id="17" name="Object 5"/>
          <p:cNvGraphicFramePr>
            <a:graphicFrameLocks noChangeAspect="1"/>
          </p:cNvGraphicFramePr>
          <p:nvPr/>
        </p:nvGraphicFramePr>
        <p:xfrm>
          <a:off x="5176755" y="4354627"/>
          <a:ext cx="4768216" cy="393503"/>
        </p:xfrm>
        <a:graphic>
          <a:graphicData uri="http://schemas.openxmlformats.org/presentationml/2006/ole">
            <mc:AlternateContent xmlns:mc="http://schemas.openxmlformats.org/markup-compatibility/2006">
              <mc:Choice xmlns:v="urn:schemas-microsoft-com:vml" Requires="v">
                <p:oleObj name="Equation" r:id="rId5" imgW="1803400" imgH="228600" progId="Equation.3">
                  <p:embed/>
                </p:oleObj>
              </mc:Choice>
              <mc:Fallback>
                <p:oleObj name="Equation" r:id="rId5" imgW="1803400" imgH="228600" progId="Equation.3">
                  <p:embed/>
                  <p:pic>
                    <p:nvPicPr>
                      <p:cNvPr id="17"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76755" y="4354627"/>
                        <a:ext cx="4768216" cy="393503"/>
                      </a:xfrm>
                      <a:prstGeom prst="rect">
                        <a:avLst/>
                      </a:prstGeom>
                      <a:noFill/>
                    </p:spPr>
                  </p:pic>
                </p:oleObj>
              </mc:Fallback>
            </mc:AlternateContent>
          </a:graphicData>
        </a:graphic>
      </p:graphicFrame>
      <p:graphicFrame>
        <p:nvGraphicFramePr>
          <p:cNvPr id="18" name="Object 6"/>
          <p:cNvGraphicFramePr>
            <a:graphicFrameLocks noChangeAspect="1"/>
          </p:cNvGraphicFramePr>
          <p:nvPr/>
        </p:nvGraphicFramePr>
        <p:xfrm>
          <a:off x="5181601" y="5086147"/>
          <a:ext cx="3760470" cy="743556"/>
        </p:xfrm>
        <a:graphic>
          <a:graphicData uri="http://schemas.openxmlformats.org/presentationml/2006/ole">
            <mc:AlternateContent xmlns:mc="http://schemas.openxmlformats.org/markup-compatibility/2006">
              <mc:Choice xmlns:v="urn:schemas-microsoft-com:vml" Requires="v">
                <p:oleObj name="Equation" r:id="rId7" imgW="1422400" imgH="431800" progId="Equation.3">
                  <p:embed/>
                </p:oleObj>
              </mc:Choice>
              <mc:Fallback>
                <p:oleObj name="Equation" r:id="rId7" imgW="1422400" imgH="431800" progId="Equation.3">
                  <p:embed/>
                  <p:pic>
                    <p:nvPicPr>
                      <p:cNvPr id="18"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81601" y="5086147"/>
                        <a:ext cx="3760470" cy="743556"/>
                      </a:xfrm>
                      <a:prstGeom prst="rect">
                        <a:avLst/>
                      </a:prstGeom>
                      <a:noFill/>
                    </p:spPr>
                  </p:pic>
                </p:oleObj>
              </mc:Fallback>
            </mc:AlternateContent>
          </a:graphicData>
        </a:graphic>
      </p:graphicFrame>
    </p:spTree>
    <p:extLst>
      <p:ext uri="{BB962C8B-B14F-4D97-AF65-F5344CB8AC3E}">
        <p14:creationId xmlns:p14="http://schemas.microsoft.com/office/powerpoint/2010/main" val="26708253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F92541A5-DA70-C14C-A252-7003C0390219}"/>
              </a:ext>
            </a:extLst>
          </p:cNvPr>
          <p:cNvSpPr txBox="1">
            <a:spLocks/>
          </p:cNvSpPr>
          <p:nvPr/>
        </p:nvSpPr>
        <p:spPr>
          <a:xfrm>
            <a:off x="3157728" y="3103077"/>
            <a:ext cx="3401893" cy="651845"/>
          </a:xfrm>
          <a:prstGeom prst="rect">
            <a:avLst/>
          </a:prstGeom>
          <a:noFill/>
        </p:spPr>
        <p:txBody>
          <a:bodyPr vert="horz" wrap="none" lIns="91440" tIns="45720" rIns="91440" bIns="45720" rtlCol="0" anchor="ctr">
            <a:spAutoFit/>
          </a:bodyPr>
          <a:lstStyle>
            <a:defPPr>
              <a:defRPr lang="en-US"/>
            </a:defPPr>
            <a:lvl1pPr>
              <a:lnSpc>
                <a:spcPct val="90000"/>
              </a:lnSpc>
              <a:spcBef>
                <a:spcPct val="0"/>
              </a:spcBef>
              <a:buNone/>
              <a:defRPr sz="4000">
                <a:solidFill>
                  <a:srgbClr val="FF6700"/>
                </a:solidFill>
                <a:latin typeface="Garamond" panose="02020404030301010803" pitchFamily="18" charset="0"/>
              </a:defRPr>
            </a:lvl1pPr>
          </a:lstStyle>
          <a:p>
            <a:r>
              <a:rPr lang="en-US" dirty="0"/>
              <a:t>ARIMA Models</a:t>
            </a:r>
          </a:p>
        </p:txBody>
      </p:sp>
    </p:spTree>
    <p:extLst>
      <p:ext uri="{BB962C8B-B14F-4D97-AF65-F5344CB8AC3E}">
        <p14:creationId xmlns:p14="http://schemas.microsoft.com/office/powerpoint/2010/main" val="22314795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912584-413A-C34E-B3B3-96B03B7B0438}"/>
              </a:ext>
            </a:extLst>
          </p:cNvPr>
          <p:cNvSpPr>
            <a:spLocks noGrp="1"/>
          </p:cNvSpPr>
          <p:nvPr>
            <p:ph type="title"/>
          </p:nvPr>
        </p:nvSpPr>
        <p:spPr>
          <a:xfrm>
            <a:off x="3156204" y="2766218"/>
            <a:ext cx="5879592" cy="1325563"/>
          </a:xfrm>
          <a:noFill/>
        </p:spPr>
        <p:txBody>
          <a:bodyPr vert="horz" wrap="none" lIns="91440" tIns="45720" rIns="91440" bIns="45720" rtlCol="0" anchor="ctr">
            <a:spAutoFit/>
          </a:bodyPr>
          <a:lstStyle/>
          <a:p>
            <a:r>
              <a:rPr lang="en-US" sz="4000" dirty="0">
                <a:solidFill>
                  <a:srgbClr val="FF6700"/>
                </a:solidFill>
                <a:latin typeface="Garamond" panose="02020404030301010803" pitchFamily="18" charset="0"/>
                <a:ea typeface="+mn-ea"/>
                <a:cs typeface="+mn-cs"/>
              </a:rPr>
              <a:t>Data Driven Methods</a:t>
            </a:r>
          </a:p>
        </p:txBody>
      </p:sp>
    </p:spTree>
    <p:extLst>
      <p:ext uri="{BB962C8B-B14F-4D97-AF65-F5344CB8AC3E}">
        <p14:creationId xmlns:p14="http://schemas.microsoft.com/office/powerpoint/2010/main" val="3430702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3078481" cy="651845"/>
          </a:xfrm>
          <a:noFill/>
        </p:spPr>
        <p:txBody>
          <a:bodyPr vert="horz" wrap="square" lIns="91440" tIns="45720" rIns="91440" bIns="45720" rtlCol="0" anchor="ctr">
            <a:spAutoFit/>
          </a:bodyPr>
          <a:lstStyle/>
          <a:p>
            <a:r>
              <a:rPr lang="en-US" sz="4000" dirty="0">
                <a:solidFill>
                  <a:srgbClr val="FF6700"/>
                </a:solidFill>
                <a:latin typeface="Garamond" panose="02020404030301010803" pitchFamily="18" charset="0"/>
                <a:ea typeface="+mn-ea"/>
                <a:cs typeface="+mn-cs"/>
              </a:rPr>
              <a:t>AR(1) model</a:t>
            </a:r>
          </a:p>
        </p:txBody>
      </p:sp>
      <p:sp>
        <p:nvSpPr>
          <p:cNvPr id="3" name="Content Placeholder 2"/>
          <p:cNvSpPr>
            <a:spLocks noGrp="1"/>
          </p:cNvSpPr>
          <p:nvPr>
            <p:ph idx="1"/>
          </p:nvPr>
        </p:nvSpPr>
        <p:spPr>
          <a:xfrm>
            <a:off x="1158240" y="1417638"/>
            <a:ext cx="9875520" cy="4525963"/>
          </a:xfrm>
        </p:spPr>
        <p:txBody>
          <a:bodyPr/>
          <a:lstStyle/>
          <a:p>
            <a:r>
              <a:rPr lang="en-US" i="1" dirty="0" err="1">
                <a:solidFill>
                  <a:schemeClr val="accent2">
                    <a:lumMod val="75000"/>
                  </a:schemeClr>
                </a:solidFill>
              </a:rPr>
              <a:t>Y</a:t>
            </a:r>
            <a:r>
              <a:rPr lang="en-US" i="1" baseline="-25000" dirty="0" err="1">
                <a:solidFill>
                  <a:schemeClr val="accent2">
                    <a:lumMod val="75000"/>
                  </a:schemeClr>
                </a:solidFill>
              </a:rPr>
              <a:t>t</a:t>
            </a:r>
            <a:r>
              <a:rPr lang="en-US" dirty="0">
                <a:solidFill>
                  <a:schemeClr val="accent2">
                    <a:lumMod val="75000"/>
                  </a:schemeClr>
                </a:solidFill>
              </a:rPr>
              <a:t> = </a:t>
            </a:r>
            <a:r>
              <a:rPr lang="el-GR" i="1" dirty="0">
                <a:solidFill>
                  <a:schemeClr val="accent2">
                    <a:lumMod val="75000"/>
                  </a:schemeClr>
                </a:solidFill>
              </a:rPr>
              <a:t>φ</a:t>
            </a:r>
            <a:r>
              <a:rPr lang="en-US" baseline="-25000" dirty="0">
                <a:solidFill>
                  <a:schemeClr val="accent2">
                    <a:lumMod val="75000"/>
                  </a:schemeClr>
                </a:solidFill>
              </a:rPr>
              <a:t>0</a:t>
            </a:r>
            <a:r>
              <a:rPr lang="en-US" dirty="0">
                <a:solidFill>
                  <a:schemeClr val="accent2">
                    <a:lumMod val="75000"/>
                  </a:schemeClr>
                </a:solidFill>
              </a:rPr>
              <a:t> + </a:t>
            </a:r>
            <a:r>
              <a:rPr lang="el-GR" i="1" dirty="0">
                <a:solidFill>
                  <a:schemeClr val="accent2">
                    <a:lumMod val="75000"/>
                  </a:schemeClr>
                </a:solidFill>
              </a:rPr>
              <a:t>φ</a:t>
            </a:r>
            <a:r>
              <a:rPr lang="en-US" baseline="-25000" dirty="0">
                <a:solidFill>
                  <a:schemeClr val="accent2">
                    <a:lumMod val="75000"/>
                  </a:schemeClr>
                </a:solidFill>
              </a:rPr>
              <a:t>1</a:t>
            </a:r>
            <a:r>
              <a:rPr lang="en-US" i="1" dirty="0">
                <a:solidFill>
                  <a:schemeClr val="accent2">
                    <a:lumMod val="75000"/>
                  </a:schemeClr>
                </a:solidFill>
              </a:rPr>
              <a:t>Y</a:t>
            </a:r>
            <a:r>
              <a:rPr lang="en-US" i="1" baseline="-25000" dirty="0">
                <a:solidFill>
                  <a:schemeClr val="accent2">
                    <a:lumMod val="75000"/>
                  </a:schemeClr>
                </a:solidFill>
              </a:rPr>
              <a:t>t</a:t>
            </a:r>
            <a:r>
              <a:rPr lang="en-US" baseline="-25000" dirty="0">
                <a:solidFill>
                  <a:schemeClr val="accent2">
                    <a:lumMod val="75000"/>
                  </a:schemeClr>
                </a:solidFill>
              </a:rPr>
              <a:t> – 1</a:t>
            </a:r>
            <a:r>
              <a:rPr lang="en-US" dirty="0">
                <a:solidFill>
                  <a:schemeClr val="accent2">
                    <a:lumMod val="75000"/>
                  </a:schemeClr>
                </a:solidFill>
              </a:rPr>
              <a:t> + </a:t>
            </a:r>
            <a:r>
              <a:rPr lang="el-GR" i="1" dirty="0">
                <a:solidFill>
                  <a:schemeClr val="accent2">
                    <a:lumMod val="75000"/>
                  </a:schemeClr>
                </a:solidFill>
              </a:rPr>
              <a:t>ε</a:t>
            </a:r>
            <a:r>
              <a:rPr lang="en-US" i="1" baseline="-25000" dirty="0">
                <a:solidFill>
                  <a:schemeClr val="accent2">
                    <a:lumMod val="75000"/>
                  </a:schemeClr>
                </a:solidFill>
              </a:rPr>
              <a:t>t</a:t>
            </a:r>
            <a:r>
              <a:rPr lang="en-US" dirty="0">
                <a:solidFill>
                  <a:schemeClr val="accent2">
                    <a:lumMod val="75000"/>
                  </a:schemeClr>
                </a:solidFill>
              </a:rPr>
              <a:t> ,   </a:t>
            </a:r>
            <a:r>
              <a:rPr lang="el-GR" i="1" dirty="0">
                <a:solidFill>
                  <a:schemeClr val="accent2">
                    <a:lumMod val="75000"/>
                  </a:schemeClr>
                </a:solidFill>
              </a:rPr>
              <a:t>ε</a:t>
            </a:r>
            <a:r>
              <a:rPr lang="en-US" i="1" baseline="-25000" dirty="0">
                <a:solidFill>
                  <a:schemeClr val="accent2">
                    <a:lumMod val="75000"/>
                  </a:schemeClr>
                </a:solidFill>
              </a:rPr>
              <a:t>t</a:t>
            </a:r>
            <a:r>
              <a:rPr lang="en-US" dirty="0">
                <a:solidFill>
                  <a:schemeClr val="accent2">
                    <a:lumMod val="75000"/>
                  </a:schemeClr>
                </a:solidFill>
              </a:rPr>
              <a:t> </a:t>
            </a:r>
            <a:r>
              <a:rPr lang="en-US" dirty="0"/>
              <a:t>white noise</a:t>
            </a:r>
          </a:p>
        </p:txBody>
      </p:sp>
      <p:pic>
        <p:nvPicPr>
          <p:cNvPr id="1026" name="Picture 2"/>
          <p:cNvPicPr>
            <a:picLocks noChangeAspect="1" noChangeArrowheads="1"/>
          </p:cNvPicPr>
          <p:nvPr/>
        </p:nvPicPr>
        <p:blipFill>
          <a:blip r:embed="rId2" cstate="print"/>
          <a:srcRect/>
          <a:stretch>
            <a:fillRect/>
          </a:stretch>
        </p:blipFill>
        <p:spPr bwMode="auto">
          <a:xfrm>
            <a:off x="1249680" y="2133602"/>
            <a:ext cx="4937760" cy="1904999"/>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cstate="print"/>
          <a:srcRect/>
          <a:stretch>
            <a:fillRect/>
          </a:stretch>
        </p:blipFill>
        <p:spPr bwMode="auto">
          <a:xfrm>
            <a:off x="6553200" y="2133600"/>
            <a:ext cx="4663440" cy="1905000"/>
          </a:xfrm>
          <a:prstGeom prst="rect">
            <a:avLst/>
          </a:prstGeom>
          <a:noFill/>
          <a:ln w="9525">
            <a:noFill/>
            <a:miter lim="800000"/>
            <a:headEnd/>
            <a:tailEnd/>
          </a:ln>
          <a:effectLst/>
        </p:spPr>
      </p:pic>
      <p:pic>
        <p:nvPicPr>
          <p:cNvPr id="1028" name="Picture 4"/>
          <p:cNvPicPr>
            <a:picLocks noChangeAspect="1" noChangeArrowheads="1"/>
          </p:cNvPicPr>
          <p:nvPr/>
        </p:nvPicPr>
        <p:blipFill>
          <a:blip r:embed="rId4" cstate="print"/>
          <a:srcRect/>
          <a:stretch>
            <a:fillRect/>
          </a:stretch>
        </p:blipFill>
        <p:spPr bwMode="auto">
          <a:xfrm>
            <a:off x="1249680" y="4419600"/>
            <a:ext cx="4937760" cy="1905000"/>
          </a:xfrm>
          <a:prstGeom prst="rect">
            <a:avLst/>
          </a:prstGeom>
          <a:noFill/>
          <a:ln w="9525">
            <a:noFill/>
            <a:miter lim="800000"/>
            <a:headEnd/>
            <a:tailEnd/>
          </a:ln>
          <a:effectLst/>
        </p:spPr>
      </p:pic>
      <p:pic>
        <p:nvPicPr>
          <p:cNvPr id="1029" name="Picture 5"/>
          <p:cNvPicPr>
            <a:picLocks noChangeAspect="1" noChangeArrowheads="1"/>
          </p:cNvPicPr>
          <p:nvPr/>
        </p:nvPicPr>
        <p:blipFill>
          <a:blip r:embed="rId5" cstate="print"/>
          <a:srcRect/>
          <a:stretch>
            <a:fillRect/>
          </a:stretch>
        </p:blipFill>
        <p:spPr bwMode="auto">
          <a:xfrm>
            <a:off x="6553200" y="4419600"/>
            <a:ext cx="4663440" cy="1905000"/>
          </a:xfrm>
          <a:prstGeom prst="rect">
            <a:avLst/>
          </a:prstGeom>
          <a:noFill/>
          <a:ln w="9525">
            <a:noFill/>
            <a:miter lim="800000"/>
            <a:headEnd/>
            <a:tailEnd/>
          </a:ln>
          <a:effectLst/>
        </p:spPr>
      </p:pic>
      <p:sp>
        <p:nvSpPr>
          <p:cNvPr id="8" name="TextBox 7"/>
          <p:cNvSpPr txBox="1"/>
          <p:nvPr/>
        </p:nvSpPr>
        <p:spPr>
          <a:xfrm>
            <a:off x="3078481" y="6324600"/>
            <a:ext cx="1128386" cy="424732"/>
          </a:xfrm>
          <a:prstGeom prst="rect">
            <a:avLst/>
          </a:prstGeom>
          <a:noFill/>
        </p:spPr>
        <p:txBody>
          <a:bodyPr wrap="none" rtlCol="0">
            <a:spAutoFit/>
          </a:bodyPr>
          <a:lstStyle/>
          <a:p>
            <a:r>
              <a:rPr lang="en-US" sz="2160" dirty="0"/>
              <a:t>ACF plot</a:t>
            </a:r>
          </a:p>
        </p:txBody>
      </p:sp>
      <p:sp>
        <p:nvSpPr>
          <p:cNvPr id="9" name="TextBox 8"/>
          <p:cNvSpPr txBox="1"/>
          <p:nvPr/>
        </p:nvSpPr>
        <p:spPr>
          <a:xfrm>
            <a:off x="7284720" y="6324600"/>
            <a:ext cx="2704074" cy="424732"/>
          </a:xfrm>
          <a:prstGeom prst="rect">
            <a:avLst/>
          </a:prstGeom>
          <a:noFill/>
        </p:spPr>
        <p:txBody>
          <a:bodyPr wrap="none" rtlCol="0">
            <a:spAutoFit/>
          </a:bodyPr>
          <a:lstStyle/>
          <a:p>
            <a:r>
              <a:rPr lang="en-US" sz="2160" dirty="0"/>
              <a:t>PACF (partial ACF) plot</a:t>
            </a:r>
          </a:p>
        </p:txBody>
      </p:sp>
    </p:spTree>
    <p:extLst>
      <p:ext uri="{BB962C8B-B14F-4D97-AF65-F5344CB8AC3E}">
        <p14:creationId xmlns:p14="http://schemas.microsoft.com/office/powerpoint/2010/main" val="39498478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2784737" cy="651845"/>
          </a:xfrm>
          <a:noFill/>
        </p:spPr>
        <p:txBody>
          <a:bodyPr vert="horz" wrap="none" lIns="91440" tIns="45720" rIns="91440" bIns="45720" rtlCol="0" anchor="ctr">
            <a:spAutoFit/>
          </a:bodyPr>
          <a:lstStyle/>
          <a:p>
            <a:r>
              <a:rPr lang="en-US" sz="4000" dirty="0">
                <a:solidFill>
                  <a:srgbClr val="FF6700"/>
                </a:solidFill>
                <a:latin typeface="Garamond" panose="02020404030301010803" pitchFamily="18" charset="0"/>
                <a:ea typeface="+mn-ea"/>
                <a:cs typeface="+mn-cs"/>
              </a:rPr>
              <a:t>AR(p) model</a:t>
            </a:r>
          </a:p>
        </p:txBody>
      </p:sp>
      <p:sp>
        <p:nvSpPr>
          <p:cNvPr id="3" name="Content Placeholder 2"/>
          <p:cNvSpPr>
            <a:spLocks noGrp="1"/>
          </p:cNvSpPr>
          <p:nvPr>
            <p:ph idx="1"/>
          </p:nvPr>
        </p:nvSpPr>
        <p:spPr>
          <a:xfrm>
            <a:off x="155448" y="1703705"/>
            <a:ext cx="11402568" cy="4351338"/>
          </a:xfrm>
        </p:spPr>
        <p:txBody>
          <a:bodyPr>
            <a:normAutofit/>
          </a:bodyPr>
          <a:lstStyle/>
          <a:p>
            <a:r>
              <a:rPr lang="en-US" i="1" dirty="0" err="1">
                <a:solidFill>
                  <a:schemeClr val="accent2">
                    <a:lumMod val="75000"/>
                  </a:schemeClr>
                </a:solidFill>
                <a:latin typeface="Garamond" panose="02020404030301010803" pitchFamily="18" charset="0"/>
              </a:rPr>
              <a:t>Y</a:t>
            </a:r>
            <a:r>
              <a:rPr lang="en-US" i="1" baseline="-25000" dirty="0" err="1">
                <a:solidFill>
                  <a:schemeClr val="accent2">
                    <a:lumMod val="75000"/>
                  </a:schemeClr>
                </a:solidFill>
                <a:latin typeface="Garamond" panose="02020404030301010803" pitchFamily="18" charset="0"/>
              </a:rPr>
              <a:t>t</a:t>
            </a:r>
            <a:r>
              <a:rPr lang="en-US" dirty="0">
                <a:solidFill>
                  <a:schemeClr val="accent2">
                    <a:lumMod val="75000"/>
                  </a:schemeClr>
                </a:solidFill>
                <a:latin typeface="Garamond" panose="02020404030301010803" pitchFamily="18" charset="0"/>
              </a:rPr>
              <a:t> = </a:t>
            </a:r>
            <a:r>
              <a:rPr lang="el-GR" i="1" dirty="0">
                <a:solidFill>
                  <a:schemeClr val="accent2">
                    <a:lumMod val="75000"/>
                  </a:schemeClr>
                </a:solidFill>
                <a:latin typeface="Garamond" panose="02020404030301010803" pitchFamily="18" charset="0"/>
              </a:rPr>
              <a:t>φ</a:t>
            </a:r>
            <a:r>
              <a:rPr lang="en-US" baseline="-25000" dirty="0">
                <a:solidFill>
                  <a:schemeClr val="accent2">
                    <a:lumMod val="75000"/>
                  </a:schemeClr>
                </a:solidFill>
                <a:latin typeface="Garamond" panose="02020404030301010803" pitchFamily="18" charset="0"/>
              </a:rPr>
              <a:t>0</a:t>
            </a:r>
            <a:r>
              <a:rPr lang="en-US" dirty="0">
                <a:solidFill>
                  <a:schemeClr val="accent2">
                    <a:lumMod val="75000"/>
                  </a:schemeClr>
                </a:solidFill>
                <a:latin typeface="Garamond" panose="02020404030301010803" pitchFamily="18" charset="0"/>
              </a:rPr>
              <a:t> + </a:t>
            </a:r>
            <a:r>
              <a:rPr lang="el-GR" i="1" dirty="0">
                <a:solidFill>
                  <a:schemeClr val="accent2">
                    <a:lumMod val="75000"/>
                  </a:schemeClr>
                </a:solidFill>
                <a:latin typeface="Garamond" panose="02020404030301010803" pitchFamily="18" charset="0"/>
              </a:rPr>
              <a:t>φ</a:t>
            </a:r>
            <a:r>
              <a:rPr lang="en-US" baseline="-25000" dirty="0">
                <a:solidFill>
                  <a:schemeClr val="accent2">
                    <a:lumMod val="75000"/>
                  </a:schemeClr>
                </a:solidFill>
                <a:latin typeface="Garamond" panose="02020404030301010803" pitchFamily="18" charset="0"/>
              </a:rPr>
              <a:t>1</a:t>
            </a:r>
            <a:r>
              <a:rPr lang="en-US" i="1" dirty="0">
                <a:solidFill>
                  <a:schemeClr val="accent2">
                    <a:lumMod val="75000"/>
                  </a:schemeClr>
                </a:solidFill>
                <a:latin typeface="Garamond" panose="02020404030301010803" pitchFamily="18" charset="0"/>
              </a:rPr>
              <a:t>Y</a:t>
            </a:r>
            <a:r>
              <a:rPr lang="en-US" i="1" baseline="-25000" dirty="0">
                <a:solidFill>
                  <a:schemeClr val="accent2">
                    <a:lumMod val="75000"/>
                  </a:schemeClr>
                </a:solidFill>
                <a:latin typeface="Garamond" panose="02020404030301010803" pitchFamily="18" charset="0"/>
              </a:rPr>
              <a:t>t</a:t>
            </a:r>
            <a:r>
              <a:rPr lang="en-US" baseline="-25000" dirty="0">
                <a:solidFill>
                  <a:schemeClr val="accent2">
                    <a:lumMod val="75000"/>
                  </a:schemeClr>
                </a:solidFill>
                <a:latin typeface="Garamond" panose="02020404030301010803" pitchFamily="18" charset="0"/>
              </a:rPr>
              <a:t> – 1</a:t>
            </a:r>
            <a:r>
              <a:rPr lang="en-US" dirty="0">
                <a:solidFill>
                  <a:schemeClr val="accent2">
                    <a:lumMod val="75000"/>
                  </a:schemeClr>
                </a:solidFill>
                <a:latin typeface="Garamond" panose="02020404030301010803" pitchFamily="18" charset="0"/>
              </a:rPr>
              <a:t> + </a:t>
            </a:r>
            <a:r>
              <a:rPr lang="el-GR" i="1" dirty="0">
                <a:solidFill>
                  <a:schemeClr val="accent2">
                    <a:lumMod val="75000"/>
                  </a:schemeClr>
                </a:solidFill>
                <a:latin typeface="Garamond" panose="02020404030301010803" pitchFamily="18" charset="0"/>
              </a:rPr>
              <a:t>φ</a:t>
            </a:r>
            <a:r>
              <a:rPr lang="en-US" baseline="-25000" dirty="0">
                <a:solidFill>
                  <a:schemeClr val="accent2">
                    <a:lumMod val="75000"/>
                  </a:schemeClr>
                </a:solidFill>
                <a:latin typeface="Garamond" panose="02020404030301010803" pitchFamily="18" charset="0"/>
              </a:rPr>
              <a:t>2</a:t>
            </a:r>
            <a:r>
              <a:rPr lang="en-US" i="1" dirty="0">
                <a:solidFill>
                  <a:schemeClr val="accent2">
                    <a:lumMod val="75000"/>
                  </a:schemeClr>
                </a:solidFill>
                <a:latin typeface="Garamond" panose="02020404030301010803" pitchFamily="18" charset="0"/>
              </a:rPr>
              <a:t>Y</a:t>
            </a:r>
            <a:r>
              <a:rPr lang="en-US" i="1" baseline="-25000" dirty="0">
                <a:solidFill>
                  <a:schemeClr val="accent2">
                    <a:lumMod val="75000"/>
                  </a:schemeClr>
                </a:solidFill>
                <a:latin typeface="Garamond" panose="02020404030301010803" pitchFamily="18" charset="0"/>
              </a:rPr>
              <a:t>t</a:t>
            </a:r>
            <a:r>
              <a:rPr lang="en-US" baseline="-25000" dirty="0">
                <a:solidFill>
                  <a:schemeClr val="accent2">
                    <a:lumMod val="75000"/>
                  </a:schemeClr>
                </a:solidFill>
                <a:latin typeface="Garamond" panose="02020404030301010803" pitchFamily="18" charset="0"/>
              </a:rPr>
              <a:t> – 2</a:t>
            </a:r>
            <a:r>
              <a:rPr lang="en-US" dirty="0">
                <a:solidFill>
                  <a:schemeClr val="accent2">
                    <a:lumMod val="75000"/>
                  </a:schemeClr>
                </a:solidFill>
                <a:latin typeface="Garamond" panose="02020404030301010803" pitchFamily="18" charset="0"/>
              </a:rPr>
              <a:t> + … + </a:t>
            </a:r>
            <a:r>
              <a:rPr lang="el-GR" i="1" dirty="0">
                <a:solidFill>
                  <a:schemeClr val="accent2">
                    <a:lumMod val="75000"/>
                  </a:schemeClr>
                </a:solidFill>
                <a:latin typeface="Garamond" panose="02020404030301010803" pitchFamily="18" charset="0"/>
              </a:rPr>
              <a:t>φ</a:t>
            </a:r>
            <a:r>
              <a:rPr lang="en-US" i="1" baseline="-25000" dirty="0" err="1">
                <a:solidFill>
                  <a:schemeClr val="accent2">
                    <a:lumMod val="75000"/>
                  </a:schemeClr>
                </a:solidFill>
                <a:latin typeface="Garamond" panose="02020404030301010803" pitchFamily="18" charset="0"/>
              </a:rPr>
              <a:t>p</a:t>
            </a:r>
            <a:r>
              <a:rPr lang="en-US" i="1" dirty="0" err="1">
                <a:solidFill>
                  <a:schemeClr val="accent2">
                    <a:lumMod val="75000"/>
                  </a:schemeClr>
                </a:solidFill>
                <a:latin typeface="Garamond" panose="02020404030301010803" pitchFamily="18" charset="0"/>
              </a:rPr>
              <a:t>Y</a:t>
            </a:r>
            <a:r>
              <a:rPr lang="en-US" i="1" baseline="-25000" dirty="0" err="1">
                <a:solidFill>
                  <a:schemeClr val="accent2">
                    <a:lumMod val="75000"/>
                  </a:schemeClr>
                </a:solidFill>
                <a:latin typeface="Garamond" panose="02020404030301010803" pitchFamily="18" charset="0"/>
              </a:rPr>
              <a:t>t</a:t>
            </a:r>
            <a:r>
              <a:rPr lang="en-US" baseline="-25000" dirty="0">
                <a:solidFill>
                  <a:schemeClr val="accent2">
                    <a:lumMod val="75000"/>
                  </a:schemeClr>
                </a:solidFill>
                <a:latin typeface="Garamond" panose="02020404030301010803" pitchFamily="18" charset="0"/>
              </a:rPr>
              <a:t> – </a:t>
            </a:r>
            <a:r>
              <a:rPr lang="en-US" i="1" baseline="-25000" dirty="0">
                <a:solidFill>
                  <a:schemeClr val="accent2">
                    <a:lumMod val="75000"/>
                  </a:schemeClr>
                </a:solidFill>
                <a:latin typeface="Garamond" panose="02020404030301010803" pitchFamily="18" charset="0"/>
              </a:rPr>
              <a:t>p</a:t>
            </a:r>
            <a:r>
              <a:rPr lang="en-US" dirty="0">
                <a:solidFill>
                  <a:schemeClr val="accent2">
                    <a:lumMod val="75000"/>
                  </a:schemeClr>
                </a:solidFill>
                <a:latin typeface="Garamond" panose="02020404030301010803" pitchFamily="18" charset="0"/>
              </a:rPr>
              <a:t> + </a:t>
            </a:r>
            <a:r>
              <a:rPr lang="el-GR" i="1" dirty="0">
                <a:solidFill>
                  <a:schemeClr val="accent2">
                    <a:lumMod val="75000"/>
                  </a:schemeClr>
                </a:solidFill>
                <a:latin typeface="Garamond" panose="02020404030301010803" pitchFamily="18" charset="0"/>
              </a:rPr>
              <a:t>ε</a:t>
            </a:r>
            <a:r>
              <a:rPr lang="en-US" i="1" baseline="-25000" dirty="0">
                <a:solidFill>
                  <a:schemeClr val="accent2">
                    <a:lumMod val="75000"/>
                  </a:schemeClr>
                </a:solidFill>
                <a:latin typeface="Garamond" panose="02020404030301010803" pitchFamily="18" charset="0"/>
              </a:rPr>
              <a:t>t</a:t>
            </a:r>
            <a:r>
              <a:rPr lang="en-US" dirty="0">
                <a:solidFill>
                  <a:schemeClr val="accent2">
                    <a:lumMod val="75000"/>
                  </a:schemeClr>
                </a:solidFill>
                <a:latin typeface="Garamond" panose="02020404030301010803" pitchFamily="18" charset="0"/>
              </a:rPr>
              <a:t> , 		</a:t>
            </a:r>
            <a:r>
              <a:rPr lang="el-GR" i="1" dirty="0">
                <a:solidFill>
                  <a:schemeClr val="accent2">
                    <a:lumMod val="75000"/>
                  </a:schemeClr>
                </a:solidFill>
                <a:latin typeface="Garamond" panose="02020404030301010803" pitchFamily="18" charset="0"/>
              </a:rPr>
              <a:t>ε</a:t>
            </a:r>
            <a:r>
              <a:rPr lang="en-US" i="1" baseline="-25000" dirty="0">
                <a:solidFill>
                  <a:schemeClr val="accent2">
                    <a:lumMod val="75000"/>
                  </a:schemeClr>
                </a:solidFill>
                <a:latin typeface="Garamond" panose="02020404030301010803" pitchFamily="18" charset="0"/>
              </a:rPr>
              <a:t>t</a:t>
            </a:r>
            <a:r>
              <a:rPr lang="en-US" dirty="0">
                <a:solidFill>
                  <a:schemeClr val="accent2">
                    <a:lumMod val="75000"/>
                  </a:schemeClr>
                </a:solidFill>
                <a:latin typeface="Garamond" panose="02020404030301010803" pitchFamily="18" charset="0"/>
              </a:rPr>
              <a:t> </a:t>
            </a:r>
            <a:r>
              <a:rPr lang="en-US" dirty="0">
                <a:latin typeface="Garamond" panose="02020404030301010803" pitchFamily="18" charset="0"/>
              </a:rPr>
              <a:t>white noise</a:t>
            </a:r>
          </a:p>
          <a:p>
            <a:r>
              <a:rPr lang="en-US" dirty="0">
                <a:latin typeface="Garamond" panose="02020404030301010803" pitchFamily="18" charset="0"/>
              </a:rPr>
              <a:t>Such a model has non-zero ACF at all lags</a:t>
            </a:r>
          </a:p>
          <a:p>
            <a:r>
              <a:rPr lang="en-US" dirty="0">
                <a:latin typeface="Garamond" panose="02020404030301010803" pitchFamily="18" charset="0"/>
              </a:rPr>
              <a:t>However, only the first </a:t>
            </a:r>
            <a:r>
              <a:rPr lang="en-US" i="1" dirty="0">
                <a:solidFill>
                  <a:schemeClr val="accent2">
                    <a:lumMod val="75000"/>
                  </a:schemeClr>
                </a:solidFill>
                <a:latin typeface="Garamond" panose="02020404030301010803" pitchFamily="18" charset="0"/>
              </a:rPr>
              <a:t>p</a:t>
            </a:r>
            <a:r>
              <a:rPr lang="en-US" dirty="0">
                <a:solidFill>
                  <a:schemeClr val="accent2">
                    <a:lumMod val="75000"/>
                  </a:schemeClr>
                </a:solidFill>
                <a:latin typeface="Garamond" panose="02020404030301010803" pitchFamily="18" charset="0"/>
              </a:rPr>
              <a:t> </a:t>
            </a:r>
            <a:r>
              <a:rPr lang="en-US" dirty="0">
                <a:latin typeface="Garamond" panose="02020404030301010803" pitchFamily="18" charset="0"/>
              </a:rPr>
              <a:t>PACFs are non-zero; the rest are zero</a:t>
            </a:r>
          </a:p>
          <a:p>
            <a:r>
              <a:rPr lang="en-US" dirty="0">
                <a:latin typeface="Garamond" panose="02020404030301010803" pitchFamily="18" charset="0"/>
              </a:rPr>
              <a:t>If PACF plot shows large PACFs only at a few lags, then AR model is appropriate </a:t>
            </a:r>
          </a:p>
          <a:p>
            <a:pPr marL="0" indent="0">
              <a:buNone/>
            </a:pPr>
            <a:endParaRPr lang="en-US" dirty="0">
              <a:latin typeface="Garamond" panose="02020404030301010803" pitchFamily="18" charset="0"/>
            </a:endParaRPr>
          </a:p>
          <a:p>
            <a:r>
              <a:rPr lang="en-US" dirty="0">
                <a:latin typeface="Garamond" panose="02020404030301010803" pitchFamily="18" charset="0"/>
              </a:rPr>
              <a:t>If an AR model is to be fitted, the parameters  </a:t>
            </a:r>
            <a:r>
              <a:rPr lang="el-GR" i="1" dirty="0">
                <a:solidFill>
                  <a:schemeClr val="accent2">
                    <a:lumMod val="75000"/>
                  </a:schemeClr>
                </a:solidFill>
                <a:latin typeface="Garamond" panose="02020404030301010803" pitchFamily="18" charset="0"/>
              </a:rPr>
              <a:t>φ</a:t>
            </a:r>
            <a:r>
              <a:rPr lang="en-US" baseline="-25000" dirty="0">
                <a:solidFill>
                  <a:schemeClr val="accent2">
                    <a:lumMod val="75000"/>
                  </a:schemeClr>
                </a:solidFill>
                <a:latin typeface="Garamond" panose="02020404030301010803" pitchFamily="18" charset="0"/>
              </a:rPr>
              <a:t>0</a:t>
            </a:r>
            <a:r>
              <a:rPr lang="en-US" dirty="0">
                <a:solidFill>
                  <a:schemeClr val="accent2">
                    <a:lumMod val="75000"/>
                  </a:schemeClr>
                </a:solidFill>
                <a:latin typeface="Garamond" panose="02020404030301010803" pitchFamily="18" charset="0"/>
              </a:rPr>
              <a:t>, </a:t>
            </a:r>
            <a:r>
              <a:rPr lang="el-GR" i="1" dirty="0">
                <a:solidFill>
                  <a:schemeClr val="accent2">
                    <a:lumMod val="75000"/>
                  </a:schemeClr>
                </a:solidFill>
                <a:latin typeface="Garamond" panose="02020404030301010803" pitchFamily="18" charset="0"/>
              </a:rPr>
              <a:t>φ</a:t>
            </a:r>
            <a:r>
              <a:rPr lang="en-US" baseline="-25000" dirty="0">
                <a:solidFill>
                  <a:schemeClr val="accent2">
                    <a:lumMod val="75000"/>
                  </a:schemeClr>
                </a:solidFill>
                <a:latin typeface="Garamond" panose="02020404030301010803" pitchFamily="18" charset="0"/>
              </a:rPr>
              <a:t>1</a:t>
            </a:r>
            <a:r>
              <a:rPr lang="en-US" dirty="0">
                <a:solidFill>
                  <a:schemeClr val="accent2">
                    <a:lumMod val="75000"/>
                  </a:schemeClr>
                </a:solidFill>
                <a:latin typeface="Garamond" panose="02020404030301010803" pitchFamily="18" charset="0"/>
              </a:rPr>
              <a:t>, </a:t>
            </a:r>
            <a:r>
              <a:rPr lang="el-GR" i="1" dirty="0">
                <a:solidFill>
                  <a:schemeClr val="accent2">
                    <a:lumMod val="75000"/>
                  </a:schemeClr>
                </a:solidFill>
                <a:latin typeface="Garamond" panose="02020404030301010803" pitchFamily="18" charset="0"/>
              </a:rPr>
              <a:t>φ</a:t>
            </a:r>
            <a:r>
              <a:rPr lang="en-US" baseline="-25000" dirty="0">
                <a:solidFill>
                  <a:schemeClr val="accent2">
                    <a:lumMod val="75000"/>
                  </a:schemeClr>
                </a:solidFill>
                <a:latin typeface="Garamond" panose="02020404030301010803" pitchFamily="18" charset="0"/>
              </a:rPr>
              <a:t>2</a:t>
            </a:r>
            <a:r>
              <a:rPr lang="en-US" dirty="0">
                <a:solidFill>
                  <a:schemeClr val="accent2">
                    <a:lumMod val="75000"/>
                  </a:schemeClr>
                </a:solidFill>
                <a:latin typeface="Garamond" panose="02020404030301010803" pitchFamily="18" charset="0"/>
              </a:rPr>
              <a:t>,…, </a:t>
            </a:r>
            <a:r>
              <a:rPr lang="el-GR" i="1" dirty="0">
                <a:solidFill>
                  <a:schemeClr val="accent2">
                    <a:lumMod val="75000"/>
                  </a:schemeClr>
                </a:solidFill>
                <a:latin typeface="Garamond" panose="02020404030301010803" pitchFamily="18" charset="0"/>
              </a:rPr>
              <a:t>φ</a:t>
            </a:r>
            <a:r>
              <a:rPr lang="en-US" i="1" baseline="-25000" dirty="0">
                <a:solidFill>
                  <a:schemeClr val="accent2">
                    <a:lumMod val="75000"/>
                  </a:schemeClr>
                </a:solidFill>
                <a:latin typeface="Garamond" panose="02020404030301010803" pitchFamily="18" charset="0"/>
              </a:rPr>
              <a:t>p</a:t>
            </a:r>
            <a:r>
              <a:rPr lang="en-US" dirty="0">
                <a:solidFill>
                  <a:schemeClr val="accent2">
                    <a:lumMod val="75000"/>
                  </a:schemeClr>
                </a:solidFill>
                <a:latin typeface="Garamond" panose="02020404030301010803" pitchFamily="18" charset="0"/>
              </a:rPr>
              <a:t> </a:t>
            </a:r>
            <a:r>
              <a:rPr lang="en-US" dirty="0">
                <a:latin typeface="Garamond" panose="02020404030301010803" pitchFamily="18" charset="0"/>
              </a:rPr>
              <a:t>have to be estimated from the data, under the restriction that the estimated values should guarantee a stationary process</a:t>
            </a:r>
          </a:p>
        </p:txBody>
      </p:sp>
    </p:spTree>
    <p:extLst>
      <p:ext uri="{BB962C8B-B14F-4D97-AF65-F5344CB8AC3E}">
        <p14:creationId xmlns:p14="http://schemas.microsoft.com/office/powerpoint/2010/main" val="26215057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6886" y="11245"/>
            <a:ext cx="2871299" cy="651845"/>
          </a:xfrm>
          <a:noFill/>
        </p:spPr>
        <p:txBody>
          <a:bodyPr vert="horz" wrap="none" lIns="91440" tIns="45720" rIns="91440" bIns="45720" rtlCol="0" anchor="ctr">
            <a:spAutoFit/>
          </a:bodyPr>
          <a:lstStyle/>
          <a:p>
            <a:r>
              <a:rPr lang="en-US" sz="4000" dirty="0">
                <a:solidFill>
                  <a:srgbClr val="FF6700"/>
                </a:solidFill>
                <a:latin typeface="Garamond" panose="02020404030301010803" pitchFamily="18" charset="0"/>
                <a:ea typeface="+mn-ea"/>
                <a:cs typeface="+mn-cs"/>
              </a:rPr>
              <a:t>MA(1) model</a:t>
            </a:r>
          </a:p>
        </p:txBody>
      </p:sp>
      <p:sp>
        <p:nvSpPr>
          <p:cNvPr id="3" name="Content Placeholder 2"/>
          <p:cNvSpPr>
            <a:spLocks noGrp="1"/>
          </p:cNvSpPr>
          <p:nvPr>
            <p:ph idx="1"/>
          </p:nvPr>
        </p:nvSpPr>
        <p:spPr/>
        <p:txBody>
          <a:bodyPr/>
          <a:lstStyle/>
          <a:p>
            <a:r>
              <a:rPr lang="en-US" i="1" dirty="0" err="1">
                <a:solidFill>
                  <a:schemeClr val="accent2">
                    <a:lumMod val="75000"/>
                  </a:schemeClr>
                </a:solidFill>
              </a:rPr>
              <a:t>Y</a:t>
            </a:r>
            <a:r>
              <a:rPr lang="en-US" i="1" baseline="-25000" dirty="0" err="1">
                <a:solidFill>
                  <a:schemeClr val="accent2">
                    <a:lumMod val="75000"/>
                  </a:schemeClr>
                </a:solidFill>
              </a:rPr>
              <a:t>t</a:t>
            </a:r>
            <a:r>
              <a:rPr lang="en-US" dirty="0">
                <a:solidFill>
                  <a:schemeClr val="accent2">
                    <a:lumMod val="75000"/>
                  </a:schemeClr>
                </a:solidFill>
              </a:rPr>
              <a:t> = </a:t>
            </a:r>
            <a:r>
              <a:rPr lang="el-GR" i="1" dirty="0">
                <a:solidFill>
                  <a:schemeClr val="accent2">
                    <a:lumMod val="75000"/>
                  </a:schemeClr>
                </a:solidFill>
              </a:rPr>
              <a:t>θ</a:t>
            </a:r>
            <a:r>
              <a:rPr lang="en-US" baseline="-25000" dirty="0">
                <a:solidFill>
                  <a:schemeClr val="accent2">
                    <a:lumMod val="75000"/>
                  </a:schemeClr>
                </a:solidFill>
              </a:rPr>
              <a:t>0</a:t>
            </a:r>
            <a:r>
              <a:rPr lang="en-US" dirty="0">
                <a:solidFill>
                  <a:schemeClr val="accent2">
                    <a:lumMod val="75000"/>
                  </a:schemeClr>
                </a:solidFill>
              </a:rPr>
              <a:t> + </a:t>
            </a:r>
            <a:r>
              <a:rPr lang="el-GR" i="1" dirty="0">
                <a:solidFill>
                  <a:schemeClr val="accent2">
                    <a:lumMod val="75000"/>
                  </a:schemeClr>
                </a:solidFill>
              </a:rPr>
              <a:t>ε</a:t>
            </a:r>
            <a:r>
              <a:rPr lang="en-US" i="1" baseline="-25000" dirty="0">
                <a:solidFill>
                  <a:schemeClr val="accent2">
                    <a:lumMod val="75000"/>
                  </a:schemeClr>
                </a:solidFill>
              </a:rPr>
              <a:t>t</a:t>
            </a:r>
            <a:r>
              <a:rPr lang="en-US" dirty="0">
                <a:solidFill>
                  <a:schemeClr val="accent2">
                    <a:lumMod val="75000"/>
                  </a:schemeClr>
                </a:solidFill>
              </a:rPr>
              <a:t> + </a:t>
            </a:r>
            <a:r>
              <a:rPr lang="el-GR" i="1" dirty="0">
                <a:solidFill>
                  <a:schemeClr val="accent2">
                    <a:lumMod val="75000"/>
                  </a:schemeClr>
                </a:solidFill>
              </a:rPr>
              <a:t>θ</a:t>
            </a:r>
            <a:r>
              <a:rPr lang="en-US" baseline="-25000" dirty="0">
                <a:solidFill>
                  <a:schemeClr val="accent2">
                    <a:lumMod val="75000"/>
                  </a:schemeClr>
                </a:solidFill>
              </a:rPr>
              <a:t>1</a:t>
            </a:r>
            <a:r>
              <a:rPr lang="el-GR" i="1" dirty="0">
                <a:solidFill>
                  <a:schemeClr val="accent2">
                    <a:lumMod val="75000"/>
                  </a:schemeClr>
                </a:solidFill>
              </a:rPr>
              <a:t> ε</a:t>
            </a:r>
            <a:r>
              <a:rPr lang="en-US" i="1" baseline="-25000" dirty="0">
                <a:solidFill>
                  <a:schemeClr val="accent2">
                    <a:lumMod val="75000"/>
                  </a:schemeClr>
                </a:solidFill>
              </a:rPr>
              <a:t>t</a:t>
            </a:r>
            <a:r>
              <a:rPr lang="en-US" baseline="-25000" dirty="0">
                <a:solidFill>
                  <a:schemeClr val="accent2">
                    <a:lumMod val="75000"/>
                  </a:schemeClr>
                </a:solidFill>
              </a:rPr>
              <a:t> – 1</a:t>
            </a:r>
            <a:r>
              <a:rPr lang="en-US" dirty="0">
                <a:solidFill>
                  <a:schemeClr val="accent2">
                    <a:lumMod val="75000"/>
                  </a:schemeClr>
                </a:solidFill>
              </a:rPr>
              <a:t> ,   </a:t>
            </a:r>
            <a:r>
              <a:rPr lang="el-GR" i="1" dirty="0">
                <a:solidFill>
                  <a:schemeClr val="accent2">
                    <a:lumMod val="75000"/>
                  </a:schemeClr>
                </a:solidFill>
              </a:rPr>
              <a:t>ε</a:t>
            </a:r>
            <a:r>
              <a:rPr lang="en-US" i="1" baseline="-25000" dirty="0">
                <a:solidFill>
                  <a:schemeClr val="accent2">
                    <a:lumMod val="75000"/>
                  </a:schemeClr>
                </a:solidFill>
              </a:rPr>
              <a:t>t</a:t>
            </a:r>
            <a:r>
              <a:rPr lang="en-US" dirty="0">
                <a:solidFill>
                  <a:schemeClr val="accent2">
                    <a:lumMod val="75000"/>
                  </a:schemeClr>
                </a:solidFill>
              </a:rPr>
              <a:t> </a:t>
            </a:r>
            <a:r>
              <a:rPr lang="en-US" dirty="0"/>
              <a:t>white noise</a:t>
            </a:r>
          </a:p>
        </p:txBody>
      </p:sp>
      <p:sp>
        <p:nvSpPr>
          <p:cNvPr id="8" name="TextBox 7"/>
          <p:cNvSpPr txBox="1"/>
          <p:nvPr/>
        </p:nvSpPr>
        <p:spPr>
          <a:xfrm>
            <a:off x="2463094" y="6248400"/>
            <a:ext cx="1128386" cy="424732"/>
          </a:xfrm>
          <a:prstGeom prst="rect">
            <a:avLst/>
          </a:prstGeom>
          <a:noFill/>
        </p:spPr>
        <p:txBody>
          <a:bodyPr wrap="none" rtlCol="0">
            <a:spAutoFit/>
          </a:bodyPr>
          <a:lstStyle/>
          <a:p>
            <a:r>
              <a:rPr lang="en-US" sz="2160" dirty="0"/>
              <a:t>ACF plot</a:t>
            </a:r>
          </a:p>
        </p:txBody>
      </p:sp>
      <p:sp>
        <p:nvSpPr>
          <p:cNvPr id="9" name="TextBox 8"/>
          <p:cNvSpPr txBox="1"/>
          <p:nvPr/>
        </p:nvSpPr>
        <p:spPr>
          <a:xfrm>
            <a:off x="5730240" y="6248400"/>
            <a:ext cx="2704074" cy="424732"/>
          </a:xfrm>
          <a:prstGeom prst="rect">
            <a:avLst/>
          </a:prstGeom>
          <a:noFill/>
        </p:spPr>
        <p:txBody>
          <a:bodyPr wrap="none" rtlCol="0">
            <a:spAutoFit/>
          </a:bodyPr>
          <a:lstStyle/>
          <a:p>
            <a:r>
              <a:rPr lang="en-US" sz="2160" dirty="0"/>
              <a:t>PACF (partial ACF) plot</a:t>
            </a:r>
          </a:p>
        </p:txBody>
      </p:sp>
      <p:pic>
        <p:nvPicPr>
          <p:cNvPr id="2050" name="Picture 2"/>
          <p:cNvPicPr>
            <a:picLocks noChangeAspect="1" noChangeArrowheads="1"/>
          </p:cNvPicPr>
          <p:nvPr/>
        </p:nvPicPr>
        <p:blipFill>
          <a:blip r:embed="rId2" cstate="print"/>
          <a:srcRect/>
          <a:stretch>
            <a:fillRect/>
          </a:stretch>
        </p:blipFill>
        <p:spPr bwMode="auto">
          <a:xfrm>
            <a:off x="1249681" y="4419601"/>
            <a:ext cx="4023358" cy="1905001"/>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cstate="print"/>
          <a:srcRect/>
          <a:stretch>
            <a:fillRect/>
          </a:stretch>
        </p:blipFill>
        <p:spPr bwMode="auto">
          <a:xfrm>
            <a:off x="5535384" y="4419600"/>
            <a:ext cx="4035336" cy="1905000"/>
          </a:xfrm>
          <a:prstGeom prst="rect">
            <a:avLst/>
          </a:prstGeom>
          <a:noFill/>
          <a:ln w="9525">
            <a:noFill/>
            <a:miter lim="800000"/>
            <a:headEnd/>
            <a:tailEnd/>
          </a:ln>
          <a:effectLst/>
        </p:spPr>
      </p:pic>
      <p:pic>
        <p:nvPicPr>
          <p:cNvPr id="2052" name="Picture 4"/>
          <p:cNvPicPr>
            <a:picLocks noChangeAspect="1" noChangeArrowheads="1"/>
          </p:cNvPicPr>
          <p:nvPr/>
        </p:nvPicPr>
        <p:blipFill>
          <a:blip r:embed="rId4" cstate="print"/>
          <a:srcRect/>
          <a:stretch>
            <a:fillRect/>
          </a:stretch>
        </p:blipFill>
        <p:spPr bwMode="auto">
          <a:xfrm>
            <a:off x="1249682" y="2286000"/>
            <a:ext cx="4023359" cy="1905000"/>
          </a:xfrm>
          <a:prstGeom prst="rect">
            <a:avLst/>
          </a:prstGeom>
          <a:noFill/>
          <a:ln w="9525">
            <a:noFill/>
            <a:miter lim="800000"/>
            <a:headEnd/>
            <a:tailEnd/>
          </a:ln>
          <a:effectLst/>
        </p:spPr>
      </p:pic>
      <p:pic>
        <p:nvPicPr>
          <p:cNvPr id="2053" name="Picture 5"/>
          <p:cNvPicPr>
            <a:picLocks noChangeAspect="1" noChangeArrowheads="1"/>
          </p:cNvPicPr>
          <p:nvPr/>
        </p:nvPicPr>
        <p:blipFill>
          <a:blip r:embed="rId5" cstate="print"/>
          <a:srcRect/>
          <a:stretch>
            <a:fillRect/>
          </a:stretch>
        </p:blipFill>
        <p:spPr bwMode="auto">
          <a:xfrm>
            <a:off x="5547360" y="2286000"/>
            <a:ext cx="4023360" cy="1905000"/>
          </a:xfrm>
          <a:prstGeom prst="rect">
            <a:avLst/>
          </a:prstGeom>
          <a:noFill/>
          <a:ln w="9525">
            <a:noFill/>
            <a:miter lim="800000"/>
            <a:headEnd/>
            <a:tailEnd/>
          </a:ln>
          <a:effectLst/>
        </p:spPr>
      </p:pic>
    </p:spTree>
    <p:extLst>
      <p:ext uri="{BB962C8B-B14F-4D97-AF65-F5344CB8AC3E}">
        <p14:creationId xmlns:p14="http://schemas.microsoft.com/office/powerpoint/2010/main" val="8892259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29192"/>
            <a:ext cx="2962656" cy="651845"/>
          </a:xfrm>
          <a:noFill/>
        </p:spPr>
        <p:txBody>
          <a:bodyPr vert="horz" wrap="square" lIns="91440" tIns="45720" rIns="91440" bIns="45720" rtlCol="0" anchor="ctr">
            <a:spAutoFit/>
          </a:bodyPr>
          <a:lstStyle/>
          <a:p>
            <a:r>
              <a:rPr lang="en-US" sz="4000" dirty="0">
                <a:solidFill>
                  <a:srgbClr val="FF6700"/>
                </a:solidFill>
                <a:latin typeface="Garamond" panose="02020404030301010803" pitchFamily="18" charset="0"/>
                <a:ea typeface="+mn-ea"/>
                <a:cs typeface="+mn-cs"/>
              </a:rPr>
              <a:t>MA(q) model</a:t>
            </a:r>
          </a:p>
        </p:txBody>
      </p:sp>
      <p:sp>
        <p:nvSpPr>
          <p:cNvPr id="3" name="Content Placeholder 2"/>
          <p:cNvSpPr>
            <a:spLocks noGrp="1"/>
          </p:cNvSpPr>
          <p:nvPr>
            <p:ph idx="1"/>
          </p:nvPr>
        </p:nvSpPr>
        <p:spPr/>
        <p:txBody>
          <a:bodyPr>
            <a:normAutofit/>
          </a:bodyPr>
          <a:lstStyle/>
          <a:p>
            <a:r>
              <a:rPr lang="en-US" i="1" dirty="0" err="1">
                <a:solidFill>
                  <a:schemeClr val="accent2">
                    <a:lumMod val="75000"/>
                  </a:schemeClr>
                </a:solidFill>
                <a:latin typeface="Garamond" panose="02020404030301010803" pitchFamily="18" charset="0"/>
              </a:rPr>
              <a:t>Y</a:t>
            </a:r>
            <a:r>
              <a:rPr lang="en-US" i="1" baseline="-25000" dirty="0" err="1">
                <a:solidFill>
                  <a:schemeClr val="accent2">
                    <a:lumMod val="75000"/>
                  </a:schemeClr>
                </a:solidFill>
                <a:latin typeface="Garamond" panose="02020404030301010803" pitchFamily="18" charset="0"/>
              </a:rPr>
              <a:t>t</a:t>
            </a:r>
            <a:r>
              <a:rPr lang="en-US" dirty="0">
                <a:solidFill>
                  <a:schemeClr val="accent2">
                    <a:lumMod val="75000"/>
                  </a:schemeClr>
                </a:solidFill>
                <a:latin typeface="Garamond" panose="02020404030301010803" pitchFamily="18" charset="0"/>
              </a:rPr>
              <a:t> = </a:t>
            </a:r>
            <a:r>
              <a:rPr lang="el-GR" i="1" dirty="0">
                <a:solidFill>
                  <a:schemeClr val="accent2">
                    <a:lumMod val="75000"/>
                  </a:schemeClr>
                </a:solidFill>
                <a:latin typeface="Garamond" panose="02020404030301010803" pitchFamily="18" charset="0"/>
              </a:rPr>
              <a:t>θ</a:t>
            </a:r>
            <a:r>
              <a:rPr lang="en-US" baseline="-25000" dirty="0">
                <a:solidFill>
                  <a:schemeClr val="accent2">
                    <a:lumMod val="75000"/>
                  </a:schemeClr>
                </a:solidFill>
                <a:latin typeface="Garamond" panose="02020404030301010803" pitchFamily="18" charset="0"/>
              </a:rPr>
              <a:t>0</a:t>
            </a:r>
            <a:r>
              <a:rPr lang="en-US" dirty="0">
                <a:solidFill>
                  <a:schemeClr val="accent2">
                    <a:lumMod val="75000"/>
                  </a:schemeClr>
                </a:solidFill>
                <a:latin typeface="Garamond" panose="02020404030301010803" pitchFamily="18" charset="0"/>
              </a:rPr>
              <a:t> + </a:t>
            </a:r>
            <a:r>
              <a:rPr lang="el-GR" i="1" dirty="0">
                <a:solidFill>
                  <a:schemeClr val="accent2">
                    <a:lumMod val="75000"/>
                  </a:schemeClr>
                </a:solidFill>
                <a:latin typeface="Garamond" panose="02020404030301010803" pitchFamily="18" charset="0"/>
              </a:rPr>
              <a:t>ε</a:t>
            </a:r>
            <a:r>
              <a:rPr lang="en-US" i="1" baseline="-25000" dirty="0">
                <a:solidFill>
                  <a:schemeClr val="accent2">
                    <a:lumMod val="75000"/>
                  </a:schemeClr>
                </a:solidFill>
                <a:latin typeface="Garamond" panose="02020404030301010803" pitchFamily="18" charset="0"/>
              </a:rPr>
              <a:t>t</a:t>
            </a:r>
            <a:r>
              <a:rPr lang="en-US" dirty="0">
                <a:solidFill>
                  <a:schemeClr val="accent2">
                    <a:lumMod val="75000"/>
                  </a:schemeClr>
                </a:solidFill>
                <a:latin typeface="Garamond" panose="02020404030301010803" pitchFamily="18" charset="0"/>
              </a:rPr>
              <a:t> + </a:t>
            </a:r>
            <a:r>
              <a:rPr lang="el-GR" i="1" dirty="0">
                <a:solidFill>
                  <a:schemeClr val="accent2">
                    <a:lumMod val="75000"/>
                  </a:schemeClr>
                </a:solidFill>
                <a:latin typeface="Garamond" panose="02020404030301010803" pitchFamily="18" charset="0"/>
              </a:rPr>
              <a:t>θ</a:t>
            </a:r>
            <a:r>
              <a:rPr lang="en-US" baseline="-25000" dirty="0">
                <a:solidFill>
                  <a:schemeClr val="accent2">
                    <a:lumMod val="75000"/>
                  </a:schemeClr>
                </a:solidFill>
                <a:latin typeface="Garamond" panose="02020404030301010803" pitchFamily="18" charset="0"/>
              </a:rPr>
              <a:t>1</a:t>
            </a:r>
            <a:r>
              <a:rPr lang="el-GR" i="1" dirty="0">
                <a:solidFill>
                  <a:schemeClr val="accent2">
                    <a:lumMod val="75000"/>
                  </a:schemeClr>
                </a:solidFill>
                <a:latin typeface="Garamond" panose="02020404030301010803" pitchFamily="18" charset="0"/>
              </a:rPr>
              <a:t> ε</a:t>
            </a:r>
            <a:r>
              <a:rPr lang="en-US" i="1" baseline="-25000" dirty="0">
                <a:solidFill>
                  <a:schemeClr val="accent2">
                    <a:lumMod val="75000"/>
                  </a:schemeClr>
                </a:solidFill>
                <a:latin typeface="Garamond" panose="02020404030301010803" pitchFamily="18" charset="0"/>
              </a:rPr>
              <a:t>t</a:t>
            </a:r>
            <a:r>
              <a:rPr lang="en-US" baseline="-25000" dirty="0">
                <a:solidFill>
                  <a:schemeClr val="accent2">
                    <a:lumMod val="75000"/>
                  </a:schemeClr>
                </a:solidFill>
                <a:latin typeface="Garamond" panose="02020404030301010803" pitchFamily="18" charset="0"/>
              </a:rPr>
              <a:t> – 1</a:t>
            </a:r>
            <a:r>
              <a:rPr lang="en-US" dirty="0">
                <a:solidFill>
                  <a:schemeClr val="accent2">
                    <a:lumMod val="75000"/>
                  </a:schemeClr>
                </a:solidFill>
                <a:latin typeface="Garamond" panose="02020404030301010803" pitchFamily="18" charset="0"/>
              </a:rPr>
              <a:t> + </a:t>
            </a:r>
            <a:r>
              <a:rPr lang="el-GR" i="1" dirty="0">
                <a:solidFill>
                  <a:schemeClr val="accent2">
                    <a:lumMod val="75000"/>
                  </a:schemeClr>
                </a:solidFill>
                <a:latin typeface="Garamond" panose="02020404030301010803" pitchFamily="18" charset="0"/>
              </a:rPr>
              <a:t>θ</a:t>
            </a:r>
            <a:r>
              <a:rPr lang="en-US" baseline="-25000" dirty="0">
                <a:solidFill>
                  <a:schemeClr val="accent2">
                    <a:lumMod val="75000"/>
                  </a:schemeClr>
                </a:solidFill>
                <a:latin typeface="Garamond" panose="02020404030301010803" pitchFamily="18" charset="0"/>
              </a:rPr>
              <a:t>2</a:t>
            </a:r>
            <a:r>
              <a:rPr lang="el-GR" i="1" dirty="0">
                <a:solidFill>
                  <a:schemeClr val="accent2">
                    <a:lumMod val="75000"/>
                  </a:schemeClr>
                </a:solidFill>
                <a:latin typeface="Garamond" panose="02020404030301010803" pitchFamily="18" charset="0"/>
              </a:rPr>
              <a:t> ε</a:t>
            </a:r>
            <a:r>
              <a:rPr lang="en-US" i="1" baseline="-25000" dirty="0">
                <a:solidFill>
                  <a:schemeClr val="accent2">
                    <a:lumMod val="75000"/>
                  </a:schemeClr>
                </a:solidFill>
                <a:latin typeface="Garamond" panose="02020404030301010803" pitchFamily="18" charset="0"/>
              </a:rPr>
              <a:t>t</a:t>
            </a:r>
            <a:r>
              <a:rPr lang="en-US" baseline="-25000" dirty="0">
                <a:solidFill>
                  <a:schemeClr val="accent2">
                    <a:lumMod val="75000"/>
                  </a:schemeClr>
                </a:solidFill>
                <a:latin typeface="Garamond" panose="02020404030301010803" pitchFamily="18" charset="0"/>
              </a:rPr>
              <a:t> – 2</a:t>
            </a:r>
            <a:r>
              <a:rPr lang="en-US" dirty="0">
                <a:solidFill>
                  <a:schemeClr val="accent2">
                    <a:lumMod val="75000"/>
                  </a:schemeClr>
                </a:solidFill>
                <a:latin typeface="Garamond" panose="02020404030301010803" pitchFamily="18" charset="0"/>
              </a:rPr>
              <a:t> + … + </a:t>
            </a:r>
            <a:r>
              <a:rPr lang="el-GR" i="1" dirty="0">
                <a:solidFill>
                  <a:schemeClr val="accent2">
                    <a:lumMod val="75000"/>
                  </a:schemeClr>
                </a:solidFill>
                <a:latin typeface="Garamond" panose="02020404030301010803" pitchFamily="18" charset="0"/>
              </a:rPr>
              <a:t>θ</a:t>
            </a:r>
            <a:r>
              <a:rPr lang="en-US" i="1" baseline="-25000" dirty="0">
                <a:solidFill>
                  <a:schemeClr val="accent2">
                    <a:lumMod val="75000"/>
                  </a:schemeClr>
                </a:solidFill>
                <a:latin typeface="Garamond" panose="02020404030301010803" pitchFamily="18" charset="0"/>
              </a:rPr>
              <a:t>q</a:t>
            </a:r>
            <a:r>
              <a:rPr lang="el-GR" i="1" dirty="0">
                <a:solidFill>
                  <a:schemeClr val="accent2">
                    <a:lumMod val="75000"/>
                  </a:schemeClr>
                </a:solidFill>
                <a:latin typeface="Garamond" panose="02020404030301010803" pitchFamily="18" charset="0"/>
              </a:rPr>
              <a:t> ε</a:t>
            </a:r>
            <a:r>
              <a:rPr lang="en-US" i="1" baseline="-25000" dirty="0">
                <a:solidFill>
                  <a:schemeClr val="accent2">
                    <a:lumMod val="75000"/>
                  </a:schemeClr>
                </a:solidFill>
                <a:latin typeface="Garamond" panose="02020404030301010803" pitchFamily="18" charset="0"/>
              </a:rPr>
              <a:t>t</a:t>
            </a:r>
            <a:r>
              <a:rPr lang="en-US" baseline="-25000" dirty="0">
                <a:solidFill>
                  <a:schemeClr val="accent2">
                    <a:lumMod val="75000"/>
                  </a:schemeClr>
                </a:solidFill>
                <a:latin typeface="Garamond" panose="02020404030301010803" pitchFamily="18" charset="0"/>
              </a:rPr>
              <a:t> – </a:t>
            </a:r>
            <a:r>
              <a:rPr lang="en-US" i="1" baseline="-25000" dirty="0">
                <a:solidFill>
                  <a:schemeClr val="accent2">
                    <a:lumMod val="75000"/>
                  </a:schemeClr>
                </a:solidFill>
                <a:latin typeface="Garamond" panose="02020404030301010803" pitchFamily="18" charset="0"/>
              </a:rPr>
              <a:t>q</a:t>
            </a:r>
            <a:r>
              <a:rPr lang="en-US" dirty="0">
                <a:solidFill>
                  <a:schemeClr val="accent2">
                    <a:lumMod val="75000"/>
                  </a:schemeClr>
                </a:solidFill>
                <a:latin typeface="Garamond" panose="02020404030301010803" pitchFamily="18" charset="0"/>
              </a:rPr>
              <a:t> , 		</a:t>
            </a:r>
            <a:r>
              <a:rPr lang="el-GR" i="1" dirty="0">
                <a:solidFill>
                  <a:schemeClr val="accent2">
                    <a:lumMod val="75000"/>
                  </a:schemeClr>
                </a:solidFill>
                <a:latin typeface="Garamond" panose="02020404030301010803" pitchFamily="18" charset="0"/>
              </a:rPr>
              <a:t>ε</a:t>
            </a:r>
            <a:r>
              <a:rPr lang="en-US" i="1" baseline="-25000" dirty="0">
                <a:solidFill>
                  <a:schemeClr val="accent2">
                    <a:lumMod val="75000"/>
                  </a:schemeClr>
                </a:solidFill>
                <a:latin typeface="Garamond" panose="02020404030301010803" pitchFamily="18" charset="0"/>
              </a:rPr>
              <a:t>t</a:t>
            </a:r>
            <a:r>
              <a:rPr lang="en-US" dirty="0">
                <a:solidFill>
                  <a:schemeClr val="accent2">
                    <a:lumMod val="75000"/>
                  </a:schemeClr>
                </a:solidFill>
                <a:latin typeface="Garamond" panose="02020404030301010803" pitchFamily="18" charset="0"/>
              </a:rPr>
              <a:t> </a:t>
            </a:r>
            <a:r>
              <a:rPr lang="en-US" dirty="0">
                <a:latin typeface="Garamond" panose="02020404030301010803" pitchFamily="18" charset="0"/>
              </a:rPr>
              <a:t>white noise</a:t>
            </a:r>
          </a:p>
          <a:p>
            <a:r>
              <a:rPr lang="en-US" dirty="0">
                <a:latin typeface="Garamond" panose="02020404030301010803" pitchFamily="18" charset="0"/>
              </a:rPr>
              <a:t>Such a model has non-zero PACF at all lags</a:t>
            </a:r>
          </a:p>
          <a:p>
            <a:r>
              <a:rPr lang="en-US" dirty="0">
                <a:latin typeface="Garamond" panose="02020404030301010803" pitchFamily="18" charset="0"/>
              </a:rPr>
              <a:t>However, only the first </a:t>
            </a:r>
            <a:r>
              <a:rPr lang="en-US" i="1" dirty="0">
                <a:solidFill>
                  <a:schemeClr val="accent2">
                    <a:lumMod val="75000"/>
                  </a:schemeClr>
                </a:solidFill>
                <a:latin typeface="Garamond" panose="02020404030301010803" pitchFamily="18" charset="0"/>
              </a:rPr>
              <a:t>q</a:t>
            </a:r>
            <a:r>
              <a:rPr lang="en-US" dirty="0">
                <a:latin typeface="Garamond" panose="02020404030301010803" pitchFamily="18" charset="0"/>
              </a:rPr>
              <a:t> ACFs are non-zero; the rest are zero</a:t>
            </a:r>
          </a:p>
          <a:p>
            <a:r>
              <a:rPr lang="en-US" dirty="0">
                <a:latin typeface="Garamond" panose="02020404030301010803" pitchFamily="18" charset="0"/>
              </a:rPr>
              <a:t>If ACF plot shows large ACFs only at a few lags, then MA model is appropriate </a:t>
            </a:r>
          </a:p>
          <a:p>
            <a:endParaRPr lang="en-US" dirty="0">
              <a:latin typeface="Garamond" panose="02020404030301010803" pitchFamily="18" charset="0"/>
            </a:endParaRPr>
          </a:p>
          <a:p>
            <a:r>
              <a:rPr lang="en-US" dirty="0">
                <a:latin typeface="Garamond" panose="02020404030301010803" pitchFamily="18" charset="0"/>
              </a:rPr>
              <a:t>If an MA model is to be fitted, the parameters  </a:t>
            </a:r>
            <a:r>
              <a:rPr lang="el-GR" i="1" dirty="0">
                <a:solidFill>
                  <a:schemeClr val="accent2">
                    <a:lumMod val="75000"/>
                  </a:schemeClr>
                </a:solidFill>
                <a:latin typeface="Garamond" panose="02020404030301010803" pitchFamily="18" charset="0"/>
              </a:rPr>
              <a:t>θ</a:t>
            </a:r>
            <a:r>
              <a:rPr lang="en-US" baseline="-25000" dirty="0">
                <a:solidFill>
                  <a:schemeClr val="accent2">
                    <a:lumMod val="75000"/>
                  </a:schemeClr>
                </a:solidFill>
                <a:latin typeface="Garamond" panose="02020404030301010803" pitchFamily="18" charset="0"/>
              </a:rPr>
              <a:t>0</a:t>
            </a:r>
            <a:r>
              <a:rPr lang="en-US" dirty="0">
                <a:solidFill>
                  <a:srgbClr val="FFFF00"/>
                </a:solidFill>
                <a:latin typeface="Garamond" panose="02020404030301010803" pitchFamily="18" charset="0"/>
              </a:rPr>
              <a:t>, </a:t>
            </a:r>
            <a:r>
              <a:rPr lang="el-GR" i="1" dirty="0">
                <a:solidFill>
                  <a:schemeClr val="accent2">
                    <a:lumMod val="75000"/>
                  </a:schemeClr>
                </a:solidFill>
                <a:latin typeface="Garamond" panose="02020404030301010803" pitchFamily="18" charset="0"/>
              </a:rPr>
              <a:t>θ</a:t>
            </a:r>
            <a:r>
              <a:rPr lang="en-US" baseline="-25000" dirty="0">
                <a:solidFill>
                  <a:schemeClr val="accent2">
                    <a:lumMod val="75000"/>
                  </a:schemeClr>
                </a:solidFill>
                <a:latin typeface="Garamond" panose="02020404030301010803" pitchFamily="18" charset="0"/>
              </a:rPr>
              <a:t>1</a:t>
            </a:r>
            <a:r>
              <a:rPr lang="en-US" dirty="0">
                <a:solidFill>
                  <a:schemeClr val="accent2">
                    <a:lumMod val="75000"/>
                  </a:schemeClr>
                </a:solidFill>
                <a:latin typeface="Garamond" panose="02020404030301010803" pitchFamily="18" charset="0"/>
              </a:rPr>
              <a:t>, </a:t>
            </a:r>
            <a:r>
              <a:rPr lang="el-GR" i="1" dirty="0">
                <a:solidFill>
                  <a:schemeClr val="accent2">
                    <a:lumMod val="75000"/>
                  </a:schemeClr>
                </a:solidFill>
                <a:latin typeface="Garamond" panose="02020404030301010803" pitchFamily="18" charset="0"/>
              </a:rPr>
              <a:t>θ</a:t>
            </a:r>
            <a:r>
              <a:rPr lang="en-US" baseline="-25000" dirty="0">
                <a:solidFill>
                  <a:schemeClr val="accent2">
                    <a:lumMod val="75000"/>
                  </a:schemeClr>
                </a:solidFill>
                <a:latin typeface="Garamond" panose="02020404030301010803" pitchFamily="18" charset="0"/>
              </a:rPr>
              <a:t>2</a:t>
            </a:r>
            <a:r>
              <a:rPr lang="en-US" dirty="0">
                <a:solidFill>
                  <a:schemeClr val="accent2">
                    <a:lumMod val="75000"/>
                  </a:schemeClr>
                </a:solidFill>
                <a:latin typeface="Garamond" panose="02020404030301010803" pitchFamily="18" charset="0"/>
              </a:rPr>
              <a:t>,…, </a:t>
            </a:r>
            <a:r>
              <a:rPr lang="el-GR" i="1" dirty="0">
                <a:solidFill>
                  <a:schemeClr val="accent2">
                    <a:lumMod val="75000"/>
                  </a:schemeClr>
                </a:solidFill>
                <a:latin typeface="Garamond" panose="02020404030301010803" pitchFamily="18" charset="0"/>
              </a:rPr>
              <a:t>θ</a:t>
            </a:r>
            <a:r>
              <a:rPr lang="en-US" i="1" baseline="-25000" dirty="0">
                <a:solidFill>
                  <a:schemeClr val="accent2">
                    <a:lumMod val="75000"/>
                  </a:schemeClr>
                </a:solidFill>
                <a:latin typeface="Garamond" panose="02020404030301010803" pitchFamily="18" charset="0"/>
              </a:rPr>
              <a:t>q</a:t>
            </a:r>
            <a:r>
              <a:rPr lang="en-US" dirty="0">
                <a:solidFill>
                  <a:schemeClr val="accent2">
                    <a:lumMod val="75000"/>
                  </a:schemeClr>
                </a:solidFill>
                <a:latin typeface="Garamond" panose="02020404030301010803" pitchFamily="18" charset="0"/>
              </a:rPr>
              <a:t> </a:t>
            </a:r>
            <a:r>
              <a:rPr lang="en-US" dirty="0">
                <a:latin typeface="Garamond" panose="02020404030301010803" pitchFamily="18" charset="0"/>
              </a:rPr>
              <a:t>have to be estimated from the data</a:t>
            </a:r>
          </a:p>
        </p:txBody>
      </p:sp>
    </p:spTree>
    <p:extLst>
      <p:ext uri="{BB962C8B-B14F-4D97-AF65-F5344CB8AC3E}">
        <p14:creationId xmlns:p14="http://schemas.microsoft.com/office/powerpoint/2010/main" val="14018490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4306824" cy="651845"/>
          </a:xfrm>
          <a:noFill/>
        </p:spPr>
        <p:txBody>
          <a:bodyPr vert="horz" wrap="square" lIns="91440" tIns="45720" rIns="91440" bIns="45720" rtlCol="0" anchor="ctr">
            <a:spAutoFit/>
          </a:bodyPr>
          <a:lstStyle/>
          <a:p>
            <a:r>
              <a:rPr lang="en-US" sz="4000" dirty="0">
                <a:solidFill>
                  <a:srgbClr val="FF6700"/>
                </a:solidFill>
                <a:latin typeface="Garamond" panose="02020404030301010803" pitchFamily="18" charset="0"/>
                <a:ea typeface="+mn-ea"/>
                <a:cs typeface="+mn-cs"/>
              </a:rPr>
              <a:t>ARMA(</a:t>
            </a:r>
            <a:r>
              <a:rPr lang="en-US" sz="4000" dirty="0" err="1">
                <a:solidFill>
                  <a:srgbClr val="FF6700"/>
                </a:solidFill>
                <a:latin typeface="Garamond" panose="02020404030301010803" pitchFamily="18" charset="0"/>
                <a:ea typeface="+mn-ea"/>
                <a:cs typeface="+mn-cs"/>
              </a:rPr>
              <a:t>p,q</a:t>
            </a:r>
            <a:r>
              <a:rPr lang="en-US" sz="4000" dirty="0">
                <a:solidFill>
                  <a:srgbClr val="FF6700"/>
                </a:solidFill>
                <a:latin typeface="Garamond" panose="02020404030301010803" pitchFamily="18" charset="0"/>
                <a:ea typeface="+mn-ea"/>
                <a:cs typeface="+mn-cs"/>
              </a:rPr>
              <a:t>) model</a:t>
            </a:r>
          </a:p>
        </p:txBody>
      </p:sp>
      <p:sp>
        <p:nvSpPr>
          <p:cNvPr id="3" name="Content Placeholder 2"/>
          <p:cNvSpPr>
            <a:spLocks noGrp="1"/>
          </p:cNvSpPr>
          <p:nvPr>
            <p:ph idx="1"/>
          </p:nvPr>
        </p:nvSpPr>
        <p:spPr>
          <a:xfrm>
            <a:off x="179832" y="1690688"/>
            <a:ext cx="10975848" cy="4351338"/>
          </a:xfrm>
        </p:spPr>
        <p:txBody>
          <a:bodyPr>
            <a:normAutofit fontScale="92500" lnSpcReduction="20000"/>
          </a:bodyPr>
          <a:lstStyle/>
          <a:p>
            <a:r>
              <a:rPr lang="en-US" i="1" dirty="0" err="1">
                <a:solidFill>
                  <a:schemeClr val="accent2">
                    <a:lumMod val="75000"/>
                  </a:schemeClr>
                </a:solidFill>
                <a:latin typeface="Garamond" panose="02020404030301010803" pitchFamily="18" charset="0"/>
              </a:rPr>
              <a:t>Y</a:t>
            </a:r>
            <a:r>
              <a:rPr lang="en-US" i="1" baseline="-25000" dirty="0" err="1">
                <a:solidFill>
                  <a:schemeClr val="accent2">
                    <a:lumMod val="75000"/>
                  </a:schemeClr>
                </a:solidFill>
                <a:latin typeface="Garamond" panose="02020404030301010803" pitchFamily="18" charset="0"/>
              </a:rPr>
              <a:t>t</a:t>
            </a:r>
            <a:r>
              <a:rPr lang="en-US" dirty="0">
                <a:solidFill>
                  <a:schemeClr val="accent2">
                    <a:lumMod val="75000"/>
                  </a:schemeClr>
                </a:solidFill>
                <a:latin typeface="Garamond" panose="02020404030301010803" pitchFamily="18" charset="0"/>
              </a:rPr>
              <a:t> =  </a:t>
            </a:r>
            <a:r>
              <a:rPr lang="el-GR" i="1" dirty="0">
                <a:solidFill>
                  <a:schemeClr val="accent2">
                    <a:lumMod val="75000"/>
                  </a:schemeClr>
                </a:solidFill>
                <a:latin typeface="Garamond" panose="02020404030301010803" pitchFamily="18" charset="0"/>
              </a:rPr>
              <a:t>φ</a:t>
            </a:r>
            <a:r>
              <a:rPr lang="en-US" baseline="-25000" dirty="0">
                <a:solidFill>
                  <a:schemeClr val="accent2">
                    <a:lumMod val="75000"/>
                  </a:schemeClr>
                </a:solidFill>
                <a:latin typeface="Garamond" panose="02020404030301010803" pitchFamily="18" charset="0"/>
              </a:rPr>
              <a:t>0</a:t>
            </a:r>
            <a:r>
              <a:rPr lang="en-US" dirty="0">
                <a:solidFill>
                  <a:schemeClr val="accent2">
                    <a:lumMod val="75000"/>
                  </a:schemeClr>
                </a:solidFill>
                <a:latin typeface="Garamond" panose="02020404030301010803" pitchFamily="18" charset="0"/>
              </a:rPr>
              <a:t> + </a:t>
            </a:r>
            <a:r>
              <a:rPr lang="el-GR" i="1" dirty="0">
                <a:solidFill>
                  <a:schemeClr val="accent2">
                    <a:lumMod val="75000"/>
                  </a:schemeClr>
                </a:solidFill>
                <a:latin typeface="Garamond" panose="02020404030301010803" pitchFamily="18" charset="0"/>
              </a:rPr>
              <a:t>φ</a:t>
            </a:r>
            <a:r>
              <a:rPr lang="en-US" baseline="-25000" dirty="0">
                <a:solidFill>
                  <a:schemeClr val="accent2">
                    <a:lumMod val="75000"/>
                  </a:schemeClr>
                </a:solidFill>
                <a:latin typeface="Garamond" panose="02020404030301010803" pitchFamily="18" charset="0"/>
              </a:rPr>
              <a:t>1</a:t>
            </a:r>
            <a:r>
              <a:rPr lang="en-US" i="1" dirty="0">
                <a:solidFill>
                  <a:schemeClr val="accent2">
                    <a:lumMod val="75000"/>
                  </a:schemeClr>
                </a:solidFill>
                <a:latin typeface="Garamond" panose="02020404030301010803" pitchFamily="18" charset="0"/>
              </a:rPr>
              <a:t>Y</a:t>
            </a:r>
            <a:r>
              <a:rPr lang="en-US" i="1" baseline="-25000" dirty="0">
                <a:solidFill>
                  <a:schemeClr val="accent2">
                    <a:lumMod val="75000"/>
                  </a:schemeClr>
                </a:solidFill>
                <a:latin typeface="Garamond" panose="02020404030301010803" pitchFamily="18" charset="0"/>
              </a:rPr>
              <a:t>t</a:t>
            </a:r>
            <a:r>
              <a:rPr lang="en-US" baseline="-25000" dirty="0">
                <a:solidFill>
                  <a:schemeClr val="accent2">
                    <a:lumMod val="75000"/>
                  </a:schemeClr>
                </a:solidFill>
                <a:latin typeface="Garamond" panose="02020404030301010803" pitchFamily="18" charset="0"/>
              </a:rPr>
              <a:t> – 1</a:t>
            </a:r>
            <a:r>
              <a:rPr lang="en-US" dirty="0">
                <a:solidFill>
                  <a:schemeClr val="accent2">
                    <a:lumMod val="75000"/>
                  </a:schemeClr>
                </a:solidFill>
                <a:latin typeface="Garamond" panose="02020404030301010803" pitchFamily="18" charset="0"/>
              </a:rPr>
              <a:t> + </a:t>
            </a:r>
            <a:r>
              <a:rPr lang="el-GR" i="1" dirty="0">
                <a:solidFill>
                  <a:schemeClr val="accent2">
                    <a:lumMod val="75000"/>
                  </a:schemeClr>
                </a:solidFill>
                <a:latin typeface="Garamond" panose="02020404030301010803" pitchFamily="18" charset="0"/>
              </a:rPr>
              <a:t>φ</a:t>
            </a:r>
            <a:r>
              <a:rPr lang="en-US" baseline="-25000" dirty="0">
                <a:solidFill>
                  <a:schemeClr val="accent2">
                    <a:lumMod val="75000"/>
                  </a:schemeClr>
                </a:solidFill>
                <a:latin typeface="Garamond" panose="02020404030301010803" pitchFamily="18" charset="0"/>
              </a:rPr>
              <a:t>2</a:t>
            </a:r>
            <a:r>
              <a:rPr lang="en-US" i="1" dirty="0">
                <a:solidFill>
                  <a:schemeClr val="accent2">
                    <a:lumMod val="75000"/>
                  </a:schemeClr>
                </a:solidFill>
                <a:latin typeface="Garamond" panose="02020404030301010803" pitchFamily="18" charset="0"/>
              </a:rPr>
              <a:t>Y</a:t>
            </a:r>
            <a:r>
              <a:rPr lang="en-US" i="1" baseline="-25000" dirty="0">
                <a:solidFill>
                  <a:schemeClr val="accent2">
                    <a:lumMod val="75000"/>
                  </a:schemeClr>
                </a:solidFill>
                <a:latin typeface="Garamond" panose="02020404030301010803" pitchFamily="18" charset="0"/>
              </a:rPr>
              <a:t>t</a:t>
            </a:r>
            <a:r>
              <a:rPr lang="en-US" baseline="-25000" dirty="0">
                <a:solidFill>
                  <a:schemeClr val="accent2">
                    <a:lumMod val="75000"/>
                  </a:schemeClr>
                </a:solidFill>
                <a:latin typeface="Garamond" panose="02020404030301010803" pitchFamily="18" charset="0"/>
              </a:rPr>
              <a:t> – 2</a:t>
            </a:r>
            <a:r>
              <a:rPr lang="en-US" dirty="0">
                <a:solidFill>
                  <a:schemeClr val="accent2">
                    <a:lumMod val="75000"/>
                  </a:schemeClr>
                </a:solidFill>
                <a:latin typeface="Garamond" panose="02020404030301010803" pitchFamily="18" charset="0"/>
              </a:rPr>
              <a:t> + … + </a:t>
            </a:r>
            <a:r>
              <a:rPr lang="el-GR" i="1" dirty="0">
                <a:solidFill>
                  <a:schemeClr val="accent2">
                    <a:lumMod val="75000"/>
                  </a:schemeClr>
                </a:solidFill>
                <a:latin typeface="Garamond" panose="02020404030301010803" pitchFamily="18" charset="0"/>
              </a:rPr>
              <a:t>φ</a:t>
            </a:r>
            <a:r>
              <a:rPr lang="en-US" i="1" baseline="-25000" dirty="0" err="1">
                <a:solidFill>
                  <a:schemeClr val="accent2">
                    <a:lumMod val="75000"/>
                  </a:schemeClr>
                </a:solidFill>
                <a:latin typeface="Garamond" panose="02020404030301010803" pitchFamily="18" charset="0"/>
              </a:rPr>
              <a:t>p</a:t>
            </a:r>
            <a:r>
              <a:rPr lang="en-US" i="1" dirty="0" err="1">
                <a:solidFill>
                  <a:schemeClr val="accent2">
                    <a:lumMod val="75000"/>
                  </a:schemeClr>
                </a:solidFill>
                <a:latin typeface="Garamond" panose="02020404030301010803" pitchFamily="18" charset="0"/>
              </a:rPr>
              <a:t>Y</a:t>
            </a:r>
            <a:r>
              <a:rPr lang="en-US" i="1" baseline="-25000" dirty="0" err="1">
                <a:solidFill>
                  <a:schemeClr val="accent2">
                    <a:lumMod val="75000"/>
                  </a:schemeClr>
                </a:solidFill>
                <a:latin typeface="Garamond" panose="02020404030301010803" pitchFamily="18" charset="0"/>
              </a:rPr>
              <a:t>t</a:t>
            </a:r>
            <a:r>
              <a:rPr lang="en-US" baseline="-25000" dirty="0">
                <a:solidFill>
                  <a:schemeClr val="accent2">
                    <a:lumMod val="75000"/>
                  </a:schemeClr>
                </a:solidFill>
                <a:latin typeface="Garamond" panose="02020404030301010803" pitchFamily="18" charset="0"/>
              </a:rPr>
              <a:t> – </a:t>
            </a:r>
            <a:r>
              <a:rPr lang="en-US" i="1" baseline="-25000" dirty="0">
                <a:solidFill>
                  <a:schemeClr val="accent2">
                    <a:lumMod val="75000"/>
                  </a:schemeClr>
                </a:solidFill>
                <a:latin typeface="Garamond" panose="02020404030301010803" pitchFamily="18" charset="0"/>
              </a:rPr>
              <a:t>p</a:t>
            </a:r>
            <a:r>
              <a:rPr lang="en-US" dirty="0">
                <a:solidFill>
                  <a:schemeClr val="accent2">
                    <a:lumMod val="75000"/>
                  </a:schemeClr>
                </a:solidFill>
                <a:latin typeface="Garamond" panose="02020404030301010803" pitchFamily="18" charset="0"/>
              </a:rPr>
              <a:t> </a:t>
            </a:r>
          </a:p>
          <a:p>
            <a:pPr>
              <a:buNone/>
            </a:pPr>
            <a:r>
              <a:rPr lang="en-US" dirty="0">
                <a:solidFill>
                  <a:schemeClr val="accent2">
                    <a:lumMod val="75000"/>
                  </a:schemeClr>
                </a:solidFill>
                <a:latin typeface="Garamond" panose="02020404030301010803" pitchFamily="18" charset="0"/>
              </a:rPr>
              <a:t>			+ </a:t>
            </a:r>
            <a:r>
              <a:rPr lang="el-GR" i="1" dirty="0">
                <a:solidFill>
                  <a:schemeClr val="accent2">
                    <a:lumMod val="75000"/>
                  </a:schemeClr>
                </a:solidFill>
                <a:latin typeface="Garamond" panose="02020404030301010803" pitchFamily="18" charset="0"/>
              </a:rPr>
              <a:t>ε</a:t>
            </a:r>
            <a:r>
              <a:rPr lang="en-US" i="1" baseline="-25000" dirty="0">
                <a:solidFill>
                  <a:schemeClr val="accent2">
                    <a:lumMod val="75000"/>
                  </a:schemeClr>
                </a:solidFill>
                <a:latin typeface="Garamond" panose="02020404030301010803" pitchFamily="18" charset="0"/>
              </a:rPr>
              <a:t>t</a:t>
            </a:r>
            <a:r>
              <a:rPr lang="en-US" dirty="0">
                <a:solidFill>
                  <a:schemeClr val="accent2">
                    <a:lumMod val="75000"/>
                  </a:schemeClr>
                </a:solidFill>
                <a:latin typeface="Garamond" panose="02020404030301010803" pitchFamily="18" charset="0"/>
              </a:rPr>
              <a:t> + </a:t>
            </a:r>
            <a:r>
              <a:rPr lang="el-GR" i="1" dirty="0">
                <a:solidFill>
                  <a:schemeClr val="accent2">
                    <a:lumMod val="75000"/>
                  </a:schemeClr>
                </a:solidFill>
                <a:latin typeface="Garamond" panose="02020404030301010803" pitchFamily="18" charset="0"/>
              </a:rPr>
              <a:t>θ</a:t>
            </a:r>
            <a:r>
              <a:rPr lang="en-US" baseline="-25000" dirty="0">
                <a:solidFill>
                  <a:schemeClr val="accent2">
                    <a:lumMod val="75000"/>
                  </a:schemeClr>
                </a:solidFill>
                <a:latin typeface="Garamond" panose="02020404030301010803" pitchFamily="18" charset="0"/>
              </a:rPr>
              <a:t>1</a:t>
            </a:r>
            <a:r>
              <a:rPr lang="el-GR" i="1" dirty="0">
                <a:solidFill>
                  <a:schemeClr val="accent2">
                    <a:lumMod val="75000"/>
                  </a:schemeClr>
                </a:solidFill>
                <a:latin typeface="Garamond" panose="02020404030301010803" pitchFamily="18" charset="0"/>
              </a:rPr>
              <a:t> ε</a:t>
            </a:r>
            <a:r>
              <a:rPr lang="en-US" i="1" baseline="-25000" dirty="0">
                <a:solidFill>
                  <a:schemeClr val="accent2">
                    <a:lumMod val="75000"/>
                  </a:schemeClr>
                </a:solidFill>
                <a:latin typeface="Garamond" panose="02020404030301010803" pitchFamily="18" charset="0"/>
              </a:rPr>
              <a:t>t</a:t>
            </a:r>
            <a:r>
              <a:rPr lang="en-US" baseline="-25000" dirty="0">
                <a:solidFill>
                  <a:schemeClr val="accent2">
                    <a:lumMod val="75000"/>
                  </a:schemeClr>
                </a:solidFill>
                <a:latin typeface="Garamond" panose="02020404030301010803" pitchFamily="18" charset="0"/>
              </a:rPr>
              <a:t> – 1</a:t>
            </a:r>
            <a:r>
              <a:rPr lang="en-US" dirty="0">
                <a:solidFill>
                  <a:schemeClr val="accent2">
                    <a:lumMod val="75000"/>
                  </a:schemeClr>
                </a:solidFill>
                <a:latin typeface="Garamond" panose="02020404030301010803" pitchFamily="18" charset="0"/>
              </a:rPr>
              <a:t> + </a:t>
            </a:r>
            <a:r>
              <a:rPr lang="el-GR" i="1" dirty="0">
                <a:solidFill>
                  <a:schemeClr val="accent2">
                    <a:lumMod val="75000"/>
                  </a:schemeClr>
                </a:solidFill>
                <a:latin typeface="Garamond" panose="02020404030301010803" pitchFamily="18" charset="0"/>
              </a:rPr>
              <a:t>θ</a:t>
            </a:r>
            <a:r>
              <a:rPr lang="en-US" baseline="-25000" dirty="0">
                <a:solidFill>
                  <a:schemeClr val="accent2">
                    <a:lumMod val="75000"/>
                  </a:schemeClr>
                </a:solidFill>
                <a:latin typeface="Garamond" panose="02020404030301010803" pitchFamily="18" charset="0"/>
              </a:rPr>
              <a:t>2</a:t>
            </a:r>
            <a:r>
              <a:rPr lang="el-GR" i="1" dirty="0">
                <a:solidFill>
                  <a:schemeClr val="accent2">
                    <a:lumMod val="75000"/>
                  </a:schemeClr>
                </a:solidFill>
                <a:latin typeface="Garamond" panose="02020404030301010803" pitchFamily="18" charset="0"/>
              </a:rPr>
              <a:t> ε</a:t>
            </a:r>
            <a:r>
              <a:rPr lang="en-US" i="1" baseline="-25000" dirty="0">
                <a:solidFill>
                  <a:schemeClr val="accent2">
                    <a:lumMod val="75000"/>
                  </a:schemeClr>
                </a:solidFill>
                <a:latin typeface="Garamond" panose="02020404030301010803" pitchFamily="18" charset="0"/>
              </a:rPr>
              <a:t>t</a:t>
            </a:r>
            <a:r>
              <a:rPr lang="en-US" baseline="-25000" dirty="0">
                <a:solidFill>
                  <a:schemeClr val="accent2">
                    <a:lumMod val="75000"/>
                  </a:schemeClr>
                </a:solidFill>
                <a:latin typeface="Garamond" panose="02020404030301010803" pitchFamily="18" charset="0"/>
              </a:rPr>
              <a:t> – 2</a:t>
            </a:r>
            <a:r>
              <a:rPr lang="en-US" dirty="0">
                <a:solidFill>
                  <a:schemeClr val="accent2">
                    <a:lumMod val="75000"/>
                  </a:schemeClr>
                </a:solidFill>
                <a:latin typeface="Garamond" panose="02020404030301010803" pitchFamily="18" charset="0"/>
              </a:rPr>
              <a:t> + … + </a:t>
            </a:r>
            <a:r>
              <a:rPr lang="el-GR" i="1" dirty="0">
                <a:solidFill>
                  <a:schemeClr val="accent2">
                    <a:lumMod val="75000"/>
                  </a:schemeClr>
                </a:solidFill>
                <a:latin typeface="Garamond" panose="02020404030301010803" pitchFamily="18" charset="0"/>
              </a:rPr>
              <a:t>θ</a:t>
            </a:r>
            <a:r>
              <a:rPr lang="en-US" i="1" baseline="-25000" dirty="0">
                <a:solidFill>
                  <a:schemeClr val="accent2">
                    <a:lumMod val="75000"/>
                  </a:schemeClr>
                </a:solidFill>
                <a:latin typeface="Garamond" panose="02020404030301010803" pitchFamily="18" charset="0"/>
              </a:rPr>
              <a:t>q</a:t>
            </a:r>
            <a:r>
              <a:rPr lang="el-GR" i="1" dirty="0">
                <a:solidFill>
                  <a:schemeClr val="accent2">
                    <a:lumMod val="75000"/>
                  </a:schemeClr>
                </a:solidFill>
                <a:latin typeface="Garamond" panose="02020404030301010803" pitchFamily="18" charset="0"/>
              </a:rPr>
              <a:t> ε</a:t>
            </a:r>
            <a:r>
              <a:rPr lang="en-US" i="1" baseline="-25000" dirty="0">
                <a:solidFill>
                  <a:schemeClr val="accent2">
                    <a:lumMod val="75000"/>
                  </a:schemeClr>
                </a:solidFill>
                <a:latin typeface="Garamond" panose="02020404030301010803" pitchFamily="18" charset="0"/>
              </a:rPr>
              <a:t>t</a:t>
            </a:r>
            <a:r>
              <a:rPr lang="en-US" baseline="-25000" dirty="0">
                <a:solidFill>
                  <a:schemeClr val="accent2">
                    <a:lumMod val="75000"/>
                  </a:schemeClr>
                </a:solidFill>
                <a:latin typeface="Garamond" panose="02020404030301010803" pitchFamily="18" charset="0"/>
              </a:rPr>
              <a:t> – </a:t>
            </a:r>
            <a:r>
              <a:rPr lang="en-US" i="1" baseline="-25000" dirty="0">
                <a:solidFill>
                  <a:schemeClr val="accent2">
                    <a:lumMod val="75000"/>
                  </a:schemeClr>
                </a:solidFill>
                <a:latin typeface="Garamond" panose="02020404030301010803" pitchFamily="18" charset="0"/>
              </a:rPr>
              <a:t>q</a:t>
            </a:r>
            <a:r>
              <a:rPr lang="en-US" dirty="0">
                <a:solidFill>
                  <a:schemeClr val="accent2">
                    <a:lumMod val="75000"/>
                  </a:schemeClr>
                </a:solidFill>
                <a:latin typeface="Garamond" panose="02020404030301010803" pitchFamily="18" charset="0"/>
              </a:rPr>
              <a:t> , 	</a:t>
            </a:r>
            <a:r>
              <a:rPr lang="el-GR" i="1" dirty="0">
                <a:solidFill>
                  <a:schemeClr val="accent2">
                    <a:lumMod val="75000"/>
                  </a:schemeClr>
                </a:solidFill>
                <a:latin typeface="Garamond" panose="02020404030301010803" pitchFamily="18" charset="0"/>
              </a:rPr>
              <a:t>ε</a:t>
            </a:r>
            <a:r>
              <a:rPr lang="en-US" i="1" baseline="-25000" dirty="0">
                <a:solidFill>
                  <a:schemeClr val="accent2">
                    <a:lumMod val="75000"/>
                  </a:schemeClr>
                </a:solidFill>
                <a:latin typeface="Garamond" panose="02020404030301010803" pitchFamily="18" charset="0"/>
              </a:rPr>
              <a:t>t</a:t>
            </a:r>
            <a:r>
              <a:rPr lang="en-US" dirty="0">
                <a:solidFill>
                  <a:schemeClr val="accent2">
                    <a:lumMod val="75000"/>
                  </a:schemeClr>
                </a:solidFill>
                <a:latin typeface="Garamond" panose="02020404030301010803" pitchFamily="18" charset="0"/>
              </a:rPr>
              <a:t> </a:t>
            </a:r>
            <a:r>
              <a:rPr lang="en-US" dirty="0">
                <a:latin typeface="Garamond" panose="02020404030301010803" pitchFamily="18" charset="0"/>
              </a:rPr>
              <a:t>white noise</a:t>
            </a:r>
          </a:p>
          <a:p>
            <a:pPr>
              <a:buNone/>
            </a:pPr>
            <a:endParaRPr lang="en-US" dirty="0">
              <a:latin typeface="Garamond" panose="02020404030301010803" pitchFamily="18" charset="0"/>
            </a:endParaRPr>
          </a:p>
          <a:p>
            <a:r>
              <a:rPr lang="en-US" dirty="0">
                <a:latin typeface="Garamond" panose="02020404030301010803" pitchFamily="18" charset="0"/>
              </a:rPr>
              <a:t>Such a model has non-zero ACF and non-zero PACF at all lags</a:t>
            </a:r>
          </a:p>
          <a:p>
            <a:endParaRPr lang="en-US" dirty="0">
              <a:latin typeface="Garamond" panose="02020404030301010803" pitchFamily="18" charset="0"/>
            </a:endParaRPr>
          </a:p>
          <a:p>
            <a:r>
              <a:rPr lang="en-US" dirty="0">
                <a:latin typeface="Garamond" panose="02020404030301010803" pitchFamily="18" charset="0"/>
              </a:rPr>
              <a:t>If an ARMA(</a:t>
            </a:r>
            <a:r>
              <a:rPr lang="en-US" i="1" dirty="0" err="1">
                <a:latin typeface="Garamond" panose="02020404030301010803" pitchFamily="18" charset="0"/>
              </a:rPr>
              <a:t>p</a:t>
            </a:r>
            <a:r>
              <a:rPr lang="en-US" dirty="0" err="1">
                <a:latin typeface="Garamond" panose="02020404030301010803" pitchFamily="18" charset="0"/>
              </a:rPr>
              <a:t>,</a:t>
            </a:r>
            <a:r>
              <a:rPr lang="en-US" i="1" dirty="0" err="1">
                <a:latin typeface="Garamond" panose="02020404030301010803" pitchFamily="18" charset="0"/>
              </a:rPr>
              <a:t>q</a:t>
            </a:r>
            <a:r>
              <a:rPr lang="en-US" dirty="0">
                <a:latin typeface="Garamond" panose="02020404030301010803" pitchFamily="18" charset="0"/>
              </a:rPr>
              <a:t>) model is to be fitted, the parameters </a:t>
            </a:r>
            <a:r>
              <a:rPr lang="el-GR" i="1" dirty="0">
                <a:solidFill>
                  <a:schemeClr val="accent2">
                    <a:lumMod val="75000"/>
                  </a:schemeClr>
                </a:solidFill>
                <a:latin typeface="Garamond" panose="02020404030301010803" pitchFamily="18" charset="0"/>
              </a:rPr>
              <a:t>φ</a:t>
            </a:r>
            <a:r>
              <a:rPr lang="en-US" baseline="-25000" dirty="0">
                <a:solidFill>
                  <a:schemeClr val="accent2">
                    <a:lumMod val="75000"/>
                  </a:schemeClr>
                </a:solidFill>
                <a:latin typeface="Garamond" panose="02020404030301010803" pitchFamily="18" charset="0"/>
              </a:rPr>
              <a:t>0</a:t>
            </a:r>
            <a:r>
              <a:rPr lang="en-US" dirty="0">
                <a:solidFill>
                  <a:schemeClr val="accent2">
                    <a:lumMod val="75000"/>
                  </a:schemeClr>
                </a:solidFill>
                <a:latin typeface="Garamond" panose="02020404030301010803" pitchFamily="18" charset="0"/>
              </a:rPr>
              <a:t>, </a:t>
            </a:r>
            <a:r>
              <a:rPr lang="el-GR" i="1" dirty="0">
                <a:solidFill>
                  <a:schemeClr val="accent2">
                    <a:lumMod val="75000"/>
                  </a:schemeClr>
                </a:solidFill>
                <a:latin typeface="Garamond" panose="02020404030301010803" pitchFamily="18" charset="0"/>
              </a:rPr>
              <a:t>φ</a:t>
            </a:r>
            <a:r>
              <a:rPr lang="en-US" baseline="-25000" dirty="0">
                <a:solidFill>
                  <a:schemeClr val="accent2">
                    <a:lumMod val="75000"/>
                  </a:schemeClr>
                </a:solidFill>
                <a:latin typeface="Garamond" panose="02020404030301010803" pitchFamily="18" charset="0"/>
              </a:rPr>
              <a:t>1</a:t>
            </a:r>
            <a:r>
              <a:rPr lang="en-US" dirty="0">
                <a:solidFill>
                  <a:schemeClr val="accent2">
                    <a:lumMod val="75000"/>
                  </a:schemeClr>
                </a:solidFill>
                <a:latin typeface="Garamond" panose="02020404030301010803" pitchFamily="18" charset="0"/>
              </a:rPr>
              <a:t>, </a:t>
            </a:r>
            <a:r>
              <a:rPr lang="el-GR" i="1" dirty="0">
                <a:solidFill>
                  <a:schemeClr val="accent2">
                    <a:lumMod val="75000"/>
                  </a:schemeClr>
                </a:solidFill>
                <a:latin typeface="Garamond" panose="02020404030301010803" pitchFamily="18" charset="0"/>
              </a:rPr>
              <a:t>φ</a:t>
            </a:r>
            <a:r>
              <a:rPr lang="en-US" baseline="-25000" dirty="0">
                <a:solidFill>
                  <a:schemeClr val="accent2">
                    <a:lumMod val="75000"/>
                  </a:schemeClr>
                </a:solidFill>
                <a:latin typeface="Garamond" panose="02020404030301010803" pitchFamily="18" charset="0"/>
              </a:rPr>
              <a:t>2</a:t>
            </a:r>
            <a:r>
              <a:rPr lang="en-US" dirty="0">
                <a:solidFill>
                  <a:schemeClr val="accent2">
                    <a:lumMod val="75000"/>
                  </a:schemeClr>
                </a:solidFill>
                <a:latin typeface="Garamond" panose="02020404030301010803" pitchFamily="18" charset="0"/>
              </a:rPr>
              <a:t>,…, </a:t>
            </a:r>
            <a:r>
              <a:rPr lang="el-GR" i="1" dirty="0">
                <a:solidFill>
                  <a:schemeClr val="accent2">
                    <a:lumMod val="75000"/>
                  </a:schemeClr>
                </a:solidFill>
                <a:latin typeface="Garamond" panose="02020404030301010803" pitchFamily="18" charset="0"/>
              </a:rPr>
              <a:t>φ</a:t>
            </a:r>
            <a:r>
              <a:rPr lang="en-US" i="1" baseline="-25000" dirty="0">
                <a:solidFill>
                  <a:schemeClr val="accent2">
                    <a:lumMod val="75000"/>
                  </a:schemeClr>
                </a:solidFill>
                <a:latin typeface="Garamond" panose="02020404030301010803" pitchFamily="18" charset="0"/>
              </a:rPr>
              <a:t>p</a:t>
            </a:r>
            <a:r>
              <a:rPr lang="en-US" dirty="0">
                <a:solidFill>
                  <a:schemeClr val="accent2">
                    <a:lumMod val="75000"/>
                  </a:schemeClr>
                </a:solidFill>
                <a:latin typeface="Garamond" panose="02020404030301010803" pitchFamily="18" charset="0"/>
              </a:rPr>
              <a:t>, </a:t>
            </a:r>
            <a:r>
              <a:rPr lang="el-GR" i="1" dirty="0">
                <a:solidFill>
                  <a:schemeClr val="accent2">
                    <a:lumMod val="75000"/>
                  </a:schemeClr>
                </a:solidFill>
                <a:latin typeface="Garamond" panose="02020404030301010803" pitchFamily="18" charset="0"/>
              </a:rPr>
              <a:t>θ</a:t>
            </a:r>
            <a:r>
              <a:rPr lang="en-US" baseline="-25000" dirty="0">
                <a:solidFill>
                  <a:schemeClr val="accent2">
                    <a:lumMod val="75000"/>
                  </a:schemeClr>
                </a:solidFill>
                <a:latin typeface="Garamond" panose="02020404030301010803" pitchFamily="18" charset="0"/>
              </a:rPr>
              <a:t>1</a:t>
            </a:r>
            <a:r>
              <a:rPr lang="en-US" dirty="0">
                <a:solidFill>
                  <a:schemeClr val="accent2">
                    <a:lumMod val="75000"/>
                  </a:schemeClr>
                </a:solidFill>
                <a:latin typeface="Garamond" panose="02020404030301010803" pitchFamily="18" charset="0"/>
              </a:rPr>
              <a:t>, </a:t>
            </a:r>
            <a:r>
              <a:rPr lang="el-GR" i="1" dirty="0">
                <a:solidFill>
                  <a:schemeClr val="accent2">
                    <a:lumMod val="75000"/>
                  </a:schemeClr>
                </a:solidFill>
                <a:latin typeface="Garamond" panose="02020404030301010803" pitchFamily="18" charset="0"/>
              </a:rPr>
              <a:t>θ</a:t>
            </a:r>
            <a:r>
              <a:rPr lang="en-US" baseline="-25000" dirty="0">
                <a:solidFill>
                  <a:schemeClr val="accent2">
                    <a:lumMod val="75000"/>
                  </a:schemeClr>
                </a:solidFill>
                <a:latin typeface="Garamond" panose="02020404030301010803" pitchFamily="18" charset="0"/>
              </a:rPr>
              <a:t>2</a:t>
            </a:r>
            <a:r>
              <a:rPr lang="en-US" dirty="0">
                <a:solidFill>
                  <a:schemeClr val="accent2">
                    <a:lumMod val="75000"/>
                  </a:schemeClr>
                </a:solidFill>
                <a:latin typeface="Garamond" panose="02020404030301010803" pitchFamily="18" charset="0"/>
              </a:rPr>
              <a:t>,…, </a:t>
            </a:r>
            <a:r>
              <a:rPr lang="el-GR" i="1" dirty="0">
                <a:solidFill>
                  <a:schemeClr val="accent2">
                    <a:lumMod val="75000"/>
                  </a:schemeClr>
                </a:solidFill>
                <a:latin typeface="Garamond" panose="02020404030301010803" pitchFamily="18" charset="0"/>
              </a:rPr>
              <a:t>θ</a:t>
            </a:r>
            <a:r>
              <a:rPr lang="en-US" i="1" baseline="-25000" dirty="0">
                <a:solidFill>
                  <a:schemeClr val="accent2">
                    <a:lumMod val="75000"/>
                  </a:schemeClr>
                </a:solidFill>
                <a:latin typeface="Garamond" panose="02020404030301010803" pitchFamily="18" charset="0"/>
              </a:rPr>
              <a:t>q</a:t>
            </a:r>
            <a:r>
              <a:rPr lang="en-US" dirty="0">
                <a:solidFill>
                  <a:schemeClr val="accent2">
                    <a:lumMod val="75000"/>
                  </a:schemeClr>
                </a:solidFill>
                <a:latin typeface="Garamond" panose="02020404030301010803" pitchFamily="18" charset="0"/>
              </a:rPr>
              <a:t> </a:t>
            </a:r>
            <a:r>
              <a:rPr lang="en-US" dirty="0">
                <a:latin typeface="Garamond" panose="02020404030301010803" pitchFamily="18" charset="0"/>
              </a:rPr>
              <a:t>have to be estimated from the data, under the restriction that the estimated values produce a stationary process</a:t>
            </a:r>
          </a:p>
          <a:p>
            <a:endParaRPr lang="en-US" dirty="0">
              <a:latin typeface="Garamond" panose="02020404030301010803" pitchFamily="18" charset="0"/>
            </a:endParaRPr>
          </a:p>
          <a:p>
            <a:r>
              <a:rPr lang="en-US" dirty="0">
                <a:latin typeface="Garamond" panose="02020404030301010803" pitchFamily="18" charset="0"/>
              </a:rPr>
              <a:t>AR(</a:t>
            </a:r>
            <a:r>
              <a:rPr lang="en-US" i="1" dirty="0">
                <a:latin typeface="Garamond" panose="02020404030301010803" pitchFamily="18" charset="0"/>
              </a:rPr>
              <a:t>p</a:t>
            </a:r>
            <a:r>
              <a:rPr lang="en-US" dirty="0">
                <a:latin typeface="Garamond" panose="02020404030301010803" pitchFamily="18" charset="0"/>
              </a:rPr>
              <a:t>) is ARMA(</a:t>
            </a:r>
            <a:r>
              <a:rPr lang="en-US" i="1" dirty="0">
                <a:latin typeface="Garamond" panose="02020404030301010803" pitchFamily="18" charset="0"/>
              </a:rPr>
              <a:t>p</a:t>
            </a:r>
            <a:r>
              <a:rPr lang="en-US" dirty="0">
                <a:latin typeface="Garamond" panose="02020404030301010803" pitchFamily="18" charset="0"/>
              </a:rPr>
              <a:t>,0)</a:t>
            </a:r>
          </a:p>
          <a:p>
            <a:r>
              <a:rPr lang="en-US" dirty="0">
                <a:latin typeface="Garamond" panose="02020404030301010803" pitchFamily="18" charset="0"/>
              </a:rPr>
              <a:t>MA(</a:t>
            </a:r>
            <a:r>
              <a:rPr lang="en-US" i="1" dirty="0">
                <a:latin typeface="Garamond" panose="02020404030301010803" pitchFamily="18" charset="0"/>
              </a:rPr>
              <a:t>q</a:t>
            </a:r>
            <a:r>
              <a:rPr lang="en-US" dirty="0">
                <a:latin typeface="Garamond" panose="02020404030301010803" pitchFamily="18" charset="0"/>
              </a:rPr>
              <a:t>) is ARMA(0,</a:t>
            </a:r>
            <a:r>
              <a:rPr lang="en-US" i="1" dirty="0">
                <a:latin typeface="Garamond" panose="02020404030301010803" pitchFamily="18" charset="0"/>
              </a:rPr>
              <a:t>q</a:t>
            </a:r>
            <a:r>
              <a:rPr lang="en-US" dirty="0">
                <a:latin typeface="Garamond" panose="02020404030301010803" pitchFamily="18" charset="0"/>
              </a:rPr>
              <a:t>)</a:t>
            </a:r>
          </a:p>
        </p:txBody>
      </p:sp>
    </p:spTree>
    <p:extLst>
      <p:ext uri="{BB962C8B-B14F-4D97-AF65-F5344CB8AC3E}">
        <p14:creationId xmlns:p14="http://schemas.microsoft.com/office/powerpoint/2010/main" val="25419340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4721352" cy="651845"/>
          </a:xfrm>
          <a:noFill/>
        </p:spPr>
        <p:txBody>
          <a:bodyPr vert="horz" wrap="square" lIns="91440" tIns="45720" rIns="91440" bIns="45720" rtlCol="0" anchor="ctr">
            <a:spAutoFit/>
          </a:bodyPr>
          <a:lstStyle/>
          <a:p>
            <a:r>
              <a:rPr lang="en-US" sz="4000" dirty="0">
                <a:solidFill>
                  <a:srgbClr val="FF6700"/>
                </a:solidFill>
                <a:latin typeface="Garamond" panose="02020404030301010803" pitchFamily="18" charset="0"/>
                <a:ea typeface="+mn-ea"/>
                <a:cs typeface="+mn-cs"/>
              </a:rPr>
              <a:t>ARIMA(</a:t>
            </a:r>
            <a:r>
              <a:rPr lang="en-US" sz="4000" dirty="0" err="1">
                <a:solidFill>
                  <a:srgbClr val="FF6700"/>
                </a:solidFill>
                <a:latin typeface="Garamond" panose="02020404030301010803" pitchFamily="18" charset="0"/>
                <a:ea typeface="+mn-ea"/>
                <a:cs typeface="+mn-cs"/>
              </a:rPr>
              <a:t>p,d,q</a:t>
            </a:r>
            <a:r>
              <a:rPr lang="en-US" sz="4000" dirty="0">
                <a:solidFill>
                  <a:srgbClr val="FF6700"/>
                </a:solidFill>
                <a:latin typeface="Garamond" panose="02020404030301010803" pitchFamily="18" charset="0"/>
                <a:ea typeface="+mn-ea"/>
                <a:cs typeface="+mn-cs"/>
              </a:rPr>
              <a:t>) model</a:t>
            </a:r>
          </a:p>
        </p:txBody>
      </p:sp>
      <p:sp>
        <p:nvSpPr>
          <p:cNvPr id="3" name="Content Placeholder 2"/>
          <p:cNvSpPr>
            <a:spLocks noGrp="1"/>
          </p:cNvSpPr>
          <p:nvPr>
            <p:ph idx="1"/>
          </p:nvPr>
        </p:nvSpPr>
        <p:spPr>
          <a:xfrm>
            <a:off x="390144" y="1632204"/>
            <a:ext cx="10424160" cy="3593592"/>
          </a:xfrm>
        </p:spPr>
        <p:txBody>
          <a:bodyPr>
            <a:noAutofit/>
          </a:bodyPr>
          <a:lstStyle/>
          <a:p>
            <a:r>
              <a:rPr lang="en-US" sz="2400" dirty="0">
                <a:latin typeface="Garamond" panose="02020404030301010803" pitchFamily="18" charset="0"/>
              </a:rPr>
              <a:t>If </a:t>
            </a:r>
            <a:r>
              <a:rPr lang="en-US" sz="2400" i="1" dirty="0">
                <a:latin typeface="Garamond" panose="02020404030301010803" pitchFamily="18" charset="0"/>
              </a:rPr>
              <a:t>d</a:t>
            </a:r>
            <a:r>
              <a:rPr lang="en-US" sz="2400" dirty="0">
                <a:latin typeface="Garamond" panose="02020404030301010803" pitchFamily="18" charset="0"/>
              </a:rPr>
              <a:t>-times differenced series is ARMA(</a:t>
            </a:r>
            <a:r>
              <a:rPr lang="en-US" sz="2400" i="1" dirty="0" err="1">
                <a:latin typeface="Garamond" panose="02020404030301010803" pitchFamily="18" charset="0"/>
              </a:rPr>
              <a:t>p</a:t>
            </a:r>
            <a:r>
              <a:rPr lang="en-US" sz="2400" dirty="0" err="1">
                <a:latin typeface="Garamond" panose="02020404030301010803" pitchFamily="18" charset="0"/>
              </a:rPr>
              <a:t>,</a:t>
            </a:r>
            <a:r>
              <a:rPr lang="en-US" sz="2400" i="1" dirty="0" err="1">
                <a:latin typeface="Garamond" panose="02020404030301010803" pitchFamily="18" charset="0"/>
              </a:rPr>
              <a:t>q</a:t>
            </a:r>
            <a:r>
              <a:rPr lang="en-US" sz="2400" dirty="0">
                <a:latin typeface="Garamond" panose="02020404030301010803" pitchFamily="18" charset="0"/>
              </a:rPr>
              <a:t>), then original series is said to be ARIMA(</a:t>
            </a:r>
            <a:r>
              <a:rPr lang="en-US" sz="2400" i="1" dirty="0" err="1">
                <a:latin typeface="Garamond" panose="02020404030301010803" pitchFamily="18" charset="0"/>
              </a:rPr>
              <a:t>p</a:t>
            </a:r>
            <a:r>
              <a:rPr lang="en-US" sz="2400" dirty="0" err="1">
                <a:latin typeface="Garamond" panose="02020404030301010803" pitchFamily="18" charset="0"/>
              </a:rPr>
              <a:t>,</a:t>
            </a:r>
            <a:r>
              <a:rPr lang="en-US" sz="2400" i="1" dirty="0" err="1">
                <a:latin typeface="Garamond" panose="02020404030301010803" pitchFamily="18" charset="0"/>
              </a:rPr>
              <a:t>d</a:t>
            </a:r>
            <a:r>
              <a:rPr lang="en-US" sz="2400" dirty="0" err="1">
                <a:latin typeface="Garamond" panose="02020404030301010803" pitchFamily="18" charset="0"/>
              </a:rPr>
              <a:t>,</a:t>
            </a:r>
            <a:r>
              <a:rPr lang="en-US" sz="2400" i="1" dirty="0" err="1">
                <a:latin typeface="Garamond" panose="02020404030301010803" pitchFamily="18" charset="0"/>
              </a:rPr>
              <a:t>q</a:t>
            </a:r>
            <a:r>
              <a:rPr lang="en-US" sz="2400" dirty="0">
                <a:latin typeface="Garamond" panose="02020404030301010803" pitchFamily="18" charset="0"/>
              </a:rPr>
              <a:t>).</a:t>
            </a:r>
          </a:p>
          <a:p>
            <a:r>
              <a:rPr lang="en-US" sz="2400" dirty="0">
                <a:latin typeface="Garamond" panose="02020404030301010803" pitchFamily="18" charset="0"/>
              </a:rPr>
              <a:t>ARIMA stands for ‘Autoregressive Integrated Moving average’.</a:t>
            </a:r>
          </a:p>
          <a:p>
            <a:r>
              <a:rPr lang="en-US" sz="2400" dirty="0">
                <a:latin typeface="Garamond" panose="02020404030301010803" pitchFamily="18" charset="0"/>
              </a:rPr>
              <a:t>If </a:t>
            </a:r>
            <a:r>
              <a:rPr lang="en-US" sz="2400" i="1" dirty="0">
                <a:solidFill>
                  <a:schemeClr val="accent2">
                    <a:lumMod val="75000"/>
                  </a:schemeClr>
                </a:solidFill>
                <a:latin typeface="Garamond" panose="02020404030301010803" pitchFamily="18" charset="0"/>
              </a:rPr>
              <a:t>W</a:t>
            </a:r>
            <a:r>
              <a:rPr lang="en-US" sz="2400" i="1" baseline="-25000" dirty="0">
                <a:solidFill>
                  <a:schemeClr val="accent2">
                    <a:lumMod val="75000"/>
                  </a:schemeClr>
                </a:solidFill>
                <a:latin typeface="Garamond" panose="02020404030301010803" pitchFamily="18" charset="0"/>
              </a:rPr>
              <a:t>t</a:t>
            </a:r>
            <a:r>
              <a:rPr lang="en-US" sz="2400" dirty="0">
                <a:solidFill>
                  <a:srgbClr val="FFFF00"/>
                </a:solidFill>
                <a:latin typeface="Garamond" panose="02020404030301010803" pitchFamily="18" charset="0"/>
              </a:rPr>
              <a:t> </a:t>
            </a:r>
            <a:r>
              <a:rPr lang="en-US" sz="2400" dirty="0">
                <a:latin typeface="Garamond" panose="02020404030301010803" pitchFamily="18" charset="0"/>
              </a:rPr>
              <a:t> is the differenced version of </a:t>
            </a:r>
            <a:r>
              <a:rPr lang="en-US" sz="2400" i="1" dirty="0" err="1">
                <a:solidFill>
                  <a:schemeClr val="accent2">
                    <a:lumMod val="75000"/>
                  </a:schemeClr>
                </a:solidFill>
                <a:latin typeface="Garamond" panose="02020404030301010803" pitchFamily="18" charset="0"/>
              </a:rPr>
              <a:t>Y</a:t>
            </a:r>
            <a:r>
              <a:rPr lang="en-US" sz="2400" i="1" baseline="-25000" dirty="0" err="1">
                <a:solidFill>
                  <a:schemeClr val="accent2">
                    <a:lumMod val="75000"/>
                  </a:schemeClr>
                </a:solidFill>
                <a:latin typeface="Garamond" panose="02020404030301010803" pitchFamily="18" charset="0"/>
              </a:rPr>
              <a:t>t</a:t>
            </a:r>
            <a:r>
              <a:rPr lang="en-US" sz="2400" dirty="0">
                <a:latin typeface="Garamond" panose="02020404030301010803" pitchFamily="18" charset="0"/>
              </a:rPr>
              <a:t>, i.e., </a:t>
            </a:r>
            <a:r>
              <a:rPr lang="en-US" sz="2400" i="1" dirty="0" err="1">
                <a:solidFill>
                  <a:schemeClr val="accent2">
                    <a:lumMod val="75000"/>
                  </a:schemeClr>
                </a:solidFill>
                <a:latin typeface="Garamond" panose="02020404030301010803" pitchFamily="18" charset="0"/>
              </a:rPr>
              <a:t>W</a:t>
            </a:r>
            <a:r>
              <a:rPr lang="en-US" sz="2400" i="1" baseline="-25000" dirty="0" err="1">
                <a:solidFill>
                  <a:schemeClr val="accent2">
                    <a:lumMod val="75000"/>
                  </a:schemeClr>
                </a:solidFill>
                <a:latin typeface="Garamond" panose="02020404030301010803" pitchFamily="18" charset="0"/>
              </a:rPr>
              <a:t>t</a:t>
            </a:r>
            <a:r>
              <a:rPr lang="en-US" sz="2400" dirty="0">
                <a:solidFill>
                  <a:schemeClr val="accent2">
                    <a:lumMod val="75000"/>
                  </a:schemeClr>
                </a:solidFill>
                <a:latin typeface="Garamond" panose="02020404030301010803" pitchFamily="18" charset="0"/>
              </a:rPr>
              <a:t> = </a:t>
            </a:r>
            <a:r>
              <a:rPr lang="en-US" sz="2400" i="1" dirty="0" err="1">
                <a:solidFill>
                  <a:schemeClr val="accent2">
                    <a:lumMod val="75000"/>
                  </a:schemeClr>
                </a:solidFill>
                <a:latin typeface="Garamond" panose="02020404030301010803" pitchFamily="18" charset="0"/>
              </a:rPr>
              <a:t>Y</a:t>
            </a:r>
            <a:r>
              <a:rPr lang="en-US" sz="2400" i="1" baseline="-25000" dirty="0" err="1">
                <a:solidFill>
                  <a:schemeClr val="accent2">
                    <a:lumMod val="75000"/>
                  </a:schemeClr>
                </a:solidFill>
                <a:latin typeface="Garamond" panose="02020404030301010803" pitchFamily="18" charset="0"/>
              </a:rPr>
              <a:t>t</a:t>
            </a:r>
            <a:r>
              <a:rPr lang="en-US" sz="2400" dirty="0">
                <a:solidFill>
                  <a:schemeClr val="accent2">
                    <a:lumMod val="75000"/>
                  </a:schemeClr>
                </a:solidFill>
                <a:latin typeface="Garamond" panose="02020404030301010803" pitchFamily="18" charset="0"/>
              </a:rPr>
              <a:t> – </a:t>
            </a:r>
            <a:r>
              <a:rPr lang="en-US" sz="2400" i="1" dirty="0" err="1">
                <a:solidFill>
                  <a:schemeClr val="accent2">
                    <a:lumMod val="75000"/>
                  </a:schemeClr>
                </a:solidFill>
                <a:latin typeface="Garamond" panose="02020404030301010803" pitchFamily="18" charset="0"/>
              </a:rPr>
              <a:t>Y</a:t>
            </a:r>
            <a:r>
              <a:rPr lang="en-US" sz="2400" i="1" baseline="-25000" dirty="0" err="1">
                <a:solidFill>
                  <a:schemeClr val="accent2">
                    <a:lumMod val="75000"/>
                  </a:schemeClr>
                </a:solidFill>
                <a:latin typeface="Garamond" panose="02020404030301010803" pitchFamily="18" charset="0"/>
              </a:rPr>
              <a:t>t</a:t>
            </a:r>
            <a:r>
              <a:rPr lang="en-US" sz="2400" baseline="-25000" dirty="0">
                <a:solidFill>
                  <a:schemeClr val="accent2">
                    <a:lumMod val="75000"/>
                  </a:schemeClr>
                </a:solidFill>
                <a:latin typeface="Garamond" panose="02020404030301010803" pitchFamily="18" charset="0"/>
              </a:rPr>
              <a:t> – 1</a:t>
            </a:r>
            <a:r>
              <a:rPr lang="en-US" sz="2400" dirty="0">
                <a:solidFill>
                  <a:schemeClr val="accent2">
                    <a:lumMod val="75000"/>
                  </a:schemeClr>
                </a:solidFill>
                <a:latin typeface="Garamond" panose="02020404030301010803" pitchFamily="18" charset="0"/>
              </a:rPr>
              <a:t>, </a:t>
            </a:r>
          </a:p>
          <a:p>
            <a:pPr>
              <a:buNone/>
            </a:pPr>
            <a:r>
              <a:rPr lang="en-US" sz="2400" dirty="0">
                <a:latin typeface="Garamond" panose="02020404030301010803" pitchFamily="18" charset="0"/>
              </a:rPr>
              <a:t>	then </a:t>
            </a:r>
            <a:r>
              <a:rPr lang="en-US" sz="2400" i="1" dirty="0" err="1">
                <a:solidFill>
                  <a:schemeClr val="accent2">
                    <a:lumMod val="75000"/>
                  </a:schemeClr>
                </a:solidFill>
                <a:latin typeface="Garamond" panose="02020404030301010803" pitchFamily="18" charset="0"/>
              </a:rPr>
              <a:t>Y</a:t>
            </a:r>
            <a:r>
              <a:rPr lang="en-US" sz="2400" i="1" baseline="-25000" dirty="0" err="1">
                <a:solidFill>
                  <a:schemeClr val="accent2">
                    <a:lumMod val="75000"/>
                  </a:schemeClr>
                </a:solidFill>
                <a:latin typeface="Garamond" panose="02020404030301010803" pitchFamily="18" charset="0"/>
              </a:rPr>
              <a:t>t</a:t>
            </a:r>
            <a:r>
              <a:rPr lang="en-US" sz="2400" dirty="0">
                <a:latin typeface="Garamond" panose="02020404030301010803" pitchFamily="18" charset="0"/>
              </a:rPr>
              <a:t> can be written as	</a:t>
            </a:r>
          </a:p>
          <a:p>
            <a:pPr>
              <a:buNone/>
            </a:pPr>
            <a:r>
              <a:rPr lang="en-US" sz="2400" i="1" dirty="0">
                <a:solidFill>
                  <a:srgbClr val="FFFF00"/>
                </a:solidFill>
                <a:latin typeface="Garamond" panose="02020404030301010803" pitchFamily="18" charset="0"/>
              </a:rPr>
              <a:t>		</a:t>
            </a:r>
            <a:r>
              <a:rPr lang="en-US" sz="2400" i="1" dirty="0" err="1">
                <a:solidFill>
                  <a:schemeClr val="accent2">
                    <a:lumMod val="75000"/>
                  </a:schemeClr>
                </a:solidFill>
                <a:latin typeface="Garamond" panose="02020404030301010803" pitchFamily="18" charset="0"/>
              </a:rPr>
              <a:t>Y</a:t>
            </a:r>
            <a:r>
              <a:rPr lang="en-US" sz="2400" i="1" baseline="-25000" dirty="0" err="1">
                <a:solidFill>
                  <a:schemeClr val="accent2">
                    <a:lumMod val="75000"/>
                  </a:schemeClr>
                </a:solidFill>
                <a:latin typeface="Garamond" panose="02020404030301010803" pitchFamily="18" charset="0"/>
              </a:rPr>
              <a:t>t</a:t>
            </a:r>
            <a:r>
              <a:rPr lang="en-US" sz="2400" dirty="0">
                <a:solidFill>
                  <a:schemeClr val="accent2">
                    <a:lumMod val="75000"/>
                  </a:schemeClr>
                </a:solidFill>
                <a:latin typeface="Garamond" panose="02020404030301010803" pitchFamily="18" charset="0"/>
              </a:rPr>
              <a:t> = </a:t>
            </a:r>
            <a:r>
              <a:rPr lang="en-US" sz="2400" i="1" dirty="0">
                <a:solidFill>
                  <a:schemeClr val="accent2">
                    <a:lumMod val="75000"/>
                  </a:schemeClr>
                </a:solidFill>
                <a:latin typeface="Garamond" panose="02020404030301010803" pitchFamily="18" charset="0"/>
              </a:rPr>
              <a:t>W</a:t>
            </a:r>
            <a:r>
              <a:rPr lang="en-US" sz="2400" i="1" baseline="-25000" dirty="0">
                <a:solidFill>
                  <a:schemeClr val="accent2">
                    <a:lumMod val="75000"/>
                  </a:schemeClr>
                </a:solidFill>
                <a:latin typeface="Garamond" panose="02020404030301010803" pitchFamily="18" charset="0"/>
              </a:rPr>
              <a:t>t</a:t>
            </a:r>
            <a:r>
              <a:rPr lang="en-US" sz="2400" dirty="0">
                <a:solidFill>
                  <a:schemeClr val="accent2">
                    <a:lumMod val="75000"/>
                  </a:schemeClr>
                </a:solidFill>
                <a:latin typeface="Garamond" panose="02020404030301010803" pitchFamily="18" charset="0"/>
              </a:rPr>
              <a:t> + </a:t>
            </a:r>
            <a:r>
              <a:rPr lang="en-US" sz="2400" i="1" dirty="0">
                <a:solidFill>
                  <a:schemeClr val="accent2">
                    <a:lumMod val="75000"/>
                  </a:schemeClr>
                </a:solidFill>
                <a:latin typeface="Garamond" panose="02020404030301010803" pitchFamily="18" charset="0"/>
              </a:rPr>
              <a:t>W</a:t>
            </a:r>
            <a:r>
              <a:rPr lang="en-US" sz="2400" i="1" baseline="-25000" dirty="0">
                <a:solidFill>
                  <a:schemeClr val="accent2">
                    <a:lumMod val="75000"/>
                  </a:schemeClr>
                </a:solidFill>
                <a:latin typeface="Garamond" panose="02020404030301010803" pitchFamily="18" charset="0"/>
              </a:rPr>
              <a:t>t</a:t>
            </a:r>
            <a:r>
              <a:rPr lang="en-US" sz="2400" baseline="-25000" dirty="0">
                <a:solidFill>
                  <a:schemeClr val="accent2">
                    <a:lumMod val="75000"/>
                  </a:schemeClr>
                </a:solidFill>
                <a:latin typeface="Garamond" panose="02020404030301010803" pitchFamily="18" charset="0"/>
              </a:rPr>
              <a:t> – 1</a:t>
            </a:r>
            <a:r>
              <a:rPr lang="en-US" sz="2400" dirty="0">
                <a:solidFill>
                  <a:schemeClr val="accent2">
                    <a:lumMod val="75000"/>
                  </a:schemeClr>
                </a:solidFill>
                <a:latin typeface="Garamond" panose="02020404030301010803" pitchFamily="18" charset="0"/>
              </a:rPr>
              <a:t> + </a:t>
            </a:r>
            <a:r>
              <a:rPr lang="en-US" sz="2400" i="1" dirty="0">
                <a:solidFill>
                  <a:schemeClr val="accent2">
                    <a:lumMod val="75000"/>
                  </a:schemeClr>
                </a:solidFill>
                <a:latin typeface="Garamond" panose="02020404030301010803" pitchFamily="18" charset="0"/>
              </a:rPr>
              <a:t>W</a:t>
            </a:r>
            <a:r>
              <a:rPr lang="en-US" sz="2400" i="1" baseline="-25000" dirty="0">
                <a:solidFill>
                  <a:schemeClr val="accent2">
                    <a:lumMod val="75000"/>
                  </a:schemeClr>
                </a:solidFill>
                <a:latin typeface="Garamond" panose="02020404030301010803" pitchFamily="18" charset="0"/>
              </a:rPr>
              <a:t>t</a:t>
            </a:r>
            <a:r>
              <a:rPr lang="en-US" sz="2400" baseline="-25000" dirty="0">
                <a:solidFill>
                  <a:schemeClr val="accent2">
                    <a:lumMod val="75000"/>
                  </a:schemeClr>
                </a:solidFill>
                <a:latin typeface="Garamond" panose="02020404030301010803" pitchFamily="18" charset="0"/>
              </a:rPr>
              <a:t> – 2</a:t>
            </a:r>
            <a:r>
              <a:rPr lang="en-US" sz="2400" dirty="0">
                <a:solidFill>
                  <a:schemeClr val="accent2">
                    <a:lumMod val="75000"/>
                  </a:schemeClr>
                </a:solidFill>
                <a:latin typeface="Garamond" panose="02020404030301010803" pitchFamily="18" charset="0"/>
              </a:rPr>
              <a:t> + </a:t>
            </a:r>
            <a:r>
              <a:rPr lang="en-US" sz="2400" i="1" dirty="0">
                <a:solidFill>
                  <a:schemeClr val="accent2">
                    <a:lumMod val="75000"/>
                  </a:schemeClr>
                </a:solidFill>
                <a:latin typeface="Garamond" panose="02020404030301010803" pitchFamily="18" charset="0"/>
              </a:rPr>
              <a:t>W</a:t>
            </a:r>
            <a:r>
              <a:rPr lang="en-US" sz="2400" i="1" baseline="-25000" dirty="0">
                <a:solidFill>
                  <a:schemeClr val="accent2">
                    <a:lumMod val="75000"/>
                  </a:schemeClr>
                </a:solidFill>
                <a:latin typeface="Garamond" panose="02020404030301010803" pitchFamily="18" charset="0"/>
              </a:rPr>
              <a:t>t</a:t>
            </a:r>
            <a:r>
              <a:rPr lang="en-US" sz="2400" baseline="-25000" dirty="0">
                <a:solidFill>
                  <a:schemeClr val="accent2">
                    <a:lumMod val="75000"/>
                  </a:schemeClr>
                </a:solidFill>
                <a:latin typeface="Garamond" panose="02020404030301010803" pitchFamily="18" charset="0"/>
              </a:rPr>
              <a:t> – 3</a:t>
            </a:r>
            <a:r>
              <a:rPr lang="en-US" sz="2400" dirty="0">
                <a:solidFill>
                  <a:schemeClr val="accent2">
                    <a:lumMod val="75000"/>
                  </a:schemeClr>
                </a:solidFill>
                <a:latin typeface="Garamond" panose="02020404030301010803" pitchFamily="18" charset="0"/>
              </a:rPr>
              <a:t> + </a:t>
            </a:r>
            <a:r>
              <a:rPr lang="en-US" sz="2400" i="1" dirty="0">
                <a:solidFill>
                  <a:schemeClr val="accent2">
                    <a:lumMod val="75000"/>
                  </a:schemeClr>
                </a:solidFill>
                <a:latin typeface="Garamond" panose="02020404030301010803" pitchFamily="18" charset="0"/>
              </a:rPr>
              <a:t>…</a:t>
            </a:r>
            <a:r>
              <a:rPr lang="en-US" sz="2400" dirty="0">
                <a:solidFill>
                  <a:schemeClr val="accent2">
                    <a:lumMod val="75000"/>
                  </a:schemeClr>
                </a:solidFill>
                <a:latin typeface="Garamond" panose="02020404030301010803" pitchFamily="18" charset="0"/>
              </a:rPr>
              <a:t> .</a:t>
            </a:r>
            <a:endParaRPr lang="en-US" sz="2400" i="1" dirty="0">
              <a:solidFill>
                <a:schemeClr val="accent2">
                  <a:lumMod val="75000"/>
                </a:schemeClr>
              </a:solidFill>
              <a:latin typeface="Garamond" panose="02020404030301010803" pitchFamily="18" charset="0"/>
            </a:endParaRPr>
          </a:p>
          <a:p>
            <a:pPr>
              <a:buNone/>
            </a:pPr>
            <a:r>
              <a:rPr lang="en-US" sz="2400" i="1" dirty="0">
                <a:solidFill>
                  <a:srgbClr val="FFFF00"/>
                </a:solidFill>
                <a:latin typeface="Garamond" panose="02020404030301010803" pitchFamily="18" charset="0"/>
              </a:rPr>
              <a:t>	</a:t>
            </a:r>
            <a:r>
              <a:rPr lang="en-US" sz="2400" dirty="0">
                <a:latin typeface="Garamond" panose="02020404030301010803" pitchFamily="18" charset="0"/>
              </a:rPr>
              <a:t>Thus, the series</a:t>
            </a:r>
            <a:r>
              <a:rPr lang="en-US" sz="2400" i="1" dirty="0">
                <a:solidFill>
                  <a:srgbClr val="FFFF00"/>
                </a:solidFill>
                <a:latin typeface="Garamond" panose="02020404030301010803" pitchFamily="18" charset="0"/>
              </a:rPr>
              <a:t> </a:t>
            </a:r>
            <a:r>
              <a:rPr lang="en-US" sz="2400" i="1" dirty="0" err="1">
                <a:solidFill>
                  <a:schemeClr val="accent2">
                    <a:lumMod val="75000"/>
                  </a:schemeClr>
                </a:solidFill>
                <a:latin typeface="Garamond" panose="02020404030301010803" pitchFamily="18" charset="0"/>
              </a:rPr>
              <a:t>Y</a:t>
            </a:r>
            <a:r>
              <a:rPr lang="en-US" sz="2400" i="1" baseline="-25000" dirty="0" err="1">
                <a:solidFill>
                  <a:schemeClr val="accent2">
                    <a:lumMod val="75000"/>
                  </a:schemeClr>
                </a:solidFill>
                <a:latin typeface="Garamond" panose="02020404030301010803" pitchFamily="18" charset="0"/>
              </a:rPr>
              <a:t>t</a:t>
            </a:r>
            <a:r>
              <a:rPr lang="en-US" sz="2400" dirty="0">
                <a:solidFill>
                  <a:schemeClr val="accent2">
                    <a:lumMod val="75000"/>
                  </a:schemeClr>
                </a:solidFill>
                <a:latin typeface="Garamond" panose="02020404030301010803" pitchFamily="18" charset="0"/>
              </a:rPr>
              <a:t> </a:t>
            </a:r>
            <a:r>
              <a:rPr lang="en-US" sz="2400" dirty="0">
                <a:latin typeface="Garamond" panose="02020404030301010803" pitchFamily="18" charset="0"/>
              </a:rPr>
              <a:t> is an ‘integrated’ (opposite of ‘differenced’) version of the series </a:t>
            </a:r>
            <a:r>
              <a:rPr lang="en-US" sz="2400" i="1" dirty="0">
                <a:solidFill>
                  <a:schemeClr val="accent2">
                    <a:lumMod val="75000"/>
                  </a:schemeClr>
                </a:solidFill>
                <a:latin typeface="Garamond" panose="02020404030301010803" pitchFamily="18" charset="0"/>
              </a:rPr>
              <a:t>W</a:t>
            </a:r>
            <a:r>
              <a:rPr lang="en-US" sz="2400" i="1" baseline="-25000" dirty="0">
                <a:solidFill>
                  <a:schemeClr val="accent2">
                    <a:lumMod val="75000"/>
                  </a:schemeClr>
                </a:solidFill>
                <a:latin typeface="Garamond" panose="02020404030301010803" pitchFamily="18" charset="0"/>
              </a:rPr>
              <a:t>t</a:t>
            </a:r>
            <a:r>
              <a:rPr lang="en-US" sz="2400" dirty="0">
                <a:solidFill>
                  <a:schemeClr val="accent2">
                    <a:lumMod val="75000"/>
                  </a:schemeClr>
                </a:solidFill>
                <a:latin typeface="Garamond" panose="02020404030301010803" pitchFamily="18" charset="0"/>
              </a:rPr>
              <a:t>.</a:t>
            </a:r>
          </a:p>
          <a:p>
            <a:r>
              <a:rPr lang="en-US" sz="2400" dirty="0">
                <a:latin typeface="Garamond" panose="02020404030301010803" pitchFamily="18" charset="0"/>
              </a:rPr>
              <a:t>If </a:t>
            </a:r>
            <a:r>
              <a:rPr lang="en-US" sz="2400" i="1" dirty="0" err="1">
                <a:solidFill>
                  <a:schemeClr val="accent2">
                    <a:lumMod val="75000"/>
                  </a:schemeClr>
                </a:solidFill>
                <a:latin typeface="Garamond" panose="02020404030301010803" pitchFamily="18" charset="0"/>
              </a:rPr>
              <a:t>Y</a:t>
            </a:r>
            <a:r>
              <a:rPr lang="en-US" sz="2400" i="1" baseline="-25000" dirty="0" err="1">
                <a:solidFill>
                  <a:schemeClr val="accent2">
                    <a:lumMod val="75000"/>
                  </a:schemeClr>
                </a:solidFill>
                <a:latin typeface="Garamond" panose="02020404030301010803" pitchFamily="18" charset="0"/>
              </a:rPr>
              <a:t>t</a:t>
            </a:r>
            <a:r>
              <a:rPr lang="en-US" sz="2400" dirty="0">
                <a:latin typeface="Garamond" panose="02020404030301010803" pitchFamily="18" charset="0"/>
              </a:rPr>
              <a:t> is ARIMA(</a:t>
            </a:r>
            <a:r>
              <a:rPr lang="en-US" sz="2400" i="1" dirty="0" err="1">
                <a:latin typeface="Garamond" panose="02020404030301010803" pitchFamily="18" charset="0"/>
              </a:rPr>
              <a:t>p</a:t>
            </a:r>
            <a:r>
              <a:rPr lang="en-US" sz="2400" dirty="0" err="1">
                <a:latin typeface="Garamond" panose="02020404030301010803" pitchFamily="18" charset="0"/>
              </a:rPr>
              <a:t>,</a:t>
            </a:r>
            <a:r>
              <a:rPr lang="en-US" sz="2400" i="1" dirty="0" err="1">
                <a:latin typeface="Garamond" panose="02020404030301010803" pitchFamily="18" charset="0"/>
              </a:rPr>
              <a:t>d</a:t>
            </a:r>
            <a:r>
              <a:rPr lang="en-US" sz="2400" dirty="0" err="1">
                <a:latin typeface="Garamond" panose="02020404030301010803" pitchFamily="18" charset="0"/>
              </a:rPr>
              <a:t>,</a:t>
            </a:r>
            <a:r>
              <a:rPr lang="en-US" sz="2400" i="1" dirty="0" err="1">
                <a:latin typeface="Garamond" panose="02020404030301010803" pitchFamily="18" charset="0"/>
              </a:rPr>
              <a:t>q</a:t>
            </a:r>
            <a:r>
              <a:rPr lang="en-US" sz="2400" dirty="0">
                <a:latin typeface="Garamond" panose="02020404030301010803" pitchFamily="18" charset="0"/>
              </a:rPr>
              <a:t>), it is non-stationary. </a:t>
            </a:r>
          </a:p>
          <a:p>
            <a:r>
              <a:rPr lang="en-US" sz="2400" dirty="0">
                <a:latin typeface="Garamond" panose="02020404030301010803" pitchFamily="18" charset="0"/>
              </a:rPr>
              <a:t>However, its </a:t>
            </a:r>
            <a:r>
              <a:rPr lang="en-US" sz="2400" i="1" dirty="0">
                <a:latin typeface="Garamond" panose="02020404030301010803" pitchFamily="18" charset="0"/>
              </a:rPr>
              <a:t>d</a:t>
            </a:r>
            <a:r>
              <a:rPr lang="en-US" sz="2400" dirty="0">
                <a:latin typeface="Garamond" panose="02020404030301010803" pitchFamily="18" charset="0"/>
              </a:rPr>
              <a:t>-times differenced version, an ARMA(</a:t>
            </a:r>
            <a:r>
              <a:rPr lang="en-US" sz="2400" i="1" dirty="0" err="1">
                <a:latin typeface="Garamond" panose="02020404030301010803" pitchFamily="18" charset="0"/>
              </a:rPr>
              <a:t>p</a:t>
            </a:r>
            <a:r>
              <a:rPr lang="en-US" sz="2400" dirty="0" err="1">
                <a:latin typeface="Garamond" panose="02020404030301010803" pitchFamily="18" charset="0"/>
              </a:rPr>
              <a:t>,</a:t>
            </a:r>
            <a:r>
              <a:rPr lang="en-US" sz="2400" i="1" dirty="0" err="1">
                <a:latin typeface="Garamond" panose="02020404030301010803" pitchFamily="18" charset="0"/>
              </a:rPr>
              <a:t>q</a:t>
            </a:r>
            <a:r>
              <a:rPr lang="en-US" sz="2400" dirty="0">
                <a:latin typeface="Garamond" panose="02020404030301010803" pitchFamily="18" charset="0"/>
              </a:rPr>
              <a:t>) process, can be stationary.</a:t>
            </a:r>
          </a:p>
        </p:txBody>
      </p:sp>
    </p:spTree>
    <p:extLst>
      <p:ext uri="{BB962C8B-B14F-4D97-AF65-F5344CB8AC3E}">
        <p14:creationId xmlns:p14="http://schemas.microsoft.com/office/powerpoint/2010/main" val="32518223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29192"/>
            <a:ext cx="7632192" cy="651845"/>
          </a:xfrm>
          <a:noFill/>
        </p:spPr>
        <p:txBody>
          <a:bodyPr vert="horz" wrap="square" lIns="91440" tIns="45720" rIns="91440" bIns="45720" rtlCol="0" anchor="ctr">
            <a:spAutoFit/>
          </a:bodyPr>
          <a:lstStyle/>
          <a:p>
            <a:r>
              <a:rPr lang="en-US" sz="4000" dirty="0">
                <a:solidFill>
                  <a:srgbClr val="FF6700"/>
                </a:solidFill>
                <a:latin typeface="Garamond" panose="02020404030301010803" pitchFamily="18" charset="0"/>
                <a:ea typeface="+mn-ea"/>
                <a:cs typeface="+mn-cs"/>
              </a:rPr>
              <a:t>Box-Jenkins ARIMA model-building</a:t>
            </a:r>
          </a:p>
        </p:txBody>
      </p:sp>
      <p:sp>
        <p:nvSpPr>
          <p:cNvPr id="3" name="Content Placeholder 2"/>
          <p:cNvSpPr>
            <a:spLocks noGrp="1"/>
          </p:cNvSpPr>
          <p:nvPr>
            <p:ph idx="1"/>
          </p:nvPr>
        </p:nvSpPr>
        <p:spPr/>
        <p:txBody>
          <a:bodyPr>
            <a:normAutofit/>
          </a:bodyPr>
          <a:lstStyle/>
          <a:p>
            <a:r>
              <a:rPr lang="en-US" sz="2200" dirty="0">
                <a:latin typeface="Garamond" panose="02020404030301010803" pitchFamily="18" charset="0"/>
              </a:rPr>
              <a:t>Model identification</a:t>
            </a:r>
          </a:p>
          <a:p>
            <a:pPr lvl="1"/>
            <a:r>
              <a:rPr lang="en-US" sz="2200" dirty="0">
                <a:latin typeface="Garamond" panose="02020404030301010803" pitchFamily="18" charset="0"/>
              </a:rPr>
              <a:t>If the time plot ‘looks’ non-stationary, difference it until the plot looks stationary</a:t>
            </a:r>
          </a:p>
          <a:p>
            <a:pPr lvl="1"/>
            <a:r>
              <a:rPr lang="en-US" sz="2200" dirty="0">
                <a:latin typeface="Garamond" panose="02020404030301010803" pitchFamily="18" charset="0"/>
              </a:rPr>
              <a:t>Look at ACF and PACF plots for possible clue on model order (</a:t>
            </a:r>
            <a:r>
              <a:rPr lang="en-US" sz="2200" i="1" dirty="0">
                <a:latin typeface="Garamond" panose="02020404030301010803" pitchFamily="18" charset="0"/>
              </a:rPr>
              <a:t>p</a:t>
            </a:r>
            <a:r>
              <a:rPr lang="en-US" sz="2200" dirty="0">
                <a:latin typeface="Garamond" panose="02020404030301010803" pitchFamily="18" charset="0"/>
              </a:rPr>
              <a:t>, </a:t>
            </a:r>
            <a:r>
              <a:rPr lang="en-US" sz="2200" i="1" dirty="0">
                <a:latin typeface="Garamond" panose="02020404030301010803" pitchFamily="18" charset="0"/>
              </a:rPr>
              <a:t>q</a:t>
            </a:r>
            <a:r>
              <a:rPr lang="en-US" sz="2200" dirty="0">
                <a:latin typeface="Garamond" panose="02020404030301010803" pitchFamily="18" charset="0"/>
              </a:rPr>
              <a:t>)</a:t>
            </a:r>
          </a:p>
          <a:p>
            <a:pPr lvl="1"/>
            <a:r>
              <a:rPr lang="en-US" sz="2200" dirty="0">
                <a:latin typeface="Garamond" panose="02020404030301010803" pitchFamily="18" charset="0"/>
              </a:rPr>
              <a:t>When in doubt (regarding choice of </a:t>
            </a:r>
            <a:r>
              <a:rPr lang="en-US" sz="2200" i="1" dirty="0">
                <a:latin typeface="Garamond" panose="02020404030301010803" pitchFamily="18" charset="0"/>
              </a:rPr>
              <a:t>p</a:t>
            </a:r>
            <a:r>
              <a:rPr lang="en-US" sz="2200" dirty="0">
                <a:latin typeface="Garamond" panose="02020404030301010803" pitchFamily="18" charset="0"/>
              </a:rPr>
              <a:t> and </a:t>
            </a:r>
            <a:r>
              <a:rPr lang="en-US" sz="2200" i="1" dirty="0">
                <a:latin typeface="Garamond" panose="02020404030301010803" pitchFamily="18" charset="0"/>
              </a:rPr>
              <a:t>q</a:t>
            </a:r>
            <a:r>
              <a:rPr lang="en-US" sz="2200" dirty="0">
                <a:latin typeface="Garamond" panose="02020404030301010803" pitchFamily="18" charset="0"/>
              </a:rPr>
              <a:t>), use the principle of </a:t>
            </a:r>
            <a:r>
              <a:rPr lang="en-US" sz="2200" i="1" dirty="0">
                <a:latin typeface="Garamond" panose="02020404030301010803" pitchFamily="18" charset="0"/>
              </a:rPr>
              <a:t>parsimony</a:t>
            </a:r>
            <a:r>
              <a:rPr lang="en-US" sz="2200" dirty="0">
                <a:latin typeface="Garamond" panose="02020404030301010803" pitchFamily="18" charset="0"/>
              </a:rPr>
              <a:t>: A simple model is better than a complex model</a:t>
            </a:r>
          </a:p>
          <a:p>
            <a:r>
              <a:rPr lang="en-US" sz="2200" dirty="0">
                <a:latin typeface="Garamond" panose="02020404030301010803" pitchFamily="18" charset="0"/>
              </a:rPr>
              <a:t>Estimate model parameters</a:t>
            </a:r>
          </a:p>
          <a:p>
            <a:r>
              <a:rPr lang="en-US" sz="2200" dirty="0">
                <a:latin typeface="Garamond" panose="02020404030301010803" pitchFamily="18" charset="0"/>
              </a:rPr>
              <a:t>Check residuals for health of model</a:t>
            </a:r>
          </a:p>
          <a:p>
            <a:r>
              <a:rPr lang="en-US" sz="2200" dirty="0">
                <a:latin typeface="Garamond" panose="02020404030301010803" pitchFamily="18" charset="0"/>
              </a:rPr>
              <a:t>Iterate if necessary</a:t>
            </a:r>
          </a:p>
          <a:p>
            <a:r>
              <a:rPr lang="en-US" sz="2200" dirty="0">
                <a:latin typeface="Garamond" panose="02020404030301010803" pitchFamily="18" charset="0"/>
              </a:rPr>
              <a:t>Forecast using the fitted model</a:t>
            </a:r>
          </a:p>
        </p:txBody>
      </p:sp>
    </p:spTree>
    <p:extLst>
      <p:ext uri="{BB962C8B-B14F-4D97-AF65-F5344CB8AC3E}">
        <p14:creationId xmlns:p14="http://schemas.microsoft.com/office/powerpoint/2010/main" val="38146368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AFC01-CF39-D74E-AFC4-D1D236D1D64A}"/>
              </a:ext>
            </a:extLst>
          </p:cNvPr>
          <p:cNvSpPr>
            <a:spLocks noGrp="1"/>
          </p:cNvSpPr>
          <p:nvPr>
            <p:ph type="title"/>
          </p:nvPr>
        </p:nvSpPr>
        <p:spPr>
          <a:xfrm>
            <a:off x="947928" y="2388998"/>
            <a:ext cx="10515600" cy="923330"/>
          </a:xfrm>
          <a:noFill/>
        </p:spPr>
        <p:txBody>
          <a:bodyPr vert="horz" wrap="none" lIns="91440" tIns="45720" rIns="91440" bIns="45720" rtlCol="0" anchor="ctr">
            <a:spAutoFit/>
          </a:bodyPr>
          <a:lstStyle/>
          <a:p>
            <a:r>
              <a:rPr lang="en-IN" sz="4000" dirty="0">
                <a:solidFill>
                  <a:srgbClr val="FF6700"/>
                </a:solidFill>
                <a:latin typeface="Garamond" panose="02020404030301010803" pitchFamily="18" charset="0"/>
                <a:ea typeface="+mn-ea"/>
                <a:cs typeface="+mn-cs"/>
              </a:rPr>
              <a:t>Project: Annual Water Usage in Baltimore</a:t>
            </a:r>
            <a:br>
              <a:rPr lang="en-IN" sz="4000" dirty="0">
                <a:solidFill>
                  <a:srgbClr val="FF6700"/>
                </a:solidFill>
                <a:latin typeface="Garamond" panose="02020404030301010803" pitchFamily="18" charset="0"/>
                <a:ea typeface="+mn-ea"/>
                <a:cs typeface="+mn-cs"/>
              </a:rPr>
            </a:br>
            <a:endParaRPr lang="en-US" sz="4000" dirty="0">
              <a:solidFill>
                <a:srgbClr val="FF6700"/>
              </a:solidFill>
              <a:latin typeface="Garamond" panose="02020404030301010803" pitchFamily="18" charset="0"/>
              <a:ea typeface="+mn-ea"/>
              <a:cs typeface="+mn-cs"/>
            </a:endParaRPr>
          </a:p>
        </p:txBody>
      </p:sp>
      <p:sp>
        <p:nvSpPr>
          <p:cNvPr id="4" name="Rectangle 3">
            <a:extLst>
              <a:ext uri="{FF2B5EF4-FFF2-40B4-BE49-F238E27FC236}">
                <a16:creationId xmlns:a16="http://schemas.microsoft.com/office/drawing/2014/main" id="{D663CDF7-4DED-BF4B-AB93-6B5307CDA699}"/>
              </a:ext>
            </a:extLst>
          </p:cNvPr>
          <p:cNvSpPr/>
          <p:nvPr/>
        </p:nvSpPr>
        <p:spPr>
          <a:xfrm>
            <a:off x="1085088" y="3872960"/>
            <a:ext cx="9427464" cy="1200329"/>
          </a:xfrm>
          <a:prstGeom prst="rect">
            <a:avLst/>
          </a:prstGeom>
        </p:spPr>
        <p:txBody>
          <a:bodyPr wrap="square">
            <a:spAutoFit/>
          </a:bodyPr>
          <a:lstStyle/>
          <a:p>
            <a:r>
              <a:rPr lang="en-IN" sz="2400" dirty="0">
                <a:latin typeface="Garamond" panose="02020404030301010803" pitchFamily="18" charset="0"/>
              </a:rPr>
              <a:t>Forecast the annual water usage in Baltimore. Working through this project will provide you a framework for the steps and the tools for working through your own time series forecasting problems.</a:t>
            </a:r>
            <a:endParaRPr lang="en-IN" sz="2400" dirty="0">
              <a:effectLst/>
              <a:latin typeface="Garamond" panose="02020404030301010803" pitchFamily="18" charset="0"/>
            </a:endParaRPr>
          </a:p>
        </p:txBody>
      </p:sp>
    </p:spTree>
    <p:extLst>
      <p:ext uri="{BB962C8B-B14F-4D97-AF65-F5344CB8AC3E}">
        <p14:creationId xmlns:p14="http://schemas.microsoft.com/office/powerpoint/2010/main" val="40657010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295716A-3C00-7A40-99BA-7A550D12A290}"/>
              </a:ext>
            </a:extLst>
          </p:cNvPr>
          <p:cNvSpPr/>
          <p:nvPr/>
        </p:nvSpPr>
        <p:spPr>
          <a:xfrm>
            <a:off x="109518" y="1471853"/>
            <a:ext cx="4080091" cy="3197991"/>
          </a:xfrm>
          <a:prstGeom prst="rect">
            <a:avLst/>
          </a:prstGeom>
          <a:noFill/>
        </p:spPr>
        <p:txBody>
          <a:bodyPr vert="horz" wrap="none" lIns="91440" tIns="45720" rIns="91440" bIns="45720" rtlCol="0" anchor="ctr">
            <a:spAutoFit/>
          </a:bodyPr>
          <a:lstStyle/>
          <a:p>
            <a:pPr>
              <a:lnSpc>
                <a:spcPct val="90000"/>
              </a:lnSpc>
              <a:spcBef>
                <a:spcPct val="0"/>
              </a:spcBef>
            </a:pPr>
            <a:r>
              <a:rPr lang="en-IN" sz="4000" dirty="0">
                <a:solidFill>
                  <a:srgbClr val="FF6700"/>
                </a:solidFill>
                <a:latin typeface="Garamond" panose="02020404030301010803" pitchFamily="18" charset="0"/>
              </a:rPr>
              <a:t>Overview</a:t>
            </a:r>
          </a:p>
          <a:p>
            <a:pPr>
              <a:lnSpc>
                <a:spcPct val="90000"/>
              </a:lnSpc>
              <a:spcBef>
                <a:spcPct val="0"/>
              </a:spcBef>
            </a:pPr>
            <a:endParaRPr lang="en-IN" sz="4000" dirty="0">
              <a:solidFill>
                <a:srgbClr val="FF6700"/>
              </a:solidFill>
              <a:latin typeface="Garamond" panose="02020404030301010803" pitchFamily="18" charset="0"/>
            </a:endParaRPr>
          </a:p>
          <a:p>
            <a:pPr>
              <a:lnSpc>
                <a:spcPct val="90000"/>
              </a:lnSpc>
              <a:spcBef>
                <a:spcPct val="0"/>
              </a:spcBef>
            </a:pPr>
            <a:r>
              <a:rPr lang="en-IN" sz="2400" dirty="0">
                <a:solidFill>
                  <a:schemeClr val="accent1"/>
                </a:solidFill>
                <a:latin typeface="Garamond" panose="02020404030301010803" pitchFamily="18" charset="0"/>
              </a:rPr>
              <a:t>1.Problem Description.</a:t>
            </a:r>
          </a:p>
          <a:p>
            <a:pPr>
              <a:lnSpc>
                <a:spcPct val="90000"/>
              </a:lnSpc>
              <a:spcBef>
                <a:spcPct val="0"/>
              </a:spcBef>
            </a:pPr>
            <a:r>
              <a:rPr lang="en-IN" sz="2400" dirty="0">
                <a:solidFill>
                  <a:schemeClr val="accent1"/>
                </a:solidFill>
                <a:latin typeface="Garamond" panose="02020404030301010803" pitchFamily="18" charset="0"/>
              </a:rPr>
              <a:t>2. Test Harness.</a:t>
            </a:r>
          </a:p>
          <a:p>
            <a:pPr>
              <a:lnSpc>
                <a:spcPct val="90000"/>
              </a:lnSpc>
              <a:spcBef>
                <a:spcPct val="0"/>
              </a:spcBef>
            </a:pPr>
            <a:r>
              <a:rPr lang="en-IN" sz="2400" dirty="0">
                <a:solidFill>
                  <a:schemeClr val="accent1"/>
                </a:solidFill>
                <a:latin typeface="Garamond" panose="02020404030301010803" pitchFamily="18" charset="0"/>
              </a:rPr>
              <a:t>3. Baseline or Persistence model.</a:t>
            </a:r>
          </a:p>
          <a:p>
            <a:pPr>
              <a:lnSpc>
                <a:spcPct val="90000"/>
              </a:lnSpc>
              <a:spcBef>
                <a:spcPct val="0"/>
              </a:spcBef>
            </a:pPr>
            <a:r>
              <a:rPr lang="en-IN" sz="2400" dirty="0">
                <a:solidFill>
                  <a:schemeClr val="accent1"/>
                </a:solidFill>
                <a:latin typeface="Garamond" panose="02020404030301010803" pitchFamily="18" charset="0"/>
              </a:rPr>
              <a:t>4. Data Analysis.</a:t>
            </a:r>
          </a:p>
          <a:p>
            <a:pPr>
              <a:lnSpc>
                <a:spcPct val="90000"/>
              </a:lnSpc>
              <a:spcBef>
                <a:spcPct val="0"/>
              </a:spcBef>
            </a:pPr>
            <a:r>
              <a:rPr lang="en-IN" sz="2400" dirty="0">
                <a:solidFill>
                  <a:schemeClr val="accent1"/>
                </a:solidFill>
                <a:latin typeface="Garamond" panose="02020404030301010803" pitchFamily="18" charset="0"/>
              </a:rPr>
              <a:t>5. ARIMA Models.</a:t>
            </a:r>
          </a:p>
          <a:p>
            <a:pPr>
              <a:lnSpc>
                <a:spcPct val="90000"/>
              </a:lnSpc>
              <a:spcBef>
                <a:spcPct val="0"/>
              </a:spcBef>
            </a:pPr>
            <a:r>
              <a:rPr lang="en-IN" sz="2400" dirty="0">
                <a:solidFill>
                  <a:schemeClr val="accent1"/>
                </a:solidFill>
                <a:latin typeface="Garamond" panose="02020404030301010803" pitchFamily="18" charset="0"/>
              </a:rPr>
              <a:t>6. Model Validation.</a:t>
            </a:r>
          </a:p>
        </p:txBody>
      </p:sp>
    </p:spTree>
    <p:extLst>
      <p:ext uri="{BB962C8B-B14F-4D97-AF65-F5344CB8AC3E}">
        <p14:creationId xmlns:p14="http://schemas.microsoft.com/office/powerpoint/2010/main" val="426623753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9A4A63C-0CC9-CA4B-B5D1-E7E4B29A3FED}"/>
              </a:ext>
            </a:extLst>
          </p:cNvPr>
          <p:cNvSpPr/>
          <p:nvPr/>
        </p:nvSpPr>
        <p:spPr>
          <a:xfrm>
            <a:off x="0" y="0"/>
            <a:ext cx="4370107" cy="707886"/>
          </a:xfrm>
          <a:prstGeom prst="rect">
            <a:avLst/>
          </a:prstGeom>
          <a:noFill/>
        </p:spPr>
        <p:txBody>
          <a:bodyPr vert="horz" wrap="none" lIns="91440" tIns="45720" rIns="91440" bIns="45720" rtlCol="0" anchor="ctr">
            <a:spAutoFit/>
          </a:bodyPr>
          <a:lstStyle/>
          <a:p>
            <a:pPr>
              <a:lnSpc>
                <a:spcPct val="90000"/>
              </a:lnSpc>
              <a:spcBef>
                <a:spcPct val="0"/>
              </a:spcBef>
            </a:pPr>
            <a:r>
              <a:rPr lang="en-IN" sz="4000" dirty="0">
                <a:solidFill>
                  <a:srgbClr val="FF6700"/>
                </a:solidFill>
                <a:latin typeface="Garamond" panose="02020404030301010803" pitchFamily="18" charset="0"/>
              </a:rPr>
              <a:t>Problem Description</a:t>
            </a:r>
          </a:p>
        </p:txBody>
      </p:sp>
      <p:sp>
        <p:nvSpPr>
          <p:cNvPr id="3" name="TextBox 2">
            <a:extLst>
              <a:ext uri="{FF2B5EF4-FFF2-40B4-BE49-F238E27FC236}">
                <a16:creationId xmlns:a16="http://schemas.microsoft.com/office/drawing/2014/main" id="{01698DA0-5C8A-D949-AA8B-6EF25C27BBF7}"/>
              </a:ext>
            </a:extLst>
          </p:cNvPr>
          <p:cNvSpPr txBox="1"/>
          <p:nvPr/>
        </p:nvSpPr>
        <p:spPr>
          <a:xfrm>
            <a:off x="182880" y="1755648"/>
            <a:ext cx="11411712" cy="1323439"/>
          </a:xfrm>
          <a:prstGeom prst="rect">
            <a:avLst/>
          </a:prstGeom>
          <a:noFill/>
        </p:spPr>
        <p:txBody>
          <a:bodyPr wrap="square" rtlCol="0">
            <a:spAutoFit/>
          </a:bodyPr>
          <a:lstStyle/>
          <a:p>
            <a:r>
              <a:rPr lang="en-IN" sz="2000" dirty="0">
                <a:latin typeface="Garamond" panose="02020404030301010803" pitchFamily="18" charset="0"/>
              </a:rPr>
              <a:t>The problem is to forecast annual water usage. The dataset provides the annual water usage in Baltimore from 1885 to 1963, or 79 years of data. The values are in the units of </a:t>
            </a:r>
            <a:r>
              <a:rPr lang="en-IN" sz="2000" dirty="0" err="1">
                <a:latin typeface="Garamond" panose="02020404030301010803" pitchFamily="18" charset="0"/>
              </a:rPr>
              <a:t>liters</a:t>
            </a:r>
            <a:r>
              <a:rPr lang="en-IN" sz="2000" dirty="0">
                <a:latin typeface="Garamond" panose="02020404030301010803" pitchFamily="18" charset="0"/>
              </a:rPr>
              <a:t> per capita per day, and there are 79 observations. The dataset is credited to </a:t>
            </a:r>
            <a:r>
              <a:rPr lang="en-IN" sz="2000" dirty="0" err="1">
                <a:latin typeface="Garamond" panose="02020404030301010803" pitchFamily="18" charset="0"/>
              </a:rPr>
              <a:t>Hipel</a:t>
            </a:r>
            <a:r>
              <a:rPr lang="en-IN" sz="2000" dirty="0">
                <a:latin typeface="Garamond" panose="02020404030301010803" pitchFamily="18" charset="0"/>
              </a:rPr>
              <a:t> and McLeod,1994.</a:t>
            </a:r>
          </a:p>
          <a:p>
            <a:endParaRPr lang="en-US" sz="2000" dirty="0">
              <a:latin typeface="Garamond" panose="02020404030301010803" pitchFamily="18" charset="0"/>
            </a:endParaRPr>
          </a:p>
        </p:txBody>
      </p:sp>
      <p:pic>
        <p:nvPicPr>
          <p:cNvPr id="4" name="Picture 3">
            <a:extLst>
              <a:ext uri="{FF2B5EF4-FFF2-40B4-BE49-F238E27FC236}">
                <a16:creationId xmlns:a16="http://schemas.microsoft.com/office/drawing/2014/main" id="{DD111337-52F5-FF47-9B43-C46EF5FC8192}"/>
              </a:ext>
            </a:extLst>
          </p:cNvPr>
          <p:cNvPicPr>
            <a:picLocks noChangeAspect="1"/>
          </p:cNvPicPr>
          <p:nvPr/>
        </p:nvPicPr>
        <p:blipFill>
          <a:blip r:embed="rId2"/>
          <a:stretch>
            <a:fillRect/>
          </a:stretch>
        </p:blipFill>
        <p:spPr>
          <a:xfrm>
            <a:off x="431769" y="3155887"/>
            <a:ext cx="2177257" cy="2030476"/>
          </a:xfrm>
          <a:prstGeom prst="rect">
            <a:avLst/>
          </a:prstGeom>
        </p:spPr>
      </p:pic>
    </p:spTree>
    <p:extLst>
      <p:ext uri="{BB962C8B-B14F-4D97-AF65-F5344CB8AC3E}">
        <p14:creationId xmlns:p14="http://schemas.microsoft.com/office/powerpoint/2010/main" val="21338295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C1BB6B6-4BBB-C34A-AEEF-1A6D5BA38FF6}"/>
              </a:ext>
            </a:extLst>
          </p:cNvPr>
          <p:cNvSpPr txBox="1"/>
          <p:nvPr/>
        </p:nvSpPr>
        <p:spPr>
          <a:xfrm>
            <a:off x="0" y="0"/>
            <a:ext cx="3040769" cy="651845"/>
          </a:xfrm>
          <a:prstGeom prst="rect">
            <a:avLst/>
          </a:prstGeom>
          <a:noFill/>
        </p:spPr>
        <p:txBody>
          <a:bodyPr vert="horz" wrap="none" lIns="91440" tIns="45720" rIns="91440" bIns="45720" rtlCol="0" anchor="ctr">
            <a:spAutoFit/>
          </a:bodyPr>
          <a:lstStyle>
            <a:defPPr>
              <a:defRPr lang="en-US"/>
            </a:defPPr>
            <a:lvl1pPr>
              <a:lnSpc>
                <a:spcPct val="90000"/>
              </a:lnSpc>
              <a:spcBef>
                <a:spcPct val="0"/>
              </a:spcBef>
              <a:buNone/>
              <a:defRPr sz="4000">
                <a:solidFill>
                  <a:srgbClr val="FF6700"/>
                </a:solidFill>
                <a:latin typeface="Garamond" panose="02020404030301010803" pitchFamily="18" charset="0"/>
              </a:defRPr>
            </a:lvl1pPr>
          </a:lstStyle>
          <a:p>
            <a:r>
              <a:rPr lang="en-IN" dirty="0"/>
              <a:t>Naive Method</a:t>
            </a:r>
            <a:endParaRPr lang="en-US" dirty="0"/>
          </a:p>
        </p:txBody>
      </p:sp>
      <p:sp>
        <p:nvSpPr>
          <p:cNvPr id="3" name="Rectangle 2">
            <a:extLst>
              <a:ext uri="{FF2B5EF4-FFF2-40B4-BE49-F238E27FC236}">
                <a16:creationId xmlns:a16="http://schemas.microsoft.com/office/drawing/2014/main" id="{ADC3B285-C88D-5549-A027-267F578AC03D}"/>
              </a:ext>
            </a:extLst>
          </p:cNvPr>
          <p:cNvSpPr/>
          <p:nvPr/>
        </p:nvSpPr>
        <p:spPr>
          <a:xfrm>
            <a:off x="641405" y="1325881"/>
            <a:ext cx="10221401" cy="769441"/>
          </a:xfrm>
          <a:prstGeom prst="rect">
            <a:avLst/>
          </a:prstGeom>
        </p:spPr>
        <p:txBody>
          <a:bodyPr wrap="square">
            <a:spAutoFit/>
          </a:bodyPr>
          <a:lstStyle/>
          <a:p>
            <a:r>
              <a:rPr lang="en-IN" sz="2200" dirty="0">
                <a:solidFill>
                  <a:srgbClr val="222222"/>
                </a:solidFill>
                <a:latin typeface="Garamond" panose="02020404030301010803" pitchFamily="18" charset="0"/>
              </a:rPr>
              <a:t>This is the most primitive forecasting method. The premise of the </a:t>
            </a:r>
            <a:r>
              <a:rPr lang="en-IN" sz="2200" i="1" dirty="0">
                <a:solidFill>
                  <a:srgbClr val="222222"/>
                </a:solidFill>
                <a:latin typeface="Garamond" panose="02020404030301010803" pitchFamily="18" charset="0"/>
              </a:rPr>
              <a:t>naive</a:t>
            </a:r>
            <a:r>
              <a:rPr lang="en-IN" sz="2200" dirty="0">
                <a:solidFill>
                  <a:srgbClr val="222222"/>
                </a:solidFill>
                <a:latin typeface="Garamond" panose="02020404030301010803" pitchFamily="18" charset="0"/>
              </a:rPr>
              <a:t> method is that the expected point is equal to the last observed point:</a:t>
            </a:r>
            <a:endParaRPr lang="en-US" sz="2200" dirty="0">
              <a:latin typeface="Garamond" panose="02020404030301010803" pitchFamily="18" charset="0"/>
            </a:endParaRPr>
          </a:p>
        </p:txBody>
      </p:sp>
      <p:pic>
        <p:nvPicPr>
          <p:cNvPr id="5" name="Picture 4">
            <a:extLst>
              <a:ext uri="{FF2B5EF4-FFF2-40B4-BE49-F238E27FC236}">
                <a16:creationId xmlns:a16="http://schemas.microsoft.com/office/drawing/2014/main" id="{7AB4E5B2-F2CB-7F48-9F86-7E41EB8FE119}"/>
              </a:ext>
            </a:extLst>
          </p:cNvPr>
          <p:cNvPicPr>
            <a:picLocks noChangeAspect="1"/>
          </p:cNvPicPr>
          <p:nvPr/>
        </p:nvPicPr>
        <p:blipFill>
          <a:blip r:embed="rId2"/>
          <a:stretch>
            <a:fillRect/>
          </a:stretch>
        </p:blipFill>
        <p:spPr>
          <a:xfrm>
            <a:off x="4421587" y="2649772"/>
            <a:ext cx="1402080" cy="533400"/>
          </a:xfrm>
          <a:prstGeom prst="rect">
            <a:avLst/>
          </a:prstGeom>
        </p:spPr>
      </p:pic>
    </p:spTree>
    <p:extLst>
      <p:ext uri="{BB962C8B-B14F-4D97-AF65-F5344CB8AC3E}">
        <p14:creationId xmlns:p14="http://schemas.microsoft.com/office/powerpoint/2010/main" val="24809863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3C21A2F-40CF-4F46-A0B4-7CC89831B9B4}"/>
              </a:ext>
            </a:extLst>
          </p:cNvPr>
          <p:cNvSpPr/>
          <p:nvPr/>
        </p:nvSpPr>
        <p:spPr>
          <a:xfrm>
            <a:off x="0" y="0"/>
            <a:ext cx="2687018" cy="707886"/>
          </a:xfrm>
          <a:prstGeom prst="rect">
            <a:avLst/>
          </a:prstGeom>
          <a:noFill/>
        </p:spPr>
        <p:txBody>
          <a:bodyPr vert="horz" wrap="none" lIns="91440" tIns="45720" rIns="91440" bIns="45720" rtlCol="0" anchor="ctr">
            <a:spAutoFit/>
          </a:bodyPr>
          <a:lstStyle/>
          <a:p>
            <a:pPr>
              <a:lnSpc>
                <a:spcPct val="90000"/>
              </a:lnSpc>
              <a:spcBef>
                <a:spcPct val="0"/>
              </a:spcBef>
            </a:pPr>
            <a:r>
              <a:rPr lang="en-IN" sz="4000" dirty="0">
                <a:solidFill>
                  <a:srgbClr val="FF6700"/>
                </a:solidFill>
                <a:latin typeface="Garamond" panose="02020404030301010803" pitchFamily="18" charset="0"/>
              </a:rPr>
              <a:t>Test method</a:t>
            </a:r>
          </a:p>
        </p:txBody>
      </p:sp>
      <p:sp>
        <p:nvSpPr>
          <p:cNvPr id="3" name="Rectangle 2">
            <a:extLst>
              <a:ext uri="{FF2B5EF4-FFF2-40B4-BE49-F238E27FC236}">
                <a16:creationId xmlns:a16="http://schemas.microsoft.com/office/drawing/2014/main" id="{70024C2B-EF15-6142-A23F-8EAD6FE1E60D}"/>
              </a:ext>
            </a:extLst>
          </p:cNvPr>
          <p:cNvSpPr/>
          <p:nvPr/>
        </p:nvSpPr>
        <p:spPr>
          <a:xfrm>
            <a:off x="121920" y="1544288"/>
            <a:ext cx="11180064" cy="4401205"/>
          </a:xfrm>
          <a:prstGeom prst="rect">
            <a:avLst/>
          </a:prstGeom>
        </p:spPr>
        <p:txBody>
          <a:bodyPr wrap="square">
            <a:spAutoFit/>
          </a:bodyPr>
          <a:lstStyle/>
          <a:p>
            <a:r>
              <a:rPr lang="en-IN" sz="2000" dirty="0">
                <a:latin typeface="Garamond" panose="02020404030301010803" pitchFamily="18" charset="0"/>
              </a:rPr>
              <a:t>We must develop a test method to investigate the data and evaluate models. </a:t>
            </a:r>
          </a:p>
          <a:p>
            <a:r>
              <a:rPr lang="en-IN" sz="2000" dirty="0">
                <a:latin typeface="Garamond" panose="02020404030301010803" pitchFamily="18" charset="0"/>
              </a:rPr>
              <a:t>This involves two steps:</a:t>
            </a:r>
          </a:p>
          <a:p>
            <a:r>
              <a:rPr lang="en-IN" sz="2000" dirty="0">
                <a:latin typeface="Garamond" panose="02020404030301010803" pitchFamily="18" charset="0"/>
              </a:rPr>
              <a:t>1. Defining a Validation Dataset.</a:t>
            </a:r>
          </a:p>
          <a:p>
            <a:r>
              <a:rPr lang="en-IN" sz="2000" dirty="0">
                <a:latin typeface="Garamond" panose="02020404030301010803" pitchFamily="18" charset="0"/>
              </a:rPr>
              <a:t>2. Developing a Method for Model Evaluation.</a:t>
            </a:r>
          </a:p>
          <a:p>
            <a:endParaRPr lang="en-IN" sz="2000" dirty="0">
              <a:effectLst/>
              <a:latin typeface="Garamond" panose="02020404030301010803" pitchFamily="18" charset="0"/>
            </a:endParaRPr>
          </a:p>
          <a:p>
            <a:endParaRPr lang="en-IN" sz="2000" dirty="0">
              <a:latin typeface="Garamond" panose="02020404030301010803" pitchFamily="18" charset="0"/>
            </a:endParaRPr>
          </a:p>
          <a:p>
            <a:r>
              <a:rPr lang="en-IN" sz="2000" dirty="0">
                <a:effectLst/>
                <a:latin typeface="Garamond" panose="02020404030301010803" pitchFamily="18" charset="0"/>
              </a:rPr>
              <a:t>Divide the data into two partitions. Training data from </a:t>
            </a:r>
            <a:r>
              <a:rPr lang="en-IN" sz="2000" dirty="0">
                <a:latin typeface="Garamond" panose="02020404030301010803" pitchFamily="18" charset="0"/>
              </a:rPr>
              <a:t>1885  to 1953 will be used for analysis and model selection. and last 10 years of data. This final decade of data will be used to validate the final model.</a:t>
            </a:r>
          </a:p>
          <a:p>
            <a:endParaRPr lang="en-IN" sz="2000" dirty="0">
              <a:latin typeface="Garamond" panose="02020404030301010803" pitchFamily="18" charset="0"/>
            </a:endParaRPr>
          </a:p>
          <a:p>
            <a:r>
              <a:rPr lang="en-IN" sz="2000" dirty="0">
                <a:latin typeface="Garamond" panose="02020404030301010803" pitchFamily="18" charset="0"/>
              </a:rPr>
              <a:t>The </a:t>
            </a:r>
            <a:r>
              <a:rPr lang="en-IN" sz="2000" dirty="0" err="1">
                <a:latin typeface="Garamond" panose="02020404030301010803" pitchFamily="18" charset="0"/>
              </a:rPr>
              <a:t>specic</a:t>
            </a:r>
            <a:r>
              <a:rPr lang="en-IN" sz="2000" dirty="0">
                <a:latin typeface="Garamond" panose="02020404030301010803" pitchFamily="18" charset="0"/>
              </a:rPr>
              <a:t> contents of these les are:</a:t>
            </a:r>
          </a:p>
          <a:p>
            <a:r>
              <a:rPr lang="en-IN" sz="2000" dirty="0">
                <a:latin typeface="Garamond" panose="02020404030301010803" pitchFamily="18" charset="0"/>
              </a:rPr>
              <a:t>. </a:t>
            </a:r>
            <a:r>
              <a:rPr lang="en-IN" sz="2000" dirty="0" err="1">
                <a:latin typeface="Garamond" panose="02020404030301010803" pitchFamily="18" charset="0"/>
              </a:rPr>
              <a:t>dataset.csv</a:t>
            </a:r>
            <a:r>
              <a:rPr lang="en-IN" sz="2000" dirty="0">
                <a:latin typeface="Garamond" panose="02020404030301010803" pitchFamily="18" charset="0"/>
              </a:rPr>
              <a:t>: Observations from 1885 to 1953 (69 observations).</a:t>
            </a:r>
          </a:p>
          <a:p>
            <a:r>
              <a:rPr lang="en-IN" sz="2000" dirty="0">
                <a:latin typeface="Garamond" panose="02020404030301010803" pitchFamily="18" charset="0"/>
              </a:rPr>
              <a:t>. </a:t>
            </a:r>
            <a:r>
              <a:rPr lang="en-IN" sz="2000" dirty="0" err="1">
                <a:latin typeface="Garamond" panose="02020404030301010803" pitchFamily="18" charset="0"/>
              </a:rPr>
              <a:t>validation.csv</a:t>
            </a:r>
            <a:r>
              <a:rPr lang="en-IN" sz="2000" dirty="0">
                <a:latin typeface="Garamond" panose="02020404030301010803" pitchFamily="18" charset="0"/>
              </a:rPr>
              <a:t>: Observations from 1954 to 1963 (10 observations).</a:t>
            </a:r>
          </a:p>
          <a:p>
            <a:endParaRPr lang="en-IN" sz="2000" dirty="0">
              <a:latin typeface="Garamond" panose="02020404030301010803" pitchFamily="18" charset="0"/>
            </a:endParaRPr>
          </a:p>
          <a:p>
            <a:endParaRPr lang="en-IN" sz="2000" dirty="0">
              <a:effectLst/>
              <a:latin typeface="Garamond" panose="02020404030301010803" pitchFamily="18" charset="0"/>
            </a:endParaRPr>
          </a:p>
        </p:txBody>
      </p:sp>
    </p:spTree>
    <p:extLst>
      <p:ext uri="{BB962C8B-B14F-4D97-AF65-F5344CB8AC3E}">
        <p14:creationId xmlns:p14="http://schemas.microsoft.com/office/powerpoint/2010/main" val="391063684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8856B82-8668-2E44-B65E-052501E94A03}"/>
              </a:ext>
            </a:extLst>
          </p:cNvPr>
          <p:cNvSpPr/>
          <p:nvPr/>
        </p:nvSpPr>
        <p:spPr>
          <a:xfrm>
            <a:off x="182880" y="889843"/>
            <a:ext cx="11582400" cy="5940088"/>
          </a:xfrm>
          <a:prstGeom prst="rect">
            <a:avLst/>
          </a:prstGeom>
        </p:spPr>
        <p:txBody>
          <a:bodyPr wrap="square">
            <a:spAutoFit/>
          </a:bodyPr>
          <a:lstStyle/>
          <a:p>
            <a:r>
              <a:rPr lang="en-IN" sz="2000" dirty="0">
                <a:latin typeface="Garamond" panose="02020404030301010803" pitchFamily="18" charset="0"/>
              </a:rPr>
              <a:t>The baseline prediction for time series forecasting is called the naive forecast, or</a:t>
            </a:r>
          </a:p>
          <a:p>
            <a:r>
              <a:rPr lang="en-IN" sz="2000" dirty="0">
                <a:latin typeface="Garamond" panose="02020404030301010803" pitchFamily="18" charset="0"/>
              </a:rPr>
              <a:t>persistence.</a:t>
            </a:r>
          </a:p>
          <a:p>
            <a:endParaRPr lang="en-IN" sz="2000" dirty="0">
              <a:latin typeface="Garamond" panose="02020404030301010803" pitchFamily="18" charset="0"/>
            </a:endParaRPr>
          </a:p>
          <a:p>
            <a:r>
              <a:rPr lang="en-IN" sz="2000" dirty="0">
                <a:latin typeface="Garamond" panose="02020404030301010803" pitchFamily="18" charset="0"/>
              </a:rPr>
              <a:t>This is where the observation from the previous time step is used as the prediction for the</a:t>
            </a:r>
          </a:p>
          <a:p>
            <a:r>
              <a:rPr lang="en-IN" sz="2000" dirty="0">
                <a:latin typeface="Garamond" panose="02020404030301010803" pitchFamily="18" charset="0"/>
              </a:rPr>
              <a:t>observation at the next time step. We can plug this directly into the test harness defined in the</a:t>
            </a:r>
          </a:p>
          <a:p>
            <a:r>
              <a:rPr lang="en-IN" sz="2000" dirty="0">
                <a:latin typeface="Garamond" panose="02020404030301010803" pitchFamily="18" charset="0"/>
              </a:rPr>
              <a:t>previous section.</a:t>
            </a:r>
          </a:p>
          <a:p>
            <a:endParaRPr lang="en-IN" sz="2000" dirty="0">
              <a:effectLst/>
              <a:latin typeface="Garamond" panose="02020404030301010803" pitchFamily="18" charset="0"/>
            </a:endParaRPr>
          </a:p>
          <a:p>
            <a:endParaRPr lang="en-IN" sz="2000" dirty="0">
              <a:latin typeface="Garamond" panose="02020404030301010803" pitchFamily="18" charset="0"/>
            </a:endParaRPr>
          </a:p>
          <a:p>
            <a:endParaRPr lang="en-IN" sz="2000" dirty="0">
              <a:latin typeface="Garamond" panose="02020404030301010803" pitchFamily="18" charset="0"/>
            </a:endParaRPr>
          </a:p>
          <a:p>
            <a:endParaRPr lang="en-IN" sz="2000" dirty="0">
              <a:latin typeface="Garamond" panose="02020404030301010803" pitchFamily="18" charset="0"/>
            </a:endParaRPr>
          </a:p>
          <a:p>
            <a:endParaRPr lang="en-IN" sz="2000" dirty="0">
              <a:latin typeface="Garamond" panose="02020404030301010803" pitchFamily="18" charset="0"/>
            </a:endParaRPr>
          </a:p>
          <a:p>
            <a:endParaRPr lang="en-IN" sz="2000" dirty="0">
              <a:latin typeface="Garamond" panose="02020404030301010803" pitchFamily="18" charset="0"/>
            </a:endParaRPr>
          </a:p>
          <a:p>
            <a:endParaRPr lang="en-IN" sz="2000" dirty="0">
              <a:latin typeface="Garamond" panose="02020404030301010803" pitchFamily="18" charset="0"/>
            </a:endParaRPr>
          </a:p>
          <a:p>
            <a:endParaRPr lang="en-IN" sz="2000" dirty="0">
              <a:latin typeface="Garamond" panose="02020404030301010803" pitchFamily="18" charset="0"/>
            </a:endParaRPr>
          </a:p>
          <a:p>
            <a:r>
              <a:rPr lang="en-IN" sz="2000" dirty="0">
                <a:latin typeface="Garamond" panose="02020404030301010803" pitchFamily="18" charset="0"/>
              </a:rPr>
              <a:t>Running the test harness prints the prediction and observation for each iteration of the test dataset. The example ends by printing the RMSE for the model. In this case, we can see that the persistence model achieved an RMSE of 21.975. This means that on average, the model was wrong by about 22 </a:t>
            </a:r>
            <a:r>
              <a:rPr lang="en-IN" sz="2000" dirty="0" err="1">
                <a:latin typeface="Garamond" panose="02020404030301010803" pitchFamily="18" charset="0"/>
              </a:rPr>
              <a:t>liters</a:t>
            </a:r>
            <a:r>
              <a:rPr lang="en-IN" sz="2000" dirty="0">
                <a:latin typeface="Garamond" panose="02020404030301010803" pitchFamily="18" charset="0"/>
              </a:rPr>
              <a:t> per capita per day for each prediction made.</a:t>
            </a:r>
          </a:p>
          <a:p>
            <a:endParaRPr lang="en-IN" sz="2000" dirty="0">
              <a:effectLst/>
              <a:latin typeface="Garamond" panose="02020404030301010803" pitchFamily="18" charset="0"/>
            </a:endParaRPr>
          </a:p>
        </p:txBody>
      </p:sp>
      <p:sp>
        <p:nvSpPr>
          <p:cNvPr id="3" name="Rectangle 2">
            <a:extLst>
              <a:ext uri="{FF2B5EF4-FFF2-40B4-BE49-F238E27FC236}">
                <a16:creationId xmlns:a16="http://schemas.microsoft.com/office/drawing/2014/main" id="{58B6E048-FE1B-4B4E-A8A1-34D4FF18D47B}"/>
              </a:ext>
            </a:extLst>
          </p:cNvPr>
          <p:cNvSpPr/>
          <p:nvPr/>
        </p:nvSpPr>
        <p:spPr>
          <a:xfrm>
            <a:off x="0" y="0"/>
            <a:ext cx="6191375" cy="707886"/>
          </a:xfrm>
          <a:prstGeom prst="rect">
            <a:avLst/>
          </a:prstGeom>
          <a:noFill/>
        </p:spPr>
        <p:txBody>
          <a:bodyPr vert="horz" wrap="none" lIns="91440" tIns="45720" rIns="91440" bIns="45720" rtlCol="0" anchor="ctr">
            <a:spAutoFit/>
          </a:bodyPr>
          <a:lstStyle/>
          <a:p>
            <a:pPr>
              <a:lnSpc>
                <a:spcPct val="90000"/>
              </a:lnSpc>
              <a:spcBef>
                <a:spcPct val="0"/>
              </a:spcBef>
            </a:pPr>
            <a:r>
              <a:rPr lang="en-IN" sz="4000" dirty="0">
                <a:solidFill>
                  <a:srgbClr val="FF6700"/>
                </a:solidFill>
                <a:latin typeface="Garamond" panose="02020404030301010803" pitchFamily="18" charset="0"/>
              </a:rPr>
              <a:t>Baseline or Persistence model.</a:t>
            </a:r>
          </a:p>
        </p:txBody>
      </p:sp>
      <p:pic>
        <p:nvPicPr>
          <p:cNvPr id="4" name="Picture 3">
            <a:extLst>
              <a:ext uri="{FF2B5EF4-FFF2-40B4-BE49-F238E27FC236}">
                <a16:creationId xmlns:a16="http://schemas.microsoft.com/office/drawing/2014/main" id="{CF508CFA-2F04-4142-B701-8F779AC0CBAF}"/>
              </a:ext>
            </a:extLst>
          </p:cNvPr>
          <p:cNvPicPr>
            <a:picLocks noChangeAspect="1"/>
          </p:cNvPicPr>
          <p:nvPr/>
        </p:nvPicPr>
        <p:blipFill>
          <a:blip r:embed="rId2"/>
          <a:stretch>
            <a:fillRect/>
          </a:stretch>
        </p:blipFill>
        <p:spPr>
          <a:xfrm>
            <a:off x="728045" y="2782824"/>
            <a:ext cx="3250022" cy="1534274"/>
          </a:xfrm>
          <a:prstGeom prst="rect">
            <a:avLst/>
          </a:prstGeom>
        </p:spPr>
      </p:pic>
    </p:spTree>
    <p:extLst>
      <p:ext uri="{BB962C8B-B14F-4D97-AF65-F5344CB8AC3E}">
        <p14:creationId xmlns:p14="http://schemas.microsoft.com/office/powerpoint/2010/main" val="21848349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25646FF-0332-F941-8585-86909B9FA643}"/>
              </a:ext>
            </a:extLst>
          </p:cNvPr>
          <p:cNvSpPr/>
          <p:nvPr/>
        </p:nvSpPr>
        <p:spPr>
          <a:xfrm>
            <a:off x="0" y="0"/>
            <a:ext cx="2914580" cy="707886"/>
          </a:xfrm>
          <a:prstGeom prst="rect">
            <a:avLst/>
          </a:prstGeom>
          <a:noFill/>
        </p:spPr>
        <p:txBody>
          <a:bodyPr vert="horz" wrap="none" lIns="91440" tIns="45720" rIns="91440" bIns="45720" rtlCol="0" anchor="ctr">
            <a:spAutoFit/>
          </a:bodyPr>
          <a:lstStyle/>
          <a:p>
            <a:pPr>
              <a:lnSpc>
                <a:spcPct val="90000"/>
              </a:lnSpc>
              <a:spcBef>
                <a:spcPct val="0"/>
              </a:spcBef>
            </a:pPr>
            <a:r>
              <a:rPr lang="en-IN" sz="4000" dirty="0">
                <a:solidFill>
                  <a:srgbClr val="FF6700"/>
                </a:solidFill>
                <a:latin typeface="Garamond" panose="02020404030301010803" pitchFamily="18" charset="0"/>
              </a:rPr>
              <a:t>Data Analysis</a:t>
            </a:r>
          </a:p>
        </p:txBody>
      </p:sp>
      <p:sp>
        <p:nvSpPr>
          <p:cNvPr id="3" name="Rectangle 2">
            <a:extLst>
              <a:ext uri="{FF2B5EF4-FFF2-40B4-BE49-F238E27FC236}">
                <a16:creationId xmlns:a16="http://schemas.microsoft.com/office/drawing/2014/main" id="{D1230070-DE72-2041-9E4F-5E8C2811AA19}"/>
              </a:ext>
            </a:extLst>
          </p:cNvPr>
          <p:cNvSpPr/>
          <p:nvPr/>
        </p:nvSpPr>
        <p:spPr>
          <a:xfrm>
            <a:off x="0" y="1120676"/>
            <a:ext cx="11643360" cy="2308324"/>
          </a:xfrm>
          <a:prstGeom prst="rect">
            <a:avLst/>
          </a:prstGeom>
        </p:spPr>
        <p:txBody>
          <a:bodyPr wrap="square">
            <a:spAutoFit/>
          </a:bodyPr>
          <a:lstStyle/>
          <a:p>
            <a:r>
              <a:rPr lang="en-IN" dirty="0">
                <a:latin typeface="Garamond" panose="02020404030301010803" pitchFamily="18" charset="0"/>
              </a:rPr>
              <a:t>We can use summary statistics and plots of the data to quickly learn more about the structure</a:t>
            </a:r>
          </a:p>
          <a:p>
            <a:r>
              <a:rPr lang="en-IN" dirty="0">
                <a:latin typeface="Garamond" panose="02020404030301010803" pitchFamily="18" charset="0"/>
              </a:rPr>
              <a:t>of the prediction problem. </a:t>
            </a:r>
          </a:p>
          <a:p>
            <a:endParaRPr lang="en-IN" dirty="0">
              <a:latin typeface="Garamond" panose="02020404030301010803" pitchFamily="18" charset="0"/>
            </a:endParaRPr>
          </a:p>
          <a:p>
            <a:r>
              <a:rPr lang="en-IN" dirty="0">
                <a:latin typeface="Garamond" panose="02020404030301010803" pitchFamily="18" charset="0"/>
              </a:rPr>
              <a:t>Let us look at the data from four perspectives:</a:t>
            </a:r>
          </a:p>
          <a:p>
            <a:r>
              <a:rPr lang="en-IN" dirty="0">
                <a:latin typeface="Garamond" panose="02020404030301010803" pitchFamily="18" charset="0"/>
              </a:rPr>
              <a:t>1. Summary Statistics.</a:t>
            </a:r>
          </a:p>
          <a:p>
            <a:r>
              <a:rPr lang="en-IN" dirty="0">
                <a:latin typeface="Garamond" panose="02020404030301010803" pitchFamily="18" charset="0"/>
              </a:rPr>
              <a:t>2. Line Plot.</a:t>
            </a:r>
          </a:p>
          <a:p>
            <a:r>
              <a:rPr lang="en-IN" dirty="0">
                <a:latin typeface="Garamond" panose="02020404030301010803" pitchFamily="18" charset="0"/>
              </a:rPr>
              <a:t>3. Density Plots.</a:t>
            </a:r>
          </a:p>
          <a:p>
            <a:r>
              <a:rPr lang="en-IN" dirty="0">
                <a:latin typeface="Garamond" panose="02020404030301010803" pitchFamily="18" charset="0"/>
              </a:rPr>
              <a:t>4. Box and Whisker Plot.</a:t>
            </a:r>
            <a:endParaRPr lang="en-IN" dirty="0">
              <a:effectLst/>
              <a:latin typeface="Garamond" panose="02020404030301010803" pitchFamily="18" charset="0"/>
            </a:endParaRPr>
          </a:p>
        </p:txBody>
      </p:sp>
      <p:sp>
        <p:nvSpPr>
          <p:cNvPr id="4" name="Rectangle 3">
            <a:extLst>
              <a:ext uri="{FF2B5EF4-FFF2-40B4-BE49-F238E27FC236}">
                <a16:creationId xmlns:a16="http://schemas.microsoft.com/office/drawing/2014/main" id="{BFF6EA3B-5E33-D846-879D-C63CD4D8D1C2}"/>
              </a:ext>
            </a:extLst>
          </p:cNvPr>
          <p:cNvSpPr/>
          <p:nvPr/>
        </p:nvSpPr>
        <p:spPr>
          <a:xfrm>
            <a:off x="414528" y="4180344"/>
            <a:ext cx="2450592" cy="2308324"/>
          </a:xfrm>
          <a:prstGeom prst="rect">
            <a:avLst/>
          </a:prstGeom>
        </p:spPr>
        <p:txBody>
          <a:bodyPr wrap="square">
            <a:spAutoFit/>
          </a:bodyPr>
          <a:lstStyle/>
          <a:p>
            <a:r>
              <a:rPr lang="en-IN" dirty="0">
                <a:latin typeface="Garamond" panose="02020404030301010803" pitchFamily="18" charset="0"/>
              </a:rPr>
              <a:t>count 69.000000</a:t>
            </a:r>
          </a:p>
          <a:p>
            <a:r>
              <a:rPr lang="en-IN" dirty="0">
                <a:latin typeface="Garamond" panose="02020404030301010803" pitchFamily="18" charset="0"/>
              </a:rPr>
              <a:t>mean 500.478261</a:t>
            </a:r>
          </a:p>
          <a:p>
            <a:r>
              <a:rPr lang="en-IN" dirty="0">
                <a:latin typeface="Garamond" panose="02020404030301010803" pitchFamily="18" charset="0"/>
              </a:rPr>
              <a:t>std 73.901685</a:t>
            </a:r>
          </a:p>
          <a:p>
            <a:r>
              <a:rPr lang="en-IN" dirty="0">
                <a:latin typeface="Garamond" panose="02020404030301010803" pitchFamily="18" charset="0"/>
              </a:rPr>
              <a:t>min 344.000000</a:t>
            </a:r>
          </a:p>
          <a:p>
            <a:r>
              <a:rPr lang="en-IN" dirty="0">
                <a:latin typeface="Garamond" panose="02020404030301010803" pitchFamily="18" charset="0"/>
              </a:rPr>
              <a:t>25% 458.000000</a:t>
            </a:r>
          </a:p>
          <a:p>
            <a:r>
              <a:rPr lang="en-IN" dirty="0">
                <a:latin typeface="Garamond" panose="02020404030301010803" pitchFamily="18" charset="0"/>
              </a:rPr>
              <a:t>50% 492.000000</a:t>
            </a:r>
          </a:p>
          <a:p>
            <a:r>
              <a:rPr lang="en-IN" dirty="0">
                <a:latin typeface="Garamond" panose="02020404030301010803" pitchFamily="18" charset="0"/>
              </a:rPr>
              <a:t>75% 538.000000</a:t>
            </a:r>
          </a:p>
          <a:p>
            <a:r>
              <a:rPr lang="en-IN" dirty="0">
                <a:latin typeface="Garamond" panose="02020404030301010803" pitchFamily="18" charset="0"/>
              </a:rPr>
              <a:t>max 662.000000</a:t>
            </a:r>
            <a:endParaRPr lang="en-IN" dirty="0">
              <a:effectLst/>
              <a:latin typeface="Garamond" panose="02020404030301010803" pitchFamily="18" charset="0"/>
            </a:endParaRPr>
          </a:p>
        </p:txBody>
      </p:sp>
    </p:spTree>
    <p:extLst>
      <p:ext uri="{BB962C8B-B14F-4D97-AF65-F5344CB8AC3E}">
        <p14:creationId xmlns:p14="http://schemas.microsoft.com/office/powerpoint/2010/main" val="16689565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D6F7345-BE1D-6648-A305-7C4663955253}"/>
              </a:ext>
            </a:extLst>
          </p:cNvPr>
          <p:cNvPicPr>
            <a:picLocks noChangeAspect="1"/>
          </p:cNvPicPr>
          <p:nvPr/>
        </p:nvPicPr>
        <p:blipFill>
          <a:blip r:embed="rId2"/>
          <a:stretch>
            <a:fillRect/>
          </a:stretch>
        </p:blipFill>
        <p:spPr>
          <a:xfrm>
            <a:off x="256032" y="143256"/>
            <a:ext cx="3527552" cy="2645664"/>
          </a:xfrm>
          <a:prstGeom prst="rect">
            <a:avLst/>
          </a:prstGeom>
        </p:spPr>
      </p:pic>
      <p:pic>
        <p:nvPicPr>
          <p:cNvPr id="3" name="Picture 2">
            <a:extLst>
              <a:ext uri="{FF2B5EF4-FFF2-40B4-BE49-F238E27FC236}">
                <a16:creationId xmlns:a16="http://schemas.microsoft.com/office/drawing/2014/main" id="{CA503BA2-FF69-904D-9107-DA8827C73101}"/>
              </a:ext>
            </a:extLst>
          </p:cNvPr>
          <p:cNvPicPr>
            <a:picLocks noChangeAspect="1"/>
          </p:cNvPicPr>
          <p:nvPr/>
        </p:nvPicPr>
        <p:blipFill>
          <a:blip r:embed="rId3"/>
          <a:stretch>
            <a:fillRect/>
          </a:stretch>
        </p:blipFill>
        <p:spPr>
          <a:xfrm>
            <a:off x="7103872" y="385572"/>
            <a:ext cx="4864608" cy="3648456"/>
          </a:xfrm>
          <a:prstGeom prst="rect">
            <a:avLst/>
          </a:prstGeom>
        </p:spPr>
      </p:pic>
      <p:pic>
        <p:nvPicPr>
          <p:cNvPr id="4" name="Picture 3">
            <a:extLst>
              <a:ext uri="{FF2B5EF4-FFF2-40B4-BE49-F238E27FC236}">
                <a16:creationId xmlns:a16="http://schemas.microsoft.com/office/drawing/2014/main" id="{1394EE45-A2F6-D944-9C67-3269865B4E24}"/>
              </a:ext>
            </a:extLst>
          </p:cNvPr>
          <p:cNvPicPr>
            <a:picLocks noChangeAspect="1"/>
          </p:cNvPicPr>
          <p:nvPr/>
        </p:nvPicPr>
        <p:blipFill>
          <a:blip r:embed="rId4"/>
          <a:stretch>
            <a:fillRect/>
          </a:stretch>
        </p:blipFill>
        <p:spPr>
          <a:xfrm>
            <a:off x="1438656" y="2651760"/>
            <a:ext cx="5510784" cy="4133088"/>
          </a:xfrm>
          <a:prstGeom prst="rect">
            <a:avLst/>
          </a:prstGeom>
        </p:spPr>
      </p:pic>
    </p:spTree>
    <p:extLst>
      <p:ext uri="{BB962C8B-B14F-4D97-AF65-F5344CB8AC3E}">
        <p14:creationId xmlns:p14="http://schemas.microsoft.com/office/powerpoint/2010/main" val="369072337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9ECAD82-AC57-A644-A7A5-9535424A7B0E}"/>
              </a:ext>
            </a:extLst>
          </p:cNvPr>
          <p:cNvSpPr txBox="1"/>
          <p:nvPr/>
        </p:nvSpPr>
        <p:spPr>
          <a:xfrm>
            <a:off x="0" y="85344"/>
            <a:ext cx="2067297" cy="369332"/>
          </a:xfrm>
          <a:prstGeom prst="rect">
            <a:avLst/>
          </a:prstGeom>
          <a:noFill/>
        </p:spPr>
        <p:txBody>
          <a:bodyPr vert="horz" wrap="none" lIns="91440" tIns="45720" rIns="91440" bIns="45720" rtlCol="0" anchor="ctr">
            <a:spAutoFit/>
          </a:bodyPr>
          <a:lstStyle>
            <a:defPPr>
              <a:defRPr lang="en-US"/>
            </a:defPPr>
            <a:lvl1pPr>
              <a:lnSpc>
                <a:spcPct val="90000"/>
              </a:lnSpc>
              <a:spcBef>
                <a:spcPct val="0"/>
              </a:spcBef>
              <a:defRPr sz="4000">
                <a:solidFill>
                  <a:srgbClr val="FF6700"/>
                </a:solidFill>
                <a:latin typeface="Garamond" panose="02020404030301010803" pitchFamily="18" charset="0"/>
              </a:defRPr>
            </a:lvl1pPr>
          </a:lstStyle>
          <a:p>
            <a:r>
              <a:rPr lang="en-US" dirty="0"/>
              <a:t>Model Building flow</a:t>
            </a:r>
          </a:p>
        </p:txBody>
      </p:sp>
      <p:grpSp>
        <p:nvGrpSpPr>
          <p:cNvPr id="17" name="Group 16">
            <a:extLst>
              <a:ext uri="{FF2B5EF4-FFF2-40B4-BE49-F238E27FC236}">
                <a16:creationId xmlns:a16="http://schemas.microsoft.com/office/drawing/2014/main" id="{1EAC275A-AF6A-0541-BF07-2D2907E75244}"/>
              </a:ext>
            </a:extLst>
          </p:cNvPr>
          <p:cNvGrpSpPr/>
          <p:nvPr/>
        </p:nvGrpSpPr>
        <p:grpSpPr>
          <a:xfrm>
            <a:off x="3938016" y="891799"/>
            <a:ext cx="4315968" cy="5724147"/>
            <a:chOff x="2694432" y="463296"/>
            <a:chExt cx="4315968" cy="5724147"/>
          </a:xfrm>
        </p:grpSpPr>
        <p:sp>
          <p:nvSpPr>
            <p:cNvPr id="5" name="Rectangle 4">
              <a:extLst>
                <a:ext uri="{FF2B5EF4-FFF2-40B4-BE49-F238E27FC236}">
                  <a16:creationId xmlns:a16="http://schemas.microsoft.com/office/drawing/2014/main" id="{5AF414D4-7CF9-304A-90C7-4BBD4714DE3D}"/>
                </a:ext>
              </a:extLst>
            </p:cNvPr>
            <p:cNvSpPr/>
            <p:nvPr/>
          </p:nvSpPr>
          <p:spPr>
            <a:xfrm>
              <a:off x="2694432" y="463296"/>
              <a:ext cx="4315968" cy="5608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latin typeface="Garamond" panose="02020404030301010803" pitchFamily="18" charset="0"/>
                </a:rPr>
                <a:t>Divide the dataset in to train and test</a:t>
              </a:r>
            </a:p>
          </p:txBody>
        </p:sp>
        <p:sp>
          <p:nvSpPr>
            <p:cNvPr id="6" name="Rectangle 5">
              <a:extLst>
                <a:ext uri="{FF2B5EF4-FFF2-40B4-BE49-F238E27FC236}">
                  <a16:creationId xmlns:a16="http://schemas.microsoft.com/office/drawing/2014/main" id="{E9B7AD17-E148-814A-BCCF-4FE59D3DA3EF}"/>
                </a:ext>
              </a:extLst>
            </p:cNvPr>
            <p:cNvSpPr/>
            <p:nvPr/>
          </p:nvSpPr>
          <p:spPr>
            <a:xfrm>
              <a:off x="2694432" y="1424026"/>
              <a:ext cx="4315968" cy="6766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latin typeface="Garamond" panose="02020404030301010803" pitchFamily="18" charset="0"/>
                </a:rPr>
                <a:t>Find the best p, d, q values using ‘Grid search’ method </a:t>
              </a:r>
            </a:p>
          </p:txBody>
        </p:sp>
        <p:sp>
          <p:nvSpPr>
            <p:cNvPr id="7" name="Rectangle 6">
              <a:extLst>
                <a:ext uri="{FF2B5EF4-FFF2-40B4-BE49-F238E27FC236}">
                  <a16:creationId xmlns:a16="http://schemas.microsoft.com/office/drawing/2014/main" id="{7A5D8B82-3F89-314F-BF70-426E340DAE56}"/>
                </a:ext>
              </a:extLst>
            </p:cNvPr>
            <p:cNvSpPr/>
            <p:nvPr/>
          </p:nvSpPr>
          <p:spPr>
            <a:xfrm>
              <a:off x="2694432" y="2500580"/>
              <a:ext cx="4315968" cy="5120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latin typeface="Garamond" panose="02020404030301010803" pitchFamily="18" charset="0"/>
                </a:rPr>
                <a:t>Build ARIMA model using the </a:t>
              </a:r>
              <a:r>
                <a:rPr lang="en-US" sz="2200" dirty="0" err="1">
                  <a:latin typeface="Garamond" panose="02020404030301010803" pitchFamily="18" charset="0"/>
                </a:rPr>
                <a:t>p,d,q</a:t>
              </a:r>
              <a:endParaRPr lang="en-US" sz="2200" dirty="0">
                <a:latin typeface="Garamond" panose="02020404030301010803" pitchFamily="18" charset="0"/>
              </a:endParaRPr>
            </a:p>
          </p:txBody>
        </p:sp>
        <p:sp>
          <p:nvSpPr>
            <p:cNvPr id="8" name="Rectangle 7">
              <a:extLst>
                <a:ext uri="{FF2B5EF4-FFF2-40B4-BE49-F238E27FC236}">
                  <a16:creationId xmlns:a16="http://schemas.microsoft.com/office/drawing/2014/main" id="{94D4FAAA-CFE4-3F4B-9CBB-E1F9DB405F01}"/>
                </a:ext>
              </a:extLst>
            </p:cNvPr>
            <p:cNvSpPr/>
            <p:nvPr/>
          </p:nvSpPr>
          <p:spPr>
            <a:xfrm>
              <a:off x="2694432" y="3412542"/>
              <a:ext cx="4315968" cy="65836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latin typeface="Garamond" panose="02020404030301010803" pitchFamily="18" charset="0"/>
                </a:rPr>
                <a:t>Validate on the test data</a:t>
              </a:r>
            </a:p>
          </p:txBody>
        </p:sp>
        <p:sp>
          <p:nvSpPr>
            <p:cNvPr id="9" name="Rectangle 8">
              <a:extLst>
                <a:ext uri="{FF2B5EF4-FFF2-40B4-BE49-F238E27FC236}">
                  <a16:creationId xmlns:a16="http://schemas.microsoft.com/office/drawing/2014/main" id="{31F9DCBC-61E4-8E40-9A67-7A178227D982}"/>
                </a:ext>
              </a:extLst>
            </p:cNvPr>
            <p:cNvSpPr/>
            <p:nvPr/>
          </p:nvSpPr>
          <p:spPr>
            <a:xfrm>
              <a:off x="2694432" y="4470809"/>
              <a:ext cx="4315968" cy="65836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latin typeface="Garamond" panose="02020404030301010803" pitchFamily="18" charset="0"/>
                </a:rPr>
                <a:t>Combine Train and Test and build ARIMA model</a:t>
              </a:r>
            </a:p>
          </p:txBody>
        </p:sp>
        <p:sp>
          <p:nvSpPr>
            <p:cNvPr id="10" name="Rectangle 9">
              <a:extLst>
                <a:ext uri="{FF2B5EF4-FFF2-40B4-BE49-F238E27FC236}">
                  <a16:creationId xmlns:a16="http://schemas.microsoft.com/office/drawing/2014/main" id="{908E8C27-4EF3-8F41-AA3D-1870FF46FA77}"/>
                </a:ext>
              </a:extLst>
            </p:cNvPr>
            <p:cNvSpPr/>
            <p:nvPr/>
          </p:nvSpPr>
          <p:spPr>
            <a:xfrm>
              <a:off x="2694432" y="5529074"/>
              <a:ext cx="4315968" cy="65836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latin typeface="Garamond" panose="02020404030301010803" pitchFamily="18" charset="0"/>
                </a:rPr>
                <a:t>Forecast using the model</a:t>
              </a:r>
            </a:p>
          </p:txBody>
        </p:sp>
        <p:cxnSp>
          <p:nvCxnSpPr>
            <p:cNvPr id="12" name="Straight Arrow Connector 11">
              <a:extLst>
                <a:ext uri="{FF2B5EF4-FFF2-40B4-BE49-F238E27FC236}">
                  <a16:creationId xmlns:a16="http://schemas.microsoft.com/office/drawing/2014/main" id="{AE72FFA8-8BB9-C548-91C4-C88D09FD2691}"/>
                </a:ext>
              </a:extLst>
            </p:cNvPr>
            <p:cNvCxnSpPr>
              <a:cxnSpLocks/>
            </p:cNvCxnSpPr>
            <p:nvPr/>
          </p:nvCxnSpPr>
          <p:spPr>
            <a:xfrm>
              <a:off x="4852416" y="1074725"/>
              <a:ext cx="0" cy="298704"/>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22B8A32C-19EC-C348-9304-1C396CF58A2C}"/>
                </a:ext>
              </a:extLst>
            </p:cNvPr>
            <p:cNvCxnSpPr>
              <a:cxnSpLocks/>
            </p:cNvCxnSpPr>
            <p:nvPr/>
          </p:nvCxnSpPr>
          <p:spPr>
            <a:xfrm>
              <a:off x="4852416" y="2151279"/>
              <a:ext cx="0" cy="298704"/>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9F9EDB34-D3E3-F24E-98D3-48760380DC5F}"/>
                </a:ext>
              </a:extLst>
            </p:cNvPr>
            <p:cNvCxnSpPr>
              <a:cxnSpLocks/>
            </p:cNvCxnSpPr>
            <p:nvPr/>
          </p:nvCxnSpPr>
          <p:spPr>
            <a:xfrm>
              <a:off x="4852416" y="3063241"/>
              <a:ext cx="0" cy="298704"/>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A05E1BF9-4D1C-9440-B1F0-61EF7EB401A7}"/>
                </a:ext>
              </a:extLst>
            </p:cNvPr>
            <p:cNvCxnSpPr>
              <a:cxnSpLocks/>
            </p:cNvCxnSpPr>
            <p:nvPr/>
          </p:nvCxnSpPr>
          <p:spPr>
            <a:xfrm>
              <a:off x="4852416" y="4121508"/>
              <a:ext cx="0" cy="298704"/>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B30049D9-4516-A14F-B8FA-36EF23B83E05}"/>
                </a:ext>
              </a:extLst>
            </p:cNvPr>
            <p:cNvCxnSpPr>
              <a:cxnSpLocks/>
            </p:cNvCxnSpPr>
            <p:nvPr/>
          </p:nvCxnSpPr>
          <p:spPr>
            <a:xfrm>
              <a:off x="4852416" y="5179775"/>
              <a:ext cx="0" cy="298704"/>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3789429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C547A6D-547F-F14C-BA45-951BD367D154}"/>
              </a:ext>
            </a:extLst>
          </p:cNvPr>
          <p:cNvSpPr/>
          <p:nvPr/>
        </p:nvSpPr>
        <p:spPr>
          <a:xfrm>
            <a:off x="0" y="0"/>
            <a:ext cx="6386813" cy="707886"/>
          </a:xfrm>
          <a:prstGeom prst="rect">
            <a:avLst/>
          </a:prstGeom>
          <a:noFill/>
        </p:spPr>
        <p:txBody>
          <a:bodyPr vert="horz" wrap="none" lIns="91440" tIns="45720" rIns="91440" bIns="45720" rtlCol="0" anchor="ctr">
            <a:spAutoFit/>
          </a:bodyPr>
          <a:lstStyle/>
          <a:p>
            <a:pPr>
              <a:lnSpc>
                <a:spcPct val="90000"/>
              </a:lnSpc>
              <a:spcBef>
                <a:spcPct val="0"/>
              </a:spcBef>
            </a:pPr>
            <a:r>
              <a:rPr lang="en-IN" sz="4000" dirty="0">
                <a:solidFill>
                  <a:srgbClr val="FF6700"/>
                </a:solidFill>
                <a:latin typeface="Garamond" panose="02020404030301010803" pitchFamily="18" charset="0"/>
              </a:rPr>
              <a:t>Model Building: ARIMA(</a:t>
            </a:r>
            <a:r>
              <a:rPr lang="en-IN" sz="4000" dirty="0" err="1">
                <a:solidFill>
                  <a:srgbClr val="FF6700"/>
                </a:solidFill>
                <a:latin typeface="Garamond" panose="02020404030301010803" pitchFamily="18" charset="0"/>
              </a:rPr>
              <a:t>p,d,q</a:t>
            </a:r>
            <a:r>
              <a:rPr lang="en-IN" sz="4000" dirty="0">
                <a:solidFill>
                  <a:srgbClr val="FF6700"/>
                </a:solidFill>
                <a:latin typeface="Garamond" panose="02020404030301010803" pitchFamily="18" charset="0"/>
              </a:rPr>
              <a:t>)</a:t>
            </a:r>
          </a:p>
        </p:txBody>
      </p:sp>
      <p:sp>
        <p:nvSpPr>
          <p:cNvPr id="4" name="TextBox 3">
            <a:extLst>
              <a:ext uri="{FF2B5EF4-FFF2-40B4-BE49-F238E27FC236}">
                <a16:creationId xmlns:a16="http://schemas.microsoft.com/office/drawing/2014/main" id="{0162E258-A876-4B43-9663-70FF36AD1427}"/>
              </a:ext>
            </a:extLst>
          </p:cNvPr>
          <p:cNvSpPr txBox="1"/>
          <p:nvPr/>
        </p:nvSpPr>
        <p:spPr>
          <a:xfrm>
            <a:off x="256032" y="1207008"/>
            <a:ext cx="11155680" cy="3816429"/>
          </a:xfrm>
          <a:prstGeom prst="rect">
            <a:avLst/>
          </a:prstGeom>
          <a:noFill/>
        </p:spPr>
        <p:txBody>
          <a:bodyPr wrap="square" rtlCol="0">
            <a:spAutoFit/>
          </a:bodyPr>
          <a:lstStyle/>
          <a:p>
            <a:r>
              <a:rPr lang="en-IN" sz="2200" dirty="0">
                <a:latin typeface="Garamond" panose="02020404030301010803" pitchFamily="18" charset="0"/>
              </a:rPr>
              <a:t>Grid Search ARIMA Hyperparameters (</a:t>
            </a:r>
            <a:r>
              <a:rPr lang="en-IN" sz="2200" dirty="0" err="1">
                <a:latin typeface="Garamond" panose="02020404030301010803" pitchFamily="18" charset="0"/>
              </a:rPr>
              <a:t>p,d,q</a:t>
            </a:r>
            <a:r>
              <a:rPr lang="en-IN" sz="2200" dirty="0">
                <a:latin typeface="Garamond" panose="02020404030301010803" pitchFamily="18" charset="0"/>
              </a:rPr>
              <a:t>): </a:t>
            </a:r>
          </a:p>
          <a:p>
            <a:r>
              <a:rPr lang="en-IN" sz="2200" dirty="0">
                <a:latin typeface="Garamond" panose="02020404030301010803" pitchFamily="18" charset="0"/>
              </a:rPr>
              <a:t>We will search values of p, d, and q for combinations (skipping those that fail to converge),and find the combination that results in the best performance. We will use a grid search to explore all combinations in a subset of integer values. Specifically, we will search all combinations of the following parameters:</a:t>
            </a:r>
          </a:p>
          <a:p>
            <a:endParaRPr lang="en-IN" sz="2200" dirty="0">
              <a:latin typeface="Garamond" panose="02020404030301010803" pitchFamily="18" charset="0"/>
            </a:endParaRPr>
          </a:p>
          <a:p>
            <a:r>
              <a:rPr lang="en-IN" sz="2200" dirty="0">
                <a:latin typeface="Garamond" panose="02020404030301010803" pitchFamily="18" charset="0"/>
              </a:rPr>
              <a:t>. p: 0 to 5.</a:t>
            </a:r>
          </a:p>
          <a:p>
            <a:r>
              <a:rPr lang="en-IN" sz="2200" dirty="0">
                <a:latin typeface="Garamond" panose="02020404030301010803" pitchFamily="18" charset="0"/>
              </a:rPr>
              <a:t>. d: 0 to 5.</a:t>
            </a:r>
          </a:p>
          <a:p>
            <a:r>
              <a:rPr lang="en-IN" sz="2200" dirty="0">
                <a:latin typeface="Garamond" panose="02020404030301010803" pitchFamily="18" charset="0"/>
              </a:rPr>
              <a:t>. q: 0 to 5.</a:t>
            </a:r>
          </a:p>
          <a:p>
            <a:endParaRPr lang="en-IN" sz="2200" dirty="0">
              <a:latin typeface="Garamond" panose="02020404030301010803" pitchFamily="18" charset="0"/>
            </a:endParaRPr>
          </a:p>
          <a:p>
            <a:r>
              <a:rPr lang="en-IN" sz="2200" dirty="0">
                <a:latin typeface="Garamond" panose="02020404030301010803" pitchFamily="18" charset="0"/>
              </a:rPr>
              <a:t>After evaluating all the combinations, the best combination is ARIMA(2,1,0)</a:t>
            </a:r>
            <a:endParaRPr lang="en-US" sz="2200" dirty="0">
              <a:latin typeface="Garamond" panose="02020404030301010803" pitchFamily="18" charset="0"/>
            </a:endParaRPr>
          </a:p>
        </p:txBody>
      </p:sp>
    </p:spTree>
    <p:extLst>
      <p:ext uri="{BB962C8B-B14F-4D97-AF65-F5344CB8AC3E}">
        <p14:creationId xmlns:p14="http://schemas.microsoft.com/office/powerpoint/2010/main" val="363884863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4053DAB-ABA4-CE4C-A2DE-4200CB58D143}"/>
              </a:ext>
            </a:extLst>
          </p:cNvPr>
          <p:cNvSpPr/>
          <p:nvPr/>
        </p:nvSpPr>
        <p:spPr>
          <a:xfrm>
            <a:off x="0" y="0"/>
            <a:ext cx="3444854" cy="707886"/>
          </a:xfrm>
          <a:prstGeom prst="rect">
            <a:avLst/>
          </a:prstGeom>
          <a:noFill/>
        </p:spPr>
        <p:txBody>
          <a:bodyPr vert="horz" wrap="none" lIns="91440" tIns="45720" rIns="91440" bIns="45720" rtlCol="0" anchor="ctr">
            <a:spAutoFit/>
          </a:bodyPr>
          <a:lstStyle/>
          <a:p>
            <a:pPr>
              <a:lnSpc>
                <a:spcPct val="90000"/>
              </a:lnSpc>
              <a:spcBef>
                <a:spcPct val="0"/>
              </a:spcBef>
            </a:pPr>
            <a:r>
              <a:rPr lang="en-IN" sz="4000" dirty="0">
                <a:solidFill>
                  <a:srgbClr val="FF6700"/>
                </a:solidFill>
                <a:latin typeface="Garamond" panose="02020404030301010803" pitchFamily="18" charset="0"/>
              </a:rPr>
              <a:t>Make Prediction</a:t>
            </a:r>
          </a:p>
        </p:txBody>
      </p:sp>
      <p:sp>
        <p:nvSpPr>
          <p:cNvPr id="3" name="TextBox 2">
            <a:extLst>
              <a:ext uri="{FF2B5EF4-FFF2-40B4-BE49-F238E27FC236}">
                <a16:creationId xmlns:a16="http://schemas.microsoft.com/office/drawing/2014/main" id="{E10A262F-F9E1-C44B-8B05-7E28B54A0047}"/>
              </a:ext>
            </a:extLst>
          </p:cNvPr>
          <p:cNvSpPr txBox="1"/>
          <p:nvPr/>
        </p:nvSpPr>
        <p:spPr>
          <a:xfrm>
            <a:off x="97537" y="1551628"/>
            <a:ext cx="8436863" cy="4832092"/>
          </a:xfrm>
          <a:prstGeom prst="rect">
            <a:avLst/>
          </a:prstGeom>
          <a:noFill/>
        </p:spPr>
        <p:txBody>
          <a:bodyPr wrap="square" rtlCol="0">
            <a:spAutoFit/>
          </a:bodyPr>
          <a:lstStyle/>
          <a:p>
            <a:r>
              <a:rPr lang="en-IN" sz="2200" dirty="0">
                <a:latin typeface="Garamond" panose="02020404030301010803" pitchFamily="18" charset="0"/>
              </a:rPr>
              <a:t>1. Load the model and use it to forecast the next 10 years. The forecast beyond the </a:t>
            </a:r>
            <a:r>
              <a:rPr lang="en-IN" sz="2200" dirty="0" err="1">
                <a:latin typeface="Garamond" panose="02020404030301010803" pitchFamily="18" charset="0"/>
              </a:rPr>
              <a:t>rst</a:t>
            </a:r>
            <a:r>
              <a:rPr lang="en-IN" sz="2200" dirty="0">
                <a:latin typeface="Garamond" panose="02020404030301010803" pitchFamily="18" charset="0"/>
              </a:rPr>
              <a:t> one</a:t>
            </a:r>
          </a:p>
          <a:p>
            <a:r>
              <a:rPr lang="en-IN" sz="2200" dirty="0">
                <a:latin typeface="Garamond" panose="02020404030301010803" pitchFamily="18" charset="0"/>
              </a:rPr>
              <a:t>or two years will quickly start to degrade in skill.</a:t>
            </a:r>
          </a:p>
          <a:p>
            <a:endParaRPr lang="en-IN" sz="2200" dirty="0">
              <a:latin typeface="Garamond" panose="02020404030301010803" pitchFamily="18" charset="0"/>
            </a:endParaRPr>
          </a:p>
          <a:p>
            <a:r>
              <a:rPr lang="en-IN" sz="2200" dirty="0">
                <a:latin typeface="Garamond" panose="02020404030301010803" pitchFamily="18" charset="0"/>
              </a:rPr>
              <a:t>2. Load the model and use it in a rolling-forecast manner, updating the transform and model for each time step. This is the preferred method as it is how one would use this </a:t>
            </a:r>
          </a:p>
          <a:p>
            <a:r>
              <a:rPr lang="en-IN" sz="2200" dirty="0">
                <a:latin typeface="Garamond" panose="02020404030301010803" pitchFamily="18" charset="0"/>
              </a:rPr>
              <a:t>model in practice as it would achieve the best performance.</a:t>
            </a:r>
          </a:p>
          <a:p>
            <a:endParaRPr lang="en-IN" sz="2200" dirty="0">
              <a:latin typeface="Garamond" panose="02020404030301010803" pitchFamily="18" charset="0"/>
            </a:endParaRPr>
          </a:p>
          <a:p>
            <a:r>
              <a:rPr lang="en-IN" sz="2200" dirty="0">
                <a:latin typeface="Garamond" panose="02020404030301010803" pitchFamily="18" charset="0"/>
              </a:rPr>
              <a:t>Running the example prints each prediction and expected value for the time steps in the validation dataset. The final RMSE for the validation period is predicted at 16 </a:t>
            </a:r>
            <a:r>
              <a:rPr lang="en-IN" sz="2200" dirty="0" err="1">
                <a:latin typeface="Garamond" panose="02020404030301010803" pitchFamily="18" charset="0"/>
              </a:rPr>
              <a:t>liters</a:t>
            </a:r>
            <a:r>
              <a:rPr lang="en-IN" sz="2200" dirty="0">
                <a:latin typeface="Garamond" panose="02020404030301010803" pitchFamily="18" charset="0"/>
              </a:rPr>
              <a:t> per capita per day. This is not too different from the expected error of 21, but it is also not too different from a simple persistence model.</a:t>
            </a:r>
            <a:endParaRPr lang="en-US" sz="2200" dirty="0">
              <a:latin typeface="Garamond" panose="02020404030301010803" pitchFamily="18" charset="0"/>
            </a:endParaRPr>
          </a:p>
        </p:txBody>
      </p:sp>
      <p:pic>
        <p:nvPicPr>
          <p:cNvPr id="5" name="Picture 4">
            <a:extLst>
              <a:ext uri="{FF2B5EF4-FFF2-40B4-BE49-F238E27FC236}">
                <a16:creationId xmlns:a16="http://schemas.microsoft.com/office/drawing/2014/main" id="{81BC2596-EBEE-344A-A4B3-1452CACC1394}"/>
              </a:ext>
            </a:extLst>
          </p:cNvPr>
          <p:cNvPicPr>
            <a:picLocks noChangeAspect="1"/>
          </p:cNvPicPr>
          <p:nvPr/>
        </p:nvPicPr>
        <p:blipFill>
          <a:blip r:embed="rId2"/>
          <a:stretch>
            <a:fillRect/>
          </a:stretch>
        </p:blipFill>
        <p:spPr>
          <a:xfrm>
            <a:off x="8337295" y="2020062"/>
            <a:ext cx="3757168" cy="2817876"/>
          </a:xfrm>
          <a:prstGeom prst="rect">
            <a:avLst/>
          </a:prstGeom>
        </p:spPr>
      </p:pic>
      <p:sp>
        <p:nvSpPr>
          <p:cNvPr id="6" name="Rectangle 5">
            <a:extLst>
              <a:ext uri="{FF2B5EF4-FFF2-40B4-BE49-F238E27FC236}">
                <a16:creationId xmlns:a16="http://schemas.microsoft.com/office/drawing/2014/main" id="{9CBCB997-32EE-BB4D-8124-8C61A9E4BE74}"/>
              </a:ext>
            </a:extLst>
          </p:cNvPr>
          <p:cNvSpPr/>
          <p:nvPr/>
        </p:nvSpPr>
        <p:spPr>
          <a:xfrm>
            <a:off x="9088120" y="4835324"/>
            <a:ext cx="2604008" cy="369332"/>
          </a:xfrm>
          <a:prstGeom prst="rect">
            <a:avLst/>
          </a:prstGeom>
        </p:spPr>
        <p:txBody>
          <a:bodyPr wrap="square">
            <a:spAutoFit/>
          </a:bodyPr>
          <a:lstStyle/>
          <a:p>
            <a:r>
              <a:rPr lang="en-IN" sz="900" dirty="0">
                <a:latin typeface="Helvetica" pitchFamily="2" charset="0"/>
              </a:rPr>
              <a:t>Expected values (blue) and predictions (red) for the validation dataset.</a:t>
            </a:r>
            <a:endParaRPr lang="en-IN" sz="900" dirty="0">
              <a:effectLst/>
              <a:latin typeface="Helvetica" pitchFamily="2" charset="0"/>
            </a:endParaRPr>
          </a:p>
        </p:txBody>
      </p:sp>
    </p:spTree>
    <p:extLst>
      <p:ext uri="{BB962C8B-B14F-4D97-AF65-F5344CB8AC3E}">
        <p14:creationId xmlns:p14="http://schemas.microsoft.com/office/powerpoint/2010/main" val="52124451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F01A09E-940B-E947-B054-1FB919B421F1}"/>
              </a:ext>
            </a:extLst>
          </p:cNvPr>
          <p:cNvSpPr txBox="1"/>
          <p:nvPr/>
        </p:nvSpPr>
        <p:spPr>
          <a:xfrm>
            <a:off x="4474464" y="2840736"/>
            <a:ext cx="2327304" cy="707886"/>
          </a:xfrm>
          <a:prstGeom prst="rect">
            <a:avLst/>
          </a:prstGeom>
          <a:noFill/>
        </p:spPr>
        <p:txBody>
          <a:bodyPr wrap="none" rtlCol="0">
            <a:spAutoFit/>
          </a:bodyPr>
          <a:lstStyle/>
          <a:p>
            <a:r>
              <a:rPr lang="en-US" sz="4000" dirty="0">
                <a:solidFill>
                  <a:srgbClr val="FF6700"/>
                </a:solidFill>
                <a:latin typeface="Garamond" panose="02020404030301010803" pitchFamily="18" charset="0"/>
              </a:rPr>
              <a:t>Thank you</a:t>
            </a:r>
          </a:p>
        </p:txBody>
      </p:sp>
    </p:spTree>
    <p:extLst>
      <p:ext uri="{BB962C8B-B14F-4D97-AF65-F5344CB8AC3E}">
        <p14:creationId xmlns:p14="http://schemas.microsoft.com/office/powerpoint/2010/main" val="22218363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0640FBD-4842-7A44-9AD0-EE24C5783258}"/>
              </a:ext>
            </a:extLst>
          </p:cNvPr>
          <p:cNvSpPr txBox="1"/>
          <p:nvPr/>
        </p:nvSpPr>
        <p:spPr>
          <a:xfrm>
            <a:off x="0" y="0"/>
            <a:ext cx="3255186" cy="651845"/>
          </a:xfrm>
          <a:prstGeom prst="rect">
            <a:avLst/>
          </a:prstGeom>
          <a:noFill/>
        </p:spPr>
        <p:txBody>
          <a:bodyPr vert="horz" wrap="none" lIns="91440" tIns="45720" rIns="91440" bIns="45720" rtlCol="0" anchor="ctr">
            <a:spAutoFit/>
          </a:bodyPr>
          <a:lstStyle>
            <a:defPPr>
              <a:defRPr lang="en-US"/>
            </a:defPPr>
            <a:lvl1pPr>
              <a:lnSpc>
                <a:spcPct val="90000"/>
              </a:lnSpc>
              <a:spcBef>
                <a:spcPct val="0"/>
              </a:spcBef>
              <a:buNone/>
              <a:defRPr sz="4000">
                <a:solidFill>
                  <a:srgbClr val="FF6700"/>
                </a:solidFill>
                <a:latin typeface="Garamond" panose="02020404030301010803" pitchFamily="18" charset="0"/>
              </a:defRPr>
            </a:lvl1pPr>
          </a:lstStyle>
          <a:p>
            <a:r>
              <a:rPr lang="en-IN" dirty="0"/>
              <a:t>Simple Average</a:t>
            </a:r>
            <a:endParaRPr lang="en-US" dirty="0"/>
          </a:p>
        </p:txBody>
      </p:sp>
      <p:sp>
        <p:nvSpPr>
          <p:cNvPr id="3" name="Rectangle 2">
            <a:extLst>
              <a:ext uri="{FF2B5EF4-FFF2-40B4-BE49-F238E27FC236}">
                <a16:creationId xmlns:a16="http://schemas.microsoft.com/office/drawing/2014/main" id="{4EF919FB-6F1B-7842-BAFE-0FA45CFDA662}"/>
              </a:ext>
            </a:extLst>
          </p:cNvPr>
          <p:cNvSpPr/>
          <p:nvPr/>
        </p:nvSpPr>
        <p:spPr>
          <a:xfrm>
            <a:off x="223697" y="1339214"/>
            <a:ext cx="11736655" cy="1107996"/>
          </a:xfrm>
          <a:prstGeom prst="rect">
            <a:avLst/>
          </a:prstGeom>
        </p:spPr>
        <p:txBody>
          <a:bodyPr wrap="square">
            <a:spAutoFit/>
          </a:bodyPr>
          <a:lstStyle/>
          <a:p>
            <a:r>
              <a:rPr lang="en-US" sz="2200" dirty="0">
                <a:latin typeface="Garamond" panose="02020404030301010803" pitchFamily="18" charset="0"/>
              </a:rPr>
              <a:t>A less primitive method is the arithmetic average of all the previously observed data points. We take all the values we know, calculate the average and bet that that’s going to be the next value. Of course it won’t be it exactly, but it probably will be somewhere in the ballpark</a:t>
            </a:r>
          </a:p>
        </p:txBody>
      </p:sp>
      <p:pic>
        <p:nvPicPr>
          <p:cNvPr id="4" name="Picture 3">
            <a:extLst>
              <a:ext uri="{FF2B5EF4-FFF2-40B4-BE49-F238E27FC236}">
                <a16:creationId xmlns:a16="http://schemas.microsoft.com/office/drawing/2014/main" id="{78C83885-FB6E-534B-9A44-7BD55497F7A5}"/>
              </a:ext>
            </a:extLst>
          </p:cNvPr>
          <p:cNvPicPr>
            <a:picLocks noChangeAspect="1"/>
          </p:cNvPicPr>
          <p:nvPr/>
        </p:nvPicPr>
        <p:blipFill>
          <a:blip r:embed="rId2"/>
          <a:stretch>
            <a:fillRect/>
          </a:stretch>
        </p:blipFill>
        <p:spPr>
          <a:xfrm>
            <a:off x="5025224" y="3429000"/>
            <a:ext cx="2316480" cy="1082040"/>
          </a:xfrm>
          <a:prstGeom prst="rect">
            <a:avLst/>
          </a:prstGeom>
        </p:spPr>
      </p:pic>
    </p:spTree>
    <p:extLst>
      <p:ext uri="{BB962C8B-B14F-4D97-AF65-F5344CB8AC3E}">
        <p14:creationId xmlns:p14="http://schemas.microsoft.com/office/powerpoint/2010/main" val="11635491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1EEC47D-5529-2946-8EFA-2AC58DF53D00}"/>
              </a:ext>
            </a:extLst>
          </p:cNvPr>
          <p:cNvSpPr/>
          <p:nvPr/>
        </p:nvSpPr>
        <p:spPr>
          <a:xfrm>
            <a:off x="3237120" y="3305294"/>
            <a:ext cx="5917582" cy="707886"/>
          </a:xfrm>
          <a:prstGeom prst="rect">
            <a:avLst/>
          </a:prstGeom>
          <a:noFill/>
        </p:spPr>
        <p:txBody>
          <a:bodyPr vert="horz" wrap="none" lIns="91440" tIns="45720" rIns="91440" bIns="45720" rtlCol="0" anchor="ctr">
            <a:spAutoFit/>
          </a:bodyPr>
          <a:lstStyle/>
          <a:p>
            <a:pPr>
              <a:lnSpc>
                <a:spcPct val="90000"/>
              </a:lnSpc>
              <a:spcBef>
                <a:spcPct val="0"/>
              </a:spcBef>
            </a:pPr>
            <a:r>
              <a:rPr lang="en-IN" sz="4000" dirty="0">
                <a:solidFill>
                  <a:srgbClr val="FF6700"/>
                </a:solidFill>
                <a:latin typeface="Garamond" panose="02020404030301010803" pitchFamily="18" charset="0"/>
              </a:rPr>
              <a:t>Moving Average Smoothing</a:t>
            </a:r>
          </a:p>
        </p:txBody>
      </p:sp>
    </p:spTree>
    <p:extLst>
      <p:ext uri="{BB962C8B-B14F-4D97-AF65-F5344CB8AC3E}">
        <p14:creationId xmlns:p14="http://schemas.microsoft.com/office/powerpoint/2010/main" val="402241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75DB1FF-DCAC-E942-91C0-92B5421DE39F}"/>
              </a:ext>
            </a:extLst>
          </p:cNvPr>
          <p:cNvSpPr/>
          <p:nvPr/>
        </p:nvSpPr>
        <p:spPr>
          <a:xfrm>
            <a:off x="341376" y="1676460"/>
            <a:ext cx="10521696" cy="4093428"/>
          </a:xfrm>
          <a:prstGeom prst="rect">
            <a:avLst/>
          </a:prstGeom>
        </p:spPr>
        <p:txBody>
          <a:bodyPr wrap="square">
            <a:spAutoFit/>
          </a:bodyPr>
          <a:lstStyle/>
          <a:p>
            <a:r>
              <a:rPr lang="en-IN" sz="2000" dirty="0">
                <a:latin typeface="Garamond" panose="02020404030301010803" pitchFamily="18" charset="0"/>
              </a:rPr>
              <a:t>Smoothing is a technique applied to time series to remove the fine-grained variation between</a:t>
            </a:r>
          </a:p>
          <a:p>
            <a:r>
              <a:rPr lang="en-IN" sz="2000" dirty="0">
                <a:latin typeface="Garamond" panose="02020404030301010803" pitchFamily="18" charset="0"/>
              </a:rPr>
              <a:t>time steps. </a:t>
            </a:r>
          </a:p>
          <a:p>
            <a:r>
              <a:rPr lang="en-IN" sz="2000" dirty="0">
                <a:latin typeface="Garamond" panose="02020404030301010803" pitchFamily="18" charset="0"/>
              </a:rPr>
              <a:t>The hope of smoothing is to remove noise and better expose the signal of the underlying causal processes. Moving averages are a simple and common type of smoothing used in time series analysis and time series forecasting. </a:t>
            </a:r>
          </a:p>
          <a:p>
            <a:endParaRPr lang="en-IN" sz="2000" dirty="0">
              <a:latin typeface="Garamond" panose="02020404030301010803" pitchFamily="18" charset="0"/>
            </a:endParaRPr>
          </a:p>
          <a:p>
            <a:r>
              <a:rPr lang="en-IN" sz="2000" dirty="0">
                <a:latin typeface="Garamond" panose="02020404030301010803" pitchFamily="18" charset="0"/>
              </a:rPr>
              <a:t>Calculating a moving average involves creating a new series where the values are comprised of the average of raw observations in the original time series.</a:t>
            </a:r>
          </a:p>
          <a:p>
            <a:endParaRPr lang="en-IN" sz="2000" dirty="0">
              <a:effectLst/>
              <a:latin typeface="Garamond" panose="02020404030301010803" pitchFamily="18" charset="0"/>
            </a:endParaRPr>
          </a:p>
          <a:p>
            <a:r>
              <a:rPr lang="en-IN" sz="2000" dirty="0">
                <a:latin typeface="Garamond" panose="02020404030301010803" pitchFamily="18" charset="0"/>
              </a:rPr>
              <a:t>There are two main types of moving average that are used: </a:t>
            </a:r>
          </a:p>
          <a:p>
            <a:pPr marL="285750" indent="-285750">
              <a:buFont typeface="Arial" panose="020B0604020202020204" pitchFamily="34" charset="0"/>
              <a:buChar char="•"/>
            </a:pPr>
            <a:r>
              <a:rPr lang="en-IN" sz="2000" dirty="0" err="1">
                <a:latin typeface="Garamond" panose="02020404030301010803" pitchFamily="18" charset="0"/>
              </a:rPr>
              <a:t>Centered</a:t>
            </a:r>
            <a:r>
              <a:rPr lang="en-IN" sz="2000" dirty="0">
                <a:latin typeface="Garamond" panose="02020404030301010803" pitchFamily="18" charset="0"/>
              </a:rPr>
              <a:t> and </a:t>
            </a:r>
          </a:p>
          <a:p>
            <a:pPr marL="285750" indent="-285750">
              <a:buFont typeface="Arial" panose="020B0604020202020204" pitchFamily="34" charset="0"/>
              <a:buChar char="•"/>
            </a:pPr>
            <a:r>
              <a:rPr lang="en-IN" sz="2000" dirty="0">
                <a:latin typeface="Garamond" panose="02020404030301010803" pitchFamily="18" charset="0"/>
              </a:rPr>
              <a:t>Trailing Moving Average.</a:t>
            </a:r>
          </a:p>
          <a:p>
            <a:endParaRPr lang="en-IN" sz="2000" dirty="0">
              <a:effectLst/>
              <a:latin typeface="Garamond" panose="02020404030301010803" pitchFamily="18" charset="0"/>
            </a:endParaRPr>
          </a:p>
        </p:txBody>
      </p:sp>
      <p:sp>
        <p:nvSpPr>
          <p:cNvPr id="3" name="TextBox 2">
            <a:extLst>
              <a:ext uri="{FF2B5EF4-FFF2-40B4-BE49-F238E27FC236}">
                <a16:creationId xmlns:a16="http://schemas.microsoft.com/office/drawing/2014/main" id="{0EEFF529-1F8C-3E4E-9CEC-BD270D717E6A}"/>
              </a:ext>
            </a:extLst>
          </p:cNvPr>
          <p:cNvSpPr txBox="1"/>
          <p:nvPr/>
        </p:nvSpPr>
        <p:spPr>
          <a:xfrm>
            <a:off x="0" y="0"/>
            <a:ext cx="5745932" cy="651845"/>
          </a:xfrm>
          <a:prstGeom prst="rect">
            <a:avLst/>
          </a:prstGeom>
          <a:noFill/>
        </p:spPr>
        <p:txBody>
          <a:bodyPr vert="horz" wrap="none" lIns="91440" tIns="45720" rIns="91440" bIns="45720" rtlCol="0" anchor="ctr">
            <a:spAutoFit/>
          </a:bodyPr>
          <a:lstStyle>
            <a:defPPr>
              <a:defRPr lang="en-US"/>
            </a:defPPr>
            <a:lvl1pPr>
              <a:lnSpc>
                <a:spcPct val="90000"/>
              </a:lnSpc>
              <a:spcBef>
                <a:spcPct val="0"/>
              </a:spcBef>
              <a:buNone/>
              <a:defRPr sz="4000">
                <a:solidFill>
                  <a:srgbClr val="FF6700"/>
                </a:solidFill>
                <a:latin typeface="Garamond" panose="02020404030301010803" pitchFamily="18" charset="0"/>
              </a:defRPr>
            </a:lvl1pPr>
          </a:lstStyle>
          <a:p>
            <a:r>
              <a:rPr lang="en-IN" dirty="0"/>
              <a:t>Moving Average Smoothing</a:t>
            </a:r>
            <a:endParaRPr lang="en-US" dirty="0"/>
          </a:p>
        </p:txBody>
      </p:sp>
    </p:spTree>
    <p:extLst>
      <p:ext uri="{BB962C8B-B14F-4D97-AF65-F5344CB8AC3E}">
        <p14:creationId xmlns:p14="http://schemas.microsoft.com/office/powerpoint/2010/main" val="17263601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F700784-BB7A-ED4F-B5B0-FB77489BC337}"/>
              </a:ext>
            </a:extLst>
          </p:cNvPr>
          <p:cNvSpPr/>
          <p:nvPr/>
        </p:nvSpPr>
        <p:spPr>
          <a:xfrm>
            <a:off x="0" y="273876"/>
            <a:ext cx="5860026" cy="651781"/>
          </a:xfrm>
          <a:prstGeom prst="rect">
            <a:avLst/>
          </a:prstGeom>
          <a:noFill/>
        </p:spPr>
        <p:txBody>
          <a:bodyPr vert="horz" wrap="square" lIns="91440" tIns="45720" rIns="91440" bIns="45720" rtlCol="0" anchor="ctr">
            <a:spAutoFit/>
          </a:bodyPr>
          <a:lstStyle/>
          <a:p>
            <a:pPr>
              <a:lnSpc>
                <a:spcPct val="90000"/>
              </a:lnSpc>
              <a:spcBef>
                <a:spcPct val="0"/>
              </a:spcBef>
            </a:pPr>
            <a:r>
              <a:rPr lang="en-IN" sz="4000" dirty="0" err="1">
                <a:solidFill>
                  <a:srgbClr val="FF6700"/>
                </a:solidFill>
                <a:latin typeface="Garamond" panose="02020404030301010803" pitchFamily="18" charset="0"/>
              </a:rPr>
              <a:t>Centered</a:t>
            </a:r>
            <a:r>
              <a:rPr lang="en-IN" sz="4000" dirty="0">
                <a:solidFill>
                  <a:srgbClr val="FF6700"/>
                </a:solidFill>
                <a:latin typeface="Garamond" panose="02020404030301010803" pitchFamily="18" charset="0"/>
              </a:rPr>
              <a:t> Moving Average</a:t>
            </a:r>
          </a:p>
        </p:txBody>
      </p:sp>
      <p:sp>
        <p:nvSpPr>
          <p:cNvPr id="3" name="TextBox 2">
            <a:extLst>
              <a:ext uri="{FF2B5EF4-FFF2-40B4-BE49-F238E27FC236}">
                <a16:creationId xmlns:a16="http://schemas.microsoft.com/office/drawing/2014/main" id="{902024DE-D29A-6C42-8395-97DD93A0FB1E}"/>
              </a:ext>
            </a:extLst>
          </p:cNvPr>
          <p:cNvSpPr txBox="1"/>
          <p:nvPr/>
        </p:nvSpPr>
        <p:spPr>
          <a:xfrm>
            <a:off x="243840" y="1511808"/>
            <a:ext cx="9478172" cy="1015663"/>
          </a:xfrm>
          <a:prstGeom prst="rect">
            <a:avLst/>
          </a:prstGeom>
          <a:noFill/>
        </p:spPr>
        <p:txBody>
          <a:bodyPr wrap="none" rtlCol="0">
            <a:spAutoFit/>
          </a:bodyPr>
          <a:lstStyle/>
          <a:p>
            <a:r>
              <a:rPr lang="en-IN" sz="2000" dirty="0">
                <a:latin typeface="Garamond" panose="02020404030301010803" pitchFamily="18" charset="0"/>
              </a:rPr>
              <a:t>The value at time (t) is calculated as the average of raw observations at, before, and after time</a:t>
            </a:r>
          </a:p>
          <a:p>
            <a:r>
              <a:rPr lang="en-IN" sz="2000" dirty="0">
                <a:latin typeface="Garamond" panose="02020404030301010803" pitchFamily="18" charset="0"/>
              </a:rPr>
              <a:t>(t). For example, a </a:t>
            </a:r>
            <a:r>
              <a:rPr lang="en-IN" sz="2000" dirty="0" err="1">
                <a:latin typeface="Garamond" panose="02020404030301010803" pitchFamily="18" charset="0"/>
              </a:rPr>
              <a:t>center</a:t>
            </a:r>
            <a:r>
              <a:rPr lang="en-IN" sz="2000" dirty="0">
                <a:latin typeface="Garamond" panose="02020404030301010803" pitchFamily="18" charset="0"/>
              </a:rPr>
              <a:t> moving average with a window of 3 would be calculated as:</a:t>
            </a:r>
          </a:p>
          <a:p>
            <a:endParaRPr lang="en-US" sz="2000" dirty="0">
              <a:latin typeface="Garamond" panose="02020404030301010803" pitchFamily="18" charset="0"/>
            </a:endParaRPr>
          </a:p>
        </p:txBody>
      </p:sp>
      <p:pic>
        <p:nvPicPr>
          <p:cNvPr id="4" name="Picture 3">
            <a:extLst>
              <a:ext uri="{FF2B5EF4-FFF2-40B4-BE49-F238E27FC236}">
                <a16:creationId xmlns:a16="http://schemas.microsoft.com/office/drawing/2014/main" id="{A1C02511-AFAF-F146-9FE4-BC4B67575FF4}"/>
              </a:ext>
            </a:extLst>
          </p:cNvPr>
          <p:cNvPicPr>
            <a:picLocks noChangeAspect="1"/>
          </p:cNvPicPr>
          <p:nvPr/>
        </p:nvPicPr>
        <p:blipFill>
          <a:blip r:embed="rId2"/>
          <a:stretch>
            <a:fillRect/>
          </a:stretch>
        </p:blipFill>
        <p:spPr>
          <a:xfrm>
            <a:off x="1566861" y="2547937"/>
            <a:ext cx="7438423" cy="566737"/>
          </a:xfrm>
          <a:prstGeom prst="rect">
            <a:avLst/>
          </a:prstGeom>
        </p:spPr>
      </p:pic>
      <p:sp>
        <p:nvSpPr>
          <p:cNvPr id="5" name="Rectangle 4">
            <a:extLst>
              <a:ext uri="{FF2B5EF4-FFF2-40B4-BE49-F238E27FC236}">
                <a16:creationId xmlns:a16="http://schemas.microsoft.com/office/drawing/2014/main" id="{E2BBCD06-019D-F540-87BF-4614EC3624DB}"/>
              </a:ext>
            </a:extLst>
          </p:cNvPr>
          <p:cNvSpPr/>
          <p:nvPr/>
        </p:nvSpPr>
        <p:spPr>
          <a:xfrm>
            <a:off x="499872" y="4202144"/>
            <a:ext cx="11131296" cy="707886"/>
          </a:xfrm>
          <a:prstGeom prst="rect">
            <a:avLst/>
          </a:prstGeom>
        </p:spPr>
        <p:txBody>
          <a:bodyPr wrap="square">
            <a:spAutoFit/>
          </a:bodyPr>
          <a:lstStyle/>
          <a:p>
            <a:r>
              <a:rPr lang="en-IN" sz="2000" dirty="0">
                <a:latin typeface="Garamond" panose="02020404030301010803" pitchFamily="18" charset="0"/>
              </a:rPr>
              <a:t>A </a:t>
            </a:r>
            <a:r>
              <a:rPr lang="en-IN" sz="2000" dirty="0" err="1">
                <a:latin typeface="Garamond" panose="02020404030301010803" pitchFamily="18" charset="0"/>
              </a:rPr>
              <a:t>center</a:t>
            </a:r>
            <a:r>
              <a:rPr lang="en-IN" sz="2000" dirty="0">
                <a:latin typeface="Garamond" panose="02020404030301010803" pitchFamily="18" charset="0"/>
              </a:rPr>
              <a:t> moving average can be used as a general method to remove trend and seasonal components from a time series, a method that we often cannot use when forecasting</a:t>
            </a:r>
            <a:endParaRPr lang="en-IN" sz="2000" dirty="0">
              <a:effectLst/>
              <a:latin typeface="Garamond" panose="02020404030301010803" pitchFamily="18" charset="0"/>
            </a:endParaRPr>
          </a:p>
        </p:txBody>
      </p:sp>
    </p:spTree>
    <p:extLst>
      <p:ext uri="{BB962C8B-B14F-4D97-AF65-F5344CB8AC3E}">
        <p14:creationId xmlns:p14="http://schemas.microsoft.com/office/powerpoint/2010/main" val="39303132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E13719C-0F86-664C-9395-34976F6D0B27}"/>
              </a:ext>
            </a:extLst>
          </p:cNvPr>
          <p:cNvSpPr/>
          <p:nvPr/>
        </p:nvSpPr>
        <p:spPr>
          <a:xfrm>
            <a:off x="0" y="239464"/>
            <a:ext cx="5879690" cy="651781"/>
          </a:xfrm>
          <a:prstGeom prst="rect">
            <a:avLst/>
          </a:prstGeom>
          <a:noFill/>
        </p:spPr>
        <p:txBody>
          <a:bodyPr vert="horz" wrap="square" lIns="91440" tIns="45720" rIns="91440" bIns="45720" rtlCol="0" anchor="ctr">
            <a:spAutoFit/>
          </a:bodyPr>
          <a:lstStyle/>
          <a:p>
            <a:pPr>
              <a:lnSpc>
                <a:spcPct val="90000"/>
              </a:lnSpc>
              <a:spcBef>
                <a:spcPct val="0"/>
              </a:spcBef>
            </a:pPr>
            <a:r>
              <a:rPr lang="en-IN" sz="4000" dirty="0">
                <a:solidFill>
                  <a:srgbClr val="FF6700"/>
                </a:solidFill>
                <a:latin typeface="Garamond" panose="02020404030301010803" pitchFamily="18" charset="0"/>
              </a:rPr>
              <a:t>Trailing Moving Average</a:t>
            </a:r>
          </a:p>
        </p:txBody>
      </p:sp>
      <p:sp>
        <p:nvSpPr>
          <p:cNvPr id="3" name="Rectangle 2">
            <a:extLst>
              <a:ext uri="{FF2B5EF4-FFF2-40B4-BE49-F238E27FC236}">
                <a16:creationId xmlns:a16="http://schemas.microsoft.com/office/drawing/2014/main" id="{41F61FE0-8385-B842-B148-C412C590C03D}"/>
              </a:ext>
            </a:extLst>
          </p:cNvPr>
          <p:cNvSpPr/>
          <p:nvPr/>
        </p:nvSpPr>
        <p:spPr>
          <a:xfrm>
            <a:off x="341376" y="1328250"/>
            <a:ext cx="11618976" cy="3785652"/>
          </a:xfrm>
          <a:prstGeom prst="rect">
            <a:avLst/>
          </a:prstGeom>
        </p:spPr>
        <p:txBody>
          <a:bodyPr wrap="square">
            <a:spAutoFit/>
          </a:bodyPr>
          <a:lstStyle/>
          <a:p>
            <a:r>
              <a:rPr lang="en-IN" sz="2400" dirty="0">
                <a:latin typeface="Garamond" panose="02020404030301010803" pitchFamily="18" charset="0"/>
              </a:rPr>
              <a:t>The value at time (t) is calculated as the average of the raw observations at and before the time (t). </a:t>
            </a:r>
          </a:p>
          <a:p>
            <a:endParaRPr lang="en-IN" sz="2400" dirty="0">
              <a:latin typeface="Garamond" panose="02020404030301010803" pitchFamily="18" charset="0"/>
            </a:endParaRPr>
          </a:p>
          <a:p>
            <a:endParaRPr lang="en-IN" sz="2400" dirty="0">
              <a:latin typeface="Garamond" panose="02020404030301010803" pitchFamily="18" charset="0"/>
            </a:endParaRPr>
          </a:p>
          <a:p>
            <a:r>
              <a:rPr lang="en-IN" sz="2400" dirty="0">
                <a:latin typeface="Garamond" panose="02020404030301010803" pitchFamily="18" charset="0"/>
              </a:rPr>
              <a:t>For example, a trailing moving average with a window of 3 would be calculated as:</a:t>
            </a:r>
          </a:p>
          <a:p>
            <a:endParaRPr lang="en-IN" sz="2400" dirty="0">
              <a:latin typeface="Garamond" panose="02020404030301010803" pitchFamily="18" charset="0"/>
            </a:endParaRPr>
          </a:p>
          <a:p>
            <a:r>
              <a:rPr lang="en-IN" sz="2400" dirty="0">
                <a:latin typeface="Garamond" panose="02020404030301010803" pitchFamily="18" charset="0"/>
              </a:rPr>
              <a:t>Trailing moving average only uses historical observations and is used on time series forecasting.</a:t>
            </a:r>
          </a:p>
          <a:p>
            <a:endParaRPr lang="en-IN" sz="2400" dirty="0">
              <a:effectLst/>
              <a:latin typeface="Garamond" panose="02020404030301010803" pitchFamily="18" charset="0"/>
            </a:endParaRPr>
          </a:p>
          <a:p>
            <a:r>
              <a:rPr lang="en-IN" sz="2400" dirty="0">
                <a:solidFill>
                  <a:srgbClr val="7030A0"/>
                </a:solidFill>
                <a:latin typeface="Garamond" panose="02020404030301010803" pitchFamily="18" charset="0"/>
              </a:rPr>
              <a:t>Let us look at how we can calculate trailing moving average values for use as data preparation, feature engineering, and for directly making predictions</a:t>
            </a:r>
            <a:endParaRPr lang="en-IN" sz="2400" dirty="0">
              <a:effectLst/>
              <a:latin typeface="Garamond" panose="02020404030301010803" pitchFamily="18" charset="0"/>
            </a:endParaRPr>
          </a:p>
        </p:txBody>
      </p:sp>
      <p:pic>
        <p:nvPicPr>
          <p:cNvPr id="4" name="Picture 3">
            <a:extLst>
              <a:ext uri="{FF2B5EF4-FFF2-40B4-BE49-F238E27FC236}">
                <a16:creationId xmlns:a16="http://schemas.microsoft.com/office/drawing/2014/main" id="{9366750B-53F9-3C43-96B3-F874DAA0B818}"/>
              </a:ext>
            </a:extLst>
          </p:cNvPr>
          <p:cNvPicPr>
            <a:picLocks noChangeAspect="1"/>
          </p:cNvPicPr>
          <p:nvPr/>
        </p:nvPicPr>
        <p:blipFill>
          <a:blip r:embed="rId2"/>
          <a:stretch>
            <a:fillRect/>
          </a:stretch>
        </p:blipFill>
        <p:spPr>
          <a:xfrm>
            <a:off x="2647390" y="2203703"/>
            <a:ext cx="5661351" cy="431341"/>
          </a:xfrm>
          <a:prstGeom prst="rect">
            <a:avLst/>
          </a:prstGeom>
        </p:spPr>
      </p:pic>
    </p:spTree>
    <p:extLst>
      <p:ext uri="{BB962C8B-B14F-4D97-AF65-F5344CB8AC3E}">
        <p14:creationId xmlns:p14="http://schemas.microsoft.com/office/powerpoint/2010/main" val="3506046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6968840-707A-294F-BB21-1253BD7D6016}"/>
              </a:ext>
            </a:extLst>
          </p:cNvPr>
          <p:cNvSpPr/>
          <p:nvPr/>
        </p:nvSpPr>
        <p:spPr>
          <a:xfrm>
            <a:off x="0" y="0"/>
            <a:ext cx="7895623" cy="651845"/>
          </a:xfrm>
          <a:prstGeom prst="rect">
            <a:avLst/>
          </a:prstGeom>
          <a:noFill/>
        </p:spPr>
        <p:txBody>
          <a:bodyPr vert="horz" wrap="none" lIns="91440" tIns="45720" rIns="91440" bIns="45720" rtlCol="0" anchor="ctr">
            <a:spAutoFit/>
          </a:bodyPr>
          <a:lstStyle/>
          <a:p>
            <a:pPr>
              <a:lnSpc>
                <a:spcPct val="90000"/>
              </a:lnSpc>
              <a:spcBef>
                <a:spcPct val="0"/>
              </a:spcBef>
            </a:pPr>
            <a:r>
              <a:rPr lang="en-IN" sz="4000" dirty="0">
                <a:solidFill>
                  <a:srgbClr val="FF6700"/>
                </a:solidFill>
                <a:latin typeface="Garamond" panose="02020404030301010803" pitchFamily="18" charset="0"/>
              </a:rPr>
              <a:t>Example : Daily Female Births Dataset</a:t>
            </a:r>
          </a:p>
        </p:txBody>
      </p:sp>
      <p:pic>
        <p:nvPicPr>
          <p:cNvPr id="3" name="Picture 2">
            <a:extLst>
              <a:ext uri="{FF2B5EF4-FFF2-40B4-BE49-F238E27FC236}">
                <a16:creationId xmlns:a16="http://schemas.microsoft.com/office/drawing/2014/main" id="{2730A349-01AC-C14F-A866-762AEC121D80}"/>
              </a:ext>
            </a:extLst>
          </p:cNvPr>
          <p:cNvPicPr>
            <a:picLocks noChangeAspect="1"/>
          </p:cNvPicPr>
          <p:nvPr/>
        </p:nvPicPr>
        <p:blipFill>
          <a:blip r:embed="rId2"/>
          <a:stretch>
            <a:fillRect/>
          </a:stretch>
        </p:blipFill>
        <p:spPr>
          <a:xfrm>
            <a:off x="9031478" y="951484"/>
            <a:ext cx="1663700" cy="5613400"/>
          </a:xfrm>
          <a:prstGeom prst="rect">
            <a:avLst/>
          </a:prstGeom>
        </p:spPr>
      </p:pic>
      <p:sp>
        <p:nvSpPr>
          <p:cNvPr id="4" name="Rectangle 3">
            <a:extLst>
              <a:ext uri="{FF2B5EF4-FFF2-40B4-BE49-F238E27FC236}">
                <a16:creationId xmlns:a16="http://schemas.microsoft.com/office/drawing/2014/main" id="{11483BD4-7610-CA45-8D2A-83AB07F876A4}"/>
              </a:ext>
            </a:extLst>
          </p:cNvPr>
          <p:cNvSpPr/>
          <p:nvPr/>
        </p:nvSpPr>
        <p:spPr>
          <a:xfrm>
            <a:off x="195072" y="1877860"/>
            <a:ext cx="8119872" cy="1200329"/>
          </a:xfrm>
          <a:prstGeom prst="rect">
            <a:avLst/>
          </a:prstGeom>
        </p:spPr>
        <p:txBody>
          <a:bodyPr wrap="square">
            <a:spAutoFit/>
          </a:bodyPr>
          <a:lstStyle/>
          <a:p>
            <a:r>
              <a:rPr lang="en-IN" sz="2400" dirty="0">
                <a:latin typeface="Garamond" panose="02020404030301010803" pitchFamily="18" charset="0"/>
              </a:rPr>
              <a:t>We will use the Daily Female Births Dataset as an example. This dataset describes the number of daily female births in California in 1959.</a:t>
            </a:r>
            <a:endParaRPr lang="en-IN" sz="2400" dirty="0">
              <a:effectLst/>
              <a:latin typeface="Garamond" panose="02020404030301010803" pitchFamily="18" charset="0"/>
            </a:endParaRPr>
          </a:p>
        </p:txBody>
      </p:sp>
    </p:spTree>
    <p:extLst>
      <p:ext uri="{BB962C8B-B14F-4D97-AF65-F5344CB8AC3E}">
        <p14:creationId xmlns:p14="http://schemas.microsoft.com/office/powerpoint/2010/main" val="91269810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6104</TotalTime>
  <Words>2778</Words>
  <Application>Microsoft Office PowerPoint</Application>
  <PresentationFormat>Widescreen</PresentationFormat>
  <Paragraphs>300</Paragraphs>
  <Slides>37</Slides>
  <Notes>6</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37</vt:i4>
      </vt:variant>
    </vt:vector>
  </HeadingPairs>
  <TitlesOfParts>
    <vt:vector size="47" baseType="lpstr">
      <vt:lpstr>Arial</vt:lpstr>
      <vt:lpstr>Calibri</vt:lpstr>
      <vt:lpstr>Calibri Light</vt:lpstr>
      <vt:lpstr>Garamond</vt:lpstr>
      <vt:lpstr>Helvetica</vt:lpstr>
      <vt:lpstr>Symbol</vt:lpstr>
      <vt:lpstr>Times New Roman</vt:lpstr>
      <vt:lpstr>Wingdings</vt:lpstr>
      <vt:lpstr>Office Theme</vt:lpstr>
      <vt:lpstr>Equation</vt:lpstr>
      <vt:lpstr>PowerPoint Presentation</vt:lpstr>
      <vt:lpstr>Data Driven Methods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Model vs Data based approaches</vt:lpstr>
      <vt:lpstr>Exponential Smoothing</vt:lpstr>
      <vt:lpstr>Simple Exponential Smoothing</vt:lpstr>
      <vt:lpstr>Smoothing Constant ‘α’</vt:lpstr>
      <vt:lpstr>Advanced Exponential Smoothing</vt:lpstr>
      <vt:lpstr>PowerPoint Presentation</vt:lpstr>
      <vt:lpstr>PowerPoint Presentation</vt:lpstr>
      <vt:lpstr>PowerPoint Presentation</vt:lpstr>
      <vt:lpstr>AR(1) model</vt:lpstr>
      <vt:lpstr>AR(p) model</vt:lpstr>
      <vt:lpstr>MA(1) model</vt:lpstr>
      <vt:lpstr>MA(q) model</vt:lpstr>
      <vt:lpstr>ARMA(p,q) model</vt:lpstr>
      <vt:lpstr>ARIMA(p,d,q) model</vt:lpstr>
      <vt:lpstr>Box-Jenkins ARIMA model-building</vt:lpstr>
      <vt:lpstr>Project: Annual Water Usage in Baltimore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Srinivas Reddy Gurrala</dc:creator>
  <cp:lastModifiedBy>hp</cp:lastModifiedBy>
  <cp:revision>411</cp:revision>
  <dcterms:created xsi:type="dcterms:W3CDTF">2020-04-23T13:54:45Z</dcterms:created>
  <dcterms:modified xsi:type="dcterms:W3CDTF">2022-09-23T07:39:20Z</dcterms:modified>
</cp:coreProperties>
</file>