
<file path=[Content_Types].xml><?xml version="1.0" encoding="utf-8"?>
<Types xmlns="http://schemas.openxmlformats.org/package/2006/content-types">
  <Default ContentType="application/vnd.openxmlformats-officedocument.vmlDrawing" Extension="vml"/>
  <Default ContentType="application/x-fontdata" Extension="fntdata"/>
  <Default ContentType="application/vnd.openxmlformats-officedocument.oleObject" Extension="bin"/>
  <Default ContentType="application/xml" Extension="xml"/>
  <Default ContentType="image/png" Extension="png"/>
  <Default ContentType="application/vnd.openxmlformats-package.relationships+xml" Extension="rels"/>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oleObject" PartName="/ppt/embeddings/oleObject9.bin"/>
  <Override ContentType="application/vnd.openxmlformats-officedocument.oleObject" PartName="/ppt/embeddings/oleObject3.bin"/>
  <Override ContentType="application/vnd.openxmlformats-officedocument.oleObject" PartName="/ppt/embeddings/oleObject6.bin"/>
  <Override ContentType="application/vnd.openxmlformats-officedocument.oleObject" PartName="/ppt/embeddings/oleObject5.bin"/>
  <Override ContentType="application/vnd.openxmlformats-officedocument.oleObject" PartName="/ppt/embeddings/oleObject4.bin"/>
  <Override ContentType="application/vnd.openxmlformats-officedocument.oleObject" PartName="/ppt/embeddings/oleObject7.bin"/>
  <Override ContentType="application/vnd.openxmlformats-officedocument.oleObject" PartName="/ppt/embeddings/oleObject2.bin"/>
  <Override ContentType="application/vnd.openxmlformats-officedocument.oleObject" PartName="/ppt/embeddings/oleObject10.bin"/>
  <Override ContentType="application/vnd.openxmlformats-officedocument.oleObject" PartName="/ppt/embeddings/oleObject1.bin"/>
  <Override ContentType="application/vnd.openxmlformats-officedocument.oleObject" PartName="/ppt/embeddings/oleObject8.bin"/>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Lst>
  <p:sldSz cy="5715000" cx="9144000"/>
  <p:notesSz cx="6858000" cy="9144000"/>
  <p:embeddedFontLst>
    <p:embeddedFont>
      <p:font typeface="Garamond"/>
      <p:regular r:id="rId48"/>
      <p:bold r:id="rId49"/>
      <p:italic r:id="rId50"/>
      <p:boldItalic r:id="rId51"/>
    </p:embeddedFont>
    <p:embeddedFont>
      <p:font typeface="Content"/>
      <p:regular r:id="rId52"/>
      <p:bold r:id="rId5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guide id="3" orient="horz" pos="1800">
          <p15:clr>
            <a:srgbClr val="A4A3A4"/>
          </p15:clr>
        </p15:guide>
      </p15:sldGuideLst>
    </p:ext>
    <p:ext uri="http://customooxmlschemas.google.com/">
      <go:slidesCustomData xmlns:go="http://customooxmlschemas.google.com/" r:id="rId54" roundtripDataSignature="AMtx7mjHeahdnzyT/oi6F4xu/MNLCmdsl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 pos="1800"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Garamond-regular.fntdata"/><Relationship Id="rId47" Type="http://schemas.openxmlformats.org/officeDocument/2006/relationships/slide" Target="slides/slide42.xml"/><Relationship Id="rId49" Type="http://schemas.openxmlformats.org/officeDocument/2006/relationships/font" Target="fonts/Garamon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Garamond-boldItalic.fntdata"/><Relationship Id="rId50" Type="http://schemas.openxmlformats.org/officeDocument/2006/relationships/font" Target="fonts/Garamond-italic.fntdata"/><Relationship Id="rId53" Type="http://schemas.openxmlformats.org/officeDocument/2006/relationships/font" Target="fonts/Content-bold.fntdata"/><Relationship Id="rId52" Type="http://schemas.openxmlformats.org/officeDocument/2006/relationships/font" Target="fonts/Content-regular.fntdata"/><Relationship Id="rId11" Type="http://schemas.openxmlformats.org/officeDocument/2006/relationships/slide" Target="slides/slide6.xml"/><Relationship Id="rId10" Type="http://schemas.openxmlformats.org/officeDocument/2006/relationships/slide" Target="slides/slide5.xml"/><Relationship Id="rId54" Type="http://customschemas.google.com/relationships/presentationmetadata" Target="meta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2.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p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 name="Google Shape;93;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 name="Google Shape;94;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5" name="Google Shape;265;p10: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1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5" name="Shape 325"/>
        <p:cNvGrpSpPr/>
        <p:nvPr/>
      </p:nvGrpSpPr>
      <p:grpSpPr>
        <a:xfrm>
          <a:off x="0" y="0"/>
          <a:ext cx="0" cy="0"/>
          <a:chOff x="0" y="0"/>
          <a:chExt cx="0" cy="0"/>
        </a:xfrm>
      </p:grpSpPr>
      <p:sp>
        <p:nvSpPr>
          <p:cNvPr id="326" name="Google Shape;326;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7" name="Google Shape;327;p1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8" name="Google Shape;358;p1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0" name="Google Shape;390;p1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98" name="Google Shape;398;p1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3" name="Google Shape;403;p1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08" name="Google Shape;408;p1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5" name="Google Shape;415;p18: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0" name="Google Shape;420;p1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9" name="Google Shape;99;p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6" name="Shape 426"/>
        <p:cNvGrpSpPr/>
        <p:nvPr/>
      </p:nvGrpSpPr>
      <p:grpSpPr>
        <a:xfrm>
          <a:off x="0" y="0"/>
          <a:ext cx="0" cy="0"/>
          <a:chOff x="0" y="0"/>
          <a:chExt cx="0" cy="0"/>
        </a:xfrm>
      </p:grpSpPr>
      <p:sp>
        <p:nvSpPr>
          <p:cNvPr id="427" name="Google Shape;427;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8" name="Google Shape;428;p20: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5" name="Shape 435"/>
        <p:cNvGrpSpPr/>
        <p:nvPr/>
      </p:nvGrpSpPr>
      <p:grpSpPr>
        <a:xfrm>
          <a:off x="0" y="0"/>
          <a:ext cx="0" cy="0"/>
          <a:chOff x="0" y="0"/>
          <a:chExt cx="0" cy="0"/>
        </a:xfrm>
      </p:grpSpPr>
      <p:sp>
        <p:nvSpPr>
          <p:cNvPr id="436" name="Google Shape;436;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37" name="Google Shape;437;p2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p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2" name="Google Shape;442;p2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9" name="Google Shape;449;p2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3" name="Shape 453"/>
        <p:cNvGrpSpPr/>
        <p:nvPr/>
      </p:nvGrpSpPr>
      <p:grpSpPr>
        <a:xfrm>
          <a:off x="0" y="0"/>
          <a:ext cx="0" cy="0"/>
          <a:chOff x="0" y="0"/>
          <a:chExt cx="0" cy="0"/>
        </a:xfrm>
      </p:grpSpPr>
      <p:sp>
        <p:nvSpPr>
          <p:cNvPr id="454" name="Google Shape;454;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55" name="Google Shape;455;p2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p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1" name="Google Shape;461;p2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67" name="Google Shape;467;p2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p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2" name="Google Shape;472;p2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78" name="Google Shape;478;p28: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p2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84" name="Google Shape;484;p2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p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 name="Google Shape;105;p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p3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94" name="Google Shape;494;p30: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p3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05" name="Google Shape;505;p3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0" name="Shape 510"/>
        <p:cNvGrpSpPr/>
        <p:nvPr/>
      </p:nvGrpSpPr>
      <p:grpSpPr>
        <a:xfrm>
          <a:off x="0" y="0"/>
          <a:ext cx="0" cy="0"/>
          <a:chOff x="0" y="0"/>
          <a:chExt cx="0" cy="0"/>
        </a:xfrm>
      </p:grpSpPr>
      <p:sp>
        <p:nvSpPr>
          <p:cNvPr id="511" name="Google Shape;511;p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2" name="Google Shape;512;p3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19" name="Google Shape;519;p33: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p3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25" name="Google Shape;525;p3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1" name="Google Shape;531;p3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36" name="Google Shape;536;p3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2" name="Google Shape;542;p3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47" name="Google Shape;547;p38: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2" name="Shape 552"/>
        <p:cNvGrpSpPr/>
        <p:nvPr/>
      </p:nvGrpSpPr>
      <p:grpSpPr>
        <a:xfrm>
          <a:off x="0" y="0"/>
          <a:ext cx="0" cy="0"/>
          <a:chOff x="0" y="0"/>
          <a:chExt cx="0" cy="0"/>
        </a:xfrm>
      </p:grpSpPr>
      <p:sp>
        <p:nvSpPr>
          <p:cNvPr id="553" name="Google Shape;553;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4" name="Google Shape;554;p3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p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1" name="Google Shape;111;p4: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0" name="Shape 560"/>
        <p:cNvGrpSpPr/>
        <p:nvPr/>
      </p:nvGrpSpPr>
      <p:grpSpPr>
        <a:xfrm>
          <a:off x="0" y="0"/>
          <a:ext cx="0" cy="0"/>
          <a:chOff x="0" y="0"/>
          <a:chExt cx="0" cy="0"/>
        </a:xfrm>
      </p:grpSpPr>
      <p:sp>
        <p:nvSpPr>
          <p:cNvPr id="561" name="Google Shape;561;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2" name="Google Shape;562;p40: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68" name="Google Shape;568;p41: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73" name="Google Shape;573;p42: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7" name="Google Shape;117;p5: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6: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2" name="Google Shape;192;p7: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0" name="Google Shape;200;p8: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33" name="Google Shape;233;p9:notes"/>
          <p:cNvSpPr/>
          <p:nvPr>
            <p:ph idx="2" type="sldImg"/>
          </p:nvPr>
        </p:nvSpPr>
        <p:spPr>
          <a:xfrm>
            <a:off x="685800" y="685800"/>
            <a:ext cx="54864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44"/>
          <p:cNvSpPr txBox="1"/>
          <p:nvPr>
            <p:ph type="ctrTitle"/>
          </p:nvPr>
        </p:nvSpPr>
        <p:spPr>
          <a:xfrm>
            <a:off x="685800" y="1775361"/>
            <a:ext cx="7772400" cy="1225021"/>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44"/>
          <p:cNvSpPr txBox="1"/>
          <p:nvPr>
            <p:ph idx="1" type="subTitle"/>
          </p:nvPr>
        </p:nvSpPr>
        <p:spPr>
          <a:xfrm>
            <a:off x="1371600" y="3238500"/>
            <a:ext cx="6400800" cy="1460500"/>
          </a:xfrm>
          <a:prstGeom prst="rect">
            <a:avLst/>
          </a:prstGeom>
          <a:noFill/>
          <a:ln>
            <a:noFill/>
          </a:ln>
        </p:spPr>
        <p:txBody>
          <a:bodyPr anchorCtr="0" anchor="t" bIns="45700" lIns="91425" spcFirstLastPara="1" rIns="91425" wrap="square" tIns="45700">
            <a:normAutofit/>
          </a:bodyPr>
          <a:lstStyle>
            <a:lvl1pPr lvl="0" algn="ctr">
              <a:spcBef>
                <a:spcPts val="640"/>
              </a:spcBef>
              <a:spcAft>
                <a:spcPts val="0"/>
              </a:spcAft>
              <a:buClr>
                <a:srgbClr val="888888"/>
              </a:buClr>
              <a:buSzPts val="3200"/>
              <a:buNone/>
              <a:defRPr>
                <a:solidFill>
                  <a:srgbClr val="888888"/>
                </a:solidFill>
              </a:defRPr>
            </a:lvl1pPr>
            <a:lvl2pPr lvl="1" algn="ctr">
              <a:spcBef>
                <a:spcPts val="560"/>
              </a:spcBef>
              <a:spcAft>
                <a:spcPts val="0"/>
              </a:spcAft>
              <a:buClr>
                <a:srgbClr val="888888"/>
              </a:buClr>
              <a:buSzPts val="2800"/>
              <a:buNone/>
              <a:defRPr>
                <a:solidFill>
                  <a:srgbClr val="888888"/>
                </a:solidFill>
              </a:defRPr>
            </a:lvl2pPr>
            <a:lvl3pPr lvl="2" algn="ctr">
              <a:spcBef>
                <a:spcPts val="480"/>
              </a:spcBef>
              <a:spcAft>
                <a:spcPts val="0"/>
              </a:spcAft>
              <a:buClr>
                <a:srgbClr val="888888"/>
              </a:buClr>
              <a:buSzPts val="2400"/>
              <a:buNone/>
              <a:defRPr>
                <a:solidFill>
                  <a:srgbClr val="888888"/>
                </a:solidFill>
              </a:defRPr>
            </a:lvl3pPr>
            <a:lvl4pPr lvl="3" algn="ctr">
              <a:spcBef>
                <a:spcPts val="400"/>
              </a:spcBef>
              <a:spcAft>
                <a:spcPts val="0"/>
              </a:spcAft>
              <a:buClr>
                <a:srgbClr val="888888"/>
              </a:buClr>
              <a:buSzPts val="2000"/>
              <a:buNone/>
              <a:defRPr>
                <a:solidFill>
                  <a:srgbClr val="888888"/>
                </a:solidFill>
              </a:defRPr>
            </a:lvl4pPr>
            <a:lvl5pPr lvl="4" algn="ctr">
              <a:spcBef>
                <a:spcPts val="400"/>
              </a:spcBef>
              <a:spcAft>
                <a:spcPts val="0"/>
              </a:spcAft>
              <a:buClr>
                <a:srgbClr val="888888"/>
              </a:buClr>
              <a:buSzPts val="20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44"/>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44"/>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44"/>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72" name="Shape 72"/>
        <p:cNvGrpSpPr/>
        <p:nvPr/>
      </p:nvGrpSpPr>
      <p:grpSpPr>
        <a:xfrm>
          <a:off x="0" y="0"/>
          <a:ext cx="0" cy="0"/>
          <a:chOff x="0" y="0"/>
          <a:chExt cx="0" cy="0"/>
        </a:xfrm>
      </p:grpSpPr>
      <p:sp>
        <p:nvSpPr>
          <p:cNvPr id="73" name="Google Shape;73;p53"/>
          <p:cNvSpPr txBox="1"/>
          <p:nvPr>
            <p:ph type="title"/>
          </p:nvPr>
        </p:nvSpPr>
        <p:spPr>
          <a:xfrm>
            <a:off x="1792288" y="4000500"/>
            <a:ext cx="5486400" cy="472282"/>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4" name="Google Shape;74;p53"/>
          <p:cNvSpPr/>
          <p:nvPr>
            <p:ph idx="2" type="pic"/>
          </p:nvPr>
        </p:nvSpPr>
        <p:spPr>
          <a:xfrm>
            <a:off x="1792288" y="510646"/>
            <a:ext cx="5486400" cy="3429000"/>
          </a:xfrm>
          <a:prstGeom prst="rect">
            <a:avLst/>
          </a:prstGeom>
          <a:noFill/>
          <a:ln>
            <a:noFill/>
          </a:ln>
        </p:spPr>
        <p:txBody>
          <a:bodyPr anchorCtr="0" anchor="t" bIns="45700" lIns="91425" spcFirstLastPara="1" rIns="91425" wrap="square" tIns="45700">
            <a:normAutofit/>
          </a:bodyPr>
          <a:lstStyle>
            <a:lvl1pPr lvl="0" marR="0" rtl="0" algn="l">
              <a:spcBef>
                <a:spcPts val="64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spcBef>
                <a:spcPts val="56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spcBef>
                <a:spcPts val="48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spcBef>
                <a:spcPts val="4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75" name="Google Shape;75;p53"/>
          <p:cNvSpPr txBox="1"/>
          <p:nvPr>
            <p:ph idx="1" type="body"/>
          </p:nvPr>
        </p:nvSpPr>
        <p:spPr>
          <a:xfrm>
            <a:off x="1792288" y="4472788"/>
            <a:ext cx="5486400" cy="670719"/>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6" name="Google Shape;76;p53"/>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53"/>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53"/>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9" name="Shape 79"/>
        <p:cNvGrpSpPr/>
        <p:nvPr/>
      </p:nvGrpSpPr>
      <p:grpSpPr>
        <a:xfrm>
          <a:off x="0" y="0"/>
          <a:ext cx="0" cy="0"/>
          <a:chOff x="0" y="0"/>
          <a:chExt cx="0" cy="0"/>
        </a:xfrm>
      </p:grpSpPr>
      <p:sp>
        <p:nvSpPr>
          <p:cNvPr id="80" name="Google Shape;80;p54"/>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54"/>
          <p:cNvSpPr txBox="1"/>
          <p:nvPr>
            <p:ph idx="1" type="body"/>
          </p:nvPr>
        </p:nvSpPr>
        <p:spPr>
          <a:xfrm rot="5400000">
            <a:off x="2686182" y="-895481"/>
            <a:ext cx="3771636"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2" name="Google Shape;82;p54"/>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54"/>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54"/>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5" name="Shape 85"/>
        <p:cNvGrpSpPr/>
        <p:nvPr/>
      </p:nvGrpSpPr>
      <p:grpSpPr>
        <a:xfrm>
          <a:off x="0" y="0"/>
          <a:ext cx="0" cy="0"/>
          <a:chOff x="0" y="0"/>
          <a:chExt cx="0" cy="0"/>
        </a:xfrm>
      </p:grpSpPr>
      <p:sp>
        <p:nvSpPr>
          <p:cNvPr id="86" name="Google Shape;86;p55"/>
          <p:cNvSpPr txBox="1"/>
          <p:nvPr>
            <p:ph type="title"/>
          </p:nvPr>
        </p:nvSpPr>
        <p:spPr>
          <a:xfrm rot="5400000">
            <a:off x="5219964" y="1638307"/>
            <a:ext cx="4876271"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55"/>
          <p:cNvSpPr txBox="1"/>
          <p:nvPr>
            <p:ph idx="1" type="body"/>
          </p:nvPr>
        </p:nvSpPr>
        <p:spPr>
          <a:xfrm rot="5400000">
            <a:off x="1028965" y="-342892"/>
            <a:ext cx="4876271"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8" name="Google Shape;88;p55"/>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55"/>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55"/>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45"/>
          <p:cNvSpPr txBox="1"/>
          <p:nvPr>
            <p:ph type="title"/>
          </p:nvPr>
        </p:nvSpPr>
        <p:spPr>
          <a:xfrm>
            <a:off x="722313" y="3672418"/>
            <a:ext cx="7772400" cy="1135062"/>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Calibri"/>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45"/>
          <p:cNvSpPr txBox="1"/>
          <p:nvPr>
            <p:ph idx="1" type="body"/>
          </p:nvPr>
        </p:nvSpPr>
        <p:spPr>
          <a:xfrm>
            <a:off x="722313" y="2422261"/>
            <a:ext cx="7772400" cy="1250156"/>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24" name="Google Shape;24;p45"/>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45"/>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45"/>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46"/>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6"/>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6"/>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6"/>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2" name="Shape 32"/>
        <p:cNvGrpSpPr/>
        <p:nvPr/>
      </p:nvGrpSpPr>
      <p:grpSpPr>
        <a:xfrm>
          <a:off x="0" y="0"/>
          <a:ext cx="0" cy="0"/>
          <a:chOff x="0" y="0"/>
          <a:chExt cx="0" cy="0"/>
        </a:xfrm>
      </p:grpSpPr>
      <p:sp>
        <p:nvSpPr>
          <p:cNvPr id="33" name="Google Shape;33;p47"/>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3600"/>
              <a:buFont typeface="Times New Roman"/>
              <a:buNone/>
              <a:defRPr sz="3600">
                <a:latin typeface="Times New Roman"/>
                <a:ea typeface="Times New Roman"/>
                <a:cs typeface="Times New Roman"/>
                <a:sym typeface="Times New Roman"/>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4" name="Google Shape;34;p47"/>
          <p:cNvSpPr txBox="1"/>
          <p:nvPr>
            <p:ph idx="1" type="body"/>
          </p:nvPr>
        </p:nvSpPr>
        <p:spPr>
          <a:xfrm>
            <a:off x="457200" y="1333501"/>
            <a:ext cx="8229600" cy="3771636"/>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atin typeface="Times New Roman"/>
                <a:ea typeface="Times New Roman"/>
                <a:cs typeface="Times New Roman"/>
                <a:sym typeface="Times New Roman"/>
              </a:defRPr>
            </a:lvl1pPr>
            <a:lvl2pPr indent="-381000" lvl="1" marL="914400" algn="l">
              <a:spcBef>
                <a:spcPts val="480"/>
              </a:spcBef>
              <a:spcAft>
                <a:spcPts val="0"/>
              </a:spcAft>
              <a:buClr>
                <a:schemeClr val="dk1"/>
              </a:buClr>
              <a:buSzPts val="2400"/>
              <a:buChar char="–"/>
              <a:defRPr sz="2400">
                <a:latin typeface="Times New Roman"/>
                <a:ea typeface="Times New Roman"/>
                <a:cs typeface="Times New Roman"/>
                <a:sym typeface="Times New Roman"/>
              </a:defRPr>
            </a:lvl2pPr>
            <a:lvl3pPr indent="-355600" lvl="2" marL="1371600" algn="l">
              <a:spcBef>
                <a:spcPts val="400"/>
              </a:spcBef>
              <a:spcAft>
                <a:spcPts val="0"/>
              </a:spcAft>
              <a:buClr>
                <a:schemeClr val="dk1"/>
              </a:buClr>
              <a:buSzPts val="2000"/>
              <a:buChar char="•"/>
              <a:defRPr sz="2000">
                <a:latin typeface="Times New Roman"/>
                <a:ea typeface="Times New Roman"/>
                <a:cs typeface="Times New Roman"/>
                <a:sym typeface="Times New Roman"/>
              </a:defRPr>
            </a:lvl3pPr>
            <a:lvl4pPr indent="-342900" lvl="3" marL="1828800" algn="l">
              <a:spcBef>
                <a:spcPts val="360"/>
              </a:spcBef>
              <a:spcAft>
                <a:spcPts val="0"/>
              </a:spcAft>
              <a:buClr>
                <a:schemeClr val="dk1"/>
              </a:buClr>
              <a:buSzPts val="1800"/>
              <a:buChar char="–"/>
              <a:defRPr sz="1800">
                <a:latin typeface="Times New Roman"/>
                <a:ea typeface="Times New Roman"/>
                <a:cs typeface="Times New Roman"/>
                <a:sym typeface="Times New Roman"/>
              </a:defRPr>
            </a:lvl4pPr>
            <a:lvl5pPr indent="-342900" lvl="4" marL="2286000" algn="l">
              <a:spcBef>
                <a:spcPts val="360"/>
              </a:spcBef>
              <a:spcAft>
                <a:spcPts val="0"/>
              </a:spcAft>
              <a:buClr>
                <a:schemeClr val="dk1"/>
              </a:buClr>
              <a:buSzPts val="1800"/>
              <a:buChar char="»"/>
              <a:defRPr sz="1800">
                <a:latin typeface="Times New Roman"/>
                <a:ea typeface="Times New Roman"/>
                <a:cs typeface="Times New Roman"/>
                <a:sym typeface="Times New Roman"/>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35" name="Google Shape;35;p47"/>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6" name="Google Shape;36;p47"/>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7" name="Google Shape;37;p47"/>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38" name="Shape 38"/>
        <p:cNvGrpSpPr/>
        <p:nvPr/>
      </p:nvGrpSpPr>
      <p:grpSpPr>
        <a:xfrm>
          <a:off x="0" y="0"/>
          <a:ext cx="0" cy="0"/>
          <a:chOff x="0" y="0"/>
          <a:chExt cx="0" cy="0"/>
        </a:xfrm>
      </p:grpSpPr>
      <p:sp>
        <p:nvSpPr>
          <p:cNvPr id="39" name="Google Shape;39;p48"/>
          <p:cNvSpPr txBox="1"/>
          <p:nvPr>
            <p:ph type="title"/>
          </p:nvPr>
        </p:nvSpPr>
        <p:spPr>
          <a:xfrm>
            <a:off x="395288" y="305594"/>
            <a:ext cx="8348662" cy="750093"/>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0" name="Google Shape;40;p48"/>
          <p:cNvSpPr txBox="1"/>
          <p:nvPr>
            <p:ph idx="1" type="body"/>
          </p:nvPr>
        </p:nvSpPr>
        <p:spPr>
          <a:xfrm>
            <a:off x="395289" y="1184011"/>
            <a:ext cx="4097337" cy="414205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1" name="Google Shape;41;p48"/>
          <p:cNvSpPr txBox="1"/>
          <p:nvPr>
            <p:ph idx="2" type="body"/>
          </p:nvPr>
        </p:nvSpPr>
        <p:spPr>
          <a:xfrm>
            <a:off x="4645025" y="1184011"/>
            <a:ext cx="4098925" cy="2006864"/>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2" name="Google Shape;42;p48"/>
          <p:cNvSpPr txBox="1"/>
          <p:nvPr>
            <p:ph idx="3" type="body"/>
          </p:nvPr>
        </p:nvSpPr>
        <p:spPr>
          <a:xfrm>
            <a:off x="4645025" y="3317875"/>
            <a:ext cx="4098925" cy="2008188"/>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43" name="Google Shape;43;p48"/>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48"/>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marR="0" algn="r">
              <a:spcBef>
                <a:spcPts val="0"/>
              </a:spcBef>
              <a:buNone/>
              <a:defRPr sz="1200">
                <a:solidFill>
                  <a:srgbClr val="888888"/>
                </a:solidFill>
                <a:latin typeface="Calibri"/>
                <a:ea typeface="Calibri"/>
                <a:cs typeface="Calibri"/>
                <a:sym typeface="Calibri"/>
              </a:defRPr>
            </a:lvl1pPr>
            <a:lvl2pPr indent="0" lvl="1" marL="0" marR="0" algn="r">
              <a:spcBef>
                <a:spcPts val="0"/>
              </a:spcBef>
              <a:buNone/>
              <a:defRPr sz="1200">
                <a:solidFill>
                  <a:srgbClr val="888888"/>
                </a:solidFill>
                <a:latin typeface="Calibri"/>
                <a:ea typeface="Calibri"/>
                <a:cs typeface="Calibri"/>
                <a:sym typeface="Calibri"/>
              </a:defRPr>
            </a:lvl2pPr>
            <a:lvl3pPr indent="0" lvl="2" marL="0" marR="0" algn="r">
              <a:spcBef>
                <a:spcPts val="0"/>
              </a:spcBef>
              <a:buNone/>
              <a:defRPr sz="1200">
                <a:solidFill>
                  <a:srgbClr val="888888"/>
                </a:solidFill>
                <a:latin typeface="Calibri"/>
                <a:ea typeface="Calibri"/>
                <a:cs typeface="Calibri"/>
                <a:sym typeface="Calibri"/>
              </a:defRPr>
            </a:lvl3pPr>
            <a:lvl4pPr indent="0" lvl="3" marL="0" marR="0" algn="r">
              <a:spcBef>
                <a:spcPts val="0"/>
              </a:spcBef>
              <a:buNone/>
              <a:defRPr sz="1200">
                <a:solidFill>
                  <a:srgbClr val="888888"/>
                </a:solidFill>
                <a:latin typeface="Calibri"/>
                <a:ea typeface="Calibri"/>
                <a:cs typeface="Calibri"/>
                <a:sym typeface="Calibri"/>
              </a:defRPr>
            </a:lvl4pPr>
            <a:lvl5pPr indent="0" lvl="4" marL="0" marR="0" algn="r">
              <a:spcBef>
                <a:spcPts val="0"/>
              </a:spcBef>
              <a:buNone/>
              <a:defRPr sz="1200">
                <a:solidFill>
                  <a:srgbClr val="888888"/>
                </a:solidFill>
                <a:latin typeface="Calibri"/>
                <a:ea typeface="Calibri"/>
                <a:cs typeface="Calibri"/>
                <a:sym typeface="Calibri"/>
              </a:defRPr>
            </a:lvl5pPr>
            <a:lvl6pPr indent="0" lvl="5" marL="0" marR="0" algn="r">
              <a:spcBef>
                <a:spcPts val="0"/>
              </a:spcBef>
              <a:buNone/>
              <a:defRPr sz="1200">
                <a:solidFill>
                  <a:srgbClr val="888888"/>
                </a:solidFill>
                <a:latin typeface="Calibri"/>
                <a:ea typeface="Calibri"/>
                <a:cs typeface="Calibri"/>
                <a:sym typeface="Calibri"/>
              </a:defRPr>
            </a:lvl6pPr>
            <a:lvl7pPr indent="0" lvl="6" marL="0" marR="0" algn="r">
              <a:spcBef>
                <a:spcPts val="0"/>
              </a:spcBef>
              <a:buNone/>
              <a:defRPr sz="1200">
                <a:solidFill>
                  <a:srgbClr val="888888"/>
                </a:solidFill>
                <a:latin typeface="Calibri"/>
                <a:ea typeface="Calibri"/>
                <a:cs typeface="Calibri"/>
                <a:sym typeface="Calibri"/>
              </a:defRPr>
            </a:lvl7pPr>
            <a:lvl8pPr indent="0" lvl="7" marL="0" marR="0" algn="r">
              <a:spcBef>
                <a:spcPts val="0"/>
              </a:spcBef>
              <a:buNone/>
              <a:defRPr sz="1200">
                <a:solidFill>
                  <a:srgbClr val="888888"/>
                </a:solidFill>
                <a:latin typeface="Calibri"/>
                <a:ea typeface="Calibri"/>
                <a:cs typeface="Calibri"/>
                <a:sym typeface="Calibri"/>
              </a:defRPr>
            </a:lvl8pPr>
            <a:lvl9pPr indent="0" lvl="8" marL="0" marR="0" algn="r">
              <a:spcBef>
                <a:spcPts val="0"/>
              </a:spcBef>
              <a:buNone/>
              <a:defRPr sz="12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49"/>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49"/>
          <p:cNvSpPr txBox="1"/>
          <p:nvPr>
            <p:ph idx="1" type="body"/>
          </p:nvPr>
        </p:nvSpPr>
        <p:spPr>
          <a:xfrm>
            <a:off x="457200" y="1333501"/>
            <a:ext cx="4038600" cy="3771636"/>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49"/>
          <p:cNvSpPr txBox="1"/>
          <p:nvPr>
            <p:ph idx="2" type="body"/>
          </p:nvPr>
        </p:nvSpPr>
        <p:spPr>
          <a:xfrm>
            <a:off x="4648200" y="1333501"/>
            <a:ext cx="4038600" cy="3771636"/>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49"/>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49"/>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49"/>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50"/>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Calibri"/>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50"/>
          <p:cNvSpPr txBox="1"/>
          <p:nvPr>
            <p:ph idx="1" type="body"/>
          </p:nvPr>
        </p:nvSpPr>
        <p:spPr>
          <a:xfrm>
            <a:off x="457200" y="1279261"/>
            <a:ext cx="4040188" cy="533136"/>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50"/>
          <p:cNvSpPr txBox="1"/>
          <p:nvPr>
            <p:ph idx="2" type="body"/>
          </p:nvPr>
        </p:nvSpPr>
        <p:spPr>
          <a:xfrm>
            <a:off x="457200" y="1812396"/>
            <a:ext cx="4040188" cy="329274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50"/>
          <p:cNvSpPr txBox="1"/>
          <p:nvPr>
            <p:ph idx="3" type="body"/>
          </p:nvPr>
        </p:nvSpPr>
        <p:spPr>
          <a:xfrm>
            <a:off x="4645033" y="1279261"/>
            <a:ext cx="4041775" cy="533136"/>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50"/>
          <p:cNvSpPr txBox="1"/>
          <p:nvPr>
            <p:ph idx="4" type="body"/>
          </p:nvPr>
        </p:nvSpPr>
        <p:spPr>
          <a:xfrm>
            <a:off x="4645033" y="1812396"/>
            <a:ext cx="4041775" cy="3292740"/>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50"/>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50"/>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50"/>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1" name="Shape 61"/>
        <p:cNvGrpSpPr/>
        <p:nvPr/>
      </p:nvGrpSpPr>
      <p:grpSpPr>
        <a:xfrm>
          <a:off x="0" y="0"/>
          <a:ext cx="0" cy="0"/>
          <a:chOff x="0" y="0"/>
          <a:chExt cx="0" cy="0"/>
        </a:xfrm>
      </p:grpSpPr>
      <p:sp>
        <p:nvSpPr>
          <p:cNvPr id="62" name="Google Shape;62;p51"/>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51"/>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51"/>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5" name="Shape 65"/>
        <p:cNvGrpSpPr/>
        <p:nvPr/>
      </p:nvGrpSpPr>
      <p:grpSpPr>
        <a:xfrm>
          <a:off x="0" y="0"/>
          <a:ext cx="0" cy="0"/>
          <a:chOff x="0" y="0"/>
          <a:chExt cx="0" cy="0"/>
        </a:xfrm>
      </p:grpSpPr>
      <p:sp>
        <p:nvSpPr>
          <p:cNvPr id="66" name="Google Shape;66;p52"/>
          <p:cNvSpPr txBox="1"/>
          <p:nvPr>
            <p:ph type="title"/>
          </p:nvPr>
        </p:nvSpPr>
        <p:spPr>
          <a:xfrm>
            <a:off x="457214" y="227541"/>
            <a:ext cx="3008313" cy="96837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Calibri"/>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7" name="Google Shape;67;p52"/>
          <p:cNvSpPr txBox="1"/>
          <p:nvPr>
            <p:ph idx="1" type="body"/>
          </p:nvPr>
        </p:nvSpPr>
        <p:spPr>
          <a:xfrm>
            <a:off x="3575050" y="227546"/>
            <a:ext cx="5111750" cy="4877594"/>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8" name="Google Shape;68;p52"/>
          <p:cNvSpPr txBox="1"/>
          <p:nvPr>
            <p:ph idx="2" type="body"/>
          </p:nvPr>
        </p:nvSpPr>
        <p:spPr>
          <a:xfrm>
            <a:off x="457214" y="1195920"/>
            <a:ext cx="3008313" cy="3909219"/>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9" name="Google Shape;69;p52"/>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52"/>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52"/>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43"/>
          <p:cNvSpPr txBox="1"/>
          <p:nvPr>
            <p:ph type="title"/>
          </p:nvPr>
        </p:nvSpPr>
        <p:spPr>
          <a:xfrm>
            <a:off x="457200" y="228866"/>
            <a:ext cx="8229600" cy="95250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43"/>
          <p:cNvSpPr txBox="1"/>
          <p:nvPr>
            <p:ph idx="1" type="body"/>
          </p:nvPr>
        </p:nvSpPr>
        <p:spPr>
          <a:xfrm>
            <a:off x="457200" y="1333501"/>
            <a:ext cx="8229600" cy="3771636"/>
          </a:xfrm>
          <a:prstGeom prst="rect">
            <a:avLst/>
          </a:prstGeom>
          <a:noFill/>
          <a:ln>
            <a:noFill/>
          </a:ln>
        </p:spPr>
        <p:txBody>
          <a:bodyPr anchorCtr="0" anchor="t" bIns="45700" lIns="91425" spcFirstLastPara="1" rIns="91425" wrap="square" tIns="45700">
            <a:normAutofit/>
          </a:bodyPr>
          <a:lstStyle>
            <a:lvl1pPr indent="-431800" lvl="0" marL="457200" marR="0" rtl="0" algn="l">
              <a:spcBef>
                <a:spcPts val="640"/>
              </a:spcBef>
              <a:spcAft>
                <a:spcPts val="0"/>
              </a:spcAft>
              <a:buClr>
                <a:schemeClr val="dk1"/>
              </a:buClr>
              <a:buSzPts val="3200"/>
              <a:buFont typeface="Arial"/>
              <a:buChar char="•"/>
              <a:defRPr b="0" i="0" sz="3200" u="none" cap="none" strike="noStrike">
                <a:solidFill>
                  <a:schemeClr val="dk1"/>
                </a:solidFill>
                <a:latin typeface="Calibri"/>
                <a:ea typeface="Calibri"/>
                <a:cs typeface="Calibri"/>
                <a:sym typeface="Calibri"/>
              </a:defRPr>
            </a:lvl1pPr>
            <a:lvl2pPr indent="-406400" lvl="1" marL="914400" marR="0" rtl="0" algn="l">
              <a:spcBef>
                <a:spcPts val="56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2pPr>
            <a:lvl3pPr indent="-381000" lvl="2" marL="1371600" marR="0" rtl="0" algn="l">
              <a:spcBef>
                <a:spcPts val="48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3pPr>
            <a:lvl4pPr indent="-355600" lvl="3" marL="1828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4pPr>
            <a:lvl5pPr indent="-355600" lvl="4" marL="22860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12" name="Google Shape;12;p43"/>
          <p:cNvSpPr txBox="1"/>
          <p:nvPr>
            <p:ph idx="10" type="dt"/>
          </p:nvPr>
        </p:nvSpPr>
        <p:spPr>
          <a:xfrm>
            <a:off x="457200" y="5296965"/>
            <a:ext cx="2133600" cy="304271"/>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43"/>
          <p:cNvSpPr txBox="1"/>
          <p:nvPr>
            <p:ph idx="11" type="ftr"/>
          </p:nvPr>
        </p:nvSpPr>
        <p:spPr>
          <a:xfrm>
            <a:off x="3124200" y="5296965"/>
            <a:ext cx="2895600" cy="304271"/>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43"/>
          <p:cNvSpPr txBox="1"/>
          <p:nvPr>
            <p:ph idx="12" type="sldNum"/>
          </p:nvPr>
        </p:nvSpPr>
        <p:spPr>
          <a:xfrm>
            <a:off x="6553200" y="5296965"/>
            <a:ext cx="2133600" cy="304271"/>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vmlDrawing" Target="../drawings/vmlDrawing6.vml"/><Relationship Id="rId4" Type="http://schemas.openxmlformats.org/officeDocument/2006/relationships/oleObject" Target="../embeddings/oleObject6.bin"/><Relationship Id="rId5" Type="http://schemas.openxmlformats.org/officeDocument/2006/relationships/oleObject" Target="../embeddings/oleObject6.bin"/><Relationship Id="rId6"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vmlDrawing" Target="../drawings/vmlDrawing7.vml"/><Relationship Id="rId4" Type="http://schemas.openxmlformats.org/officeDocument/2006/relationships/oleObject" Target="../embeddings/oleObject7.bin"/><Relationship Id="rId5" Type="http://schemas.openxmlformats.org/officeDocument/2006/relationships/oleObject" Target="../embeddings/oleObject7.bin"/><Relationship Id="rId6"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vmlDrawing" Target="../drawings/vmlDrawing8.vml"/><Relationship Id="rId4" Type="http://schemas.openxmlformats.org/officeDocument/2006/relationships/oleObject" Target="../embeddings/oleObject8.bin"/><Relationship Id="rId5" Type="http://schemas.openxmlformats.org/officeDocument/2006/relationships/oleObject" Target="../embeddings/oleObject8.bin"/><Relationship Id="rId6" Type="http://schemas.openxmlformats.org/officeDocument/2006/relationships/image" Target="../media/image3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vmlDrawing" Target="../drawings/vmlDrawing9.vml"/><Relationship Id="rId4" Type="http://schemas.openxmlformats.org/officeDocument/2006/relationships/oleObject" Target="../embeddings/oleObject9.bin"/><Relationship Id="rId5" Type="http://schemas.openxmlformats.org/officeDocument/2006/relationships/oleObject" Target="../embeddings/oleObject9.bin"/><Relationship Id="rId6" Type="http://schemas.openxmlformats.org/officeDocument/2006/relationships/image" Target="../media/image3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vmlDrawing" Target="../drawings/vmlDrawing10.vml"/><Relationship Id="rId4" Type="http://schemas.openxmlformats.org/officeDocument/2006/relationships/oleObject" Target="../embeddings/oleObject10.bin"/><Relationship Id="rId5" Type="http://schemas.openxmlformats.org/officeDocument/2006/relationships/oleObject" Target="../embeddings/oleObject10.bin"/><Relationship Id="rId6"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 Id="rId3"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 Id="rId3" Type="http://schemas.openxmlformats.org/officeDocument/2006/relationships/image" Target="../media/image2.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 Id="rId3" Type="http://schemas.openxmlformats.org/officeDocument/2006/relationships/image" Target="../media/image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image" Target="../media/image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14.png"/><Relationship Id="rId4" Type="http://schemas.openxmlformats.org/officeDocument/2006/relationships/hyperlink" Target="https://en.wikipedia.org/wiki/Decision_tree_learning#Gini_impurity" TargetMode="External"/><Relationship Id="rId5"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1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1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1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18.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2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2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2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29.png"/><Relationship Id="rId4"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2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vmlDrawing" Target="../drawings/vmlDrawing1.vml"/><Relationship Id="rId4" Type="http://schemas.openxmlformats.org/officeDocument/2006/relationships/oleObject" Target="../embeddings/oleObject1.bin"/><Relationship Id="rId5" Type="http://schemas.openxmlformats.org/officeDocument/2006/relationships/oleObject" Target="../embeddings/oleObject1.bin"/><Relationship Id="rId6"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vmlDrawing" Target="../drawings/vmlDrawing2.vml"/><Relationship Id="rId4" Type="http://schemas.openxmlformats.org/officeDocument/2006/relationships/oleObject" Target="../embeddings/oleObject2.bin"/><Relationship Id="rId5" Type="http://schemas.openxmlformats.org/officeDocument/2006/relationships/oleObject" Target="../embeddings/oleObject2.bin"/><Relationship Id="rId6"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vmlDrawing" Target="../drawings/vmlDrawing3.vml"/><Relationship Id="rId4" Type="http://schemas.openxmlformats.org/officeDocument/2006/relationships/oleObject" Target="../embeddings/oleObject3.bin"/><Relationship Id="rId5" Type="http://schemas.openxmlformats.org/officeDocument/2006/relationships/oleObject" Target="../embeddings/oleObject3.bin"/><Relationship Id="rId6"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vmlDrawing" Target="../drawings/vmlDrawing4.vml"/><Relationship Id="rId4" Type="http://schemas.openxmlformats.org/officeDocument/2006/relationships/oleObject" Target="../embeddings/oleObject4.bin"/><Relationship Id="rId5" Type="http://schemas.openxmlformats.org/officeDocument/2006/relationships/oleObject" Target="../embeddings/oleObject4.bin"/><Relationship Id="rId6"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vmlDrawing" Target="../drawings/vmlDrawing5.vml"/><Relationship Id="rId4" Type="http://schemas.openxmlformats.org/officeDocument/2006/relationships/oleObject" Target="../embeddings/oleObject5.bin"/><Relationship Id="rId5" Type="http://schemas.openxmlformats.org/officeDocument/2006/relationships/oleObject" Target="../embeddings/oleObject5.bin"/><Relationship Id="rId6"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
          <p:cNvSpPr txBox="1"/>
          <p:nvPr/>
        </p:nvSpPr>
        <p:spPr>
          <a:xfrm>
            <a:off x="2686050" y="1562100"/>
            <a:ext cx="3771900" cy="184665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5000" u="none" cap="none" strike="noStrike">
                <a:solidFill>
                  <a:srgbClr val="FF6700"/>
                </a:solidFill>
                <a:latin typeface="Garamond"/>
                <a:ea typeface="Garamond"/>
                <a:cs typeface="Garamond"/>
                <a:sym typeface="Garamond"/>
              </a:rPr>
              <a:t>Decision Tree</a:t>
            </a:r>
            <a:endParaRPr/>
          </a:p>
          <a:p>
            <a:pPr indent="-685800" lvl="1" marL="1143000" marR="0" rtl="0" algn="l">
              <a:spcBef>
                <a:spcPts val="0"/>
              </a:spcBef>
              <a:spcAft>
                <a:spcPts val="0"/>
              </a:spcAft>
              <a:buClr>
                <a:srgbClr val="FF6700"/>
              </a:buClr>
              <a:buSzPts val="3200"/>
              <a:buFont typeface="Arial"/>
              <a:buChar char="•"/>
            </a:pPr>
            <a:r>
              <a:rPr b="0" i="0" lang="en-US" sz="3200" u="none" cap="none" strike="noStrike">
                <a:solidFill>
                  <a:srgbClr val="FF6700"/>
                </a:solidFill>
                <a:latin typeface="Garamond"/>
                <a:ea typeface="Garamond"/>
                <a:cs typeface="Garamond"/>
                <a:sym typeface="Garamond"/>
              </a:rPr>
              <a:t>C5.0 </a:t>
            </a:r>
            <a:endParaRPr/>
          </a:p>
          <a:p>
            <a:pPr indent="-685800" lvl="1" marL="1143000" marR="0" rtl="0" algn="l">
              <a:spcBef>
                <a:spcPts val="0"/>
              </a:spcBef>
              <a:spcAft>
                <a:spcPts val="0"/>
              </a:spcAft>
              <a:buClr>
                <a:srgbClr val="FF6700"/>
              </a:buClr>
              <a:buSzPts val="3200"/>
              <a:buFont typeface="Arial"/>
              <a:buChar char="•"/>
            </a:pPr>
            <a:r>
              <a:rPr b="0" i="0" lang="en-US" sz="3200" u="none" cap="none" strike="noStrike">
                <a:solidFill>
                  <a:srgbClr val="FF6700"/>
                </a:solidFill>
                <a:latin typeface="Garamond"/>
                <a:ea typeface="Garamond"/>
                <a:cs typeface="Garamond"/>
                <a:sym typeface="Garamond"/>
              </a:rPr>
              <a:t>CART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cxnSp>
        <p:nvCxnSpPr>
          <p:cNvPr id="267" name="Google Shape;267;p10"/>
          <p:cNvCxnSpPr/>
          <p:nvPr/>
        </p:nvCxnSpPr>
        <p:spPr>
          <a:xfrm>
            <a:off x="3177646" y="4110302"/>
            <a:ext cx="222250" cy="538427"/>
          </a:xfrm>
          <a:prstGeom prst="straightConnector1">
            <a:avLst/>
          </a:prstGeom>
          <a:noFill/>
          <a:ln cap="flat" cmpd="sng" w="12700">
            <a:solidFill>
              <a:srgbClr val="000000"/>
            </a:solidFill>
            <a:prstDash val="solid"/>
            <a:round/>
            <a:headEnd len="med" w="med" type="none"/>
            <a:tailEnd len="med" w="med" type="triangle"/>
          </a:ln>
        </p:spPr>
      </p:cxnSp>
      <p:cxnSp>
        <p:nvCxnSpPr>
          <p:cNvPr id="268" name="Google Shape;268;p10"/>
          <p:cNvCxnSpPr/>
          <p:nvPr/>
        </p:nvCxnSpPr>
        <p:spPr>
          <a:xfrm flipH="1">
            <a:off x="2144449" y="4110302"/>
            <a:ext cx="296333" cy="538427"/>
          </a:xfrm>
          <a:prstGeom prst="straightConnector1">
            <a:avLst/>
          </a:prstGeom>
          <a:noFill/>
          <a:ln cap="flat" cmpd="sng" w="12700">
            <a:solidFill>
              <a:srgbClr val="000000"/>
            </a:solidFill>
            <a:prstDash val="solid"/>
            <a:round/>
            <a:headEnd len="med" w="med" type="none"/>
            <a:tailEnd len="med" w="med" type="triangle"/>
          </a:ln>
        </p:spPr>
      </p:cxnSp>
      <p:cxnSp>
        <p:nvCxnSpPr>
          <p:cNvPr id="269" name="Google Shape;269;p10"/>
          <p:cNvCxnSpPr/>
          <p:nvPr/>
        </p:nvCxnSpPr>
        <p:spPr>
          <a:xfrm flipH="1">
            <a:off x="2734469" y="3298032"/>
            <a:ext cx="369093" cy="541073"/>
          </a:xfrm>
          <a:prstGeom prst="straightConnector1">
            <a:avLst/>
          </a:prstGeom>
          <a:noFill/>
          <a:ln cap="flat" cmpd="sng" w="12700">
            <a:solidFill>
              <a:srgbClr val="000000"/>
            </a:solidFill>
            <a:prstDash val="solid"/>
            <a:round/>
            <a:headEnd len="med" w="med" type="none"/>
            <a:tailEnd len="med" w="med" type="triangle"/>
          </a:ln>
        </p:spPr>
      </p:cxnSp>
      <p:cxnSp>
        <p:nvCxnSpPr>
          <p:cNvPr id="270" name="Google Shape;270;p10"/>
          <p:cNvCxnSpPr/>
          <p:nvPr/>
        </p:nvCxnSpPr>
        <p:spPr>
          <a:xfrm>
            <a:off x="3841750" y="3298032"/>
            <a:ext cx="443178" cy="541073"/>
          </a:xfrm>
          <a:prstGeom prst="straightConnector1">
            <a:avLst/>
          </a:prstGeom>
          <a:noFill/>
          <a:ln cap="flat" cmpd="sng" w="12700">
            <a:solidFill>
              <a:srgbClr val="000000"/>
            </a:solidFill>
            <a:prstDash val="solid"/>
            <a:round/>
            <a:headEnd len="med" w="med" type="none"/>
            <a:tailEnd len="med" w="med" type="triangle"/>
          </a:ln>
        </p:spPr>
      </p:cxnSp>
      <p:cxnSp>
        <p:nvCxnSpPr>
          <p:cNvPr id="271" name="Google Shape;271;p10"/>
          <p:cNvCxnSpPr/>
          <p:nvPr/>
        </p:nvCxnSpPr>
        <p:spPr>
          <a:xfrm>
            <a:off x="2882636" y="2555876"/>
            <a:ext cx="517260" cy="473604"/>
          </a:xfrm>
          <a:prstGeom prst="straightConnector1">
            <a:avLst/>
          </a:prstGeom>
          <a:noFill/>
          <a:ln cap="flat" cmpd="sng" w="38100">
            <a:solidFill>
              <a:srgbClr val="FF0000"/>
            </a:solidFill>
            <a:prstDash val="solid"/>
            <a:round/>
            <a:headEnd len="med" w="med" type="none"/>
            <a:tailEnd len="med" w="med" type="triangle"/>
          </a:ln>
        </p:spPr>
      </p:cxnSp>
      <p:cxnSp>
        <p:nvCxnSpPr>
          <p:cNvPr id="272" name="Google Shape;272;p10"/>
          <p:cNvCxnSpPr/>
          <p:nvPr/>
        </p:nvCxnSpPr>
        <p:spPr>
          <a:xfrm flipH="1">
            <a:off x="1628511" y="2555876"/>
            <a:ext cx="515938" cy="473604"/>
          </a:xfrm>
          <a:prstGeom prst="straightConnector1">
            <a:avLst/>
          </a:prstGeom>
          <a:noFill/>
          <a:ln cap="flat" cmpd="sng" w="12700">
            <a:solidFill>
              <a:srgbClr val="000000"/>
            </a:solidFill>
            <a:prstDash val="solid"/>
            <a:round/>
            <a:headEnd len="med" w="med" type="none"/>
            <a:tailEnd len="med" w="med" type="triangle"/>
          </a:ln>
        </p:spPr>
      </p:cxnSp>
      <p:sp>
        <p:nvSpPr>
          <p:cNvPr id="273" name="Google Shape;273;p10"/>
          <p:cNvSpPr txBox="1"/>
          <p:nvPr/>
        </p:nvSpPr>
        <p:spPr>
          <a:xfrm>
            <a:off x="2100792" y="2286000"/>
            <a:ext cx="85592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274" name="Google Shape;274;p10"/>
          <p:cNvSpPr txBox="1"/>
          <p:nvPr/>
        </p:nvSpPr>
        <p:spPr>
          <a:xfrm>
            <a:off x="3029480" y="3029479"/>
            <a:ext cx="854604"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275" name="Google Shape;275;p10"/>
          <p:cNvSpPr txBox="1"/>
          <p:nvPr/>
        </p:nvSpPr>
        <p:spPr>
          <a:xfrm>
            <a:off x="2366699" y="3839104"/>
            <a:ext cx="88503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276" name="Google Shape;276;p10"/>
          <p:cNvSpPr/>
          <p:nvPr/>
        </p:nvSpPr>
        <p:spPr>
          <a:xfrm>
            <a:off x="3213365" y="4646084"/>
            <a:ext cx="574146" cy="374386"/>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77" name="Google Shape;277;p10"/>
          <p:cNvSpPr txBox="1"/>
          <p:nvPr/>
        </p:nvSpPr>
        <p:spPr>
          <a:xfrm>
            <a:off x="3144574" y="4646084"/>
            <a:ext cx="625739"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78" name="Google Shape;278;p10"/>
          <p:cNvSpPr/>
          <p:nvPr/>
        </p:nvSpPr>
        <p:spPr>
          <a:xfrm>
            <a:off x="1849438" y="4663282"/>
            <a:ext cx="597958" cy="37173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79" name="Google Shape;279;p10"/>
          <p:cNvSpPr txBox="1"/>
          <p:nvPr/>
        </p:nvSpPr>
        <p:spPr>
          <a:xfrm>
            <a:off x="1941073" y="464872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80" name="Google Shape;280;p10"/>
          <p:cNvSpPr/>
          <p:nvPr/>
        </p:nvSpPr>
        <p:spPr>
          <a:xfrm>
            <a:off x="1333500" y="3044032"/>
            <a:ext cx="627063" cy="355864"/>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81" name="Google Shape;281;p10"/>
          <p:cNvSpPr txBox="1"/>
          <p:nvPr/>
        </p:nvSpPr>
        <p:spPr>
          <a:xfrm>
            <a:off x="1423813" y="302947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282" name="Google Shape;282;p10"/>
          <p:cNvSpPr/>
          <p:nvPr/>
        </p:nvSpPr>
        <p:spPr>
          <a:xfrm>
            <a:off x="3979334" y="3866886"/>
            <a:ext cx="627063" cy="38893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83" name="Google Shape;283;p10"/>
          <p:cNvSpPr txBox="1"/>
          <p:nvPr/>
        </p:nvSpPr>
        <p:spPr>
          <a:xfrm>
            <a:off x="4053110" y="3866886"/>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84" name="Google Shape;284;p10"/>
          <p:cNvSpPr txBox="1"/>
          <p:nvPr/>
        </p:nvSpPr>
        <p:spPr>
          <a:xfrm>
            <a:off x="1461214" y="2555875"/>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85" name="Google Shape;285;p10"/>
          <p:cNvSpPr txBox="1"/>
          <p:nvPr/>
        </p:nvSpPr>
        <p:spPr>
          <a:xfrm>
            <a:off x="3142743" y="2555875"/>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No</a:t>
            </a:r>
            <a:endParaRPr/>
          </a:p>
        </p:txBody>
      </p:sp>
      <p:sp>
        <p:nvSpPr>
          <p:cNvPr id="286" name="Google Shape;286;p10"/>
          <p:cNvSpPr txBox="1"/>
          <p:nvPr/>
        </p:nvSpPr>
        <p:spPr>
          <a:xfrm>
            <a:off x="4076457" y="3337719"/>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287" name="Google Shape;287;p10"/>
          <p:cNvSpPr txBox="1"/>
          <p:nvPr/>
        </p:nvSpPr>
        <p:spPr>
          <a:xfrm>
            <a:off x="2102269" y="3366824"/>
            <a:ext cx="1428596"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288" name="Google Shape;288;p10"/>
          <p:cNvSpPr txBox="1"/>
          <p:nvPr/>
        </p:nvSpPr>
        <p:spPr>
          <a:xfrm>
            <a:off x="1690578" y="417644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289" name="Google Shape;289;p10"/>
          <p:cNvSpPr txBox="1"/>
          <p:nvPr/>
        </p:nvSpPr>
        <p:spPr>
          <a:xfrm>
            <a:off x="3312474" y="417644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aphicFrame>
        <p:nvGraphicFramePr>
          <p:cNvPr id="290" name="Google Shape;290;p10"/>
          <p:cNvGraphicFramePr/>
          <p:nvPr/>
        </p:nvGraphicFramePr>
        <p:xfrm>
          <a:off x="4889500" y="1651000"/>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290" name="Google Shape;290;p10"/>
                      <p:cNvPicPr preferRelativeResize="0"/>
                      <p:nvPr/>
                    </p:nvPicPr>
                    <p:blipFill rotWithShape="1">
                      <a:blip r:embed="rId6">
                        <a:alphaModFix/>
                      </a:blip>
                      <a:srcRect b="0" l="0" r="0" t="0"/>
                      <a:stretch/>
                    </p:blipFill>
                    <p:spPr>
                      <a:xfrm>
                        <a:off x="4889500" y="1651000"/>
                        <a:ext cx="2786063" cy="944563"/>
                      </a:xfrm>
                      <a:prstGeom prst="rect">
                        <a:avLst/>
                      </a:prstGeom>
                      <a:noFill/>
                      <a:ln>
                        <a:noFill/>
                      </a:ln>
                    </p:spPr>
                  </p:pic>
                </p:oleObj>
              </mc:Fallback>
            </mc:AlternateContent>
          </a:graphicData>
        </a:graphic>
      </p:graphicFrame>
      <p:sp>
        <p:nvSpPr>
          <p:cNvPr id="291" name="Google Shape;291;p10"/>
          <p:cNvSpPr txBox="1"/>
          <p:nvPr/>
        </p:nvSpPr>
        <p:spPr>
          <a:xfrm>
            <a:off x="4762500" y="1270000"/>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cxnSp>
        <p:nvCxnSpPr>
          <p:cNvPr id="292" name="Google Shape;292;p10"/>
          <p:cNvCxnSpPr/>
          <p:nvPr/>
        </p:nvCxnSpPr>
        <p:spPr>
          <a:xfrm flipH="1">
            <a:off x="3556000" y="2286000"/>
            <a:ext cx="1333500" cy="381000"/>
          </a:xfrm>
          <a:prstGeom prst="straightConnector1">
            <a:avLst/>
          </a:prstGeom>
          <a:noFill/>
          <a:ln cap="flat" cmpd="sng" w="15875">
            <a:solidFill>
              <a:srgbClr val="FF0000"/>
            </a:solidFill>
            <a:prstDash val="dash"/>
            <a:round/>
            <a:headEnd len="med" w="med" type="triangle"/>
            <a:tailEnd len="med" w="med" type="triangle"/>
          </a:ln>
        </p:spPr>
      </p:cxnSp>
      <p:sp>
        <p:nvSpPr>
          <p:cNvPr id="293" name="Google Shape;293;p10"/>
          <p:cNvSpPr/>
          <p:nvPr/>
        </p:nvSpPr>
        <p:spPr>
          <a:xfrm>
            <a:off x="0" y="0"/>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cxnSp>
        <p:nvCxnSpPr>
          <p:cNvPr id="298" name="Google Shape;298;p11"/>
          <p:cNvCxnSpPr/>
          <p:nvPr/>
        </p:nvCxnSpPr>
        <p:spPr>
          <a:xfrm>
            <a:off x="3177646" y="4091782"/>
            <a:ext cx="222250" cy="538427"/>
          </a:xfrm>
          <a:prstGeom prst="straightConnector1">
            <a:avLst/>
          </a:prstGeom>
          <a:noFill/>
          <a:ln cap="flat" cmpd="sng" w="12700">
            <a:solidFill>
              <a:srgbClr val="000000"/>
            </a:solidFill>
            <a:prstDash val="solid"/>
            <a:round/>
            <a:headEnd len="med" w="med" type="none"/>
            <a:tailEnd len="med" w="med" type="triangle"/>
          </a:ln>
        </p:spPr>
      </p:cxnSp>
      <p:cxnSp>
        <p:nvCxnSpPr>
          <p:cNvPr id="299" name="Google Shape;299;p11"/>
          <p:cNvCxnSpPr/>
          <p:nvPr/>
        </p:nvCxnSpPr>
        <p:spPr>
          <a:xfrm flipH="1">
            <a:off x="2144449" y="4091782"/>
            <a:ext cx="296333" cy="538427"/>
          </a:xfrm>
          <a:prstGeom prst="straightConnector1">
            <a:avLst/>
          </a:prstGeom>
          <a:noFill/>
          <a:ln cap="flat" cmpd="sng" w="12700">
            <a:solidFill>
              <a:srgbClr val="000000"/>
            </a:solidFill>
            <a:prstDash val="solid"/>
            <a:round/>
            <a:headEnd len="med" w="med" type="none"/>
            <a:tailEnd len="med" w="med" type="triangle"/>
          </a:ln>
        </p:spPr>
      </p:cxnSp>
      <p:cxnSp>
        <p:nvCxnSpPr>
          <p:cNvPr id="300" name="Google Shape;300;p11"/>
          <p:cNvCxnSpPr/>
          <p:nvPr/>
        </p:nvCxnSpPr>
        <p:spPr>
          <a:xfrm flipH="1">
            <a:off x="2734469" y="3279511"/>
            <a:ext cx="369093" cy="541073"/>
          </a:xfrm>
          <a:prstGeom prst="straightConnector1">
            <a:avLst/>
          </a:prstGeom>
          <a:noFill/>
          <a:ln cap="flat" cmpd="sng" w="12700">
            <a:solidFill>
              <a:srgbClr val="000000"/>
            </a:solidFill>
            <a:prstDash val="solid"/>
            <a:round/>
            <a:headEnd len="med" w="med" type="none"/>
            <a:tailEnd len="med" w="med" type="triangle"/>
          </a:ln>
        </p:spPr>
      </p:cxnSp>
      <p:cxnSp>
        <p:nvCxnSpPr>
          <p:cNvPr id="301" name="Google Shape;301;p11"/>
          <p:cNvCxnSpPr/>
          <p:nvPr/>
        </p:nvCxnSpPr>
        <p:spPr>
          <a:xfrm>
            <a:off x="3841750" y="3279511"/>
            <a:ext cx="443178" cy="541073"/>
          </a:xfrm>
          <a:prstGeom prst="straightConnector1">
            <a:avLst/>
          </a:prstGeom>
          <a:noFill/>
          <a:ln cap="flat" cmpd="sng" w="12700">
            <a:solidFill>
              <a:srgbClr val="000000"/>
            </a:solidFill>
            <a:prstDash val="solid"/>
            <a:round/>
            <a:headEnd len="med" w="med" type="none"/>
            <a:tailEnd len="med" w="med" type="triangle"/>
          </a:ln>
        </p:spPr>
      </p:cxnSp>
      <p:cxnSp>
        <p:nvCxnSpPr>
          <p:cNvPr id="302" name="Google Shape;302;p11"/>
          <p:cNvCxnSpPr/>
          <p:nvPr/>
        </p:nvCxnSpPr>
        <p:spPr>
          <a:xfrm>
            <a:off x="2882636" y="2537355"/>
            <a:ext cx="517260" cy="473604"/>
          </a:xfrm>
          <a:prstGeom prst="straightConnector1">
            <a:avLst/>
          </a:prstGeom>
          <a:noFill/>
          <a:ln cap="flat" cmpd="sng" w="38100">
            <a:solidFill>
              <a:srgbClr val="FF0000"/>
            </a:solidFill>
            <a:prstDash val="solid"/>
            <a:round/>
            <a:headEnd len="med" w="med" type="none"/>
            <a:tailEnd len="med" w="med" type="triangle"/>
          </a:ln>
        </p:spPr>
      </p:cxnSp>
      <p:cxnSp>
        <p:nvCxnSpPr>
          <p:cNvPr id="303" name="Google Shape;303;p11"/>
          <p:cNvCxnSpPr/>
          <p:nvPr/>
        </p:nvCxnSpPr>
        <p:spPr>
          <a:xfrm flipH="1">
            <a:off x="1628511" y="2537355"/>
            <a:ext cx="515938" cy="473604"/>
          </a:xfrm>
          <a:prstGeom prst="straightConnector1">
            <a:avLst/>
          </a:prstGeom>
          <a:noFill/>
          <a:ln cap="flat" cmpd="sng" w="12700">
            <a:solidFill>
              <a:srgbClr val="000000"/>
            </a:solidFill>
            <a:prstDash val="solid"/>
            <a:round/>
            <a:headEnd len="med" w="med" type="none"/>
            <a:tailEnd len="med" w="med" type="triangle"/>
          </a:ln>
        </p:spPr>
      </p:cxnSp>
      <p:sp>
        <p:nvSpPr>
          <p:cNvPr id="304" name="Google Shape;304;p11"/>
          <p:cNvSpPr txBox="1"/>
          <p:nvPr/>
        </p:nvSpPr>
        <p:spPr>
          <a:xfrm>
            <a:off x="2100792" y="2267479"/>
            <a:ext cx="85592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305" name="Google Shape;305;p11"/>
          <p:cNvSpPr txBox="1"/>
          <p:nvPr/>
        </p:nvSpPr>
        <p:spPr>
          <a:xfrm>
            <a:off x="3029480" y="3010959"/>
            <a:ext cx="854604"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306" name="Google Shape;306;p11"/>
          <p:cNvSpPr txBox="1"/>
          <p:nvPr/>
        </p:nvSpPr>
        <p:spPr>
          <a:xfrm>
            <a:off x="2366699" y="3820584"/>
            <a:ext cx="88503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307" name="Google Shape;307;p11"/>
          <p:cNvSpPr/>
          <p:nvPr/>
        </p:nvSpPr>
        <p:spPr>
          <a:xfrm>
            <a:off x="3213365" y="4627563"/>
            <a:ext cx="574146" cy="374386"/>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08" name="Google Shape;308;p11"/>
          <p:cNvSpPr txBox="1"/>
          <p:nvPr/>
        </p:nvSpPr>
        <p:spPr>
          <a:xfrm>
            <a:off x="3144574" y="4627563"/>
            <a:ext cx="625739"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09" name="Google Shape;309;p11"/>
          <p:cNvSpPr/>
          <p:nvPr/>
        </p:nvSpPr>
        <p:spPr>
          <a:xfrm>
            <a:off x="1849438" y="4644761"/>
            <a:ext cx="597958" cy="37173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10" name="Google Shape;310;p11"/>
          <p:cNvSpPr txBox="1"/>
          <p:nvPr/>
        </p:nvSpPr>
        <p:spPr>
          <a:xfrm>
            <a:off x="1941073" y="463020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11" name="Google Shape;311;p11"/>
          <p:cNvSpPr/>
          <p:nvPr/>
        </p:nvSpPr>
        <p:spPr>
          <a:xfrm>
            <a:off x="1333500" y="3025511"/>
            <a:ext cx="627063" cy="355864"/>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12" name="Google Shape;312;p11"/>
          <p:cNvSpPr txBox="1"/>
          <p:nvPr/>
        </p:nvSpPr>
        <p:spPr>
          <a:xfrm>
            <a:off x="1423813" y="301095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313" name="Google Shape;313;p11"/>
          <p:cNvSpPr/>
          <p:nvPr/>
        </p:nvSpPr>
        <p:spPr>
          <a:xfrm>
            <a:off x="3979334" y="3848365"/>
            <a:ext cx="627063" cy="38893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14" name="Google Shape;314;p11"/>
          <p:cNvSpPr txBox="1"/>
          <p:nvPr/>
        </p:nvSpPr>
        <p:spPr>
          <a:xfrm>
            <a:off x="4053110" y="3848365"/>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15" name="Google Shape;315;p11"/>
          <p:cNvSpPr txBox="1"/>
          <p:nvPr/>
        </p:nvSpPr>
        <p:spPr>
          <a:xfrm>
            <a:off x="1461214" y="2537354"/>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16" name="Google Shape;316;p11"/>
          <p:cNvSpPr txBox="1"/>
          <p:nvPr/>
        </p:nvSpPr>
        <p:spPr>
          <a:xfrm>
            <a:off x="3142743" y="2537354"/>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No</a:t>
            </a:r>
            <a:endParaRPr/>
          </a:p>
        </p:txBody>
      </p:sp>
      <p:sp>
        <p:nvSpPr>
          <p:cNvPr id="317" name="Google Shape;317;p11"/>
          <p:cNvSpPr txBox="1"/>
          <p:nvPr/>
        </p:nvSpPr>
        <p:spPr>
          <a:xfrm>
            <a:off x="4076457" y="3319199"/>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318" name="Google Shape;318;p11"/>
          <p:cNvSpPr txBox="1"/>
          <p:nvPr/>
        </p:nvSpPr>
        <p:spPr>
          <a:xfrm>
            <a:off x="2102269" y="3348303"/>
            <a:ext cx="1428596"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319" name="Google Shape;319;p11"/>
          <p:cNvSpPr txBox="1"/>
          <p:nvPr/>
        </p:nvSpPr>
        <p:spPr>
          <a:xfrm>
            <a:off x="1690578" y="4157928"/>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320" name="Google Shape;320;p11"/>
          <p:cNvSpPr txBox="1"/>
          <p:nvPr/>
        </p:nvSpPr>
        <p:spPr>
          <a:xfrm>
            <a:off x="3312474" y="4157928"/>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aphicFrame>
        <p:nvGraphicFramePr>
          <p:cNvPr id="321" name="Google Shape;321;p11"/>
          <p:cNvGraphicFramePr/>
          <p:nvPr/>
        </p:nvGraphicFramePr>
        <p:xfrm>
          <a:off x="4889500" y="1632479"/>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321" name="Google Shape;321;p11"/>
                      <p:cNvPicPr preferRelativeResize="0"/>
                      <p:nvPr/>
                    </p:nvPicPr>
                    <p:blipFill rotWithShape="1">
                      <a:blip r:embed="rId6">
                        <a:alphaModFix/>
                      </a:blip>
                      <a:srcRect b="0" l="0" r="0" t="0"/>
                      <a:stretch/>
                    </p:blipFill>
                    <p:spPr>
                      <a:xfrm>
                        <a:off x="4889500" y="1632479"/>
                        <a:ext cx="2786063" cy="944563"/>
                      </a:xfrm>
                      <a:prstGeom prst="rect">
                        <a:avLst/>
                      </a:prstGeom>
                      <a:noFill/>
                      <a:ln>
                        <a:noFill/>
                      </a:ln>
                    </p:spPr>
                  </p:pic>
                </p:oleObj>
              </mc:Fallback>
            </mc:AlternateContent>
          </a:graphicData>
        </a:graphic>
      </p:graphicFrame>
      <p:sp>
        <p:nvSpPr>
          <p:cNvPr id="322" name="Google Shape;322;p11"/>
          <p:cNvSpPr txBox="1"/>
          <p:nvPr/>
        </p:nvSpPr>
        <p:spPr>
          <a:xfrm>
            <a:off x="4762500" y="1251479"/>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cxnSp>
        <p:nvCxnSpPr>
          <p:cNvPr id="323" name="Google Shape;323;p11"/>
          <p:cNvCxnSpPr/>
          <p:nvPr/>
        </p:nvCxnSpPr>
        <p:spPr>
          <a:xfrm flipH="1">
            <a:off x="3937000" y="2013479"/>
            <a:ext cx="1714500" cy="1079500"/>
          </a:xfrm>
          <a:prstGeom prst="straightConnector1">
            <a:avLst/>
          </a:prstGeom>
          <a:noFill/>
          <a:ln cap="flat" cmpd="sng" w="15875">
            <a:solidFill>
              <a:srgbClr val="FF0000"/>
            </a:solidFill>
            <a:prstDash val="dash"/>
            <a:round/>
            <a:headEnd len="med" w="med" type="triangle"/>
            <a:tailEnd len="med" w="med" type="none"/>
          </a:ln>
        </p:spPr>
      </p:cxnSp>
      <p:sp>
        <p:nvSpPr>
          <p:cNvPr id="324" name="Google Shape;324;p11"/>
          <p:cNvSpPr/>
          <p:nvPr/>
        </p:nvSpPr>
        <p:spPr>
          <a:xfrm>
            <a:off x="0" y="0"/>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8" name="Shape 328"/>
        <p:cNvGrpSpPr/>
        <p:nvPr/>
      </p:nvGrpSpPr>
      <p:grpSpPr>
        <a:xfrm>
          <a:off x="0" y="0"/>
          <a:ext cx="0" cy="0"/>
          <a:chOff x="0" y="0"/>
          <a:chExt cx="0" cy="0"/>
        </a:xfrm>
      </p:grpSpPr>
      <p:cxnSp>
        <p:nvCxnSpPr>
          <p:cNvPr id="329" name="Google Shape;329;p12"/>
          <p:cNvCxnSpPr/>
          <p:nvPr/>
        </p:nvCxnSpPr>
        <p:spPr>
          <a:xfrm>
            <a:off x="3177646" y="4110302"/>
            <a:ext cx="222250" cy="538427"/>
          </a:xfrm>
          <a:prstGeom prst="straightConnector1">
            <a:avLst/>
          </a:prstGeom>
          <a:noFill/>
          <a:ln cap="flat" cmpd="sng" w="12700">
            <a:solidFill>
              <a:srgbClr val="000000"/>
            </a:solidFill>
            <a:prstDash val="solid"/>
            <a:round/>
            <a:headEnd len="med" w="med" type="none"/>
            <a:tailEnd len="med" w="med" type="triangle"/>
          </a:ln>
        </p:spPr>
      </p:cxnSp>
      <p:cxnSp>
        <p:nvCxnSpPr>
          <p:cNvPr id="330" name="Google Shape;330;p12"/>
          <p:cNvCxnSpPr/>
          <p:nvPr/>
        </p:nvCxnSpPr>
        <p:spPr>
          <a:xfrm flipH="1">
            <a:off x="2144449" y="4110302"/>
            <a:ext cx="296333" cy="538427"/>
          </a:xfrm>
          <a:prstGeom prst="straightConnector1">
            <a:avLst/>
          </a:prstGeom>
          <a:noFill/>
          <a:ln cap="flat" cmpd="sng" w="12700">
            <a:solidFill>
              <a:srgbClr val="000000"/>
            </a:solidFill>
            <a:prstDash val="solid"/>
            <a:round/>
            <a:headEnd len="med" w="med" type="none"/>
            <a:tailEnd len="med" w="med" type="triangle"/>
          </a:ln>
        </p:spPr>
      </p:cxnSp>
      <p:cxnSp>
        <p:nvCxnSpPr>
          <p:cNvPr id="331" name="Google Shape;331;p12"/>
          <p:cNvCxnSpPr/>
          <p:nvPr/>
        </p:nvCxnSpPr>
        <p:spPr>
          <a:xfrm flipH="1">
            <a:off x="2734469" y="3298032"/>
            <a:ext cx="369093" cy="541073"/>
          </a:xfrm>
          <a:prstGeom prst="straightConnector1">
            <a:avLst/>
          </a:prstGeom>
          <a:noFill/>
          <a:ln cap="flat" cmpd="sng" w="12700">
            <a:solidFill>
              <a:srgbClr val="000000"/>
            </a:solidFill>
            <a:prstDash val="solid"/>
            <a:round/>
            <a:headEnd len="med" w="med" type="none"/>
            <a:tailEnd len="med" w="med" type="triangle"/>
          </a:ln>
        </p:spPr>
      </p:cxnSp>
      <p:cxnSp>
        <p:nvCxnSpPr>
          <p:cNvPr id="332" name="Google Shape;332;p12"/>
          <p:cNvCxnSpPr/>
          <p:nvPr/>
        </p:nvCxnSpPr>
        <p:spPr>
          <a:xfrm>
            <a:off x="3841750" y="3298032"/>
            <a:ext cx="443178" cy="541073"/>
          </a:xfrm>
          <a:prstGeom prst="straightConnector1">
            <a:avLst/>
          </a:prstGeom>
          <a:noFill/>
          <a:ln cap="flat" cmpd="sng" w="38100">
            <a:solidFill>
              <a:srgbClr val="FF0000"/>
            </a:solidFill>
            <a:prstDash val="solid"/>
            <a:round/>
            <a:headEnd len="med" w="med" type="none"/>
            <a:tailEnd len="med" w="med" type="triangle"/>
          </a:ln>
        </p:spPr>
      </p:cxnSp>
      <p:cxnSp>
        <p:nvCxnSpPr>
          <p:cNvPr id="333" name="Google Shape;333;p12"/>
          <p:cNvCxnSpPr/>
          <p:nvPr/>
        </p:nvCxnSpPr>
        <p:spPr>
          <a:xfrm>
            <a:off x="2882636" y="2555876"/>
            <a:ext cx="517260" cy="473604"/>
          </a:xfrm>
          <a:prstGeom prst="straightConnector1">
            <a:avLst/>
          </a:prstGeom>
          <a:noFill/>
          <a:ln cap="flat" cmpd="sng" w="38100">
            <a:solidFill>
              <a:srgbClr val="FF0000"/>
            </a:solidFill>
            <a:prstDash val="solid"/>
            <a:round/>
            <a:headEnd len="med" w="med" type="none"/>
            <a:tailEnd len="med" w="med" type="triangle"/>
          </a:ln>
        </p:spPr>
      </p:cxnSp>
      <p:cxnSp>
        <p:nvCxnSpPr>
          <p:cNvPr id="334" name="Google Shape;334;p12"/>
          <p:cNvCxnSpPr/>
          <p:nvPr/>
        </p:nvCxnSpPr>
        <p:spPr>
          <a:xfrm flipH="1">
            <a:off x="1628511" y="2555876"/>
            <a:ext cx="515938" cy="473604"/>
          </a:xfrm>
          <a:prstGeom prst="straightConnector1">
            <a:avLst/>
          </a:prstGeom>
          <a:noFill/>
          <a:ln cap="flat" cmpd="sng" w="12700">
            <a:solidFill>
              <a:srgbClr val="000000"/>
            </a:solidFill>
            <a:prstDash val="solid"/>
            <a:round/>
            <a:headEnd len="med" w="med" type="none"/>
            <a:tailEnd len="med" w="med" type="triangle"/>
          </a:ln>
        </p:spPr>
      </p:cxnSp>
      <p:sp>
        <p:nvSpPr>
          <p:cNvPr id="335" name="Google Shape;335;p12"/>
          <p:cNvSpPr txBox="1"/>
          <p:nvPr/>
        </p:nvSpPr>
        <p:spPr>
          <a:xfrm>
            <a:off x="2100792" y="2286000"/>
            <a:ext cx="85592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336" name="Google Shape;336;p12"/>
          <p:cNvSpPr txBox="1"/>
          <p:nvPr/>
        </p:nvSpPr>
        <p:spPr>
          <a:xfrm>
            <a:off x="3029480" y="3029479"/>
            <a:ext cx="854604"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337" name="Google Shape;337;p12"/>
          <p:cNvSpPr txBox="1"/>
          <p:nvPr/>
        </p:nvSpPr>
        <p:spPr>
          <a:xfrm>
            <a:off x="2366699" y="3839104"/>
            <a:ext cx="88503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338" name="Google Shape;338;p12"/>
          <p:cNvSpPr/>
          <p:nvPr/>
        </p:nvSpPr>
        <p:spPr>
          <a:xfrm>
            <a:off x="3213365" y="4646084"/>
            <a:ext cx="574146" cy="374386"/>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39" name="Google Shape;339;p12"/>
          <p:cNvSpPr txBox="1"/>
          <p:nvPr/>
        </p:nvSpPr>
        <p:spPr>
          <a:xfrm>
            <a:off x="3144574" y="4646084"/>
            <a:ext cx="625739"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40" name="Google Shape;340;p12"/>
          <p:cNvSpPr/>
          <p:nvPr/>
        </p:nvSpPr>
        <p:spPr>
          <a:xfrm>
            <a:off x="1849438" y="4663282"/>
            <a:ext cx="597958" cy="37173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41" name="Google Shape;341;p12"/>
          <p:cNvSpPr txBox="1"/>
          <p:nvPr/>
        </p:nvSpPr>
        <p:spPr>
          <a:xfrm>
            <a:off x="1941073" y="464872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42" name="Google Shape;342;p12"/>
          <p:cNvSpPr/>
          <p:nvPr/>
        </p:nvSpPr>
        <p:spPr>
          <a:xfrm>
            <a:off x="1333500" y="3044032"/>
            <a:ext cx="627063" cy="355864"/>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43" name="Google Shape;343;p12"/>
          <p:cNvSpPr txBox="1"/>
          <p:nvPr/>
        </p:nvSpPr>
        <p:spPr>
          <a:xfrm>
            <a:off x="1423813" y="302947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344" name="Google Shape;344;p12"/>
          <p:cNvSpPr/>
          <p:nvPr/>
        </p:nvSpPr>
        <p:spPr>
          <a:xfrm>
            <a:off x="3979334" y="3866886"/>
            <a:ext cx="627063" cy="38893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45" name="Google Shape;345;p12"/>
          <p:cNvSpPr txBox="1"/>
          <p:nvPr/>
        </p:nvSpPr>
        <p:spPr>
          <a:xfrm>
            <a:off x="4053110" y="3866886"/>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46" name="Google Shape;346;p12"/>
          <p:cNvSpPr txBox="1"/>
          <p:nvPr/>
        </p:nvSpPr>
        <p:spPr>
          <a:xfrm>
            <a:off x="1461214" y="2555875"/>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47" name="Google Shape;347;p12"/>
          <p:cNvSpPr txBox="1"/>
          <p:nvPr/>
        </p:nvSpPr>
        <p:spPr>
          <a:xfrm>
            <a:off x="3142743" y="2555875"/>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No</a:t>
            </a:r>
            <a:endParaRPr/>
          </a:p>
        </p:txBody>
      </p:sp>
      <p:sp>
        <p:nvSpPr>
          <p:cNvPr id="348" name="Google Shape;348;p12"/>
          <p:cNvSpPr txBox="1"/>
          <p:nvPr/>
        </p:nvSpPr>
        <p:spPr>
          <a:xfrm>
            <a:off x="4076457" y="3337719"/>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Married </a:t>
            </a:r>
            <a:endParaRPr/>
          </a:p>
        </p:txBody>
      </p:sp>
      <p:sp>
        <p:nvSpPr>
          <p:cNvPr id="349" name="Google Shape;349;p12"/>
          <p:cNvSpPr txBox="1"/>
          <p:nvPr/>
        </p:nvSpPr>
        <p:spPr>
          <a:xfrm>
            <a:off x="2102269" y="3366824"/>
            <a:ext cx="1428596"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350" name="Google Shape;350;p12"/>
          <p:cNvSpPr txBox="1"/>
          <p:nvPr/>
        </p:nvSpPr>
        <p:spPr>
          <a:xfrm>
            <a:off x="1690578" y="417644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351" name="Google Shape;351;p12"/>
          <p:cNvSpPr txBox="1"/>
          <p:nvPr/>
        </p:nvSpPr>
        <p:spPr>
          <a:xfrm>
            <a:off x="3312474" y="417644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aphicFrame>
        <p:nvGraphicFramePr>
          <p:cNvPr id="352" name="Google Shape;352;p12"/>
          <p:cNvGraphicFramePr/>
          <p:nvPr/>
        </p:nvGraphicFramePr>
        <p:xfrm>
          <a:off x="4889500" y="1651000"/>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352" name="Google Shape;352;p12"/>
                      <p:cNvPicPr preferRelativeResize="0"/>
                      <p:nvPr/>
                    </p:nvPicPr>
                    <p:blipFill rotWithShape="1">
                      <a:blip r:embed="rId6">
                        <a:alphaModFix/>
                      </a:blip>
                      <a:srcRect b="0" l="0" r="0" t="0"/>
                      <a:stretch/>
                    </p:blipFill>
                    <p:spPr>
                      <a:xfrm>
                        <a:off x="4889500" y="1651000"/>
                        <a:ext cx="2786063" cy="944563"/>
                      </a:xfrm>
                      <a:prstGeom prst="rect">
                        <a:avLst/>
                      </a:prstGeom>
                      <a:noFill/>
                      <a:ln>
                        <a:noFill/>
                      </a:ln>
                    </p:spPr>
                  </p:pic>
                </p:oleObj>
              </mc:Fallback>
            </mc:AlternateContent>
          </a:graphicData>
        </a:graphic>
      </p:graphicFrame>
      <p:sp>
        <p:nvSpPr>
          <p:cNvPr id="353" name="Google Shape;353;p12"/>
          <p:cNvSpPr txBox="1"/>
          <p:nvPr/>
        </p:nvSpPr>
        <p:spPr>
          <a:xfrm>
            <a:off x="4762500" y="1270000"/>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cxnSp>
        <p:nvCxnSpPr>
          <p:cNvPr id="354" name="Google Shape;354;p12"/>
          <p:cNvCxnSpPr/>
          <p:nvPr/>
        </p:nvCxnSpPr>
        <p:spPr>
          <a:xfrm flipH="1">
            <a:off x="4635500" y="2476500"/>
            <a:ext cx="1079500" cy="825500"/>
          </a:xfrm>
          <a:prstGeom prst="straightConnector1">
            <a:avLst/>
          </a:prstGeom>
          <a:noFill/>
          <a:ln cap="flat" cmpd="sng" w="15875">
            <a:solidFill>
              <a:srgbClr val="FF0000"/>
            </a:solidFill>
            <a:prstDash val="dash"/>
            <a:round/>
            <a:headEnd len="med" w="med" type="triangle"/>
            <a:tailEnd len="med" w="med" type="triangle"/>
          </a:ln>
        </p:spPr>
      </p:cxnSp>
      <p:sp>
        <p:nvSpPr>
          <p:cNvPr id="355" name="Google Shape;355;p12"/>
          <p:cNvSpPr/>
          <p:nvPr/>
        </p:nvSpPr>
        <p:spPr>
          <a:xfrm>
            <a:off x="0" y="0"/>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9" name="Shape 359"/>
        <p:cNvGrpSpPr/>
        <p:nvPr/>
      </p:nvGrpSpPr>
      <p:grpSpPr>
        <a:xfrm>
          <a:off x="0" y="0"/>
          <a:ext cx="0" cy="0"/>
          <a:chOff x="0" y="0"/>
          <a:chExt cx="0" cy="0"/>
        </a:xfrm>
      </p:grpSpPr>
      <p:cxnSp>
        <p:nvCxnSpPr>
          <p:cNvPr id="360" name="Google Shape;360;p13"/>
          <p:cNvCxnSpPr/>
          <p:nvPr/>
        </p:nvCxnSpPr>
        <p:spPr>
          <a:xfrm>
            <a:off x="3177646" y="4155282"/>
            <a:ext cx="222250" cy="538427"/>
          </a:xfrm>
          <a:prstGeom prst="straightConnector1">
            <a:avLst/>
          </a:prstGeom>
          <a:noFill/>
          <a:ln cap="flat" cmpd="sng" w="12700">
            <a:solidFill>
              <a:srgbClr val="000000"/>
            </a:solidFill>
            <a:prstDash val="solid"/>
            <a:round/>
            <a:headEnd len="med" w="med" type="none"/>
            <a:tailEnd len="med" w="med" type="triangle"/>
          </a:ln>
        </p:spPr>
      </p:cxnSp>
      <p:cxnSp>
        <p:nvCxnSpPr>
          <p:cNvPr id="361" name="Google Shape;361;p13"/>
          <p:cNvCxnSpPr/>
          <p:nvPr/>
        </p:nvCxnSpPr>
        <p:spPr>
          <a:xfrm flipH="1">
            <a:off x="2144449" y="4155282"/>
            <a:ext cx="296333" cy="538427"/>
          </a:xfrm>
          <a:prstGeom prst="straightConnector1">
            <a:avLst/>
          </a:prstGeom>
          <a:noFill/>
          <a:ln cap="flat" cmpd="sng" w="12700">
            <a:solidFill>
              <a:srgbClr val="000000"/>
            </a:solidFill>
            <a:prstDash val="solid"/>
            <a:round/>
            <a:headEnd len="med" w="med" type="none"/>
            <a:tailEnd len="med" w="med" type="triangle"/>
          </a:ln>
        </p:spPr>
      </p:cxnSp>
      <p:cxnSp>
        <p:nvCxnSpPr>
          <p:cNvPr id="362" name="Google Shape;362;p13"/>
          <p:cNvCxnSpPr/>
          <p:nvPr/>
        </p:nvCxnSpPr>
        <p:spPr>
          <a:xfrm flipH="1">
            <a:off x="2734469" y="3343011"/>
            <a:ext cx="369093" cy="541073"/>
          </a:xfrm>
          <a:prstGeom prst="straightConnector1">
            <a:avLst/>
          </a:prstGeom>
          <a:noFill/>
          <a:ln cap="flat" cmpd="sng" w="12700">
            <a:solidFill>
              <a:srgbClr val="000000"/>
            </a:solidFill>
            <a:prstDash val="solid"/>
            <a:round/>
            <a:headEnd len="med" w="med" type="none"/>
            <a:tailEnd len="med" w="med" type="triangle"/>
          </a:ln>
        </p:spPr>
      </p:cxnSp>
      <p:cxnSp>
        <p:nvCxnSpPr>
          <p:cNvPr id="363" name="Google Shape;363;p13"/>
          <p:cNvCxnSpPr/>
          <p:nvPr/>
        </p:nvCxnSpPr>
        <p:spPr>
          <a:xfrm>
            <a:off x="3841750" y="3343011"/>
            <a:ext cx="443178" cy="541073"/>
          </a:xfrm>
          <a:prstGeom prst="straightConnector1">
            <a:avLst/>
          </a:prstGeom>
          <a:noFill/>
          <a:ln cap="flat" cmpd="sng" w="38100">
            <a:solidFill>
              <a:srgbClr val="FF0000"/>
            </a:solidFill>
            <a:prstDash val="solid"/>
            <a:round/>
            <a:headEnd len="med" w="med" type="none"/>
            <a:tailEnd len="med" w="med" type="triangle"/>
          </a:ln>
        </p:spPr>
      </p:cxnSp>
      <p:cxnSp>
        <p:nvCxnSpPr>
          <p:cNvPr id="364" name="Google Shape;364;p13"/>
          <p:cNvCxnSpPr/>
          <p:nvPr/>
        </p:nvCxnSpPr>
        <p:spPr>
          <a:xfrm>
            <a:off x="2882636" y="2600855"/>
            <a:ext cx="517260" cy="473604"/>
          </a:xfrm>
          <a:prstGeom prst="straightConnector1">
            <a:avLst/>
          </a:prstGeom>
          <a:noFill/>
          <a:ln cap="flat" cmpd="sng" w="38100">
            <a:solidFill>
              <a:srgbClr val="FF0000"/>
            </a:solidFill>
            <a:prstDash val="solid"/>
            <a:round/>
            <a:headEnd len="med" w="med" type="none"/>
            <a:tailEnd len="med" w="med" type="triangle"/>
          </a:ln>
        </p:spPr>
      </p:cxnSp>
      <p:cxnSp>
        <p:nvCxnSpPr>
          <p:cNvPr id="365" name="Google Shape;365;p13"/>
          <p:cNvCxnSpPr/>
          <p:nvPr/>
        </p:nvCxnSpPr>
        <p:spPr>
          <a:xfrm flipH="1">
            <a:off x="1628511" y="2600855"/>
            <a:ext cx="515938" cy="473604"/>
          </a:xfrm>
          <a:prstGeom prst="straightConnector1">
            <a:avLst/>
          </a:prstGeom>
          <a:noFill/>
          <a:ln cap="flat" cmpd="sng" w="12700">
            <a:solidFill>
              <a:srgbClr val="000000"/>
            </a:solidFill>
            <a:prstDash val="solid"/>
            <a:round/>
            <a:headEnd len="med" w="med" type="none"/>
            <a:tailEnd len="med" w="med" type="triangle"/>
          </a:ln>
        </p:spPr>
      </p:cxnSp>
      <p:sp>
        <p:nvSpPr>
          <p:cNvPr id="366" name="Google Shape;366;p13"/>
          <p:cNvSpPr txBox="1"/>
          <p:nvPr/>
        </p:nvSpPr>
        <p:spPr>
          <a:xfrm>
            <a:off x="2100792" y="2330979"/>
            <a:ext cx="85592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367" name="Google Shape;367;p13"/>
          <p:cNvSpPr txBox="1"/>
          <p:nvPr/>
        </p:nvSpPr>
        <p:spPr>
          <a:xfrm>
            <a:off x="3029480" y="3074459"/>
            <a:ext cx="854604"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368" name="Google Shape;368;p13"/>
          <p:cNvSpPr txBox="1"/>
          <p:nvPr/>
        </p:nvSpPr>
        <p:spPr>
          <a:xfrm>
            <a:off x="2366699" y="3884084"/>
            <a:ext cx="88503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369" name="Google Shape;369;p13"/>
          <p:cNvSpPr/>
          <p:nvPr/>
        </p:nvSpPr>
        <p:spPr>
          <a:xfrm>
            <a:off x="3213365" y="4691063"/>
            <a:ext cx="574146" cy="374386"/>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70" name="Google Shape;370;p13"/>
          <p:cNvSpPr txBox="1"/>
          <p:nvPr/>
        </p:nvSpPr>
        <p:spPr>
          <a:xfrm>
            <a:off x="3144574" y="4691063"/>
            <a:ext cx="625739"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71" name="Google Shape;371;p13"/>
          <p:cNvSpPr/>
          <p:nvPr/>
        </p:nvSpPr>
        <p:spPr>
          <a:xfrm>
            <a:off x="1849438" y="4708261"/>
            <a:ext cx="597958" cy="37173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72" name="Google Shape;372;p13"/>
          <p:cNvSpPr txBox="1"/>
          <p:nvPr/>
        </p:nvSpPr>
        <p:spPr>
          <a:xfrm>
            <a:off x="1941073" y="469370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73" name="Google Shape;373;p13"/>
          <p:cNvSpPr/>
          <p:nvPr/>
        </p:nvSpPr>
        <p:spPr>
          <a:xfrm>
            <a:off x="1333500" y="3089011"/>
            <a:ext cx="627063" cy="355864"/>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74" name="Google Shape;374;p13"/>
          <p:cNvSpPr txBox="1"/>
          <p:nvPr/>
        </p:nvSpPr>
        <p:spPr>
          <a:xfrm>
            <a:off x="1423813" y="307445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375" name="Google Shape;375;p13"/>
          <p:cNvSpPr/>
          <p:nvPr/>
        </p:nvSpPr>
        <p:spPr>
          <a:xfrm>
            <a:off x="3979334" y="3911865"/>
            <a:ext cx="627063" cy="38893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376" name="Google Shape;376;p13"/>
          <p:cNvSpPr txBox="1"/>
          <p:nvPr/>
        </p:nvSpPr>
        <p:spPr>
          <a:xfrm>
            <a:off x="4053110" y="3911865"/>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377" name="Google Shape;377;p13"/>
          <p:cNvSpPr txBox="1"/>
          <p:nvPr/>
        </p:nvSpPr>
        <p:spPr>
          <a:xfrm>
            <a:off x="1461214" y="2600854"/>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378" name="Google Shape;378;p13"/>
          <p:cNvSpPr txBox="1"/>
          <p:nvPr/>
        </p:nvSpPr>
        <p:spPr>
          <a:xfrm>
            <a:off x="3142743" y="2600854"/>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No</a:t>
            </a:r>
            <a:endParaRPr/>
          </a:p>
        </p:txBody>
      </p:sp>
      <p:sp>
        <p:nvSpPr>
          <p:cNvPr id="379" name="Google Shape;379;p13"/>
          <p:cNvSpPr txBox="1"/>
          <p:nvPr/>
        </p:nvSpPr>
        <p:spPr>
          <a:xfrm>
            <a:off x="4076457" y="3382699"/>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rgbClr val="FF0000"/>
                </a:solidFill>
                <a:latin typeface="Arial"/>
                <a:ea typeface="Arial"/>
                <a:cs typeface="Arial"/>
                <a:sym typeface="Arial"/>
              </a:rPr>
              <a:t>Married </a:t>
            </a:r>
            <a:endParaRPr/>
          </a:p>
        </p:txBody>
      </p:sp>
      <p:sp>
        <p:nvSpPr>
          <p:cNvPr id="380" name="Google Shape;380;p13"/>
          <p:cNvSpPr txBox="1"/>
          <p:nvPr/>
        </p:nvSpPr>
        <p:spPr>
          <a:xfrm>
            <a:off x="2102269" y="3411803"/>
            <a:ext cx="1428596"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381" name="Google Shape;381;p13"/>
          <p:cNvSpPr txBox="1"/>
          <p:nvPr/>
        </p:nvSpPr>
        <p:spPr>
          <a:xfrm>
            <a:off x="1690578" y="4221428"/>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382" name="Google Shape;382;p13"/>
          <p:cNvSpPr txBox="1"/>
          <p:nvPr/>
        </p:nvSpPr>
        <p:spPr>
          <a:xfrm>
            <a:off x="3312474" y="4221428"/>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aphicFrame>
        <p:nvGraphicFramePr>
          <p:cNvPr id="383" name="Google Shape;383;p13"/>
          <p:cNvGraphicFramePr/>
          <p:nvPr/>
        </p:nvGraphicFramePr>
        <p:xfrm>
          <a:off x="4889500" y="1695979"/>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383" name="Google Shape;383;p13"/>
                      <p:cNvPicPr preferRelativeResize="0"/>
                      <p:nvPr/>
                    </p:nvPicPr>
                    <p:blipFill rotWithShape="1">
                      <a:blip r:embed="rId6">
                        <a:alphaModFix/>
                      </a:blip>
                      <a:srcRect b="0" l="0" r="0" t="0"/>
                      <a:stretch/>
                    </p:blipFill>
                    <p:spPr>
                      <a:xfrm>
                        <a:off x="4889500" y="1695979"/>
                        <a:ext cx="2786063" cy="944563"/>
                      </a:xfrm>
                      <a:prstGeom prst="rect">
                        <a:avLst/>
                      </a:prstGeom>
                      <a:noFill/>
                      <a:ln>
                        <a:noFill/>
                      </a:ln>
                    </p:spPr>
                  </p:pic>
                </p:oleObj>
              </mc:Fallback>
            </mc:AlternateContent>
          </a:graphicData>
        </a:graphic>
      </p:graphicFrame>
      <p:sp>
        <p:nvSpPr>
          <p:cNvPr id="384" name="Google Shape;384;p13"/>
          <p:cNvSpPr txBox="1"/>
          <p:nvPr/>
        </p:nvSpPr>
        <p:spPr>
          <a:xfrm>
            <a:off x="4762500" y="1314979"/>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cxnSp>
        <p:nvCxnSpPr>
          <p:cNvPr id="385" name="Google Shape;385;p13"/>
          <p:cNvCxnSpPr/>
          <p:nvPr/>
        </p:nvCxnSpPr>
        <p:spPr>
          <a:xfrm flipH="1">
            <a:off x="4508500" y="2521479"/>
            <a:ext cx="2603500" cy="1524000"/>
          </a:xfrm>
          <a:prstGeom prst="straightConnector1">
            <a:avLst/>
          </a:prstGeom>
          <a:noFill/>
          <a:ln cap="flat" cmpd="sng" w="15875">
            <a:solidFill>
              <a:srgbClr val="FF0000"/>
            </a:solidFill>
            <a:prstDash val="dash"/>
            <a:round/>
            <a:headEnd len="med" w="med" type="triangle"/>
            <a:tailEnd len="med" w="med" type="none"/>
          </a:ln>
        </p:spPr>
      </p:cxnSp>
      <p:sp>
        <p:nvSpPr>
          <p:cNvPr id="386" name="Google Shape;386;p13"/>
          <p:cNvSpPr txBox="1"/>
          <p:nvPr/>
        </p:nvSpPr>
        <p:spPr>
          <a:xfrm>
            <a:off x="5778500" y="3346979"/>
            <a:ext cx="2222500" cy="29758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accent2"/>
              </a:buClr>
              <a:buSzPts val="1250"/>
              <a:buFont typeface="Arial"/>
              <a:buNone/>
            </a:pPr>
            <a:r>
              <a:rPr lang="en-US" sz="1667">
                <a:solidFill>
                  <a:schemeClr val="dk1"/>
                </a:solidFill>
                <a:latin typeface="Arial"/>
                <a:ea typeface="Arial"/>
                <a:cs typeface="Arial"/>
                <a:sym typeface="Arial"/>
              </a:rPr>
              <a:t>Assign Cheat to “No”</a:t>
            </a:r>
            <a:endParaRPr/>
          </a:p>
        </p:txBody>
      </p:sp>
      <p:sp>
        <p:nvSpPr>
          <p:cNvPr id="387" name="Google Shape;387;p13"/>
          <p:cNvSpPr/>
          <p:nvPr/>
        </p:nvSpPr>
        <p:spPr>
          <a:xfrm>
            <a:off x="0" y="0"/>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graphicFrame>
        <p:nvGraphicFramePr>
          <p:cNvPr id="392" name="Google Shape;392;p14"/>
          <p:cNvGraphicFramePr/>
          <p:nvPr/>
        </p:nvGraphicFramePr>
        <p:xfrm>
          <a:off x="1705240" y="1333501"/>
          <a:ext cx="5732198" cy="3775604"/>
        </p:xfrm>
        <a:graphic>
          <a:graphicData uri="http://schemas.openxmlformats.org/presentationml/2006/ole">
            <mc:AlternateContent>
              <mc:Choice Requires="v">
                <p:oleObj r:id="rId4" imgH="3775604" imgW="5732198" progId="Visio.Drawing.6" spid="_x0000_s1">
                  <p:embed/>
                </p:oleObj>
              </mc:Choice>
              <mc:Fallback>
                <p:oleObj r:id="rId5" imgH="3775604" imgW="5732198" progId="Visio.Drawing.6">
                  <p:embed/>
                  <p:pic>
                    <p:nvPicPr>
                      <p:cNvPr id="392" name="Google Shape;392;p14"/>
                      <p:cNvPicPr preferRelativeResize="0"/>
                      <p:nvPr/>
                    </p:nvPicPr>
                    <p:blipFill rotWithShape="1">
                      <a:blip r:embed="rId6">
                        <a:alphaModFix/>
                      </a:blip>
                      <a:srcRect b="0" l="0" r="0" t="0"/>
                      <a:stretch/>
                    </p:blipFill>
                    <p:spPr>
                      <a:xfrm>
                        <a:off x="1705240" y="1333501"/>
                        <a:ext cx="5732198" cy="3775604"/>
                      </a:xfrm>
                      <a:prstGeom prst="rect">
                        <a:avLst/>
                      </a:prstGeom>
                      <a:noFill/>
                      <a:ln>
                        <a:noFill/>
                      </a:ln>
                    </p:spPr>
                  </p:pic>
                </p:oleObj>
              </mc:Fallback>
            </mc:AlternateContent>
          </a:graphicData>
        </a:graphic>
      </p:graphicFrame>
      <p:cxnSp>
        <p:nvCxnSpPr>
          <p:cNvPr id="393" name="Google Shape;393;p14"/>
          <p:cNvCxnSpPr/>
          <p:nvPr/>
        </p:nvCxnSpPr>
        <p:spPr>
          <a:xfrm rot="10800000">
            <a:off x="6096000" y="1968500"/>
            <a:ext cx="571500" cy="0"/>
          </a:xfrm>
          <a:prstGeom prst="straightConnector1">
            <a:avLst/>
          </a:prstGeom>
          <a:noFill/>
          <a:ln cap="flat" cmpd="sng" w="63500">
            <a:solidFill>
              <a:srgbClr val="FF0000"/>
            </a:solidFill>
            <a:prstDash val="solid"/>
            <a:round/>
            <a:headEnd len="med" w="med" type="none"/>
            <a:tailEnd len="med" w="med" type="triangle"/>
          </a:ln>
        </p:spPr>
      </p:cxnSp>
      <p:sp>
        <p:nvSpPr>
          <p:cNvPr id="394" name="Google Shape;394;p14"/>
          <p:cNvSpPr txBox="1"/>
          <p:nvPr/>
        </p:nvSpPr>
        <p:spPr>
          <a:xfrm>
            <a:off x="6667500" y="3569229"/>
            <a:ext cx="1016000" cy="27193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67">
                <a:solidFill>
                  <a:schemeClr val="dk1"/>
                </a:solidFill>
                <a:latin typeface="Calibri"/>
                <a:ea typeface="Calibri"/>
                <a:cs typeface="Calibri"/>
                <a:sym typeface="Calibri"/>
              </a:rPr>
              <a:t>Decision Tree</a:t>
            </a:r>
            <a:endParaRPr/>
          </a:p>
        </p:txBody>
      </p:sp>
      <p:sp>
        <p:nvSpPr>
          <p:cNvPr id="395" name="Google Shape;395;p14"/>
          <p:cNvSpPr/>
          <p:nvPr/>
        </p:nvSpPr>
        <p:spPr>
          <a:xfrm>
            <a:off x="0" y="0"/>
            <a:ext cx="316375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Decision Tree Classification Task</a:t>
            </a:r>
            <a:endParaRPr sz="3000">
              <a:solidFill>
                <a:srgbClr val="FF6700"/>
              </a:solidFill>
              <a:latin typeface="Garamond"/>
              <a:ea typeface="Garamond"/>
              <a:cs typeface="Garamond"/>
              <a:sym typeface="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15"/>
          <p:cNvSpPr txBox="1"/>
          <p:nvPr/>
        </p:nvSpPr>
        <p:spPr>
          <a:xfrm>
            <a:off x="2514600" y="2200845"/>
            <a:ext cx="3850157"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rgbClr val="FF6700"/>
                </a:solidFill>
                <a:latin typeface="Garamond"/>
                <a:ea typeface="Garamond"/>
                <a:cs typeface="Garamond"/>
                <a:sym typeface="Garamond"/>
              </a:rPr>
              <a:t>Decision Tree : C5.0</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16"/>
          <p:cNvSpPr/>
          <p:nvPr/>
        </p:nvSpPr>
        <p:spPr>
          <a:xfrm>
            <a:off x="228600" y="349121"/>
            <a:ext cx="8368401" cy="501675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Garamond"/>
                <a:ea typeface="Garamond"/>
                <a:cs typeface="Garamond"/>
                <a:sym typeface="Garamond"/>
              </a:rPr>
              <a:t>C5.0 is one of the best implementations of the Decision</a:t>
            </a:r>
            <a:endParaRPr/>
          </a:p>
          <a:p>
            <a:pPr indent="0" lvl="0" marL="0" marR="0" rtl="0" algn="l">
              <a:spcBef>
                <a:spcPts val="0"/>
              </a:spcBef>
              <a:spcAft>
                <a:spcPts val="0"/>
              </a:spcAft>
              <a:buNone/>
            </a:pPr>
            <a:r>
              <a:t/>
            </a:r>
            <a:endParaRPr sz="2000">
              <a:solidFill>
                <a:srgbClr val="000000"/>
              </a:solidFill>
              <a:latin typeface="Garamond"/>
              <a:ea typeface="Garamond"/>
              <a:cs typeface="Garamond"/>
              <a:sym typeface="Garamond"/>
            </a:endParaRPr>
          </a:p>
          <a:p>
            <a:pPr indent="0" lvl="0" marL="0" marR="0" rtl="0" algn="l">
              <a:spcBef>
                <a:spcPts val="0"/>
              </a:spcBef>
              <a:spcAft>
                <a:spcPts val="0"/>
              </a:spcAft>
              <a:buNone/>
            </a:pPr>
            <a:r>
              <a:rPr b="1" lang="en-US" sz="2000">
                <a:solidFill>
                  <a:srgbClr val="000000"/>
                </a:solidFill>
                <a:latin typeface="Garamond"/>
                <a:ea typeface="Garamond"/>
                <a:cs typeface="Garamond"/>
                <a:sym typeface="Garamond"/>
              </a:rPr>
              <a:t>Tree Building methodology:</a:t>
            </a:r>
            <a:endParaRPr/>
          </a:p>
          <a:p>
            <a:pPr indent="0" lvl="0" marL="0" marR="0" rtl="0" algn="l">
              <a:spcBef>
                <a:spcPts val="0"/>
              </a:spcBef>
              <a:spcAft>
                <a:spcPts val="0"/>
              </a:spcAft>
              <a:buNone/>
            </a:pPr>
            <a:r>
              <a:t/>
            </a:r>
            <a:endParaRPr sz="2000">
              <a:solidFill>
                <a:srgbClr val="000000"/>
              </a:solidFill>
              <a:latin typeface="Garamond"/>
              <a:ea typeface="Garamond"/>
              <a:cs typeface="Garamond"/>
              <a:sym typeface="Garamond"/>
            </a:endParaRPr>
          </a:p>
          <a:p>
            <a:pPr indent="0" lvl="0" marL="0" marR="0" rtl="0" algn="l">
              <a:spcBef>
                <a:spcPts val="0"/>
              </a:spcBef>
              <a:spcAft>
                <a:spcPts val="0"/>
              </a:spcAft>
              <a:buNone/>
            </a:pPr>
            <a:r>
              <a:rPr lang="en-US" sz="2000">
                <a:solidFill>
                  <a:srgbClr val="000000"/>
                </a:solidFill>
                <a:latin typeface="Garamond"/>
                <a:ea typeface="Garamond"/>
                <a:cs typeface="Garamond"/>
                <a:sym typeface="Garamond"/>
              </a:rPr>
              <a:t>The first question is which feature to select first?</a:t>
            </a:r>
            <a:endParaRPr/>
          </a:p>
          <a:p>
            <a:pPr indent="0" lvl="0" marL="0" marR="0" rtl="0" algn="l">
              <a:spcBef>
                <a:spcPts val="0"/>
              </a:spcBef>
              <a:spcAft>
                <a:spcPts val="0"/>
              </a:spcAft>
              <a:buNone/>
            </a:pPr>
            <a:r>
              <a:rPr lang="en-US" sz="2000">
                <a:solidFill>
                  <a:srgbClr val="000000"/>
                </a:solidFill>
                <a:latin typeface="Garamond"/>
                <a:ea typeface="Garamond"/>
                <a:cs typeface="Garamond"/>
                <a:sym typeface="Garamond"/>
              </a:rPr>
              <a:t>There are various measures to identify the best decision tree splitting candidate.</a:t>
            </a:r>
            <a:endParaRPr/>
          </a:p>
          <a:p>
            <a:pPr indent="0" lvl="0" marL="0" marR="0" rtl="0" algn="l">
              <a:spcBef>
                <a:spcPts val="0"/>
              </a:spcBef>
              <a:spcAft>
                <a:spcPts val="0"/>
              </a:spcAft>
              <a:buNone/>
            </a:pPr>
            <a:r>
              <a:t/>
            </a:r>
            <a:endParaRPr sz="2000">
              <a:solidFill>
                <a:srgbClr val="000000"/>
              </a:solidFill>
              <a:latin typeface="Garamond"/>
              <a:ea typeface="Garamond"/>
              <a:cs typeface="Garamond"/>
              <a:sym typeface="Garamond"/>
            </a:endParaRPr>
          </a:p>
          <a:p>
            <a:pPr indent="0" lvl="0" marL="0" marR="0" rtl="0" algn="l">
              <a:spcBef>
                <a:spcPts val="0"/>
              </a:spcBef>
              <a:spcAft>
                <a:spcPts val="0"/>
              </a:spcAft>
              <a:buNone/>
            </a:pPr>
            <a:r>
              <a:rPr lang="en-US" sz="2000">
                <a:solidFill>
                  <a:srgbClr val="000000"/>
                </a:solidFill>
                <a:latin typeface="Garamond"/>
                <a:ea typeface="Garamond"/>
                <a:cs typeface="Garamond"/>
                <a:sym typeface="Garamond"/>
              </a:rPr>
              <a:t>C5.0 uses </a:t>
            </a:r>
            <a:r>
              <a:rPr b="1" lang="en-US" sz="2000">
                <a:solidFill>
                  <a:srgbClr val="000000"/>
                </a:solidFill>
                <a:latin typeface="Garamond"/>
                <a:ea typeface="Garamond"/>
                <a:cs typeface="Garamond"/>
                <a:sym typeface="Garamond"/>
              </a:rPr>
              <a:t>entropy</a:t>
            </a:r>
            <a:r>
              <a:rPr lang="en-US" sz="2000">
                <a:solidFill>
                  <a:srgbClr val="000000"/>
                </a:solidFill>
                <a:latin typeface="Garamond"/>
                <a:ea typeface="Garamond"/>
                <a:cs typeface="Garamond"/>
                <a:sym typeface="Garamond"/>
              </a:rPr>
              <a:t>, a concept borrowed from information theory </a:t>
            </a:r>
            <a:r>
              <a:rPr b="1" lang="en-US" sz="2000">
                <a:solidFill>
                  <a:srgbClr val="000000"/>
                </a:solidFill>
                <a:latin typeface="Garamond"/>
                <a:ea typeface="Garamond"/>
                <a:cs typeface="Garamond"/>
                <a:sym typeface="Garamond"/>
              </a:rPr>
              <a:t>that quantifies the randomness, or disorder, within a set of class values</a:t>
            </a:r>
            <a:r>
              <a:rPr lang="en-US" sz="2000">
                <a:solidFill>
                  <a:srgbClr val="000000"/>
                </a:solidFill>
                <a:latin typeface="Garamond"/>
                <a:ea typeface="Garamond"/>
                <a:cs typeface="Garamond"/>
                <a:sym typeface="Garamond"/>
              </a:rPr>
              <a:t>. </a:t>
            </a:r>
            <a:endParaRPr/>
          </a:p>
          <a:p>
            <a:pPr indent="0" lvl="0" marL="0" marR="0" rtl="0" algn="l">
              <a:spcBef>
                <a:spcPts val="0"/>
              </a:spcBef>
              <a:spcAft>
                <a:spcPts val="0"/>
              </a:spcAft>
              <a:buNone/>
            </a:pPr>
            <a:r>
              <a:t/>
            </a:r>
            <a:endParaRPr sz="2000">
              <a:solidFill>
                <a:srgbClr val="000000"/>
              </a:solidFill>
              <a:latin typeface="Garamond"/>
              <a:ea typeface="Garamond"/>
              <a:cs typeface="Garamond"/>
              <a:sym typeface="Garamond"/>
            </a:endParaRPr>
          </a:p>
          <a:p>
            <a:pPr indent="0" lvl="0" marL="0" marR="0" rtl="0" algn="l">
              <a:spcBef>
                <a:spcPts val="0"/>
              </a:spcBef>
              <a:spcAft>
                <a:spcPts val="0"/>
              </a:spcAft>
              <a:buNone/>
            </a:pPr>
            <a:r>
              <a:rPr b="1" lang="en-US" sz="2000">
                <a:solidFill>
                  <a:srgbClr val="000000"/>
                </a:solidFill>
                <a:latin typeface="Garamond"/>
                <a:ea typeface="Garamond"/>
                <a:cs typeface="Garamond"/>
                <a:sym typeface="Garamond"/>
              </a:rPr>
              <a:t>Data sets with high entropy are very diverse and provide little information </a:t>
            </a:r>
            <a:r>
              <a:rPr lang="en-US" sz="2000">
                <a:solidFill>
                  <a:srgbClr val="000000"/>
                </a:solidFill>
                <a:latin typeface="Garamond"/>
                <a:ea typeface="Garamond"/>
                <a:cs typeface="Garamond"/>
                <a:sym typeface="Garamond"/>
              </a:rPr>
              <a:t>about other items that may also belong in the set, as there is no apparent commonality. </a:t>
            </a:r>
            <a:endParaRPr/>
          </a:p>
          <a:p>
            <a:pPr indent="0" lvl="0" marL="0" marR="0" rtl="0" algn="l">
              <a:spcBef>
                <a:spcPts val="0"/>
              </a:spcBef>
              <a:spcAft>
                <a:spcPts val="0"/>
              </a:spcAft>
              <a:buNone/>
            </a:pPr>
            <a:r>
              <a:t/>
            </a:r>
            <a:endParaRPr sz="2000">
              <a:solidFill>
                <a:srgbClr val="000000"/>
              </a:solidFill>
              <a:latin typeface="Garamond"/>
              <a:ea typeface="Garamond"/>
              <a:cs typeface="Garamond"/>
              <a:sym typeface="Garamond"/>
            </a:endParaRPr>
          </a:p>
          <a:p>
            <a:pPr indent="0" lvl="0" marL="0" marR="0" rtl="0" algn="l">
              <a:spcBef>
                <a:spcPts val="0"/>
              </a:spcBef>
              <a:spcAft>
                <a:spcPts val="0"/>
              </a:spcAft>
              <a:buNone/>
            </a:pPr>
            <a:r>
              <a:rPr lang="en-US" sz="2000">
                <a:solidFill>
                  <a:srgbClr val="000000"/>
                </a:solidFill>
                <a:latin typeface="Garamond"/>
                <a:ea typeface="Garamond"/>
                <a:cs typeface="Garamond"/>
                <a:sym typeface="Garamond"/>
              </a:rPr>
              <a:t>The decision tree hopes to find splits that reduce entropy, ultimately increasing homogeneity within the groups.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17"/>
          <p:cNvSpPr txBox="1"/>
          <p:nvPr>
            <p:ph type="title"/>
          </p:nvPr>
        </p:nvSpPr>
        <p:spPr>
          <a:xfrm>
            <a:off x="30480" y="0"/>
            <a:ext cx="7428178" cy="762000"/>
          </a:xfrm>
          <a:prstGeom prst="rect">
            <a:avLst/>
          </a:prstGeom>
          <a:noFill/>
          <a:ln>
            <a:noFill/>
          </a:ln>
        </p:spPr>
        <p:txBody>
          <a:bodyPr anchorCtr="0" anchor="ctr" bIns="45700" lIns="91425" spcFirstLastPara="1" rIns="91425" wrap="square" tIns="45700">
            <a:spAutoFit/>
          </a:bodyPr>
          <a:lstStyle/>
          <a:p>
            <a:pPr indent="0" lvl="0" marL="0" rtl="0" algn="l">
              <a:spcBef>
                <a:spcPts val="0"/>
              </a:spcBef>
              <a:spcAft>
                <a:spcPts val="0"/>
              </a:spcAft>
              <a:buClr>
                <a:srgbClr val="FF6700"/>
              </a:buClr>
              <a:buSzPts val="3000"/>
              <a:buFont typeface="Garamond"/>
              <a:buNone/>
            </a:pPr>
            <a:r>
              <a:rPr lang="en-US" sz="3000">
                <a:solidFill>
                  <a:srgbClr val="FF6700"/>
                </a:solidFill>
                <a:latin typeface="Garamond"/>
                <a:ea typeface="Garamond"/>
                <a:cs typeface="Garamond"/>
                <a:sym typeface="Garamond"/>
              </a:rPr>
              <a:t>How do you identify good features</a:t>
            </a:r>
            <a:endParaRPr/>
          </a:p>
        </p:txBody>
      </p:sp>
      <p:pic>
        <p:nvPicPr>
          <p:cNvPr id="411" name="Google Shape;411;p17"/>
          <p:cNvPicPr preferRelativeResize="0"/>
          <p:nvPr/>
        </p:nvPicPr>
        <p:blipFill rotWithShape="1">
          <a:blip r:embed="rId3">
            <a:alphaModFix/>
          </a:blip>
          <a:srcRect b="0" l="0" r="0" t="0"/>
          <a:stretch/>
        </p:blipFill>
        <p:spPr>
          <a:xfrm>
            <a:off x="990600" y="1388421"/>
            <a:ext cx="4724400" cy="1623769"/>
          </a:xfrm>
          <a:prstGeom prst="rect">
            <a:avLst/>
          </a:prstGeom>
          <a:noFill/>
          <a:ln>
            <a:noFill/>
          </a:ln>
        </p:spPr>
      </p:pic>
      <p:sp>
        <p:nvSpPr>
          <p:cNvPr id="412" name="Google Shape;412;p17"/>
          <p:cNvSpPr txBox="1"/>
          <p:nvPr/>
        </p:nvSpPr>
        <p:spPr>
          <a:xfrm>
            <a:off x="838200" y="3336594"/>
            <a:ext cx="7086600" cy="1015663"/>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Let us determine whether given ball is useful for play or not.</a:t>
            </a:r>
            <a:endParaRPr/>
          </a:p>
          <a:p>
            <a:pPr indent="0" lvl="0" marL="0" marR="0" rtl="0" algn="l">
              <a:spcBef>
                <a:spcPts val="0"/>
              </a:spcBef>
              <a:spcAft>
                <a:spcPts val="0"/>
              </a:spcAft>
              <a:buNone/>
            </a:pPr>
            <a:r>
              <a:t/>
            </a:r>
            <a:endParaRPr sz="20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For this, which are the above columns are most helpful?</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
        <p:nvSpPr>
          <p:cNvPr id="417" name="Google Shape;417;p18"/>
          <p:cNvSpPr txBox="1"/>
          <p:nvPr>
            <p:ph type="title"/>
          </p:nvPr>
        </p:nvSpPr>
        <p:spPr>
          <a:xfrm>
            <a:off x="376236" y="2171700"/>
            <a:ext cx="8391528" cy="553998"/>
          </a:xfrm>
          <a:prstGeom prst="rect">
            <a:avLst/>
          </a:prstGeom>
          <a:noFill/>
          <a:ln>
            <a:noFill/>
          </a:ln>
        </p:spPr>
        <p:txBody>
          <a:bodyPr anchorCtr="0" anchor="ctr" bIns="45700" lIns="91425" spcFirstLastPara="1" rIns="91425" wrap="square" tIns="45700">
            <a:spAutoFit/>
          </a:bodyPr>
          <a:lstStyle/>
          <a:p>
            <a:pPr indent="0" lvl="0" marL="0" rtl="0" algn="l">
              <a:spcBef>
                <a:spcPts val="0"/>
              </a:spcBef>
              <a:spcAft>
                <a:spcPts val="0"/>
              </a:spcAft>
              <a:buClr>
                <a:srgbClr val="FF6700"/>
              </a:buClr>
              <a:buSzPts val="3000"/>
              <a:buFont typeface="Garamond"/>
              <a:buNone/>
            </a:pPr>
            <a:r>
              <a:rPr lang="en-US" sz="3000">
                <a:solidFill>
                  <a:srgbClr val="FF6700"/>
                </a:solidFill>
                <a:latin typeface="Garamond"/>
                <a:ea typeface="Garamond"/>
                <a:cs typeface="Garamond"/>
                <a:sym typeface="Garamond"/>
              </a:rPr>
              <a:t>Can we quantify the usefulness of columns / Features?</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19"/>
          <p:cNvSpPr/>
          <p:nvPr/>
        </p:nvSpPr>
        <p:spPr>
          <a:xfrm>
            <a:off x="304800" y="1028700"/>
            <a:ext cx="8172400" cy="2818849"/>
          </a:xfrm>
          <a:prstGeom prst="rect">
            <a:avLst/>
          </a:prstGeom>
          <a:noFill/>
          <a:ln>
            <a:noFill/>
          </a:ln>
        </p:spPr>
        <p:txBody>
          <a:bodyPr anchorCtr="0" anchor="t" bIns="45700" lIns="91425" spcFirstLastPara="1" rIns="91425" wrap="square" tIns="45700">
            <a:spAutoFit/>
          </a:bodyPr>
          <a:lstStyle/>
          <a:p>
            <a:pPr indent="-238115" lvl="0" marL="238115" marR="0" rtl="0" algn="l">
              <a:lnSpc>
                <a:spcPct val="150000"/>
              </a:lnSpc>
              <a:spcBef>
                <a:spcPts val="0"/>
              </a:spcBef>
              <a:spcAft>
                <a:spcPts val="0"/>
              </a:spcAft>
              <a:buClr>
                <a:srgbClr val="000000"/>
              </a:buClr>
              <a:buSzPts val="2000"/>
              <a:buFont typeface="Arial"/>
              <a:buChar char="•"/>
            </a:pPr>
            <a:r>
              <a:rPr lang="en-US" sz="2000">
                <a:solidFill>
                  <a:srgbClr val="000000"/>
                </a:solidFill>
                <a:latin typeface="Garamond"/>
                <a:ea typeface="Garamond"/>
                <a:cs typeface="Garamond"/>
                <a:sym typeface="Garamond"/>
              </a:rPr>
              <a:t>Typically, entropy is measured in </a:t>
            </a:r>
            <a:r>
              <a:rPr b="1" lang="en-US" sz="2000">
                <a:solidFill>
                  <a:srgbClr val="000000"/>
                </a:solidFill>
                <a:latin typeface="Garamond"/>
                <a:ea typeface="Garamond"/>
                <a:cs typeface="Garamond"/>
                <a:sym typeface="Garamond"/>
              </a:rPr>
              <a:t>bits</a:t>
            </a:r>
            <a:r>
              <a:rPr lang="en-US" sz="2000">
                <a:solidFill>
                  <a:srgbClr val="000000"/>
                </a:solidFill>
                <a:latin typeface="Garamond"/>
                <a:ea typeface="Garamond"/>
                <a:cs typeface="Garamond"/>
                <a:sym typeface="Garamond"/>
              </a:rPr>
              <a:t>. </a:t>
            </a:r>
            <a:endParaRPr/>
          </a:p>
          <a:p>
            <a:pPr indent="-238115" lvl="0" marL="238115" marR="0" rtl="0" algn="l">
              <a:lnSpc>
                <a:spcPct val="150000"/>
              </a:lnSpc>
              <a:spcBef>
                <a:spcPts val="0"/>
              </a:spcBef>
              <a:spcAft>
                <a:spcPts val="0"/>
              </a:spcAft>
              <a:buClr>
                <a:srgbClr val="000000"/>
              </a:buClr>
              <a:buSzPts val="2000"/>
              <a:buFont typeface="Arial"/>
              <a:buChar char="•"/>
            </a:pPr>
            <a:r>
              <a:rPr lang="en-US" sz="2000">
                <a:solidFill>
                  <a:srgbClr val="000000"/>
                </a:solidFill>
                <a:latin typeface="Garamond"/>
                <a:ea typeface="Garamond"/>
                <a:cs typeface="Garamond"/>
                <a:sym typeface="Garamond"/>
              </a:rPr>
              <a:t>If there are only two possible classes, entropy values can range from 0 to 1. </a:t>
            </a:r>
            <a:endParaRPr/>
          </a:p>
          <a:p>
            <a:pPr indent="-238115" lvl="0" marL="238115" marR="0" rtl="0" algn="l">
              <a:lnSpc>
                <a:spcPct val="150000"/>
              </a:lnSpc>
              <a:spcBef>
                <a:spcPts val="0"/>
              </a:spcBef>
              <a:spcAft>
                <a:spcPts val="0"/>
              </a:spcAft>
              <a:buClr>
                <a:srgbClr val="000000"/>
              </a:buClr>
              <a:buSzPts val="2000"/>
              <a:buFont typeface="Arial"/>
              <a:buChar char="•"/>
            </a:pPr>
            <a:r>
              <a:rPr lang="en-US" sz="2000">
                <a:solidFill>
                  <a:srgbClr val="000000"/>
                </a:solidFill>
                <a:latin typeface="Garamond"/>
                <a:ea typeface="Garamond"/>
                <a:cs typeface="Garamond"/>
                <a:sym typeface="Garamond"/>
              </a:rPr>
              <a:t>For </a:t>
            </a:r>
            <a:r>
              <a:rPr i="1" lang="en-US" sz="2000">
                <a:solidFill>
                  <a:srgbClr val="000000"/>
                </a:solidFill>
                <a:latin typeface="Garamond"/>
                <a:ea typeface="Garamond"/>
                <a:cs typeface="Garamond"/>
                <a:sym typeface="Garamond"/>
              </a:rPr>
              <a:t>n </a:t>
            </a:r>
            <a:r>
              <a:rPr lang="en-US" sz="2000">
                <a:solidFill>
                  <a:srgbClr val="000000"/>
                </a:solidFill>
                <a:latin typeface="Garamond"/>
                <a:ea typeface="Garamond"/>
                <a:cs typeface="Garamond"/>
                <a:sym typeface="Garamond"/>
              </a:rPr>
              <a:t>classes, entropy ranges from 0 to </a:t>
            </a:r>
            <a:r>
              <a:rPr i="1" lang="en-US" sz="2000">
                <a:solidFill>
                  <a:srgbClr val="000000"/>
                </a:solidFill>
                <a:latin typeface="Garamond"/>
                <a:ea typeface="Garamond"/>
                <a:cs typeface="Garamond"/>
                <a:sym typeface="Garamond"/>
              </a:rPr>
              <a:t>log2(n)</a:t>
            </a:r>
            <a:r>
              <a:rPr lang="en-US" sz="2000">
                <a:solidFill>
                  <a:srgbClr val="000000"/>
                </a:solidFill>
                <a:latin typeface="Garamond"/>
                <a:ea typeface="Garamond"/>
                <a:cs typeface="Garamond"/>
                <a:sym typeface="Garamond"/>
              </a:rPr>
              <a:t>.</a:t>
            </a:r>
            <a:endParaRPr/>
          </a:p>
          <a:p>
            <a:pPr indent="-238115" lvl="0" marL="238115" marR="0" rtl="0" algn="l">
              <a:lnSpc>
                <a:spcPct val="150000"/>
              </a:lnSpc>
              <a:spcBef>
                <a:spcPts val="0"/>
              </a:spcBef>
              <a:spcAft>
                <a:spcPts val="0"/>
              </a:spcAft>
              <a:buClr>
                <a:srgbClr val="000000"/>
              </a:buClr>
              <a:buSzPts val="2000"/>
              <a:buFont typeface="Arial"/>
              <a:buChar char="•"/>
            </a:pPr>
            <a:r>
              <a:rPr lang="en-US" sz="2000">
                <a:solidFill>
                  <a:srgbClr val="000000"/>
                </a:solidFill>
                <a:latin typeface="Garamond"/>
                <a:ea typeface="Garamond"/>
                <a:cs typeface="Garamond"/>
                <a:sym typeface="Garamond"/>
              </a:rPr>
              <a:t>Minimum value indicates that the sample is completely homogenous, while the maximum value indicates that the data are as diverse as possible, and no group has even a small plurality.</a:t>
            </a:r>
            <a:endParaRPr/>
          </a:p>
        </p:txBody>
      </p:sp>
      <p:sp>
        <p:nvSpPr>
          <p:cNvPr id="423" name="Google Shape;423;p19"/>
          <p:cNvSpPr txBox="1"/>
          <p:nvPr/>
        </p:nvSpPr>
        <p:spPr>
          <a:xfrm>
            <a:off x="-15240" y="28366"/>
            <a:ext cx="1101993"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Entropy</a:t>
            </a:r>
            <a:endParaRPr/>
          </a:p>
        </p:txBody>
      </p:sp>
      <p:pic>
        <p:nvPicPr>
          <p:cNvPr id="424" name="Google Shape;424;p19"/>
          <p:cNvPicPr preferRelativeResize="0"/>
          <p:nvPr/>
        </p:nvPicPr>
        <p:blipFill rotWithShape="1">
          <a:blip r:embed="rId3">
            <a:alphaModFix/>
          </a:blip>
          <a:srcRect b="0" l="0" r="0" t="0"/>
          <a:stretch/>
        </p:blipFill>
        <p:spPr>
          <a:xfrm>
            <a:off x="4391000" y="4564886"/>
            <a:ext cx="2754313" cy="642938"/>
          </a:xfrm>
          <a:prstGeom prst="rect">
            <a:avLst/>
          </a:prstGeom>
          <a:noFill/>
          <a:ln>
            <a:noFill/>
          </a:ln>
        </p:spPr>
      </p:pic>
      <p:sp>
        <p:nvSpPr>
          <p:cNvPr id="425" name="Google Shape;425;p19"/>
          <p:cNvSpPr txBox="1"/>
          <p:nvPr/>
        </p:nvSpPr>
        <p:spPr>
          <a:xfrm>
            <a:off x="762000" y="4686300"/>
            <a:ext cx="3130166"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000000"/>
                </a:solidFill>
                <a:latin typeface="Garamond"/>
                <a:ea typeface="Garamond"/>
                <a:cs typeface="Garamond"/>
                <a:sym typeface="Garamond"/>
              </a:rPr>
              <a:t>Entropy can be computed by</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2"/>
          <p:cNvPicPr preferRelativeResize="0"/>
          <p:nvPr/>
        </p:nvPicPr>
        <p:blipFill rotWithShape="1">
          <a:blip r:embed="rId3">
            <a:alphaModFix/>
          </a:blip>
          <a:srcRect b="0" l="0" r="0" t="0"/>
          <a:stretch/>
        </p:blipFill>
        <p:spPr>
          <a:xfrm>
            <a:off x="1295400" y="2771760"/>
            <a:ext cx="5561517" cy="2943240"/>
          </a:xfrm>
          <a:prstGeom prst="rect">
            <a:avLst/>
          </a:prstGeom>
          <a:noFill/>
          <a:ln>
            <a:noFill/>
          </a:ln>
        </p:spPr>
      </p:pic>
      <p:sp>
        <p:nvSpPr>
          <p:cNvPr id="102" name="Google Shape;102;p2"/>
          <p:cNvSpPr/>
          <p:nvPr/>
        </p:nvSpPr>
        <p:spPr>
          <a:xfrm>
            <a:off x="228600" y="571500"/>
            <a:ext cx="8686800" cy="193899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Garamond"/>
                <a:ea typeface="Garamond"/>
                <a:cs typeface="Garamond"/>
                <a:sym typeface="Garamond"/>
              </a:rPr>
              <a:t> A job offer to be considered begins at the root node, where it is then passed through decision nodes that require choices to be made based on the attributes of the job. These choices split the data across branches that indicate potential outcomes of a decision, depicted here as yes or no outcomes, though in some cases there may be more than two possibilities. </a:t>
            </a:r>
            <a:endParaRPr/>
          </a:p>
          <a:p>
            <a:pPr indent="0" lvl="0" marL="0" marR="0" rtl="0" algn="l">
              <a:spcBef>
                <a:spcPts val="0"/>
              </a:spcBef>
              <a:spcAft>
                <a:spcPts val="0"/>
              </a:spcAft>
              <a:buNone/>
            </a:pPr>
            <a:r>
              <a:t/>
            </a:r>
            <a:endParaRPr sz="15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1500">
                <a:solidFill>
                  <a:schemeClr val="dk1"/>
                </a:solidFill>
                <a:latin typeface="Garamond"/>
                <a:ea typeface="Garamond"/>
                <a:cs typeface="Garamond"/>
                <a:sym typeface="Garamond"/>
              </a:rPr>
              <a:t>In the case a final decision can be made, the tree is terminated by leaf nodes (also known as terminal nodes) that denote the action to be taken as the result of the series of decisions. In the case of a predictive model, the leaf nodes provide the expected result given the series of events in the tree.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9" name="Shape 429"/>
        <p:cNvGrpSpPr/>
        <p:nvPr/>
      </p:nvGrpSpPr>
      <p:grpSpPr>
        <a:xfrm>
          <a:off x="0" y="0"/>
          <a:ext cx="0" cy="0"/>
          <a:chOff x="0" y="0"/>
          <a:chExt cx="0" cy="0"/>
        </a:xfrm>
      </p:grpSpPr>
      <p:sp>
        <p:nvSpPr>
          <p:cNvPr id="430" name="Google Shape;430;p20"/>
          <p:cNvSpPr/>
          <p:nvPr/>
        </p:nvSpPr>
        <p:spPr>
          <a:xfrm>
            <a:off x="152400" y="1131549"/>
            <a:ext cx="8540357"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Garamond"/>
                <a:ea typeface="Garamond"/>
                <a:cs typeface="Garamond"/>
                <a:sym typeface="Garamond"/>
              </a:rPr>
              <a:t>To use entropy to determine the optimal feature to split upon, the algorithm calculates the change in homogeneity that would result from a split on each possible feature, which is a measure known as </a:t>
            </a:r>
            <a:r>
              <a:rPr b="1" lang="en-US" sz="1800">
                <a:solidFill>
                  <a:srgbClr val="000000"/>
                </a:solidFill>
                <a:latin typeface="Garamond"/>
                <a:ea typeface="Garamond"/>
                <a:cs typeface="Garamond"/>
                <a:sym typeface="Garamond"/>
              </a:rPr>
              <a:t>information gain</a:t>
            </a:r>
            <a:r>
              <a:rPr lang="en-US" sz="1800">
                <a:solidFill>
                  <a:srgbClr val="000000"/>
                </a:solidFill>
                <a:latin typeface="Garamond"/>
                <a:ea typeface="Garamond"/>
                <a:cs typeface="Garamond"/>
                <a:sym typeface="Garamond"/>
              </a:rPr>
              <a:t>. </a:t>
            </a:r>
            <a:endParaRPr/>
          </a:p>
          <a:p>
            <a:pPr indent="0" lvl="0" marL="0" marR="0" rtl="0" algn="l">
              <a:spcBef>
                <a:spcPts val="0"/>
              </a:spcBef>
              <a:spcAft>
                <a:spcPts val="0"/>
              </a:spcAft>
              <a:buNone/>
            </a:pPr>
            <a:r>
              <a:t/>
            </a:r>
            <a:endParaRPr sz="1800">
              <a:solidFill>
                <a:srgbClr val="000000"/>
              </a:solidFill>
              <a:latin typeface="Garamond"/>
              <a:ea typeface="Garamond"/>
              <a:cs typeface="Garamond"/>
              <a:sym typeface="Garamond"/>
            </a:endParaRPr>
          </a:p>
          <a:p>
            <a:pPr indent="0" lvl="0" marL="0" marR="0" rtl="0" algn="l">
              <a:spcBef>
                <a:spcPts val="0"/>
              </a:spcBef>
              <a:spcAft>
                <a:spcPts val="0"/>
              </a:spcAft>
              <a:buNone/>
            </a:pPr>
            <a:r>
              <a:rPr lang="en-US" sz="1800">
                <a:solidFill>
                  <a:srgbClr val="000000"/>
                </a:solidFill>
                <a:latin typeface="Garamond"/>
                <a:ea typeface="Garamond"/>
                <a:cs typeface="Garamond"/>
                <a:sym typeface="Garamond"/>
              </a:rPr>
              <a:t>The information gain for a feature </a:t>
            </a:r>
            <a:r>
              <a:rPr i="1" lang="en-US" sz="1800">
                <a:solidFill>
                  <a:srgbClr val="000000"/>
                </a:solidFill>
                <a:latin typeface="Garamond"/>
                <a:ea typeface="Garamond"/>
                <a:cs typeface="Garamond"/>
                <a:sym typeface="Garamond"/>
              </a:rPr>
              <a:t>F </a:t>
            </a:r>
            <a:r>
              <a:rPr lang="en-US" sz="1800">
                <a:solidFill>
                  <a:srgbClr val="000000"/>
                </a:solidFill>
                <a:latin typeface="Garamond"/>
                <a:ea typeface="Garamond"/>
                <a:cs typeface="Garamond"/>
                <a:sym typeface="Garamond"/>
              </a:rPr>
              <a:t>is calculated as the difference between the entropy in the segment before the split </a:t>
            </a:r>
            <a:r>
              <a:rPr i="1" lang="en-US" sz="1800">
                <a:solidFill>
                  <a:srgbClr val="000000"/>
                </a:solidFill>
                <a:latin typeface="Garamond"/>
                <a:ea typeface="Garamond"/>
                <a:cs typeface="Garamond"/>
                <a:sym typeface="Garamond"/>
              </a:rPr>
              <a:t>(S1) </a:t>
            </a:r>
            <a:r>
              <a:rPr lang="en-US" sz="1800">
                <a:solidFill>
                  <a:srgbClr val="000000"/>
                </a:solidFill>
                <a:latin typeface="Garamond"/>
                <a:ea typeface="Garamond"/>
                <a:cs typeface="Garamond"/>
                <a:sym typeface="Garamond"/>
              </a:rPr>
              <a:t>and the partitions resulting from the split </a:t>
            </a:r>
            <a:r>
              <a:rPr i="1" lang="en-US" sz="1800">
                <a:solidFill>
                  <a:srgbClr val="000000"/>
                </a:solidFill>
                <a:latin typeface="Garamond"/>
                <a:ea typeface="Garamond"/>
                <a:cs typeface="Garamond"/>
                <a:sym typeface="Garamond"/>
              </a:rPr>
              <a:t>(S2)</a:t>
            </a:r>
            <a:r>
              <a:rPr lang="en-US" sz="1800">
                <a:solidFill>
                  <a:srgbClr val="000000"/>
                </a:solidFill>
                <a:latin typeface="Garamond"/>
                <a:ea typeface="Garamond"/>
                <a:cs typeface="Garamond"/>
                <a:sym typeface="Garamond"/>
              </a:rPr>
              <a:t>:</a:t>
            </a:r>
            <a:endParaRPr/>
          </a:p>
        </p:txBody>
      </p:sp>
      <p:sp>
        <p:nvSpPr>
          <p:cNvPr id="431" name="Google Shape;431;p20"/>
          <p:cNvSpPr/>
          <p:nvPr/>
        </p:nvSpPr>
        <p:spPr>
          <a:xfrm>
            <a:off x="1" y="0"/>
            <a:ext cx="1600200"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Information gain</a:t>
            </a:r>
            <a:endParaRPr sz="3000">
              <a:solidFill>
                <a:srgbClr val="FF6700"/>
              </a:solidFill>
              <a:latin typeface="Garamond"/>
              <a:ea typeface="Garamond"/>
              <a:cs typeface="Garamond"/>
              <a:sym typeface="Garamond"/>
            </a:endParaRPr>
          </a:p>
        </p:txBody>
      </p:sp>
      <p:pic>
        <p:nvPicPr>
          <p:cNvPr id="432" name="Google Shape;432;p20"/>
          <p:cNvPicPr preferRelativeResize="0"/>
          <p:nvPr/>
        </p:nvPicPr>
        <p:blipFill rotWithShape="1">
          <a:blip r:embed="rId3">
            <a:alphaModFix/>
          </a:blip>
          <a:srcRect b="0" l="0" r="0" t="0"/>
          <a:stretch/>
        </p:blipFill>
        <p:spPr>
          <a:xfrm>
            <a:off x="1600200" y="3469224"/>
            <a:ext cx="4840127" cy="297382"/>
          </a:xfrm>
          <a:prstGeom prst="rect">
            <a:avLst/>
          </a:prstGeom>
          <a:noFill/>
          <a:ln>
            <a:noFill/>
          </a:ln>
        </p:spPr>
      </p:pic>
      <p:pic>
        <p:nvPicPr>
          <p:cNvPr id="433" name="Google Shape;433;p20"/>
          <p:cNvPicPr preferRelativeResize="0"/>
          <p:nvPr/>
        </p:nvPicPr>
        <p:blipFill rotWithShape="1">
          <a:blip r:embed="rId4">
            <a:alphaModFix/>
          </a:blip>
          <a:srcRect b="0" l="0" r="0" t="0"/>
          <a:stretch/>
        </p:blipFill>
        <p:spPr>
          <a:xfrm>
            <a:off x="2561227" y="4886605"/>
            <a:ext cx="2873375" cy="611188"/>
          </a:xfrm>
          <a:prstGeom prst="rect">
            <a:avLst/>
          </a:prstGeom>
          <a:noFill/>
          <a:ln>
            <a:noFill/>
          </a:ln>
        </p:spPr>
      </p:pic>
      <p:sp>
        <p:nvSpPr>
          <p:cNvPr id="434" name="Google Shape;434;p20"/>
          <p:cNvSpPr/>
          <p:nvPr/>
        </p:nvSpPr>
        <p:spPr>
          <a:xfrm>
            <a:off x="157480" y="4056107"/>
            <a:ext cx="7392189"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rgbClr val="000000"/>
                </a:solidFill>
                <a:latin typeface="Garamond"/>
                <a:ea typeface="Garamond"/>
                <a:cs typeface="Garamond"/>
                <a:sym typeface="Garamond"/>
              </a:rPr>
              <a:t>After splitting the feature , the function to calculate Entropy(S2) needs to consider the total entropy across all of the partitions</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8" name="Shape 438"/>
        <p:cNvGrpSpPr/>
        <p:nvPr/>
      </p:nvGrpSpPr>
      <p:grpSpPr>
        <a:xfrm>
          <a:off x="0" y="0"/>
          <a:ext cx="0" cy="0"/>
          <a:chOff x="0" y="0"/>
          <a:chExt cx="0" cy="0"/>
        </a:xfrm>
      </p:grpSpPr>
      <p:pic>
        <p:nvPicPr>
          <p:cNvPr id="439" name="Google Shape;439;p21"/>
          <p:cNvPicPr preferRelativeResize="0"/>
          <p:nvPr/>
        </p:nvPicPr>
        <p:blipFill rotWithShape="1">
          <a:blip r:embed="rId3">
            <a:alphaModFix/>
          </a:blip>
          <a:srcRect b="0" l="0" r="0" t="0"/>
          <a:stretch/>
        </p:blipFill>
        <p:spPr>
          <a:xfrm>
            <a:off x="76200" y="9525"/>
            <a:ext cx="3688023" cy="1267568"/>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22"/>
          <p:cNvSpPr txBox="1"/>
          <p:nvPr/>
        </p:nvSpPr>
        <p:spPr>
          <a:xfrm>
            <a:off x="-20320" y="-17780"/>
            <a:ext cx="2366818" cy="50276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Example</a:t>
            </a:r>
            <a:endParaRPr/>
          </a:p>
        </p:txBody>
      </p:sp>
      <p:sp>
        <p:nvSpPr>
          <p:cNvPr id="445" name="Google Shape;445;p22"/>
          <p:cNvSpPr/>
          <p:nvPr/>
        </p:nvSpPr>
        <p:spPr>
          <a:xfrm>
            <a:off x="-20320" y="1312423"/>
            <a:ext cx="8935720"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Predict whether a potential movie would fall into one of three categories: </a:t>
            </a:r>
            <a:r>
              <a:rPr b="1" lang="en-US" sz="2000">
                <a:solidFill>
                  <a:schemeClr val="dk1"/>
                </a:solidFill>
                <a:latin typeface="Garamond"/>
                <a:ea typeface="Garamond"/>
                <a:cs typeface="Garamond"/>
                <a:sym typeface="Garamond"/>
              </a:rPr>
              <a:t>Critical Success, Mainstream Hit, or Box Office Bust</a:t>
            </a:r>
            <a:r>
              <a:rPr lang="en-US" sz="2000">
                <a:solidFill>
                  <a:schemeClr val="dk1"/>
                </a:solidFill>
                <a:latin typeface="Garamond"/>
                <a:ea typeface="Garamond"/>
                <a:cs typeface="Garamond"/>
                <a:sym typeface="Garamond"/>
              </a:rPr>
              <a:t>. </a:t>
            </a:r>
            <a:endParaRPr/>
          </a:p>
          <a:p>
            <a:pPr indent="0" lvl="0" marL="0" marR="0" rtl="0" algn="l">
              <a:spcBef>
                <a:spcPts val="0"/>
              </a:spcBef>
              <a:spcAft>
                <a:spcPts val="0"/>
              </a:spcAft>
              <a:buNone/>
            </a:pPr>
            <a:r>
              <a:t/>
            </a:r>
            <a:endParaRPr sz="20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Relationship between the film's estimated shooting budget, the number of A-list celebrities lined up for starring roles, and the level of success.</a:t>
            </a:r>
            <a:endParaRPr/>
          </a:p>
        </p:txBody>
      </p:sp>
      <p:pic>
        <p:nvPicPr>
          <p:cNvPr id="446" name="Google Shape;446;p22"/>
          <p:cNvPicPr preferRelativeResize="0"/>
          <p:nvPr/>
        </p:nvPicPr>
        <p:blipFill rotWithShape="1">
          <a:blip r:embed="rId3">
            <a:alphaModFix/>
          </a:blip>
          <a:srcRect b="0" l="0" r="0" t="0"/>
          <a:stretch/>
        </p:blipFill>
        <p:spPr>
          <a:xfrm>
            <a:off x="2814204" y="3066987"/>
            <a:ext cx="4159250" cy="2426229"/>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pic>
        <p:nvPicPr>
          <p:cNvPr id="451" name="Google Shape;451;p23"/>
          <p:cNvPicPr preferRelativeResize="0"/>
          <p:nvPr/>
        </p:nvPicPr>
        <p:blipFill rotWithShape="1">
          <a:blip r:embed="rId3">
            <a:alphaModFix/>
          </a:blip>
          <a:srcRect b="0" l="0" r="0" t="0"/>
          <a:stretch/>
        </p:blipFill>
        <p:spPr>
          <a:xfrm>
            <a:off x="2507890" y="2280227"/>
            <a:ext cx="4684928" cy="3303972"/>
          </a:xfrm>
          <a:prstGeom prst="rect">
            <a:avLst/>
          </a:prstGeom>
          <a:noFill/>
          <a:ln>
            <a:noFill/>
          </a:ln>
        </p:spPr>
      </p:pic>
      <p:sp>
        <p:nvSpPr>
          <p:cNvPr id="452" name="Google Shape;452;p23"/>
          <p:cNvSpPr/>
          <p:nvPr/>
        </p:nvSpPr>
        <p:spPr>
          <a:xfrm>
            <a:off x="152400" y="571500"/>
            <a:ext cx="8229600" cy="189551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000">
                <a:solidFill>
                  <a:schemeClr val="dk1"/>
                </a:solidFill>
                <a:latin typeface="Garamond"/>
                <a:ea typeface="Garamond"/>
                <a:cs typeface="Garamond"/>
                <a:sym typeface="Garamond"/>
              </a:rPr>
              <a:t>Using the divide and conquer strategy, we can build a simple decision tree from this data. First, to create the tree's root node, we split the feature indicating the number of celebrities, partitioning the movies into groups with and without a significant number of A-list stars:</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6" name="Shape 456"/>
        <p:cNvGrpSpPr/>
        <p:nvPr/>
      </p:nvGrpSpPr>
      <p:grpSpPr>
        <a:xfrm>
          <a:off x="0" y="0"/>
          <a:ext cx="0" cy="0"/>
          <a:chOff x="0" y="0"/>
          <a:chExt cx="0" cy="0"/>
        </a:xfrm>
      </p:grpSpPr>
      <p:sp>
        <p:nvSpPr>
          <p:cNvPr id="457" name="Google Shape;457;p24"/>
          <p:cNvSpPr/>
          <p:nvPr/>
        </p:nvSpPr>
        <p:spPr>
          <a:xfrm>
            <a:off x="152400" y="499232"/>
            <a:ext cx="86868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Next, among the group of movies with a larger number of celebrities, we can make another split between movies with and without a high budget:</a:t>
            </a:r>
            <a:endParaRPr/>
          </a:p>
        </p:txBody>
      </p:sp>
      <p:pic>
        <p:nvPicPr>
          <p:cNvPr id="458" name="Google Shape;458;p24"/>
          <p:cNvPicPr preferRelativeResize="0"/>
          <p:nvPr/>
        </p:nvPicPr>
        <p:blipFill rotWithShape="1">
          <a:blip r:embed="rId3">
            <a:alphaModFix/>
          </a:blip>
          <a:srcRect b="0" l="0" r="0" t="0"/>
          <a:stretch/>
        </p:blipFill>
        <p:spPr>
          <a:xfrm>
            <a:off x="2151063" y="1412875"/>
            <a:ext cx="4914756" cy="3802893"/>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25"/>
          <p:cNvSpPr/>
          <p:nvPr/>
        </p:nvSpPr>
        <p:spPr>
          <a:xfrm>
            <a:off x="152400" y="389665"/>
            <a:ext cx="8915400"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Calibri"/>
                <a:ea typeface="Calibri"/>
                <a:cs typeface="Calibri"/>
                <a:sym typeface="Calibri"/>
              </a:rPr>
              <a:t> </a:t>
            </a:r>
            <a:r>
              <a:rPr lang="en-US" sz="2000">
                <a:solidFill>
                  <a:schemeClr val="dk1"/>
                </a:solidFill>
                <a:latin typeface="Garamond"/>
                <a:ea typeface="Garamond"/>
                <a:cs typeface="Garamond"/>
                <a:sym typeface="Garamond"/>
              </a:rPr>
              <a:t>The group at the  top-left corner of the diagram is composed entirely of critically acclaimed films. This group is distinguished by a high number of celebrities and a relatively low budget. At the top-right corner, majority of movies are box office hits with high budgets and a large number of celebrities. The final group, which has little star power but budgets ranging from small to large, contains the flops. </a:t>
            </a:r>
            <a:endParaRPr/>
          </a:p>
        </p:txBody>
      </p:sp>
      <p:pic>
        <p:nvPicPr>
          <p:cNvPr id="464" name="Google Shape;464;p25"/>
          <p:cNvPicPr preferRelativeResize="0"/>
          <p:nvPr/>
        </p:nvPicPr>
        <p:blipFill rotWithShape="1">
          <a:blip r:embed="rId3">
            <a:alphaModFix/>
          </a:blip>
          <a:srcRect b="0" l="0" r="0" t="0"/>
          <a:stretch/>
        </p:blipFill>
        <p:spPr>
          <a:xfrm>
            <a:off x="2151063" y="2376651"/>
            <a:ext cx="4314392" cy="3338349"/>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pic>
        <p:nvPicPr>
          <p:cNvPr id="469" name="Google Shape;469;p26"/>
          <p:cNvPicPr preferRelativeResize="0"/>
          <p:nvPr/>
        </p:nvPicPr>
        <p:blipFill rotWithShape="1">
          <a:blip r:embed="rId3">
            <a:alphaModFix/>
          </a:blip>
          <a:srcRect b="0" l="0" r="0" t="0"/>
          <a:stretch/>
        </p:blipFill>
        <p:spPr>
          <a:xfrm>
            <a:off x="1027545" y="292606"/>
            <a:ext cx="7054273" cy="4916723"/>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27"/>
          <p:cNvSpPr/>
          <p:nvPr/>
        </p:nvSpPr>
        <p:spPr>
          <a:xfrm>
            <a:off x="0" y="0"/>
            <a:ext cx="6409100" cy="45134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Pruning the decision tree </a:t>
            </a:r>
            <a:endParaRPr/>
          </a:p>
        </p:txBody>
      </p:sp>
      <p:sp>
        <p:nvSpPr>
          <p:cNvPr id="475" name="Google Shape;475;p27"/>
          <p:cNvSpPr/>
          <p:nvPr/>
        </p:nvSpPr>
        <p:spPr>
          <a:xfrm>
            <a:off x="152400" y="1318617"/>
            <a:ext cx="8915400" cy="281884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000">
                <a:solidFill>
                  <a:schemeClr val="dk1"/>
                </a:solidFill>
                <a:latin typeface="Garamond"/>
                <a:ea typeface="Garamond"/>
                <a:cs typeface="Garamond"/>
                <a:sym typeface="Garamond"/>
              </a:rPr>
              <a:t>A decision tree can continue to grow indefinitely, choosing splitting features and dividing the data into smaller and smaller partitions until each example is perfectly classified or the algorithm runs out of features to split on. However, if the tree grows overly large, many of the decisions it makes will be overly specific and the model will be overfitted to the training data. The process of pruning a decision tree involves reducing its size such that it generalizes better to unseen data</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28"/>
          <p:cNvSpPr txBox="1"/>
          <p:nvPr/>
        </p:nvSpPr>
        <p:spPr>
          <a:xfrm>
            <a:off x="697509" y="2534334"/>
            <a:ext cx="7748981"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600">
                <a:solidFill>
                  <a:srgbClr val="FF6700"/>
                </a:solidFill>
                <a:latin typeface="Garamond"/>
                <a:ea typeface="Garamond"/>
                <a:cs typeface="Garamond"/>
                <a:sym typeface="Garamond"/>
              </a:rPr>
              <a:t>Classification and Regression Tree(CART)</a:t>
            </a:r>
            <a:endParaRPr/>
          </a:p>
        </p:txBody>
      </p:sp>
      <p:sp>
        <p:nvSpPr>
          <p:cNvPr id="481" name="Google Shape;481;p28"/>
          <p:cNvSpPr txBox="1"/>
          <p:nvPr/>
        </p:nvSpPr>
        <p:spPr>
          <a:xfrm>
            <a:off x="1905000" y="3390900"/>
            <a:ext cx="618624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Calibri"/>
                <a:ea typeface="Calibri"/>
                <a:cs typeface="Calibri"/>
                <a:sym typeface="Calibri"/>
              </a:rPr>
              <a:t>CART will be used for both classification and regression problem</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29"/>
          <p:cNvSpPr/>
          <p:nvPr/>
        </p:nvSpPr>
        <p:spPr>
          <a:xfrm>
            <a:off x="0" y="0"/>
            <a:ext cx="6285695"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Gini Impurity for classification problems</a:t>
            </a:r>
            <a:endParaRPr/>
          </a:p>
        </p:txBody>
      </p:sp>
      <p:pic>
        <p:nvPicPr>
          <p:cNvPr id="487" name="Google Shape;487;p29"/>
          <p:cNvPicPr preferRelativeResize="0"/>
          <p:nvPr/>
        </p:nvPicPr>
        <p:blipFill rotWithShape="1">
          <a:blip r:embed="rId3">
            <a:alphaModFix/>
          </a:blip>
          <a:srcRect b="0" l="0" r="0" t="0"/>
          <a:stretch/>
        </p:blipFill>
        <p:spPr>
          <a:xfrm>
            <a:off x="2963715" y="2562207"/>
            <a:ext cx="1844970" cy="590586"/>
          </a:xfrm>
          <a:prstGeom prst="rect">
            <a:avLst/>
          </a:prstGeom>
          <a:noFill/>
          <a:ln>
            <a:noFill/>
          </a:ln>
        </p:spPr>
      </p:pic>
      <p:sp>
        <p:nvSpPr>
          <p:cNvPr id="488" name="Google Shape;488;p29"/>
          <p:cNvSpPr/>
          <p:nvPr/>
        </p:nvSpPr>
        <p:spPr>
          <a:xfrm>
            <a:off x="228600" y="743895"/>
            <a:ext cx="8077200" cy="147732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aramond"/>
                <a:ea typeface="Garamond"/>
                <a:cs typeface="Garamond"/>
                <a:sym typeface="Garamond"/>
              </a:rPr>
              <a:t>The </a:t>
            </a:r>
            <a:r>
              <a:rPr lang="en-US" sz="1800" u="sng">
                <a:solidFill>
                  <a:schemeClr val="dk1"/>
                </a:solidFill>
                <a:latin typeface="Garamond"/>
                <a:ea typeface="Garamond"/>
                <a:cs typeface="Garamond"/>
                <a:sym typeface="Garamond"/>
                <a:hlinkClick r:id="rId4">
                  <a:extLst>
                    <a:ext uri="{A12FA001-AC4F-418D-AE19-62706E023703}">
                      <ahyp:hlinkClr val="tx"/>
                    </a:ext>
                  </a:extLst>
                </a:hlinkClick>
              </a:rPr>
              <a:t>Gini Impurity</a:t>
            </a:r>
            <a:r>
              <a:rPr lang="en-US" sz="1800">
                <a:solidFill>
                  <a:schemeClr val="dk1"/>
                </a:solidFill>
                <a:latin typeface="Garamond"/>
                <a:ea typeface="Garamond"/>
                <a:cs typeface="Garamond"/>
                <a:sym typeface="Garamond"/>
              </a:rPr>
              <a:t> of a node is the probability that a randomly chosen sample in a node would be incorrectly labelled if it was labelled by the distribution of samples in the node. </a:t>
            </a:r>
            <a:endParaRPr/>
          </a:p>
          <a:p>
            <a:pPr indent="0" lvl="0" marL="0" marR="0" rtl="0" algn="l">
              <a:spcBef>
                <a:spcPts val="0"/>
              </a:spcBef>
              <a:spcAft>
                <a:spcPts val="0"/>
              </a:spcAft>
              <a:buNone/>
            </a:pPr>
            <a:r>
              <a:rPr lang="en-US" sz="1800">
                <a:solidFill>
                  <a:schemeClr val="dk1"/>
                </a:solidFill>
                <a:latin typeface="Garamond"/>
                <a:ea typeface="Garamond"/>
                <a:cs typeface="Garamond"/>
                <a:sym typeface="Garamond"/>
              </a:rPr>
              <a:t>For example, in the top (root) node, there is a 44.4% chance of incorrectly classifying a data point chosen at random based on the sample labels in the node. We arrive at this value using the following equation</a:t>
            </a:r>
            <a:endParaRPr sz="1800">
              <a:solidFill>
                <a:schemeClr val="dk1"/>
              </a:solidFill>
              <a:latin typeface="Garamond"/>
              <a:ea typeface="Garamond"/>
              <a:cs typeface="Garamond"/>
              <a:sym typeface="Garamond"/>
            </a:endParaRPr>
          </a:p>
        </p:txBody>
      </p:sp>
      <p:sp>
        <p:nvSpPr>
          <p:cNvPr id="489" name="Google Shape;489;p29"/>
          <p:cNvSpPr/>
          <p:nvPr/>
        </p:nvSpPr>
        <p:spPr>
          <a:xfrm>
            <a:off x="298087" y="3324576"/>
            <a:ext cx="7938226"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aramond"/>
                <a:ea typeface="Garamond"/>
                <a:cs typeface="Garamond"/>
                <a:sym typeface="Garamond"/>
              </a:rPr>
              <a:t>The Gini Impurity of a node n is 1 minus the sum over all the classes J (for a binary classification task this is 2) of the fraction of examples in each class p_i squared</a:t>
            </a:r>
            <a:endParaRPr sz="1800">
              <a:solidFill>
                <a:schemeClr val="dk1"/>
              </a:solidFill>
              <a:latin typeface="Garamond"/>
              <a:ea typeface="Garamond"/>
              <a:cs typeface="Garamond"/>
              <a:sym typeface="Garamond"/>
            </a:endParaRPr>
          </a:p>
        </p:txBody>
      </p:sp>
      <p:pic>
        <p:nvPicPr>
          <p:cNvPr id="490" name="Google Shape;490;p29"/>
          <p:cNvPicPr preferRelativeResize="0"/>
          <p:nvPr/>
        </p:nvPicPr>
        <p:blipFill rotWithShape="1">
          <a:blip r:embed="rId5">
            <a:alphaModFix/>
          </a:blip>
          <a:srcRect b="0" l="0" r="0" t="0"/>
          <a:stretch/>
        </p:blipFill>
        <p:spPr>
          <a:xfrm>
            <a:off x="2286000" y="4256146"/>
            <a:ext cx="3487896" cy="232837"/>
          </a:xfrm>
          <a:prstGeom prst="rect">
            <a:avLst/>
          </a:prstGeom>
          <a:noFill/>
          <a:ln>
            <a:noFill/>
          </a:ln>
        </p:spPr>
      </p:pic>
      <p:sp>
        <p:nvSpPr>
          <p:cNvPr id="491" name="Google Shape;491;p29"/>
          <p:cNvSpPr/>
          <p:nvPr/>
        </p:nvSpPr>
        <p:spPr>
          <a:xfrm>
            <a:off x="298086" y="4601170"/>
            <a:ext cx="8236313"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aramond"/>
                <a:ea typeface="Garamond"/>
                <a:cs typeface="Garamond"/>
                <a:sym typeface="Garamond"/>
              </a:rPr>
              <a:t>At each node, the decision tree searches through the features for the value to split on that results in the </a:t>
            </a:r>
            <a:r>
              <a:rPr i="1" lang="en-US" sz="1800">
                <a:solidFill>
                  <a:schemeClr val="dk1"/>
                </a:solidFill>
                <a:latin typeface="Garamond"/>
                <a:ea typeface="Garamond"/>
                <a:cs typeface="Garamond"/>
                <a:sym typeface="Garamond"/>
              </a:rPr>
              <a:t>greatest reduction </a:t>
            </a:r>
            <a:r>
              <a:rPr lang="en-US" sz="1800">
                <a:solidFill>
                  <a:schemeClr val="dk1"/>
                </a:solidFill>
                <a:latin typeface="Garamond"/>
                <a:ea typeface="Garamond"/>
                <a:cs typeface="Garamond"/>
                <a:sym typeface="Garamond"/>
              </a:rPr>
              <a:t>in Gini Impurity.</a:t>
            </a:r>
            <a:endParaRPr sz="1800">
              <a:solidFill>
                <a:schemeClr val="dk1"/>
              </a:solidFill>
              <a:latin typeface="Garamond"/>
              <a:ea typeface="Garamond"/>
              <a:cs typeface="Garamond"/>
              <a:sym typeface="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3"/>
          <p:cNvSpPr/>
          <p:nvPr/>
        </p:nvSpPr>
        <p:spPr>
          <a:xfrm>
            <a:off x="0" y="-12700"/>
            <a:ext cx="314195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Divide and conquer</a:t>
            </a:r>
            <a:endParaRPr/>
          </a:p>
        </p:txBody>
      </p:sp>
      <p:sp>
        <p:nvSpPr>
          <p:cNvPr id="108" name="Google Shape;108;p3"/>
          <p:cNvSpPr/>
          <p:nvPr/>
        </p:nvSpPr>
        <p:spPr>
          <a:xfrm>
            <a:off x="76200" y="1257300"/>
            <a:ext cx="8686800" cy="235718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000">
                <a:solidFill>
                  <a:schemeClr val="dk1"/>
                </a:solidFill>
                <a:latin typeface="Garamond"/>
                <a:ea typeface="Garamond"/>
                <a:cs typeface="Garamond"/>
                <a:sym typeface="Garamond"/>
              </a:rPr>
              <a:t>Decision trees are built using a heuristic called </a:t>
            </a:r>
            <a:r>
              <a:rPr b="1" lang="en-US" sz="2000">
                <a:solidFill>
                  <a:schemeClr val="dk1"/>
                </a:solidFill>
                <a:latin typeface="Garamond"/>
                <a:ea typeface="Garamond"/>
                <a:cs typeface="Garamond"/>
                <a:sym typeface="Garamond"/>
              </a:rPr>
              <a:t>recursive partitioning</a:t>
            </a:r>
            <a:r>
              <a:rPr lang="en-US" sz="2000">
                <a:solidFill>
                  <a:schemeClr val="dk1"/>
                </a:solidFill>
                <a:latin typeface="Garamond"/>
                <a:ea typeface="Garamond"/>
                <a:cs typeface="Garamond"/>
                <a:sym typeface="Garamond"/>
              </a:rPr>
              <a:t>. This approach is also commonly known as </a:t>
            </a:r>
            <a:r>
              <a:rPr b="1" lang="en-US" sz="2000">
                <a:solidFill>
                  <a:schemeClr val="dk1"/>
                </a:solidFill>
                <a:latin typeface="Garamond"/>
                <a:ea typeface="Garamond"/>
                <a:cs typeface="Garamond"/>
                <a:sym typeface="Garamond"/>
              </a:rPr>
              <a:t>divide and conquer </a:t>
            </a:r>
            <a:r>
              <a:rPr lang="en-US" sz="2000">
                <a:solidFill>
                  <a:schemeClr val="dk1"/>
                </a:solidFill>
                <a:latin typeface="Garamond"/>
                <a:ea typeface="Garamond"/>
                <a:cs typeface="Garamond"/>
                <a:sym typeface="Garamond"/>
              </a:rPr>
              <a:t>because it splits the data into subsets, which are then split repeatedly into even smaller subsets, and so on and so forth until the process stops when the algorithm determines the data within the subsets are sufficiently homogenous, or another stopping criterion has been met.</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30"/>
          <p:cNvSpPr txBox="1"/>
          <p:nvPr/>
        </p:nvSpPr>
        <p:spPr>
          <a:xfrm>
            <a:off x="0" y="847068"/>
            <a:ext cx="8534400" cy="163121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CART in classification cases uses Gini Impurity in the process of splitting the dataset </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into a decision tree. On the other hand CART in regression cases uses least squares,</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intuitively splits are chosen to minimize the </a:t>
            </a:r>
            <a:r>
              <a:rPr b="1" lang="en-US" sz="2000">
                <a:solidFill>
                  <a:schemeClr val="dk1"/>
                </a:solidFill>
                <a:latin typeface="Garamond"/>
                <a:ea typeface="Garamond"/>
                <a:cs typeface="Garamond"/>
                <a:sym typeface="Garamond"/>
              </a:rPr>
              <a:t>residual sum of squares </a:t>
            </a:r>
            <a:r>
              <a:rPr lang="en-US" sz="2000">
                <a:solidFill>
                  <a:schemeClr val="dk1"/>
                </a:solidFill>
                <a:latin typeface="Garamond"/>
                <a:ea typeface="Garamond"/>
                <a:cs typeface="Garamond"/>
                <a:sym typeface="Garamond"/>
              </a:rPr>
              <a:t>between the </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observation and the mean in each node.</a:t>
            </a:r>
            <a:endParaRPr sz="2000">
              <a:solidFill>
                <a:schemeClr val="dk1"/>
              </a:solidFill>
              <a:latin typeface="Garamond"/>
              <a:ea typeface="Garamond"/>
              <a:cs typeface="Garamond"/>
              <a:sym typeface="Garamond"/>
            </a:endParaRPr>
          </a:p>
        </p:txBody>
      </p:sp>
      <p:pic>
        <p:nvPicPr>
          <p:cNvPr id="497" name="Google Shape;497;p30"/>
          <p:cNvPicPr preferRelativeResize="0"/>
          <p:nvPr/>
        </p:nvPicPr>
        <p:blipFill rotWithShape="1">
          <a:blip r:embed="rId3">
            <a:alphaModFix/>
          </a:blip>
          <a:srcRect b="0" l="0" r="0" t="0"/>
          <a:stretch/>
        </p:blipFill>
        <p:spPr>
          <a:xfrm>
            <a:off x="3327400" y="2584450"/>
            <a:ext cx="1778000" cy="546100"/>
          </a:xfrm>
          <a:prstGeom prst="rect">
            <a:avLst/>
          </a:prstGeom>
          <a:noFill/>
          <a:ln>
            <a:noFill/>
          </a:ln>
        </p:spPr>
      </p:pic>
      <p:sp>
        <p:nvSpPr>
          <p:cNvPr id="498" name="Google Shape;498;p30"/>
          <p:cNvSpPr/>
          <p:nvPr/>
        </p:nvSpPr>
        <p:spPr>
          <a:xfrm>
            <a:off x="152400" y="3315374"/>
            <a:ext cx="3475695"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292929"/>
                </a:solidFill>
                <a:latin typeface="Garamond"/>
                <a:ea typeface="Garamond"/>
                <a:cs typeface="Garamond"/>
                <a:sym typeface="Garamond"/>
              </a:rPr>
              <a:t>RSS (residual sum of squares)</a:t>
            </a:r>
            <a:endParaRPr sz="2000">
              <a:solidFill>
                <a:schemeClr val="dk1"/>
              </a:solidFill>
              <a:latin typeface="Garamond"/>
              <a:ea typeface="Garamond"/>
              <a:cs typeface="Garamond"/>
              <a:sym typeface="Garamond"/>
            </a:endParaRPr>
          </a:p>
        </p:txBody>
      </p:sp>
      <p:grpSp>
        <p:nvGrpSpPr>
          <p:cNvPr id="499" name="Google Shape;499;p30"/>
          <p:cNvGrpSpPr/>
          <p:nvPr/>
        </p:nvGrpSpPr>
        <p:grpSpPr>
          <a:xfrm>
            <a:off x="2819400" y="3626008"/>
            <a:ext cx="4572000" cy="1696164"/>
            <a:chOff x="3352800" y="3469838"/>
            <a:chExt cx="4572000" cy="1739900"/>
          </a:xfrm>
        </p:grpSpPr>
        <p:pic>
          <p:nvPicPr>
            <p:cNvPr descr="Image for post" id="500" name="Google Shape;500;p30"/>
            <p:cNvPicPr preferRelativeResize="0"/>
            <p:nvPr/>
          </p:nvPicPr>
          <p:blipFill rotWithShape="1">
            <a:blip r:embed="rId4">
              <a:alphaModFix/>
            </a:blip>
            <a:srcRect b="0" l="0" r="0" t="0"/>
            <a:stretch/>
          </p:blipFill>
          <p:spPr>
            <a:xfrm>
              <a:off x="3352800" y="3469838"/>
              <a:ext cx="4572000" cy="1739900"/>
            </a:xfrm>
            <a:prstGeom prst="rect">
              <a:avLst/>
            </a:prstGeom>
            <a:noFill/>
            <a:ln>
              <a:noFill/>
            </a:ln>
          </p:spPr>
        </p:pic>
        <p:pic>
          <p:nvPicPr>
            <p:cNvPr id="501" name="Google Shape;501;p30"/>
            <p:cNvPicPr preferRelativeResize="0"/>
            <p:nvPr/>
          </p:nvPicPr>
          <p:blipFill rotWithShape="1">
            <a:blip r:embed="rId5">
              <a:alphaModFix/>
            </a:blip>
            <a:srcRect b="0" l="0" r="0" t="0"/>
            <a:stretch/>
          </p:blipFill>
          <p:spPr>
            <a:xfrm>
              <a:off x="6248400" y="3765748"/>
              <a:ext cx="838200" cy="546100"/>
            </a:xfrm>
            <a:prstGeom prst="rect">
              <a:avLst/>
            </a:prstGeom>
            <a:noFill/>
            <a:ln>
              <a:noFill/>
            </a:ln>
          </p:spPr>
        </p:pic>
        <p:pic>
          <p:nvPicPr>
            <p:cNvPr id="502" name="Google Shape;502;p30"/>
            <p:cNvPicPr preferRelativeResize="0"/>
            <p:nvPr/>
          </p:nvPicPr>
          <p:blipFill rotWithShape="1">
            <a:blip r:embed="rId5">
              <a:alphaModFix/>
            </a:blip>
            <a:srcRect b="0" l="0" r="0" t="0"/>
            <a:stretch/>
          </p:blipFill>
          <p:spPr>
            <a:xfrm>
              <a:off x="6934200" y="4487743"/>
              <a:ext cx="838200" cy="546100"/>
            </a:xfrm>
            <a:prstGeom prst="rect">
              <a:avLst/>
            </a:prstGeom>
            <a:noFill/>
            <a:ln>
              <a:noFill/>
            </a:ln>
          </p:spPr>
        </p:pic>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pic>
        <p:nvPicPr>
          <p:cNvPr descr="Image for post" id="507" name="Google Shape;507;p31"/>
          <p:cNvPicPr preferRelativeResize="0"/>
          <p:nvPr/>
        </p:nvPicPr>
        <p:blipFill rotWithShape="1">
          <a:blip r:embed="rId3">
            <a:alphaModFix/>
          </a:blip>
          <a:srcRect b="0" l="0" r="0" t="0"/>
          <a:stretch/>
        </p:blipFill>
        <p:spPr>
          <a:xfrm>
            <a:off x="685800" y="1660386"/>
            <a:ext cx="6299894" cy="3845560"/>
          </a:xfrm>
          <a:prstGeom prst="rect">
            <a:avLst/>
          </a:prstGeom>
          <a:noFill/>
          <a:ln>
            <a:noFill/>
          </a:ln>
        </p:spPr>
      </p:pic>
      <p:sp>
        <p:nvSpPr>
          <p:cNvPr id="508" name="Google Shape;508;p31"/>
          <p:cNvSpPr txBox="1"/>
          <p:nvPr/>
        </p:nvSpPr>
        <p:spPr>
          <a:xfrm>
            <a:off x="152400" y="952500"/>
            <a:ext cx="6527749"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Let us understand with a simple example dataset of 2 variables. </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 First the dependent variable must be sorted in ascending order.</a:t>
            </a:r>
            <a:endParaRPr/>
          </a:p>
        </p:txBody>
      </p:sp>
      <p:sp>
        <p:nvSpPr>
          <p:cNvPr id="509" name="Google Shape;509;p31"/>
          <p:cNvSpPr txBox="1"/>
          <p:nvPr/>
        </p:nvSpPr>
        <p:spPr>
          <a:xfrm>
            <a:off x="5811088" y="5453390"/>
            <a:ext cx="1128835"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050">
                <a:solidFill>
                  <a:schemeClr val="dk1"/>
                </a:solidFill>
                <a:latin typeface="Calibri"/>
                <a:ea typeface="Calibri"/>
                <a:cs typeface="Calibri"/>
                <a:sym typeface="Calibri"/>
              </a:rPr>
              <a:t>Source: Medium</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3" name="Shape 513"/>
        <p:cNvGrpSpPr/>
        <p:nvPr/>
      </p:nvGrpSpPr>
      <p:grpSpPr>
        <a:xfrm>
          <a:off x="0" y="0"/>
          <a:ext cx="0" cy="0"/>
          <a:chOff x="0" y="0"/>
          <a:chExt cx="0" cy="0"/>
        </a:xfrm>
      </p:grpSpPr>
      <p:sp>
        <p:nvSpPr>
          <p:cNvPr id="514" name="Google Shape;514;p32"/>
          <p:cNvSpPr txBox="1"/>
          <p:nvPr/>
        </p:nvSpPr>
        <p:spPr>
          <a:xfrm>
            <a:off x="0" y="2540"/>
            <a:ext cx="4953000" cy="43088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200">
                <a:solidFill>
                  <a:srgbClr val="FF6700"/>
                </a:solidFill>
                <a:latin typeface="Garamond"/>
                <a:ea typeface="Garamond"/>
                <a:cs typeface="Garamond"/>
                <a:sym typeface="Garamond"/>
              </a:rPr>
              <a:t>How does CART split of the dataset ?</a:t>
            </a:r>
            <a:endParaRPr sz="2200">
              <a:solidFill>
                <a:srgbClr val="FF6700"/>
              </a:solidFill>
              <a:latin typeface="Garamond"/>
              <a:ea typeface="Garamond"/>
              <a:cs typeface="Garamond"/>
              <a:sym typeface="Garamond"/>
            </a:endParaRPr>
          </a:p>
        </p:txBody>
      </p:sp>
      <p:sp>
        <p:nvSpPr>
          <p:cNvPr id="515" name="Google Shape;515;p32"/>
          <p:cNvSpPr txBox="1"/>
          <p:nvPr/>
        </p:nvSpPr>
        <p:spPr>
          <a:xfrm>
            <a:off x="25400" y="800100"/>
            <a:ext cx="8952323"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chemeClr val="dk1"/>
                </a:solidFill>
                <a:latin typeface="Garamond"/>
                <a:ea typeface="Garamond"/>
                <a:cs typeface="Garamond"/>
                <a:sym typeface="Garamond"/>
              </a:rPr>
              <a:t>The “best” split minimize the RSS. </a:t>
            </a:r>
            <a:r>
              <a:rPr lang="en-US" sz="2000">
                <a:solidFill>
                  <a:schemeClr val="dk1"/>
                </a:solidFill>
                <a:latin typeface="Garamond"/>
                <a:ea typeface="Garamond"/>
                <a:cs typeface="Garamond"/>
                <a:sym typeface="Garamond"/>
              </a:rPr>
              <a:t>first, compute the average of dependent variable </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to compute RSS split the data into two regions </a:t>
            </a:r>
            <a:endParaRPr/>
          </a:p>
          <a:p>
            <a:pPr indent="0" lvl="0" marL="0" marR="0" rtl="0" algn="l">
              <a:spcBef>
                <a:spcPts val="0"/>
              </a:spcBef>
              <a:spcAft>
                <a:spcPts val="0"/>
              </a:spcAft>
              <a:buNone/>
            </a:pPr>
            <a:r>
              <a:t/>
            </a:r>
            <a:endParaRPr sz="2000">
              <a:solidFill>
                <a:schemeClr val="dk1"/>
              </a:solidFill>
              <a:latin typeface="Garamond"/>
              <a:ea typeface="Garamond"/>
              <a:cs typeface="Garamond"/>
              <a:sym typeface="Garamond"/>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Start with index 0 (First data point)</a:t>
            </a:r>
            <a:endParaRPr sz="2000">
              <a:solidFill>
                <a:schemeClr val="dk1"/>
              </a:solidFill>
              <a:latin typeface="Garamond"/>
              <a:ea typeface="Garamond"/>
              <a:cs typeface="Garamond"/>
              <a:sym typeface="Garamond"/>
            </a:endParaRPr>
          </a:p>
        </p:txBody>
      </p:sp>
      <p:pic>
        <p:nvPicPr>
          <p:cNvPr descr="Image for post" id="516" name="Google Shape;516;p32"/>
          <p:cNvPicPr preferRelativeResize="0"/>
          <p:nvPr/>
        </p:nvPicPr>
        <p:blipFill rotWithShape="1">
          <a:blip r:embed="rId3">
            <a:alphaModFix/>
          </a:blip>
          <a:srcRect b="0" l="0" r="0" t="0"/>
          <a:stretch/>
        </p:blipFill>
        <p:spPr>
          <a:xfrm>
            <a:off x="0" y="2268855"/>
            <a:ext cx="9144000" cy="3273425"/>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33"/>
          <p:cNvSpPr/>
          <p:nvPr/>
        </p:nvSpPr>
        <p:spPr>
          <a:xfrm>
            <a:off x="-25400" y="190500"/>
            <a:ext cx="86106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292929"/>
                </a:solidFill>
                <a:latin typeface="Garamond"/>
                <a:ea typeface="Garamond"/>
                <a:cs typeface="Garamond"/>
                <a:sym typeface="Garamond"/>
              </a:rPr>
              <a:t>The data split into two regions, Compute the squared residual for both regions w.r.t average value of the dependent variable and add them.</a:t>
            </a:r>
            <a:endParaRPr sz="2000">
              <a:solidFill>
                <a:schemeClr val="dk1"/>
              </a:solidFill>
              <a:latin typeface="Garamond"/>
              <a:ea typeface="Garamond"/>
              <a:cs typeface="Garamond"/>
              <a:sym typeface="Garamond"/>
            </a:endParaRPr>
          </a:p>
        </p:txBody>
      </p:sp>
      <p:pic>
        <p:nvPicPr>
          <p:cNvPr descr="Image for post" id="522" name="Google Shape;522;p33"/>
          <p:cNvPicPr preferRelativeResize="0"/>
          <p:nvPr/>
        </p:nvPicPr>
        <p:blipFill rotWithShape="1">
          <a:blip r:embed="rId3">
            <a:alphaModFix/>
          </a:blip>
          <a:srcRect b="0" l="0" r="0" t="0"/>
          <a:stretch/>
        </p:blipFill>
        <p:spPr>
          <a:xfrm>
            <a:off x="0" y="989231"/>
            <a:ext cx="7142474" cy="4725769"/>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34"/>
          <p:cNvSpPr/>
          <p:nvPr/>
        </p:nvSpPr>
        <p:spPr>
          <a:xfrm>
            <a:off x="0" y="571500"/>
            <a:ext cx="68580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292929"/>
                </a:solidFill>
                <a:latin typeface="Garamond"/>
                <a:ea typeface="Garamond"/>
                <a:cs typeface="Garamond"/>
                <a:sym typeface="Garamond"/>
              </a:rPr>
              <a:t>Move to index 1</a:t>
            </a:r>
            <a:endParaRPr/>
          </a:p>
          <a:p>
            <a:pPr indent="0" lvl="0" marL="0" marR="0" rtl="0" algn="l">
              <a:spcBef>
                <a:spcPts val="0"/>
              </a:spcBef>
              <a:spcAft>
                <a:spcPts val="0"/>
              </a:spcAft>
              <a:buNone/>
            </a:pPr>
            <a:r>
              <a:rPr lang="en-US" sz="2000">
                <a:solidFill>
                  <a:srgbClr val="292929"/>
                </a:solidFill>
                <a:latin typeface="Garamond"/>
                <a:ea typeface="Garamond"/>
                <a:cs typeface="Garamond"/>
                <a:sym typeface="Garamond"/>
              </a:rPr>
              <a:t>calculate </a:t>
            </a:r>
            <a:r>
              <a:rPr b="1" lang="en-US" sz="2000">
                <a:solidFill>
                  <a:srgbClr val="292929"/>
                </a:solidFill>
                <a:latin typeface="Garamond"/>
                <a:ea typeface="Garamond"/>
                <a:cs typeface="Garamond"/>
                <a:sym typeface="Garamond"/>
              </a:rPr>
              <a:t>RSS</a:t>
            </a:r>
            <a:r>
              <a:rPr lang="en-US" sz="2000">
                <a:solidFill>
                  <a:srgbClr val="292929"/>
                </a:solidFill>
                <a:latin typeface="Garamond"/>
                <a:ea typeface="Garamond"/>
                <a:cs typeface="Garamond"/>
                <a:sym typeface="Garamond"/>
              </a:rPr>
              <a:t> by split into two regions</a:t>
            </a:r>
            <a:endParaRPr b="0" i="0" sz="2000">
              <a:solidFill>
                <a:srgbClr val="292929"/>
              </a:solidFill>
              <a:latin typeface="Garamond"/>
              <a:ea typeface="Garamond"/>
              <a:cs typeface="Garamond"/>
              <a:sym typeface="Garamond"/>
            </a:endParaRPr>
          </a:p>
        </p:txBody>
      </p:sp>
      <p:pic>
        <p:nvPicPr>
          <p:cNvPr descr="Image for post" id="528" name="Google Shape;528;p34"/>
          <p:cNvPicPr preferRelativeResize="0"/>
          <p:nvPr/>
        </p:nvPicPr>
        <p:blipFill rotWithShape="1">
          <a:blip r:embed="rId3">
            <a:alphaModFix/>
          </a:blip>
          <a:srcRect b="0" l="0" r="0" t="0"/>
          <a:stretch/>
        </p:blipFill>
        <p:spPr>
          <a:xfrm>
            <a:off x="0" y="1836420"/>
            <a:ext cx="9070154" cy="3314700"/>
          </a:xfrm>
          <a:prstGeom prst="rect">
            <a:avLst/>
          </a:prstGeom>
          <a:noFill/>
          <a:ln>
            <a:noFill/>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pic>
        <p:nvPicPr>
          <p:cNvPr descr="Image for post" id="533" name="Google Shape;533;p35"/>
          <p:cNvPicPr preferRelativeResize="0"/>
          <p:nvPr/>
        </p:nvPicPr>
        <p:blipFill rotWithShape="1">
          <a:blip r:embed="rId3">
            <a:alphaModFix/>
          </a:blip>
          <a:srcRect b="0" l="0" r="0" t="0"/>
          <a:stretch/>
        </p:blipFill>
        <p:spPr>
          <a:xfrm>
            <a:off x="76200" y="305398"/>
            <a:ext cx="8239125" cy="5409602"/>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36"/>
          <p:cNvSpPr/>
          <p:nvPr/>
        </p:nvSpPr>
        <p:spPr>
          <a:xfrm>
            <a:off x="0" y="342900"/>
            <a:ext cx="609600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2000">
                <a:solidFill>
                  <a:srgbClr val="292929"/>
                </a:solidFill>
                <a:latin typeface="Garamond"/>
                <a:ea typeface="Garamond"/>
                <a:cs typeface="Garamond"/>
                <a:sym typeface="Garamond"/>
              </a:rPr>
              <a:t>Move to index 2</a:t>
            </a:r>
            <a:endParaRPr/>
          </a:p>
          <a:p>
            <a:pPr indent="0" lvl="0" marL="0" marR="0" rtl="0" algn="l">
              <a:spcBef>
                <a:spcPts val="0"/>
              </a:spcBef>
              <a:spcAft>
                <a:spcPts val="0"/>
              </a:spcAft>
              <a:buNone/>
            </a:pPr>
            <a:r>
              <a:rPr lang="en-US" sz="2000">
                <a:solidFill>
                  <a:srgbClr val="292929"/>
                </a:solidFill>
                <a:latin typeface="Garamond"/>
                <a:ea typeface="Garamond"/>
                <a:cs typeface="Garamond"/>
                <a:sym typeface="Garamond"/>
              </a:rPr>
              <a:t>Calculate </a:t>
            </a:r>
            <a:r>
              <a:rPr b="1" lang="en-US" sz="2000">
                <a:solidFill>
                  <a:srgbClr val="292929"/>
                </a:solidFill>
                <a:latin typeface="Garamond"/>
                <a:ea typeface="Garamond"/>
                <a:cs typeface="Garamond"/>
                <a:sym typeface="Garamond"/>
              </a:rPr>
              <a:t>RSS</a:t>
            </a:r>
            <a:r>
              <a:rPr lang="en-US" sz="2000">
                <a:solidFill>
                  <a:srgbClr val="292929"/>
                </a:solidFill>
                <a:latin typeface="Garamond"/>
                <a:ea typeface="Garamond"/>
                <a:cs typeface="Garamond"/>
                <a:sym typeface="Garamond"/>
              </a:rPr>
              <a:t> by split into two regions</a:t>
            </a:r>
            <a:endParaRPr b="0" i="0" sz="2000">
              <a:solidFill>
                <a:srgbClr val="292929"/>
              </a:solidFill>
              <a:latin typeface="Garamond"/>
              <a:ea typeface="Garamond"/>
              <a:cs typeface="Garamond"/>
              <a:sym typeface="Garamond"/>
            </a:endParaRPr>
          </a:p>
        </p:txBody>
      </p:sp>
      <p:pic>
        <p:nvPicPr>
          <p:cNvPr descr="Image for post" id="539" name="Google Shape;539;p36"/>
          <p:cNvPicPr preferRelativeResize="0"/>
          <p:nvPr/>
        </p:nvPicPr>
        <p:blipFill rotWithShape="1">
          <a:blip r:embed="rId3">
            <a:alphaModFix/>
          </a:blip>
          <a:srcRect b="0" l="0" r="0" t="0"/>
          <a:stretch/>
        </p:blipFill>
        <p:spPr>
          <a:xfrm>
            <a:off x="0" y="1236663"/>
            <a:ext cx="9144000" cy="3241675"/>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pic>
        <p:nvPicPr>
          <p:cNvPr descr="Image for post" id="544" name="Google Shape;544;p37"/>
          <p:cNvPicPr preferRelativeResize="0"/>
          <p:nvPr/>
        </p:nvPicPr>
        <p:blipFill rotWithShape="1">
          <a:blip r:embed="rId3">
            <a:alphaModFix/>
          </a:blip>
          <a:srcRect b="0" l="0" r="0" t="0"/>
          <a:stretch/>
        </p:blipFill>
        <p:spPr>
          <a:xfrm>
            <a:off x="366713" y="423932"/>
            <a:ext cx="7786687" cy="5291067"/>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p38"/>
          <p:cNvSpPr/>
          <p:nvPr/>
        </p:nvSpPr>
        <p:spPr>
          <a:xfrm>
            <a:off x="0" y="495300"/>
            <a:ext cx="88392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292929"/>
                </a:solidFill>
                <a:latin typeface="Garamond"/>
                <a:ea typeface="Garamond"/>
                <a:cs typeface="Garamond"/>
                <a:sym typeface="Garamond"/>
              </a:rPr>
              <a:t>This</a:t>
            </a:r>
            <a:r>
              <a:rPr lang="en-US" sz="1800">
                <a:solidFill>
                  <a:srgbClr val="292929"/>
                </a:solidFill>
                <a:latin typeface="Content"/>
                <a:ea typeface="Content"/>
                <a:cs typeface="Content"/>
                <a:sym typeface="Content"/>
              </a:rPr>
              <a:t> </a:t>
            </a:r>
            <a:r>
              <a:rPr lang="en-US" sz="2000">
                <a:solidFill>
                  <a:srgbClr val="292929"/>
                </a:solidFill>
                <a:latin typeface="Garamond"/>
                <a:ea typeface="Garamond"/>
                <a:cs typeface="Garamond"/>
                <a:sym typeface="Garamond"/>
              </a:rPr>
              <a:t>process continues until the calculation of RSS in the last index (last data point)</a:t>
            </a:r>
            <a:endParaRPr sz="2000">
              <a:solidFill>
                <a:srgbClr val="292929"/>
              </a:solidFill>
              <a:latin typeface="Garamond"/>
              <a:ea typeface="Garamond"/>
              <a:cs typeface="Garamond"/>
              <a:sym typeface="Garamond"/>
            </a:endParaRPr>
          </a:p>
        </p:txBody>
      </p:sp>
      <p:pic>
        <p:nvPicPr>
          <p:cNvPr descr="Image for post" id="550" name="Google Shape;550;p38"/>
          <p:cNvPicPr preferRelativeResize="0"/>
          <p:nvPr/>
        </p:nvPicPr>
        <p:blipFill rotWithShape="1">
          <a:blip r:embed="rId3">
            <a:alphaModFix/>
          </a:blip>
          <a:srcRect b="0" l="0" r="0" t="0"/>
          <a:stretch/>
        </p:blipFill>
        <p:spPr>
          <a:xfrm>
            <a:off x="0" y="956232"/>
            <a:ext cx="8305800" cy="2783020"/>
          </a:xfrm>
          <a:prstGeom prst="rect">
            <a:avLst/>
          </a:prstGeom>
          <a:noFill/>
          <a:ln>
            <a:noFill/>
          </a:ln>
        </p:spPr>
      </p:pic>
      <p:sp>
        <p:nvSpPr>
          <p:cNvPr id="551" name="Google Shape;551;p38"/>
          <p:cNvSpPr/>
          <p:nvPr/>
        </p:nvSpPr>
        <p:spPr>
          <a:xfrm>
            <a:off x="152400" y="3924300"/>
            <a:ext cx="8839200" cy="13234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292929"/>
                </a:solidFill>
                <a:latin typeface="Garamond"/>
                <a:ea typeface="Garamond"/>
                <a:cs typeface="Garamond"/>
                <a:sym typeface="Garamond"/>
              </a:rPr>
              <a:t>Price with threshold 19 has a smallest RSS, in R1 there are 10 data within price &lt; 19, so we’ll split the data again in R1.</a:t>
            </a:r>
            <a:endParaRPr/>
          </a:p>
          <a:p>
            <a:pPr indent="0" lvl="0" marL="0" marR="0" rtl="0" algn="l">
              <a:spcBef>
                <a:spcPts val="0"/>
              </a:spcBef>
              <a:spcAft>
                <a:spcPts val="0"/>
              </a:spcAft>
              <a:buNone/>
            </a:pPr>
            <a:r>
              <a:rPr lang="en-US" sz="2000">
                <a:solidFill>
                  <a:srgbClr val="292929"/>
                </a:solidFill>
                <a:latin typeface="Garamond"/>
                <a:ea typeface="Garamond"/>
                <a:cs typeface="Garamond"/>
                <a:sym typeface="Garamond"/>
              </a:rPr>
              <a:t>In order to avoid overfitting, we define the minimum data for each region &gt;= 6. </a:t>
            </a:r>
            <a:endParaRPr/>
          </a:p>
          <a:p>
            <a:pPr indent="0" lvl="0" marL="0" marR="0" rtl="0" algn="l">
              <a:spcBef>
                <a:spcPts val="0"/>
              </a:spcBef>
              <a:spcAft>
                <a:spcPts val="0"/>
              </a:spcAft>
              <a:buNone/>
            </a:pPr>
            <a:r>
              <a:rPr lang="en-US" sz="2000">
                <a:solidFill>
                  <a:srgbClr val="292929"/>
                </a:solidFill>
                <a:latin typeface="Garamond"/>
                <a:ea typeface="Garamond"/>
                <a:cs typeface="Garamond"/>
                <a:sym typeface="Garamond"/>
              </a:rPr>
              <a:t>If the region has less than 6 data, the split process in that region stops</a:t>
            </a:r>
            <a:endParaRPr sz="2000">
              <a:solidFill>
                <a:schemeClr val="dk1"/>
              </a:solidFill>
              <a:latin typeface="Garamond"/>
              <a:ea typeface="Garamond"/>
              <a:cs typeface="Garamond"/>
              <a:sym typeface="Garamon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5" name="Shape 555"/>
        <p:cNvGrpSpPr/>
        <p:nvPr/>
      </p:nvGrpSpPr>
      <p:grpSpPr>
        <a:xfrm>
          <a:off x="0" y="0"/>
          <a:ext cx="0" cy="0"/>
          <a:chOff x="0" y="0"/>
          <a:chExt cx="0" cy="0"/>
        </a:xfrm>
      </p:grpSpPr>
      <p:pic>
        <p:nvPicPr>
          <p:cNvPr descr="Image for post" id="556" name="Google Shape;556;p39"/>
          <p:cNvPicPr preferRelativeResize="0"/>
          <p:nvPr/>
        </p:nvPicPr>
        <p:blipFill rotWithShape="1">
          <a:blip r:embed="rId3">
            <a:alphaModFix/>
          </a:blip>
          <a:srcRect b="0" l="0" r="0" t="0"/>
          <a:stretch/>
        </p:blipFill>
        <p:spPr>
          <a:xfrm>
            <a:off x="0" y="342900"/>
            <a:ext cx="4073430" cy="2705100"/>
          </a:xfrm>
          <a:prstGeom prst="rect">
            <a:avLst/>
          </a:prstGeom>
          <a:noFill/>
          <a:ln>
            <a:noFill/>
          </a:ln>
        </p:spPr>
      </p:pic>
      <p:sp>
        <p:nvSpPr>
          <p:cNvPr id="557" name="Google Shape;557;p39"/>
          <p:cNvSpPr txBox="1"/>
          <p:nvPr/>
        </p:nvSpPr>
        <p:spPr>
          <a:xfrm>
            <a:off x="4353906" y="2694057"/>
            <a:ext cx="4790094"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Calculate RSS for R1, the process is similar to </a:t>
            </a:r>
            <a:endParaRPr/>
          </a:p>
          <a:p>
            <a:pPr indent="0" lvl="0" marL="0" marR="0" rtl="0" algn="l">
              <a:spcBef>
                <a:spcPts val="0"/>
              </a:spcBef>
              <a:spcAft>
                <a:spcPts val="0"/>
              </a:spcAft>
              <a:buNone/>
            </a:pPr>
            <a:r>
              <a:rPr lang="en-US" sz="2000">
                <a:solidFill>
                  <a:schemeClr val="dk1"/>
                </a:solidFill>
                <a:latin typeface="Garamond"/>
                <a:ea typeface="Garamond"/>
                <a:cs typeface="Garamond"/>
                <a:sym typeface="Garamond"/>
              </a:rPr>
              <a:t>previous process.</a:t>
            </a:r>
            <a:endParaRPr/>
          </a:p>
        </p:txBody>
      </p:sp>
      <p:pic>
        <p:nvPicPr>
          <p:cNvPr descr="Image for post" id="558" name="Google Shape;558;p39"/>
          <p:cNvPicPr preferRelativeResize="0"/>
          <p:nvPr/>
        </p:nvPicPr>
        <p:blipFill rotWithShape="1">
          <a:blip r:embed="rId4">
            <a:alphaModFix/>
          </a:blip>
          <a:srcRect b="0" l="0" r="0" t="0"/>
          <a:stretch/>
        </p:blipFill>
        <p:spPr>
          <a:xfrm>
            <a:off x="152400" y="3895924"/>
            <a:ext cx="6172200" cy="1801296"/>
          </a:xfrm>
          <a:prstGeom prst="rect">
            <a:avLst/>
          </a:prstGeom>
          <a:noFill/>
          <a:ln>
            <a:noFill/>
          </a:ln>
        </p:spPr>
      </p:pic>
      <p:sp>
        <p:nvSpPr>
          <p:cNvPr id="559" name="Google Shape;559;p39"/>
          <p:cNvSpPr/>
          <p:nvPr/>
        </p:nvSpPr>
        <p:spPr>
          <a:xfrm>
            <a:off x="609600" y="2857500"/>
            <a:ext cx="609600" cy="838200"/>
          </a:xfrm>
          <a:prstGeom prst="downArrow">
            <a:avLst>
              <a:gd fmla="val 50000" name="adj1"/>
              <a:gd fmla="val 50000" name="adj2"/>
            </a:avLst>
          </a:prstGeom>
          <a:solidFill>
            <a:schemeClr val="accent1"/>
          </a:solidFill>
          <a:ln cap="flat" cmpd="sng" w="25400">
            <a:solidFill>
              <a:srgbClr val="395E8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4"/>
          <p:cNvSpPr/>
          <p:nvPr/>
        </p:nvSpPr>
        <p:spPr>
          <a:xfrm>
            <a:off x="76200" y="876300"/>
            <a:ext cx="9143999" cy="328051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en-US" sz="2000">
                <a:solidFill>
                  <a:schemeClr val="dk1"/>
                </a:solidFill>
                <a:latin typeface="Garamond"/>
                <a:ea typeface="Garamond"/>
                <a:cs typeface="Garamond"/>
                <a:sym typeface="Garamond"/>
              </a:rPr>
              <a:t>To see how splitting a dataset can create a decision tree, imagine a bare root node that will grow into a mature tree. At first, the root node represents the entire dataset, since no splitting has transpired. </a:t>
            </a:r>
            <a:endParaRPr/>
          </a:p>
          <a:p>
            <a:pPr indent="0" lvl="0" marL="0" marR="0" rtl="0" algn="l">
              <a:lnSpc>
                <a:spcPct val="150000"/>
              </a:lnSpc>
              <a:spcBef>
                <a:spcPts val="0"/>
              </a:spcBef>
              <a:spcAft>
                <a:spcPts val="0"/>
              </a:spcAft>
              <a:buNone/>
            </a:pPr>
            <a:r>
              <a:rPr lang="en-US" sz="2000">
                <a:solidFill>
                  <a:schemeClr val="dk1"/>
                </a:solidFill>
                <a:latin typeface="Garamond"/>
                <a:ea typeface="Garamond"/>
                <a:cs typeface="Garamond"/>
                <a:sym typeface="Garamond"/>
              </a:rPr>
              <a:t>Next, the decision tree algorithm must choose a feature to split upon; </a:t>
            </a:r>
            <a:r>
              <a:rPr b="1" lang="en-US" sz="2000">
                <a:solidFill>
                  <a:schemeClr val="dk1"/>
                </a:solidFill>
                <a:latin typeface="Garamond"/>
                <a:ea typeface="Garamond"/>
                <a:cs typeface="Garamond"/>
                <a:sym typeface="Garamond"/>
              </a:rPr>
              <a:t>ideally, it chooses the feature most predictive of the target class. The examples are then partitioned into groups according to the distinct values of this feature, and the first set of tree branches are formed</a:t>
            </a:r>
            <a:endParaRPr/>
          </a:p>
        </p:txBody>
      </p:sp>
      <p:sp>
        <p:nvSpPr>
          <p:cNvPr id="114" name="Google Shape;114;p4"/>
          <p:cNvSpPr txBox="1"/>
          <p:nvPr/>
        </p:nvSpPr>
        <p:spPr>
          <a:xfrm>
            <a:off x="1" y="0"/>
            <a:ext cx="3352800" cy="45134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How Decision Tree works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3" name="Shape 563"/>
        <p:cNvGrpSpPr/>
        <p:nvPr/>
      </p:nvGrpSpPr>
      <p:grpSpPr>
        <a:xfrm>
          <a:off x="0" y="0"/>
          <a:ext cx="0" cy="0"/>
          <a:chOff x="0" y="0"/>
          <a:chExt cx="0" cy="0"/>
        </a:xfrm>
      </p:grpSpPr>
      <p:sp>
        <p:nvSpPr>
          <p:cNvPr id="564" name="Google Shape;564;p40"/>
          <p:cNvSpPr/>
          <p:nvPr/>
        </p:nvSpPr>
        <p:spPr>
          <a:xfrm>
            <a:off x="152400" y="419100"/>
            <a:ext cx="7924800" cy="4001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rgbClr val="292929"/>
                </a:solidFill>
                <a:latin typeface="Garamond"/>
                <a:ea typeface="Garamond"/>
                <a:cs typeface="Garamond"/>
                <a:sym typeface="Garamond"/>
              </a:rPr>
              <a:t>Continue the process for right branch, then the resultant tree structure is </a:t>
            </a:r>
            <a:endParaRPr sz="2000">
              <a:solidFill>
                <a:schemeClr val="dk1"/>
              </a:solidFill>
              <a:latin typeface="Garamond"/>
              <a:ea typeface="Garamond"/>
              <a:cs typeface="Garamond"/>
              <a:sym typeface="Garamond"/>
            </a:endParaRPr>
          </a:p>
        </p:txBody>
      </p:sp>
      <p:pic>
        <p:nvPicPr>
          <p:cNvPr descr="Image for post" id="565" name="Google Shape;565;p40"/>
          <p:cNvPicPr preferRelativeResize="0"/>
          <p:nvPr/>
        </p:nvPicPr>
        <p:blipFill rotWithShape="1">
          <a:blip r:embed="rId3">
            <a:alphaModFix/>
          </a:blip>
          <a:srcRect b="0" l="0" r="0" t="0"/>
          <a:stretch/>
        </p:blipFill>
        <p:spPr>
          <a:xfrm>
            <a:off x="0" y="1679575"/>
            <a:ext cx="9144000" cy="2355850"/>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41"/>
          <p:cNvSpPr txBox="1"/>
          <p:nvPr/>
        </p:nvSpPr>
        <p:spPr>
          <a:xfrm>
            <a:off x="152400" y="1257300"/>
            <a:ext cx="8902950" cy="70788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2000">
                <a:solidFill>
                  <a:schemeClr val="dk1"/>
                </a:solidFill>
                <a:latin typeface="Garamond"/>
                <a:ea typeface="Garamond"/>
                <a:cs typeface="Garamond"/>
                <a:sym typeface="Garamond"/>
              </a:rPr>
              <a:t>For multiple independent variables, RSS will be computed for all the variables and </a:t>
            </a:r>
            <a:br>
              <a:rPr lang="en-US" sz="2000">
                <a:solidFill>
                  <a:schemeClr val="dk1"/>
                </a:solidFill>
                <a:latin typeface="Garamond"/>
                <a:ea typeface="Garamond"/>
                <a:cs typeface="Garamond"/>
                <a:sym typeface="Garamond"/>
              </a:rPr>
            </a:br>
            <a:r>
              <a:rPr lang="en-US" sz="2000">
                <a:solidFill>
                  <a:schemeClr val="dk1"/>
                </a:solidFill>
                <a:latin typeface="Garamond"/>
                <a:ea typeface="Garamond"/>
                <a:cs typeface="Garamond"/>
                <a:sym typeface="Garamond"/>
              </a:rPr>
              <a:t>lowest RSS variable will be used as root node and process goes on and tree will be built.</a:t>
            </a:r>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42"/>
          <p:cNvSpPr txBox="1"/>
          <p:nvPr/>
        </p:nvSpPr>
        <p:spPr>
          <a:xfrm>
            <a:off x="3429000" y="2781300"/>
            <a:ext cx="2117311"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Thank you</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grpSp>
        <p:nvGrpSpPr>
          <p:cNvPr id="119" name="Google Shape;119;p5"/>
          <p:cNvGrpSpPr/>
          <p:nvPr/>
        </p:nvGrpSpPr>
        <p:grpSpPr>
          <a:xfrm>
            <a:off x="1016000" y="1102982"/>
            <a:ext cx="3032076" cy="3924101"/>
            <a:chOff x="288" y="701"/>
            <a:chExt cx="2292" cy="2966"/>
          </a:xfrm>
        </p:grpSpPr>
        <p:graphicFrame>
          <p:nvGraphicFramePr>
            <p:cNvPr id="120" name="Google Shape;120;p5"/>
            <p:cNvGraphicFramePr/>
            <p:nvPr/>
          </p:nvGraphicFramePr>
          <p:xfrm>
            <a:off x="288" y="1344"/>
            <a:ext cx="2246" cy="2323"/>
          </p:xfrm>
          <a:graphic>
            <a:graphicData uri="http://schemas.openxmlformats.org/presentationml/2006/ole">
              <mc:AlternateContent>
                <mc:Choice Requires="v">
                  <p:oleObj r:id="rId4" imgH="2323" imgW="2246" progId="Word.Document.8" spid="_x0000_s1">
                    <p:embed/>
                  </p:oleObj>
                </mc:Choice>
                <mc:Fallback>
                  <p:oleObj r:id="rId5" imgH="2323" imgW="2246" progId="Word.Document.8">
                    <p:embed/>
                    <p:pic>
                      <p:nvPicPr>
                        <p:cNvPr id="120" name="Google Shape;120;p5"/>
                        <p:cNvPicPr preferRelativeResize="0"/>
                        <p:nvPr/>
                      </p:nvPicPr>
                      <p:blipFill rotWithShape="1">
                        <a:blip r:embed="rId6">
                          <a:alphaModFix/>
                        </a:blip>
                        <a:srcRect b="0" l="0" r="0" t="0"/>
                        <a:stretch/>
                      </p:blipFill>
                      <p:spPr>
                        <a:xfrm>
                          <a:off x="288" y="1344"/>
                          <a:ext cx="2246" cy="2323"/>
                        </a:xfrm>
                        <a:prstGeom prst="rect">
                          <a:avLst/>
                        </a:prstGeom>
                        <a:noFill/>
                        <a:ln>
                          <a:noFill/>
                        </a:ln>
                      </p:spPr>
                    </p:pic>
                  </p:oleObj>
                </mc:Fallback>
              </mc:AlternateContent>
            </a:graphicData>
          </a:graphic>
        </p:graphicFrame>
        <p:sp>
          <p:nvSpPr>
            <p:cNvPr id="121" name="Google Shape;121;p5"/>
            <p:cNvSpPr txBox="1"/>
            <p:nvPr/>
          </p:nvSpPr>
          <p:spPr>
            <a:xfrm rot="-2416809">
              <a:off x="658" y="944"/>
              <a:ext cx="822" cy="225"/>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categorical</a:t>
              </a:r>
              <a:endParaRPr b="1" sz="1333">
                <a:solidFill>
                  <a:schemeClr val="lt2"/>
                </a:solidFill>
                <a:latin typeface="Arial"/>
                <a:ea typeface="Arial"/>
                <a:cs typeface="Arial"/>
                <a:sym typeface="Arial"/>
              </a:endParaRPr>
            </a:p>
          </p:txBody>
        </p:sp>
        <p:sp>
          <p:nvSpPr>
            <p:cNvPr id="122" name="Google Shape;122;p5"/>
            <p:cNvSpPr txBox="1"/>
            <p:nvPr/>
          </p:nvSpPr>
          <p:spPr>
            <a:xfrm rot="-2416809">
              <a:off x="1090" y="944"/>
              <a:ext cx="822" cy="225"/>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categorical</a:t>
              </a:r>
              <a:endParaRPr b="1" sz="1333">
                <a:solidFill>
                  <a:schemeClr val="lt2"/>
                </a:solidFill>
                <a:latin typeface="Arial"/>
                <a:ea typeface="Arial"/>
                <a:cs typeface="Arial"/>
                <a:sym typeface="Arial"/>
              </a:endParaRPr>
            </a:p>
          </p:txBody>
        </p:sp>
        <p:sp>
          <p:nvSpPr>
            <p:cNvPr id="123" name="Google Shape;123;p5"/>
            <p:cNvSpPr txBox="1"/>
            <p:nvPr/>
          </p:nvSpPr>
          <p:spPr>
            <a:xfrm rot="-2416809">
              <a:off x="1617" y="944"/>
              <a:ext cx="835" cy="225"/>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continuous</a:t>
              </a:r>
              <a:endParaRPr b="1" sz="1333">
                <a:solidFill>
                  <a:schemeClr val="lt2"/>
                </a:solidFill>
                <a:latin typeface="Arial"/>
                <a:ea typeface="Arial"/>
                <a:cs typeface="Arial"/>
                <a:sym typeface="Arial"/>
              </a:endParaRPr>
            </a:p>
          </p:txBody>
        </p:sp>
        <p:sp>
          <p:nvSpPr>
            <p:cNvPr id="124" name="Google Shape;124;p5"/>
            <p:cNvSpPr txBox="1"/>
            <p:nvPr/>
          </p:nvSpPr>
          <p:spPr>
            <a:xfrm rot="-2416809">
              <a:off x="2100" y="1040"/>
              <a:ext cx="462" cy="225"/>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class</a:t>
              </a:r>
              <a:endParaRPr b="1" sz="1333">
                <a:solidFill>
                  <a:schemeClr val="lt2"/>
                </a:solidFill>
                <a:latin typeface="Arial"/>
                <a:ea typeface="Arial"/>
                <a:cs typeface="Arial"/>
                <a:sym typeface="Arial"/>
              </a:endParaRPr>
            </a:p>
          </p:txBody>
        </p:sp>
      </p:grpSp>
      <p:cxnSp>
        <p:nvCxnSpPr>
          <p:cNvPr id="125" name="Google Shape;125;p5"/>
          <p:cNvCxnSpPr/>
          <p:nvPr/>
        </p:nvCxnSpPr>
        <p:spPr>
          <a:xfrm>
            <a:off x="6630458" y="4045479"/>
            <a:ext cx="202407" cy="439208"/>
          </a:xfrm>
          <a:prstGeom prst="straightConnector1">
            <a:avLst/>
          </a:prstGeom>
          <a:noFill/>
          <a:ln cap="flat" cmpd="sng" w="12700">
            <a:solidFill>
              <a:srgbClr val="000000"/>
            </a:solidFill>
            <a:prstDash val="solid"/>
            <a:round/>
            <a:headEnd len="med" w="med" type="none"/>
            <a:tailEnd len="med" w="med" type="triangle"/>
          </a:ln>
        </p:spPr>
      </p:cxnSp>
      <p:cxnSp>
        <p:nvCxnSpPr>
          <p:cNvPr id="126" name="Google Shape;126;p5"/>
          <p:cNvCxnSpPr/>
          <p:nvPr/>
        </p:nvCxnSpPr>
        <p:spPr>
          <a:xfrm flipH="1">
            <a:off x="5688542" y="4045479"/>
            <a:ext cx="269875" cy="439208"/>
          </a:xfrm>
          <a:prstGeom prst="straightConnector1">
            <a:avLst/>
          </a:prstGeom>
          <a:noFill/>
          <a:ln cap="flat" cmpd="sng" w="12700">
            <a:solidFill>
              <a:srgbClr val="000000"/>
            </a:solidFill>
            <a:prstDash val="solid"/>
            <a:round/>
            <a:headEnd len="med" w="med" type="none"/>
            <a:tailEnd len="med" w="med" type="triangle"/>
          </a:ln>
        </p:spPr>
      </p:cxnSp>
      <p:cxnSp>
        <p:nvCxnSpPr>
          <p:cNvPr id="127" name="Google Shape;127;p5"/>
          <p:cNvCxnSpPr/>
          <p:nvPr/>
        </p:nvCxnSpPr>
        <p:spPr>
          <a:xfrm flipH="1">
            <a:off x="6226970" y="3384021"/>
            <a:ext cx="336021" cy="440532"/>
          </a:xfrm>
          <a:prstGeom prst="straightConnector1">
            <a:avLst/>
          </a:prstGeom>
          <a:noFill/>
          <a:ln cap="flat" cmpd="sng" w="12700">
            <a:solidFill>
              <a:srgbClr val="000000"/>
            </a:solidFill>
            <a:prstDash val="solid"/>
            <a:round/>
            <a:headEnd len="med" w="med" type="none"/>
            <a:tailEnd len="med" w="med" type="triangle"/>
          </a:ln>
        </p:spPr>
      </p:cxnSp>
      <p:cxnSp>
        <p:nvCxnSpPr>
          <p:cNvPr id="128" name="Google Shape;128;p5"/>
          <p:cNvCxnSpPr/>
          <p:nvPr/>
        </p:nvCxnSpPr>
        <p:spPr>
          <a:xfrm>
            <a:off x="7236354" y="3384021"/>
            <a:ext cx="403490" cy="440532"/>
          </a:xfrm>
          <a:prstGeom prst="straightConnector1">
            <a:avLst/>
          </a:prstGeom>
          <a:noFill/>
          <a:ln cap="flat" cmpd="sng" w="12700">
            <a:solidFill>
              <a:srgbClr val="000000"/>
            </a:solidFill>
            <a:prstDash val="solid"/>
            <a:round/>
            <a:headEnd len="med" w="med" type="none"/>
            <a:tailEnd len="med" w="med" type="triangle"/>
          </a:ln>
        </p:spPr>
      </p:cxnSp>
      <p:cxnSp>
        <p:nvCxnSpPr>
          <p:cNvPr id="129" name="Google Shape;129;p5"/>
          <p:cNvCxnSpPr/>
          <p:nvPr/>
        </p:nvCxnSpPr>
        <p:spPr>
          <a:xfrm>
            <a:off x="6361907" y="2778125"/>
            <a:ext cx="470958" cy="386292"/>
          </a:xfrm>
          <a:prstGeom prst="straightConnector1">
            <a:avLst/>
          </a:prstGeom>
          <a:noFill/>
          <a:ln cap="flat" cmpd="sng" w="12700">
            <a:solidFill>
              <a:srgbClr val="000000"/>
            </a:solidFill>
            <a:prstDash val="solid"/>
            <a:round/>
            <a:headEnd len="med" w="med" type="none"/>
            <a:tailEnd len="med" w="med" type="triangle"/>
          </a:ln>
        </p:spPr>
      </p:cxnSp>
      <p:cxnSp>
        <p:nvCxnSpPr>
          <p:cNvPr id="130" name="Google Shape;130;p5"/>
          <p:cNvCxnSpPr/>
          <p:nvPr/>
        </p:nvCxnSpPr>
        <p:spPr>
          <a:xfrm flipH="1">
            <a:off x="5217584" y="2778125"/>
            <a:ext cx="470958" cy="386292"/>
          </a:xfrm>
          <a:prstGeom prst="straightConnector1">
            <a:avLst/>
          </a:prstGeom>
          <a:noFill/>
          <a:ln cap="flat" cmpd="sng" w="12700">
            <a:solidFill>
              <a:srgbClr val="000000"/>
            </a:solidFill>
            <a:prstDash val="solid"/>
            <a:round/>
            <a:headEnd len="med" w="med" type="none"/>
            <a:tailEnd len="med" w="med" type="triangle"/>
          </a:ln>
        </p:spPr>
      </p:cxnSp>
      <p:sp>
        <p:nvSpPr>
          <p:cNvPr id="131" name="Google Shape;131;p5"/>
          <p:cNvSpPr txBox="1"/>
          <p:nvPr/>
        </p:nvSpPr>
        <p:spPr>
          <a:xfrm>
            <a:off x="5648855" y="2558521"/>
            <a:ext cx="78052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132" name="Google Shape;132;p5"/>
          <p:cNvSpPr txBox="1"/>
          <p:nvPr/>
        </p:nvSpPr>
        <p:spPr>
          <a:xfrm>
            <a:off x="6495521" y="3164417"/>
            <a:ext cx="77919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133" name="Google Shape;133;p5"/>
          <p:cNvSpPr txBox="1"/>
          <p:nvPr/>
        </p:nvSpPr>
        <p:spPr>
          <a:xfrm>
            <a:off x="5890949" y="3824553"/>
            <a:ext cx="806979"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134" name="Google Shape;134;p5"/>
          <p:cNvSpPr/>
          <p:nvPr/>
        </p:nvSpPr>
        <p:spPr>
          <a:xfrm>
            <a:off x="6663532" y="4482042"/>
            <a:ext cx="522552" cy="305594"/>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35" name="Google Shape;135;p5"/>
          <p:cNvSpPr txBox="1"/>
          <p:nvPr/>
        </p:nvSpPr>
        <p:spPr>
          <a:xfrm>
            <a:off x="6600032" y="4482042"/>
            <a:ext cx="571500"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136" name="Google Shape;136;p5"/>
          <p:cNvSpPr/>
          <p:nvPr/>
        </p:nvSpPr>
        <p:spPr>
          <a:xfrm>
            <a:off x="5419990" y="4496594"/>
            <a:ext cx="545042" cy="30294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37" name="Google Shape;137;p5"/>
          <p:cNvSpPr txBox="1"/>
          <p:nvPr/>
        </p:nvSpPr>
        <p:spPr>
          <a:xfrm>
            <a:off x="5483844" y="4484688"/>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138" name="Google Shape;138;p5"/>
          <p:cNvSpPr/>
          <p:nvPr/>
        </p:nvSpPr>
        <p:spPr>
          <a:xfrm>
            <a:off x="4949032" y="3176324"/>
            <a:ext cx="571500" cy="28971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39" name="Google Shape;139;p5"/>
          <p:cNvSpPr txBox="1"/>
          <p:nvPr/>
        </p:nvSpPr>
        <p:spPr>
          <a:xfrm>
            <a:off x="5011563" y="3164417"/>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140" name="Google Shape;140;p5"/>
          <p:cNvSpPr/>
          <p:nvPr/>
        </p:nvSpPr>
        <p:spPr>
          <a:xfrm>
            <a:off x="7362032" y="3847042"/>
            <a:ext cx="571500" cy="317500"/>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41" name="Google Shape;141;p5"/>
          <p:cNvSpPr txBox="1"/>
          <p:nvPr/>
        </p:nvSpPr>
        <p:spPr>
          <a:xfrm>
            <a:off x="7408688" y="3847042"/>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142" name="Google Shape;142;p5"/>
          <p:cNvSpPr txBox="1"/>
          <p:nvPr/>
        </p:nvSpPr>
        <p:spPr>
          <a:xfrm>
            <a:off x="5025151" y="2778125"/>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143" name="Google Shape;143;p5"/>
          <p:cNvSpPr txBox="1"/>
          <p:nvPr/>
        </p:nvSpPr>
        <p:spPr>
          <a:xfrm>
            <a:off x="6563805" y="2778125"/>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144" name="Google Shape;144;p5"/>
          <p:cNvSpPr txBox="1"/>
          <p:nvPr/>
        </p:nvSpPr>
        <p:spPr>
          <a:xfrm>
            <a:off x="7378457" y="3415771"/>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145" name="Google Shape;145;p5"/>
          <p:cNvSpPr txBox="1"/>
          <p:nvPr/>
        </p:nvSpPr>
        <p:spPr>
          <a:xfrm>
            <a:off x="5524654" y="3439584"/>
            <a:ext cx="1428596"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146" name="Google Shape;146;p5"/>
          <p:cNvSpPr txBox="1"/>
          <p:nvPr/>
        </p:nvSpPr>
        <p:spPr>
          <a:xfrm>
            <a:off x="5218797" y="409971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147" name="Google Shape;147;p5"/>
          <p:cNvSpPr txBox="1"/>
          <p:nvPr/>
        </p:nvSpPr>
        <p:spPr>
          <a:xfrm>
            <a:off x="6697818" y="4099719"/>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sp>
        <p:nvSpPr>
          <p:cNvPr id="148" name="Google Shape;148;p5"/>
          <p:cNvSpPr txBox="1"/>
          <p:nvPr/>
        </p:nvSpPr>
        <p:spPr>
          <a:xfrm>
            <a:off x="6144363" y="1763449"/>
            <a:ext cx="1905586" cy="323165"/>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125"/>
              <a:buFont typeface="Arial"/>
              <a:buNone/>
            </a:pPr>
            <a:r>
              <a:rPr b="1" i="1" lang="en-US" sz="1500">
                <a:solidFill>
                  <a:srgbClr val="FF0000"/>
                </a:solidFill>
                <a:latin typeface="Arial"/>
                <a:ea typeface="Arial"/>
                <a:cs typeface="Arial"/>
                <a:sym typeface="Arial"/>
              </a:rPr>
              <a:t>Splitting Attributes</a:t>
            </a:r>
            <a:endParaRPr/>
          </a:p>
        </p:txBody>
      </p:sp>
      <p:cxnSp>
        <p:nvCxnSpPr>
          <p:cNvPr id="149" name="Google Shape;149;p5"/>
          <p:cNvCxnSpPr/>
          <p:nvPr/>
        </p:nvCxnSpPr>
        <p:spPr>
          <a:xfrm flipH="1">
            <a:off x="6496845" y="2080949"/>
            <a:ext cx="447146" cy="445823"/>
          </a:xfrm>
          <a:prstGeom prst="straightConnector1">
            <a:avLst/>
          </a:prstGeom>
          <a:noFill/>
          <a:ln cap="flat" cmpd="sng" w="15875">
            <a:solidFill>
              <a:srgbClr val="FF0000"/>
            </a:solidFill>
            <a:prstDash val="dash"/>
            <a:round/>
            <a:headEnd len="med" w="med" type="none"/>
            <a:tailEnd len="med" w="med" type="triangle"/>
          </a:ln>
        </p:spPr>
      </p:cxnSp>
      <p:sp>
        <p:nvSpPr>
          <p:cNvPr id="150" name="Google Shape;150;p5"/>
          <p:cNvSpPr/>
          <p:nvPr/>
        </p:nvSpPr>
        <p:spPr>
          <a:xfrm>
            <a:off x="4000500" y="3466042"/>
            <a:ext cx="762000" cy="244740"/>
          </a:xfrm>
          <a:prstGeom prst="rightArrow">
            <a:avLst>
              <a:gd fmla="val 50000" name="adj1"/>
              <a:gd fmla="val 77838" name="adj2"/>
            </a:avLst>
          </a:prstGeom>
          <a:solidFill>
            <a:srgbClr val="CC0000"/>
          </a:solidFill>
          <a:ln cap="flat" cmpd="sng" w="12700">
            <a:solidFill>
              <a:srgbClr val="CC00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cxnSp>
        <p:nvCxnSpPr>
          <p:cNvPr id="151" name="Google Shape;151;p5"/>
          <p:cNvCxnSpPr/>
          <p:nvPr/>
        </p:nvCxnSpPr>
        <p:spPr>
          <a:xfrm>
            <a:off x="7007490" y="2080949"/>
            <a:ext cx="63500" cy="953823"/>
          </a:xfrm>
          <a:prstGeom prst="straightConnector1">
            <a:avLst/>
          </a:prstGeom>
          <a:noFill/>
          <a:ln cap="flat" cmpd="sng" w="15875">
            <a:solidFill>
              <a:srgbClr val="FF0000"/>
            </a:solidFill>
            <a:prstDash val="dash"/>
            <a:round/>
            <a:headEnd len="med" w="med" type="none"/>
            <a:tailEnd len="med" w="med" type="triangle"/>
          </a:ln>
        </p:spPr>
      </p:cxnSp>
      <p:sp>
        <p:nvSpPr>
          <p:cNvPr id="152" name="Google Shape;152;p5"/>
          <p:cNvSpPr txBox="1"/>
          <p:nvPr/>
        </p:nvSpPr>
        <p:spPr>
          <a:xfrm>
            <a:off x="1460500" y="5180542"/>
            <a:ext cx="2095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Training Data</a:t>
            </a:r>
            <a:endParaRPr sz="1667">
              <a:solidFill>
                <a:schemeClr val="lt2"/>
              </a:solidFill>
              <a:latin typeface="Arial"/>
              <a:ea typeface="Arial"/>
              <a:cs typeface="Arial"/>
              <a:sym typeface="Arial"/>
            </a:endParaRPr>
          </a:p>
        </p:txBody>
      </p:sp>
      <p:sp>
        <p:nvSpPr>
          <p:cNvPr id="153" name="Google Shape;153;p5"/>
          <p:cNvSpPr txBox="1"/>
          <p:nvPr/>
        </p:nvSpPr>
        <p:spPr>
          <a:xfrm>
            <a:off x="5016500" y="5154083"/>
            <a:ext cx="260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Model:  Decision Tree</a:t>
            </a:r>
            <a:endParaRPr sz="1667">
              <a:solidFill>
                <a:schemeClr val="lt2"/>
              </a:solidFill>
              <a:latin typeface="Arial"/>
              <a:ea typeface="Arial"/>
              <a:cs typeface="Arial"/>
              <a:sym typeface="Arial"/>
            </a:endParaRPr>
          </a:p>
        </p:txBody>
      </p:sp>
      <p:sp>
        <p:nvSpPr>
          <p:cNvPr id="154" name="Google Shape;154;p5"/>
          <p:cNvSpPr/>
          <p:nvPr/>
        </p:nvSpPr>
        <p:spPr>
          <a:xfrm>
            <a:off x="-15240" y="0"/>
            <a:ext cx="269272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Example of a Decision Tree</a:t>
            </a:r>
            <a:endParaRPr sz="3000">
              <a:solidFill>
                <a:srgbClr val="FF6700"/>
              </a:solidFill>
              <a:latin typeface="Garamond"/>
              <a:ea typeface="Garamond"/>
              <a:cs typeface="Garamond"/>
              <a:sym typeface="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graphicFrame>
        <p:nvGraphicFramePr>
          <p:cNvPr id="159" name="Google Shape;159;p6"/>
          <p:cNvGraphicFramePr/>
          <p:nvPr/>
        </p:nvGraphicFramePr>
        <p:xfrm>
          <a:off x="1079500" y="2070365"/>
          <a:ext cx="2971271" cy="3073135"/>
        </p:xfrm>
        <a:graphic>
          <a:graphicData uri="http://schemas.openxmlformats.org/presentationml/2006/ole">
            <mc:AlternateContent>
              <mc:Choice Requires="v">
                <p:oleObj r:id="rId4" imgH="3073135" imgW="2971271" progId="Word.Document.8" spid="_x0000_s1">
                  <p:embed/>
                </p:oleObj>
              </mc:Choice>
              <mc:Fallback>
                <p:oleObj r:id="rId5" imgH="3073135" imgW="2971271" progId="Word.Document.8">
                  <p:embed/>
                  <p:pic>
                    <p:nvPicPr>
                      <p:cNvPr id="159" name="Google Shape;159;p6"/>
                      <p:cNvPicPr preferRelativeResize="0"/>
                      <p:nvPr/>
                    </p:nvPicPr>
                    <p:blipFill rotWithShape="1">
                      <a:blip r:embed="rId6">
                        <a:alphaModFix/>
                      </a:blip>
                      <a:srcRect b="0" l="0" r="0" t="0"/>
                      <a:stretch/>
                    </p:blipFill>
                    <p:spPr>
                      <a:xfrm>
                        <a:off x="1079500" y="2070365"/>
                        <a:ext cx="2971271" cy="3073135"/>
                      </a:xfrm>
                      <a:prstGeom prst="rect">
                        <a:avLst/>
                      </a:prstGeom>
                      <a:noFill/>
                      <a:ln>
                        <a:noFill/>
                      </a:ln>
                    </p:spPr>
                  </p:pic>
                </p:oleObj>
              </mc:Fallback>
            </mc:AlternateContent>
          </a:graphicData>
        </a:graphic>
      </p:graphicFrame>
      <p:sp>
        <p:nvSpPr>
          <p:cNvPr id="160" name="Google Shape;160;p6"/>
          <p:cNvSpPr txBox="1"/>
          <p:nvPr/>
        </p:nvSpPr>
        <p:spPr>
          <a:xfrm rot="-2416809">
            <a:off x="1567797" y="1541961"/>
            <a:ext cx="1087157"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categorical</a:t>
            </a:r>
            <a:endParaRPr b="1" sz="1333">
              <a:solidFill>
                <a:schemeClr val="lt2"/>
              </a:solidFill>
              <a:latin typeface="Arial"/>
              <a:ea typeface="Arial"/>
              <a:cs typeface="Arial"/>
              <a:sym typeface="Arial"/>
            </a:endParaRPr>
          </a:p>
        </p:txBody>
      </p:sp>
      <p:sp>
        <p:nvSpPr>
          <p:cNvPr id="161" name="Google Shape;161;p6"/>
          <p:cNvSpPr txBox="1"/>
          <p:nvPr/>
        </p:nvSpPr>
        <p:spPr>
          <a:xfrm rot="-2416809">
            <a:off x="2139297" y="1541961"/>
            <a:ext cx="1087157"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categorical</a:t>
            </a:r>
            <a:endParaRPr b="1" sz="1333">
              <a:solidFill>
                <a:schemeClr val="lt2"/>
              </a:solidFill>
              <a:latin typeface="Arial"/>
              <a:ea typeface="Arial"/>
              <a:cs typeface="Arial"/>
              <a:sym typeface="Arial"/>
            </a:endParaRPr>
          </a:p>
        </p:txBody>
      </p:sp>
      <p:sp>
        <p:nvSpPr>
          <p:cNvPr id="162" name="Google Shape;162;p6"/>
          <p:cNvSpPr txBox="1"/>
          <p:nvPr/>
        </p:nvSpPr>
        <p:spPr>
          <a:xfrm rot="-2416809">
            <a:off x="2837579" y="1541961"/>
            <a:ext cx="1104791"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continuous</a:t>
            </a:r>
            <a:endParaRPr b="1" sz="1333">
              <a:solidFill>
                <a:schemeClr val="lt2"/>
              </a:solidFill>
              <a:latin typeface="Arial"/>
              <a:ea typeface="Arial"/>
              <a:cs typeface="Arial"/>
              <a:sym typeface="Arial"/>
            </a:endParaRPr>
          </a:p>
        </p:txBody>
      </p:sp>
      <p:sp>
        <p:nvSpPr>
          <p:cNvPr id="163" name="Google Shape;163;p6"/>
          <p:cNvSpPr txBox="1"/>
          <p:nvPr/>
        </p:nvSpPr>
        <p:spPr>
          <a:xfrm rot="-2416809">
            <a:off x="3475363" y="1668961"/>
            <a:ext cx="611065"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006600"/>
                </a:solidFill>
                <a:latin typeface="Arial"/>
                <a:ea typeface="Arial"/>
                <a:cs typeface="Arial"/>
                <a:sym typeface="Arial"/>
              </a:rPr>
              <a:t>class</a:t>
            </a:r>
            <a:endParaRPr b="1" sz="1333">
              <a:solidFill>
                <a:schemeClr val="lt2"/>
              </a:solidFill>
              <a:latin typeface="Arial"/>
              <a:ea typeface="Arial"/>
              <a:cs typeface="Arial"/>
              <a:sym typeface="Arial"/>
            </a:endParaRPr>
          </a:p>
        </p:txBody>
      </p:sp>
      <p:cxnSp>
        <p:nvCxnSpPr>
          <p:cNvPr id="164" name="Google Shape;164;p6"/>
          <p:cNvCxnSpPr/>
          <p:nvPr/>
        </p:nvCxnSpPr>
        <p:spPr>
          <a:xfrm>
            <a:off x="7369970" y="3206750"/>
            <a:ext cx="202406" cy="439208"/>
          </a:xfrm>
          <a:prstGeom prst="straightConnector1">
            <a:avLst/>
          </a:prstGeom>
          <a:noFill/>
          <a:ln cap="flat" cmpd="sng" w="12700">
            <a:solidFill>
              <a:srgbClr val="000000"/>
            </a:solidFill>
            <a:prstDash val="solid"/>
            <a:round/>
            <a:headEnd len="med" w="med" type="none"/>
            <a:tailEnd len="med" w="med" type="triangle"/>
          </a:ln>
        </p:spPr>
      </p:cxnSp>
      <p:cxnSp>
        <p:nvCxnSpPr>
          <p:cNvPr id="165" name="Google Shape;165;p6"/>
          <p:cNvCxnSpPr/>
          <p:nvPr/>
        </p:nvCxnSpPr>
        <p:spPr>
          <a:xfrm flipH="1">
            <a:off x="6428053" y="3206750"/>
            <a:ext cx="269875" cy="439208"/>
          </a:xfrm>
          <a:prstGeom prst="straightConnector1">
            <a:avLst/>
          </a:prstGeom>
          <a:noFill/>
          <a:ln cap="flat" cmpd="sng" w="12700">
            <a:solidFill>
              <a:srgbClr val="000000"/>
            </a:solidFill>
            <a:prstDash val="solid"/>
            <a:round/>
            <a:headEnd len="med" w="med" type="none"/>
            <a:tailEnd len="med" w="med" type="triangle"/>
          </a:ln>
        </p:spPr>
      </p:cxnSp>
      <p:cxnSp>
        <p:nvCxnSpPr>
          <p:cNvPr id="166" name="Google Shape;166;p6"/>
          <p:cNvCxnSpPr/>
          <p:nvPr/>
        </p:nvCxnSpPr>
        <p:spPr>
          <a:xfrm flipH="1">
            <a:off x="5599907" y="2570428"/>
            <a:ext cx="336021" cy="440531"/>
          </a:xfrm>
          <a:prstGeom prst="straightConnector1">
            <a:avLst/>
          </a:prstGeom>
          <a:noFill/>
          <a:ln cap="flat" cmpd="sng" w="12700">
            <a:solidFill>
              <a:srgbClr val="000000"/>
            </a:solidFill>
            <a:prstDash val="solid"/>
            <a:round/>
            <a:headEnd len="med" w="med" type="none"/>
            <a:tailEnd len="med" w="med" type="triangle"/>
          </a:ln>
        </p:spPr>
      </p:cxnSp>
      <p:cxnSp>
        <p:nvCxnSpPr>
          <p:cNvPr id="167" name="Google Shape;167;p6"/>
          <p:cNvCxnSpPr/>
          <p:nvPr/>
        </p:nvCxnSpPr>
        <p:spPr>
          <a:xfrm>
            <a:off x="6609292" y="2570428"/>
            <a:ext cx="403490" cy="440531"/>
          </a:xfrm>
          <a:prstGeom prst="straightConnector1">
            <a:avLst/>
          </a:prstGeom>
          <a:noFill/>
          <a:ln cap="flat" cmpd="sng" w="12700">
            <a:solidFill>
              <a:srgbClr val="000000"/>
            </a:solidFill>
            <a:prstDash val="solid"/>
            <a:round/>
            <a:headEnd len="med" w="med" type="none"/>
            <a:tailEnd len="med" w="med" type="triangle"/>
          </a:ln>
        </p:spPr>
      </p:cxnSp>
      <p:cxnSp>
        <p:nvCxnSpPr>
          <p:cNvPr id="168" name="Google Shape;168;p6"/>
          <p:cNvCxnSpPr/>
          <p:nvPr/>
        </p:nvCxnSpPr>
        <p:spPr>
          <a:xfrm>
            <a:off x="5734844" y="1964532"/>
            <a:ext cx="470958" cy="386292"/>
          </a:xfrm>
          <a:prstGeom prst="straightConnector1">
            <a:avLst/>
          </a:prstGeom>
          <a:noFill/>
          <a:ln cap="flat" cmpd="sng" w="12700">
            <a:solidFill>
              <a:srgbClr val="000000"/>
            </a:solidFill>
            <a:prstDash val="solid"/>
            <a:round/>
            <a:headEnd len="med" w="med" type="none"/>
            <a:tailEnd len="med" w="med" type="triangle"/>
          </a:ln>
        </p:spPr>
      </p:cxnSp>
      <p:cxnSp>
        <p:nvCxnSpPr>
          <p:cNvPr id="169" name="Google Shape;169;p6"/>
          <p:cNvCxnSpPr/>
          <p:nvPr/>
        </p:nvCxnSpPr>
        <p:spPr>
          <a:xfrm flipH="1">
            <a:off x="4590521" y="1964532"/>
            <a:ext cx="470958" cy="386292"/>
          </a:xfrm>
          <a:prstGeom prst="straightConnector1">
            <a:avLst/>
          </a:prstGeom>
          <a:noFill/>
          <a:ln cap="flat" cmpd="sng" w="12700">
            <a:solidFill>
              <a:srgbClr val="000000"/>
            </a:solidFill>
            <a:prstDash val="solid"/>
            <a:round/>
            <a:headEnd len="med" w="med" type="none"/>
            <a:tailEnd len="med" w="med" type="triangle"/>
          </a:ln>
        </p:spPr>
      </p:cxnSp>
      <p:sp>
        <p:nvSpPr>
          <p:cNvPr id="170" name="Google Shape;170;p6"/>
          <p:cNvSpPr txBox="1"/>
          <p:nvPr/>
        </p:nvSpPr>
        <p:spPr>
          <a:xfrm>
            <a:off x="5021792" y="1744928"/>
            <a:ext cx="780521"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171" name="Google Shape;171;p6"/>
          <p:cNvSpPr txBox="1"/>
          <p:nvPr/>
        </p:nvSpPr>
        <p:spPr>
          <a:xfrm>
            <a:off x="5868459" y="2350824"/>
            <a:ext cx="779198"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172" name="Google Shape;172;p6"/>
          <p:cNvSpPr txBox="1"/>
          <p:nvPr/>
        </p:nvSpPr>
        <p:spPr>
          <a:xfrm>
            <a:off x="6630459" y="2985824"/>
            <a:ext cx="806979" cy="297454"/>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173" name="Google Shape;173;p6"/>
          <p:cNvSpPr/>
          <p:nvPr/>
        </p:nvSpPr>
        <p:spPr>
          <a:xfrm>
            <a:off x="7403042" y="3643313"/>
            <a:ext cx="522553" cy="305594"/>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74" name="Google Shape;174;p6"/>
          <p:cNvSpPr txBox="1"/>
          <p:nvPr/>
        </p:nvSpPr>
        <p:spPr>
          <a:xfrm>
            <a:off x="7339542" y="3643313"/>
            <a:ext cx="571500"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175" name="Google Shape;175;p6"/>
          <p:cNvSpPr/>
          <p:nvPr/>
        </p:nvSpPr>
        <p:spPr>
          <a:xfrm>
            <a:off x="6159500" y="3657865"/>
            <a:ext cx="545042" cy="302948"/>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76" name="Google Shape;176;p6"/>
          <p:cNvSpPr txBox="1"/>
          <p:nvPr/>
        </p:nvSpPr>
        <p:spPr>
          <a:xfrm>
            <a:off x="6223355" y="3645959"/>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177" name="Google Shape;177;p6"/>
          <p:cNvSpPr/>
          <p:nvPr/>
        </p:nvSpPr>
        <p:spPr>
          <a:xfrm>
            <a:off x="4321969" y="2362730"/>
            <a:ext cx="571500" cy="28971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78" name="Google Shape;178;p6"/>
          <p:cNvSpPr txBox="1"/>
          <p:nvPr/>
        </p:nvSpPr>
        <p:spPr>
          <a:xfrm>
            <a:off x="4384500" y="2350824"/>
            <a:ext cx="441146" cy="297454"/>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grpSp>
        <p:nvGrpSpPr>
          <p:cNvPr id="179" name="Google Shape;179;p6"/>
          <p:cNvGrpSpPr/>
          <p:nvPr/>
        </p:nvGrpSpPr>
        <p:grpSpPr>
          <a:xfrm>
            <a:off x="5360458" y="2985823"/>
            <a:ext cx="571500" cy="317500"/>
            <a:chOff x="4927" y="2340"/>
            <a:chExt cx="432" cy="240"/>
          </a:xfrm>
        </p:grpSpPr>
        <p:sp>
          <p:nvSpPr>
            <p:cNvPr id="180" name="Google Shape;180;p6"/>
            <p:cNvSpPr/>
            <p:nvPr/>
          </p:nvSpPr>
          <p:spPr>
            <a:xfrm>
              <a:off x="4927" y="2340"/>
              <a:ext cx="432" cy="240"/>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181" name="Google Shape;181;p6"/>
            <p:cNvSpPr txBox="1"/>
            <p:nvPr/>
          </p:nvSpPr>
          <p:spPr>
            <a:xfrm>
              <a:off x="4962" y="2340"/>
              <a:ext cx="333" cy="225"/>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grpSp>
      <p:sp>
        <p:nvSpPr>
          <p:cNvPr id="182" name="Google Shape;182;p6"/>
          <p:cNvSpPr txBox="1"/>
          <p:nvPr/>
        </p:nvSpPr>
        <p:spPr>
          <a:xfrm>
            <a:off x="5279151" y="2604824"/>
            <a:ext cx="462307"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183" name="Google Shape;183;p6"/>
          <p:cNvSpPr txBox="1"/>
          <p:nvPr/>
        </p:nvSpPr>
        <p:spPr>
          <a:xfrm>
            <a:off x="6723879" y="2541324"/>
            <a:ext cx="40267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184" name="Google Shape;184;p6"/>
          <p:cNvSpPr txBox="1"/>
          <p:nvPr/>
        </p:nvSpPr>
        <p:spPr>
          <a:xfrm>
            <a:off x="4116144" y="1906324"/>
            <a:ext cx="813044"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185" name="Google Shape;185;p6"/>
          <p:cNvSpPr txBox="1"/>
          <p:nvPr/>
        </p:nvSpPr>
        <p:spPr>
          <a:xfrm>
            <a:off x="5487458" y="1715824"/>
            <a:ext cx="1165490" cy="70769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186" name="Google Shape;186;p6"/>
          <p:cNvSpPr txBox="1"/>
          <p:nvPr/>
        </p:nvSpPr>
        <p:spPr>
          <a:xfrm>
            <a:off x="5958307" y="3260990"/>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187" name="Google Shape;187;p6"/>
          <p:cNvSpPr txBox="1"/>
          <p:nvPr/>
        </p:nvSpPr>
        <p:spPr>
          <a:xfrm>
            <a:off x="7437328" y="3260990"/>
            <a:ext cx="635110" cy="297454"/>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sp>
        <p:nvSpPr>
          <p:cNvPr id="188" name="Google Shape;188;p6"/>
          <p:cNvSpPr txBox="1"/>
          <p:nvPr/>
        </p:nvSpPr>
        <p:spPr>
          <a:xfrm>
            <a:off x="4318000" y="4483365"/>
            <a:ext cx="3683000" cy="55399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500">
                <a:solidFill>
                  <a:srgbClr val="CC3300"/>
                </a:solidFill>
                <a:latin typeface="Calibri"/>
                <a:ea typeface="Calibri"/>
                <a:cs typeface="Calibri"/>
                <a:sym typeface="Calibri"/>
              </a:rPr>
              <a:t>There could be more than one tree that fits the same data!</a:t>
            </a:r>
            <a:endParaRPr/>
          </a:p>
        </p:txBody>
      </p:sp>
      <p:sp>
        <p:nvSpPr>
          <p:cNvPr id="189" name="Google Shape;189;p6"/>
          <p:cNvSpPr/>
          <p:nvPr/>
        </p:nvSpPr>
        <p:spPr>
          <a:xfrm>
            <a:off x="0" y="4392"/>
            <a:ext cx="335316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Another Example of Decision Tree</a:t>
            </a:r>
            <a:endParaRPr sz="3000">
              <a:solidFill>
                <a:srgbClr val="FF6700"/>
              </a:solidFill>
              <a:latin typeface="Garamond"/>
              <a:ea typeface="Garamond"/>
              <a:cs typeface="Garamond"/>
              <a:sym typeface="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graphicFrame>
        <p:nvGraphicFramePr>
          <p:cNvPr id="194" name="Google Shape;194;p7"/>
          <p:cNvGraphicFramePr/>
          <p:nvPr/>
        </p:nvGraphicFramePr>
        <p:xfrm>
          <a:off x="1460500" y="952500"/>
          <a:ext cx="6371960" cy="4196993"/>
        </p:xfrm>
        <a:graphic>
          <a:graphicData uri="http://schemas.openxmlformats.org/presentationml/2006/ole">
            <mc:AlternateContent>
              <mc:Choice Requires="v">
                <p:oleObj r:id="rId4" imgH="4196993" imgW="6371960" progId="Visio.Drawing.6" spid="_x0000_s1">
                  <p:embed/>
                </p:oleObj>
              </mc:Choice>
              <mc:Fallback>
                <p:oleObj r:id="rId5" imgH="4196993" imgW="6371960" progId="Visio.Drawing.6">
                  <p:embed/>
                  <p:pic>
                    <p:nvPicPr>
                      <p:cNvPr id="194" name="Google Shape;194;p7"/>
                      <p:cNvPicPr preferRelativeResize="0"/>
                      <p:nvPr/>
                    </p:nvPicPr>
                    <p:blipFill rotWithShape="1">
                      <a:blip r:embed="rId6">
                        <a:alphaModFix/>
                      </a:blip>
                      <a:srcRect b="0" l="0" r="0" t="0"/>
                      <a:stretch/>
                    </p:blipFill>
                    <p:spPr>
                      <a:xfrm>
                        <a:off x="1460500" y="952500"/>
                        <a:ext cx="6371960" cy="4196993"/>
                      </a:xfrm>
                      <a:prstGeom prst="rect">
                        <a:avLst/>
                      </a:prstGeom>
                      <a:noFill/>
                      <a:ln>
                        <a:noFill/>
                      </a:ln>
                    </p:spPr>
                  </p:pic>
                </p:oleObj>
              </mc:Fallback>
            </mc:AlternateContent>
          </a:graphicData>
        </a:graphic>
      </p:graphicFrame>
      <p:cxnSp>
        <p:nvCxnSpPr>
          <p:cNvPr id="195" name="Google Shape;195;p7"/>
          <p:cNvCxnSpPr/>
          <p:nvPr/>
        </p:nvCxnSpPr>
        <p:spPr>
          <a:xfrm rot="10800000">
            <a:off x="5778500" y="3937000"/>
            <a:ext cx="0" cy="571500"/>
          </a:xfrm>
          <a:prstGeom prst="straightConnector1">
            <a:avLst/>
          </a:prstGeom>
          <a:noFill/>
          <a:ln cap="flat" cmpd="sng" w="63500">
            <a:solidFill>
              <a:srgbClr val="FF0000"/>
            </a:solidFill>
            <a:prstDash val="solid"/>
            <a:round/>
            <a:headEnd len="med" w="med" type="none"/>
            <a:tailEnd len="med" w="med" type="triangle"/>
          </a:ln>
        </p:spPr>
      </p:cxnSp>
      <p:sp>
        <p:nvSpPr>
          <p:cNvPr id="196" name="Google Shape;196;p7"/>
          <p:cNvSpPr txBox="1"/>
          <p:nvPr/>
        </p:nvSpPr>
        <p:spPr>
          <a:xfrm>
            <a:off x="6667500" y="3429000"/>
            <a:ext cx="1016000" cy="27193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en-US" sz="1167">
                <a:solidFill>
                  <a:schemeClr val="dk1"/>
                </a:solidFill>
                <a:latin typeface="Calibri"/>
                <a:ea typeface="Calibri"/>
                <a:cs typeface="Calibri"/>
                <a:sym typeface="Calibri"/>
              </a:rPr>
              <a:t>Decision Tree</a:t>
            </a:r>
            <a:endParaRPr/>
          </a:p>
        </p:txBody>
      </p:sp>
      <p:sp>
        <p:nvSpPr>
          <p:cNvPr id="197" name="Google Shape;197;p7"/>
          <p:cNvSpPr/>
          <p:nvPr/>
        </p:nvSpPr>
        <p:spPr>
          <a:xfrm>
            <a:off x="0" y="0"/>
            <a:ext cx="3163751"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Decision Tree Classification Task</a:t>
            </a:r>
            <a:endParaRPr sz="3000">
              <a:solidFill>
                <a:srgbClr val="FF6700"/>
              </a:solidFill>
              <a:latin typeface="Garamond"/>
              <a:ea typeface="Garamond"/>
              <a:cs typeface="Garamond"/>
              <a:sym typeface="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grpSp>
        <p:nvGrpSpPr>
          <p:cNvPr id="202" name="Google Shape;202;p8"/>
          <p:cNvGrpSpPr/>
          <p:nvPr/>
        </p:nvGrpSpPr>
        <p:grpSpPr>
          <a:xfrm>
            <a:off x="1333500" y="2330980"/>
            <a:ext cx="3556000" cy="2749021"/>
            <a:chOff x="384" y="1584"/>
            <a:chExt cx="2451" cy="1694"/>
          </a:xfrm>
        </p:grpSpPr>
        <p:cxnSp>
          <p:nvCxnSpPr>
            <p:cNvPr id="203" name="Google Shape;203;p8"/>
            <p:cNvCxnSpPr/>
            <p:nvPr/>
          </p:nvCxnSpPr>
          <p:spPr>
            <a:xfrm>
              <a:off x="1655" y="2708"/>
              <a:ext cx="153" cy="332"/>
            </a:xfrm>
            <a:prstGeom prst="straightConnector1">
              <a:avLst/>
            </a:prstGeom>
            <a:noFill/>
            <a:ln cap="flat" cmpd="sng" w="12700">
              <a:solidFill>
                <a:srgbClr val="000000"/>
              </a:solidFill>
              <a:prstDash val="solid"/>
              <a:round/>
              <a:headEnd len="med" w="med" type="none"/>
              <a:tailEnd len="med" w="med" type="triangle"/>
            </a:ln>
          </p:spPr>
        </p:cxnSp>
        <p:cxnSp>
          <p:nvCxnSpPr>
            <p:cNvPr id="204" name="Google Shape;204;p8"/>
            <p:cNvCxnSpPr/>
            <p:nvPr/>
          </p:nvCxnSpPr>
          <p:spPr>
            <a:xfrm flipH="1">
              <a:off x="943" y="2708"/>
              <a:ext cx="204" cy="332"/>
            </a:xfrm>
            <a:prstGeom prst="straightConnector1">
              <a:avLst/>
            </a:prstGeom>
            <a:noFill/>
            <a:ln cap="flat" cmpd="sng" w="12700">
              <a:solidFill>
                <a:srgbClr val="000000"/>
              </a:solidFill>
              <a:prstDash val="solid"/>
              <a:round/>
              <a:headEnd len="med" w="med" type="none"/>
              <a:tailEnd len="med" w="med" type="triangle"/>
            </a:ln>
          </p:spPr>
        </p:cxnSp>
        <p:cxnSp>
          <p:nvCxnSpPr>
            <p:cNvPr id="205" name="Google Shape;205;p8"/>
            <p:cNvCxnSpPr/>
            <p:nvPr/>
          </p:nvCxnSpPr>
          <p:spPr>
            <a:xfrm flipH="1">
              <a:off x="1350" y="2208"/>
              <a:ext cx="254" cy="333"/>
            </a:xfrm>
            <a:prstGeom prst="straightConnector1">
              <a:avLst/>
            </a:prstGeom>
            <a:noFill/>
            <a:ln cap="flat" cmpd="sng" w="12700">
              <a:solidFill>
                <a:srgbClr val="000000"/>
              </a:solidFill>
              <a:prstDash val="solid"/>
              <a:round/>
              <a:headEnd len="med" w="med" type="none"/>
              <a:tailEnd len="med" w="med" type="triangle"/>
            </a:ln>
          </p:spPr>
        </p:cxnSp>
        <p:cxnSp>
          <p:nvCxnSpPr>
            <p:cNvPr id="206" name="Google Shape;206;p8"/>
            <p:cNvCxnSpPr/>
            <p:nvPr/>
          </p:nvCxnSpPr>
          <p:spPr>
            <a:xfrm>
              <a:off x="2113" y="2208"/>
              <a:ext cx="305" cy="333"/>
            </a:xfrm>
            <a:prstGeom prst="straightConnector1">
              <a:avLst/>
            </a:prstGeom>
            <a:noFill/>
            <a:ln cap="flat" cmpd="sng" w="12700">
              <a:solidFill>
                <a:srgbClr val="000000"/>
              </a:solidFill>
              <a:prstDash val="solid"/>
              <a:round/>
              <a:headEnd len="med" w="med" type="none"/>
              <a:tailEnd len="med" w="med" type="triangle"/>
            </a:ln>
          </p:spPr>
        </p:cxnSp>
        <p:cxnSp>
          <p:nvCxnSpPr>
            <p:cNvPr id="207" name="Google Shape;207;p8"/>
            <p:cNvCxnSpPr/>
            <p:nvPr/>
          </p:nvCxnSpPr>
          <p:spPr>
            <a:xfrm>
              <a:off x="1452" y="1750"/>
              <a:ext cx="356" cy="292"/>
            </a:xfrm>
            <a:prstGeom prst="straightConnector1">
              <a:avLst/>
            </a:prstGeom>
            <a:noFill/>
            <a:ln cap="flat" cmpd="sng" w="12700">
              <a:solidFill>
                <a:srgbClr val="000000"/>
              </a:solidFill>
              <a:prstDash val="solid"/>
              <a:round/>
              <a:headEnd len="med" w="med" type="none"/>
              <a:tailEnd len="med" w="med" type="triangle"/>
            </a:ln>
          </p:spPr>
        </p:cxnSp>
        <p:cxnSp>
          <p:nvCxnSpPr>
            <p:cNvPr id="208" name="Google Shape;208;p8"/>
            <p:cNvCxnSpPr/>
            <p:nvPr/>
          </p:nvCxnSpPr>
          <p:spPr>
            <a:xfrm flipH="1">
              <a:off x="587" y="1750"/>
              <a:ext cx="356" cy="292"/>
            </a:xfrm>
            <a:prstGeom prst="straightConnector1">
              <a:avLst/>
            </a:prstGeom>
            <a:noFill/>
            <a:ln cap="flat" cmpd="sng" w="12700">
              <a:solidFill>
                <a:srgbClr val="000000"/>
              </a:solidFill>
              <a:prstDash val="solid"/>
              <a:round/>
              <a:headEnd len="med" w="med" type="none"/>
              <a:tailEnd len="med" w="med" type="triangle"/>
            </a:ln>
          </p:spPr>
        </p:cxnSp>
        <p:sp>
          <p:nvSpPr>
            <p:cNvPr id="209" name="Google Shape;209;p8"/>
            <p:cNvSpPr txBox="1"/>
            <p:nvPr/>
          </p:nvSpPr>
          <p:spPr>
            <a:xfrm>
              <a:off x="913" y="1584"/>
              <a:ext cx="590"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210" name="Google Shape;210;p8"/>
            <p:cNvSpPr txBox="1"/>
            <p:nvPr/>
          </p:nvSpPr>
          <p:spPr>
            <a:xfrm>
              <a:off x="1553" y="2042"/>
              <a:ext cx="589"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211" name="Google Shape;211;p8"/>
            <p:cNvSpPr txBox="1"/>
            <p:nvPr/>
          </p:nvSpPr>
          <p:spPr>
            <a:xfrm>
              <a:off x="1096" y="2541"/>
              <a:ext cx="610"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212" name="Google Shape;212;p8"/>
            <p:cNvSpPr/>
            <p:nvPr/>
          </p:nvSpPr>
          <p:spPr>
            <a:xfrm>
              <a:off x="1680" y="3038"/>
              <a:ext cx="395" cy="231"/>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13" name="Google Shape;213;p8"/>
            <p:cNvSpPr txBox="1"/>
            <p:nvPr/>
          </p:nvSpPr>
          <p:spPr>
            <a:xfrm>
              <a:off x="1632" y="3038"/>
              <a:ext cx="432"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14" name="Google Shape;214;p8"/>
            <p:cNvSpPr/>
            <p:nvPr/>
          </p:nvSpPr>
          <p:spPr>
            <a:xfrm>
              <a:off x="740" y="3049"/>
              <a:ext cx="412" cy="22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15" name="Google Shape;215;p8"/>
            <p:cNvSpPr txBox="1"/>
            <p:nvPr/>
          </p:nvSpPr>
          <p:spPr>
            <a:xfrm>
              <a:off x="802" y="3040"/>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16" name="Google Shape;216;p8"/>
            <p:cNvSpPr/>
            <p:nvPr/>
          </p:nvSpPr>
          <p:spPr>
            <a:xfrm>
              <a:off x="384" y="2051"/>
              <a:ext cx="432" cy="21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17" name="Google Shape;217;p8"/>
            <p:cNvSpPr txBox="1"/>
            <p:nvPr/>
          </p:nvSpPr>
          <p:spPr>
            <a:xfrm>
              <a:off x="446" y="2042"/>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218" name="Google Shape;218;p8"/>
            <p:cNvSpPr/>
            <p:nvPr/>
          </p:nvSpPr>
          <p:spPr>
            <a:xfrm>
              <a:off x="2208" y="2558"/>
              <a:ext cx="432" cy="240"/>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19" name="Google Shape;219;p8"/>
            <p:cNvSpPr txBox="1"/>
            <p:nvPr/>
          </p:nvSpPr>
          <p:spPr>
            <a:xfrm>
              <a:off x="2258" y="2558"/>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20" name="Google Shape;220;p8"/>
            <p:cNvSpPr txBox="1"/>
            <p:nvPr/>
          </p:nvSpPr>
          <p:spPr>
            <a:xfrm>
              <a:off x="472" y="1750"/>
              <a:ext cx="319"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21" name="Google Shape;221;p8"/>
            <p:cNvSpPr txBox="1"/>
            <p:nvPr/>
          </p:nvSpPr>
          <p:spPr>
            <a:xfrm>
              <a:off x="1631" y="1750"/>
              <a:ext cx="27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22" name="Google Shape;222;p8"/>
            <p:cNvSpPr txBox="1"/>
            <p:nvPr/>
          </p:nvSpPr>
          <p:spPr>
            <a:xfrm>
              <a:off x="2275" y="2232"/>
              <a:ext cx="560"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223" name="Google Shape;223;p8"/>
            <p:cNvSpPr txBox="1"/>
            <p:nvPr/>
          </p:nvSpPr>
          <p:spPr>
            <a:xfrm>
              <a:off x="914" y="2250"/>
              <a:ext cx="985"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224" name="Google Shape;224;p8"/>
            <p:cNvSpPr txBox="1"/>
            <p:nvPr/>
          </p:nvSpPr>
          <p:spPr>
            <a:xfrm>
              <a:off x="630" y="2749"/>
              <a:ext cx="43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225" name="Google Shape;225;p8"/>
            <p:cNvSpPr txBox="1"/>
            <p:nvPr/>
          </p:nvSpPr>
          <p:spPr>
            <a:xfrm>
              <a:off x="1748" y="2749"/>
              <a:ext cx="43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pSp>
      <p:graphicFrame>
        <p:nvGraphicFramePr>
          <p:cNvPr id="226" name="Google Shape;226;p8"/>
          <p:cNvGraphicFramePr/>
          <p:nvPr/>
        </p:nvGraphicFramePr>
        <p:xfrm>
          <a:off x="4889500" y="1695979"/>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226" name="Google Shape;226;p8"/>
                      <p:cNvPicPr preferRelativeResize="0"/>
                      <p:nvPr/>
                    </p:nvPicPr>
                    <p:blipFill rotWithShape="1">
                      <a:blip r:embed="rId6">
                        <a:alphaModFix/>
                      </a:blip>
                      <a:srcRect b="0" l="0" r="0" t="0"/>
                      <a:stretch/>
                    </p:blipFill>
                    <p:spPr>
                      <a:xfrm>
                        <a:off x="4889500" y="1695979"/>
                        <a:ext cx="2786063" cy="944563"/>
                      </a:xfrm>
                      <a:prstGeom prst="rect">
                        <a:avLst/>
                      </a:prstGeom>
                      <a:noFill/>
                      <a:ln>
                        <a:noFill/>
                      </a:ln>
                    </p:spPr>
                  </p:pic>
                </p:oleObj>
              </mc:Fallback>
            </mc:AlternateContent>
          </a:graphicData>
        </a:graphic>
      </p:graphicFrame>
      <p:sp>
        <p:nvSpPr>
          <p:cNvPr id="227" name="Google Shape;227;p8"/>
          <p:cNvSpPr txBox="1"/>
          <p:nvPr/>
        </p:nvSpPr>
        <p:spPr>
          <a:xfrm>
            <a:off x="4762500" y="1314979"/>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sp>
        <p:nvSpPr>
          <p:cNvPr id="228" name="Google Shape;228;p8"/>
          <p:cNvSpPr txBox="1"/>
          <p:nvPr/>
        </p:nvSpPr>
        <p:spPr>
          <a:xfrm>
            <a:off x="1587500" y="1568979"/>
            <a:ext cx="2857500" cy="297582"/>
          </a:xfrm>
          <a:prstGeom prst="rect">
            <a:avLst/>
          </a:prstGeom>
          <a:noFill/>
          <a:ln>
            <a:noFill/>
          </a:ln>
        </p:spPr>
        <p:txBody>
          <a:bodyPr anchorCtr="0" anchor="t" bIns="45700" lIns="91425" spcFirstLastPara="1" rIns="91425" wrap="square" tIns="45700">
            <a:spAutoFit/>
          </a:bodyPr>
          <a:lstStyle/>
          <a:p>
            <a:pPr indent="-342900" lvl="0" marL="342900" marR="0" rtl="0" algn="l">
              <a:lnSpc>
                <a:spcPct val="80000"/>
              </a:lnSpc>
              <a:spcBef>
                <a:spcPts val="0"/>
              </a:spcBef>
              <a:spcAft>
                <a:spcPts val="0"/>
              </a:spcAft>
              <a:buClr>
                <a:schemeClr val="accent2"/>
              </a:buClr>
              <a:buSzPts val="1250"/>
              <a:buFont typeface="Arial"/>
              <a:buNone/>
            </a:pPr>
            <a:r>
              <a:rPr lang="en-US" sz="1667">
                <a:solidFill>
                  <a:schemeClr val="dk1"/>
                </a:solidFill>
                <a:latin typeface="Arial"/>
                <a:ea typeface="Arial"/>
                <a:cs typeface="Arial"/>
                <a:sym typeface="Arial"/>
              </a:rPr>
              <a:t>Start from the root of tree.</a:t>
            </a:r>
            <a:endParaRPr/>
          </a:p>
        </p:txBody>
      </p:sp>
      <p:cxnSp>
        <p:nvCxnSpPr>
          <p:cNvPr id="229" name="Google Shape;229;p8"/>
          <p:cNvCxnSpPr/>
          <p:nvPr/>
        </p:nvCxnSpPr>
        <p:spPr>
          <a:xfrm>
            <a:off x="2540000" y="1886479"/>
            <a:ext cx="0" cy="381000"/>
          </a:xfrm>
          <a:prstGeom prst="straightConnector1">
            <a:avLst/>
          </a:prstGeom>
          <a:noFill/>
          <a:ln cap="flat" cmpd="sng" w="15875">
            <a:solidFill>
              <a:srgbClr val="FF0000"/>
            </a:solidFill>
            <a:prstDash val="dash"/>
            <a:round/>
            <a:headEnd len="med" w="med" type="none"/>
            <a:tailEnd len="med" w="med" type="triangle"/>
          </a:ln>
        </p:spPr>
      </p:cxnSp>
      <p:sp>
        <p:nvSpPr>
          <p:cNvPr id="230" name="Google Shape;230;p8"/>
          <p:cNvSpPr/>
          <p:nvPr/>
        </p:nvSpPr>
        <p:spPr>
          <a:xfrm>
            <a:off x="0" y="16062"/>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grpSp>
        <p:nvGrpSpPr>
          <p:cNvPr id="235" name="Google Shape;235;p9"/>
          <p:cNvGrpSpPr/>
          <p:nvPr/>
        </p:nvGrpSpPr>
        <p:grpSpPr>
          <a:xfrm>
            <a:off x="1333500" y="2330980"/>
            <a:ext cx="3556000" cy="2749021"/>
            <a:chOff x="384" y="1584"/>
            <a:chExt cx="2451" cy="1694"/>
          </a:xfrm>
        </p:grpSpPr>
        <p:cxnSp>
          <p:nvCxnSpPr>
            <p:cNvPr id="236" name="Google Shape;236;p9"/>
            <p:cNvCxnSpPr/>
            <p:nvPr/>
          </p:nvCxnSpPr>
          <p:spPr>
            <a:xfrm>
              <a:off x="1655" y="2708"/>
              <a:ext cx="153" cy="332"/>
            </a:xfrm>
            <a:prstGeom prst="straightConnector1">
              <a:avLst/>
            </a:prstGeom>
            <a:noFill/>
            <a:ln cap="flat" cmpd="sng" w="12700">
              <a:solidFill>
                <a:srgbClr val="000000"/>
              </a:solidFill>
              <a:prstDash val="solid"/>
              <a:round/>
              <a:headEnd len="med" w="med" type="none"/>
              <a:tailEnd len="med" w="med" type="triangle"/>
            </a:ln>
          </p:spPr>
        </p:cxnSp>
        <p:cxnSp>
          <p:nvCxnSpPr>
            <p:cNvPr id="237" name="Google Shape;237;p9"/>
            <p:cNvCxnSpPr/>
            <p:nvPr/>
          </p:nvCxnSpPr>
          <p:spPr>
            <a:xfrm flipH="1">
              <a:off x="943" y="2708"/>
              <a:ext cx="204" cy="332"/>
            </a:xfrm>
            <a:prstGeom prst="straightConnector1">
              <a:avLst/>
            </a:prstGeom>
            <a:noFill/>
            <a:ln cap="flat" cmpd="sng" w="12700">
              <a:solidFill>
                <a:srgbClr val="000000"/>
              </a:solidFill>
              <a:prstDash val="solid"/>
              <a:round/>
              <a:headEnd len="med" w="med" type="none"/>
              <a:tailEnd len="med" w="med" type="triangle"/>
            </a:ln>
          </p:spPr>
        </p:cxnSp>
        <p:cxnSp>
          <p:nvCxnSpPr>
            <p:cNvPr id="238" name="Google Shape;238;p9"/>
            <p:cNvCxnSpPr/>
            <p:nvPr/>
          </p:nvCxnSpPr>
          <p:spPr>
            <a:xfrm flipH="1">
              <a:off x="1350" y="2208"/>
              <a:ext cx="254" cy="333"/>
            </a:xfrm>
            <a:prstGeom prst="straightConnector1">
              <a:avLst/>
            </a:prstGeom>
            <a:noFill/>
            <a:ln cap="flat" cmpd="sng" w="12700">
              <a:solidFill>
                <a:srgbClr val="000000"/>
              </a:solidFill>
              <a:prstDash val="solid"/>
              <a:round/>
              <a:headEnd len="med" w="med" type="none"/>
              <a:tailEnd len="med" w="med" type="triangle"/>
            </a:ln>
          </p:spPr>
        </p:cxnSp>
        <p:cxnSp>
          <p:nvCxnSpPr>
            <p:cNvPr id="239" name="Google Shape;239;p9"/>
            <p:cNvCxnSpPr/>
            <p:nvPr/>
          </p:nvCxnSpPr>
          <p:spPr>
            <a:xfrm>
              <a:off x="2113" y="2208"/>
              <a:ext cx="305" cy="333"/>
            </a:xfrm>
            <a:prstGeom prst="straightConnector1">
              <a:avLst/>
            </a:prstGeom>
            <a:noFill/>
            <a:ln cap="flat" cmpd="sng" w="12700">
              <a:solidFill>
                <a:srgbClr val="000000"/>
              </a:solidFill>
              <a:prstDash val="solid"/>
              <a:round/>
              <a:headEnd len="med" w="med" type="none"/>
              <a:tailEnd len="med" w="med" type="triangle"/>
            </a:ln>
          </p:spPr>
        </p:cxnSp>
        <p:cxnSp>
          <p:nvCxnSpPr>
            <p:cNvPr id="240" name="Google Shape;240;p9"/>
            <p:cNvCxnSpPr/>
            <p:nvPr/>
          </p:nvCxnSpPr>
          <p:spPr>
            <a:xfrm>
              <a:off x="1452" y="1750"/>
              <a:ext cx="356" cy="292"/>
            </a:xfrm>
            <a:prstGeom prst="straightConnector1">
              <a:avLst/>
            </a:prstGeom>
            <a:noFill/>
            <a:ln cap="flat" cmpd="sng" w="12700">
              <a:solidFill>
                <a:srgbClr val="000000"/>
              </a:solidFill>
              <a:prstDash val="solid"/>
              <a:round/>
              <a:headEnd len="med" w="med" type="none"/>
              <a:tailEnd len="med" w="med" type="triangle"/>
            </a:ln>
          </p:spPr>
        </p:cxnSp>
        <p:cxnSp>
          <p:nvCxnSpPr>
            <p:cNvPr id="241" name="Google Shape;241;p9"/>
            <p:cNvCxnSpPr/>
            <p:nvPr/>
          </p:nvCxnSpPr>
          <p:spPr>
            <a:xfrm flipH="1">
              <a:off x="587" y="1750"/>
              <a:ext cx="356" cy="292"/>
            </a:xfrm>
            <a:prstGeom prst="straightConnector1">
              <a:avLst/>
            </a:prstGeom>
            <a:noFill/>
            <a:ln cap="flat" cmpd="sng" w="12700">
              <a:solidFill>
                <a:srgbClr val="000000"/>
              </a:solidFill>
              <a:prstDash val="solid"/>
              <a:round/>
              <a:headEnd len="med" w="med" type="none"/>
              <a:tailEnd len="med" w="med" type="triangle"/>
            </a:ln>
          </p:spPr>
        </p:cxnSp>
        <p:sp>
          <p:nvSpPr>
            <p:cNvPr id="242" name="Google Shape;242;p9"/>
            <p:cNvSpPr txBox="1"/>
            <p:nvPr/>
          </p:nvSpPr>
          <p:spPr>
            <a:xfrm>
              <a:off x="913" y="1584"/>
              <a:ext cx="590"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Refund</a:t>
              </a:r>
              <a:endParaRPr sz="1333">
                <a:solidFill>
                  <a:schemeClr val="lt2"/>
                </a:solidFill>
                <a:latin typeface="Arial"/>
                <a:ea typeface="Arial"/>
                <a:cs typeface="Arial"/>
                <a:sym typeface="Arial"/>
              </a:endParaRPr>
            </a:p>
          </p:txBody>
        </p:sp>
        <p:sp>
          <p:nvSpPr>
            <p:cNvPr id="243" name="Google Shape;243;p9"/>
            <p:cNvSpPr txBox="1"/>
            <p:nvPr/>
          </p:nvSpPr>
          <p:spPr>
            <a:xfrm>
              <a:off x="1553" y="2042"/>
              <a:ext cx="589"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MarSt</a:t>
              </a:r>
              <a:endParaRPr sz="1333">
                <a:solidFill>
                  <a:schemeClr val="lt2"/>
                </a:solidFill>
                <a:latin typeface="Arial"/>
                <a:ea typeface="Arial"/>
                <a:cs typeface="Arial"/>
                <a:sym typeface="Arial"/>
              </a:endParaRPr>
            </a:p>
          </p:txBody>
        </p:sp>
        <p:sp>
          <p:nvSpPr>
            <p:cNvPr id="244" name="Google Shape;244;p9"/>
            <p:cNvSpPr txBox="1"/>
            <p:nvPr/>
          </p:nvSpPr>
          <p:spPr>
            <a:xfrm>
              <a:off x="1096" y="2541"/>
              <a:ext cx="610" cy="183"/>
            </a:xfrm>
            <a:prstGeom prst="rect">
              <a:avLst/>
            </a:prstGeom>
            <a:solidFill>
              <a:srgbClr val="FFFF00"/>
            </a:solidFill>
            <a:ln cap="flat" cmpd="sng" w="12700">
              <a:solidFill>
                <a:srgbClr val="0000FF"/>
              </a:solidFill>
              <a:prstDash val="solid"/>
              <a:miter lim="800000"/>
              <a:headEnd len="sm" w="sm" type="none"/>
              <a:tailEnd len="sm" w="sm" type="none"/>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2D1993"/>
                  </a:solidFill>
                  <a:latin typeface="Arial"/>
                  <a:ea typeface="Arial"/>
                  <a:cs typeface="Arial"/>
                  <a:sym typeface="Arial"/>
                </a:rPr>
                <a:t>TaxInc</a:t>
              </a:r>
              <a:endParaRPr sz="1333">
                <a:solidFill>
                  <a:schemeClr val="lt2"/>
                </a:solidFill>
                <a:latin typeface="Arial"/>
                <a:ea typeface="Arial"/>
                <a:cs typeface="Arial"/>
                <a:sym typeface="Arial"/>
              </a:endParaRPr>
            </a:p>
          </p:txBody>
        </p:sp>
        <p:sp>
          <p:nvSpPr>
            <p:cNvPr id="245" name="Google Shape;245;p9"/>
            <p:cNvSpPr/>
            <p:nvPr/>
          </p:nvSpPr>
          <p:spPr>
            <a:xfrm>
              <a:off x="1680" y="3038"/>
              <a:ext cx="395" cy="231"/>
            </a:xfrm>
            <a:prstGeom prst="roundRect">
              <a:avLst>
                <a:gd fmla="val 16769"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6" name="Google Shape;246;p9"/>
            <p:cNvSpPr txBox="1"/>
            <p:nvPr/>
          </p:nvSpPr>
          <p:spPr>
            <a:xfrm>
              <a:off x="1632" y="3038"/>
              <a:ext cx="432"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47" name="Google Shape;247;p9"/>
            <p:cNvSpPr/>
            <p:nvPr/>
          </p:nvSpPr>
          <p:spPr>
            <a:xfrm>
              <a:off x="740" y="3049"/>
              <a:ext cx="412" cy="22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48" name="Google Shape;248;p9"/>
            <p:cNvSpPr txBox="1"/>
            <p:nvPr/>
          </p:nvSpPr>
          <p:spPr>
            <a:xfrm>
              <a:off x="802" y="3040"/>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49" name="Google Shape;249;p9"/>
            <p:cNvSpPr/>
            <p:nvPr/>
          </p:nvSpPr>
          <p:spPr>
            <a:xfrm>
              <a:off x="384" y="2051"/>
              <a:ext cx="432" cy="219"/>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50" name="Google Shape;250;p9"/>
            <p:cNvSpPr txBox="1"/>
            <p:nvPr/>
          </p:nvSpPr>
          <p:spPr>
            <a:xfrm>
              <a:off x="446" y="2042"/>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rgbClr val="00FFFF"/>
                </a:solidFill>
                <a:latin typeface="Arial"/>
                <a:ea typeface="Arial"/>
                <a:cs typeface="Arial"/>
                <a:sym typeface="Arial"/>
              </a:endParaRPr>
            </a:p>
          </p:txBody>
        </p:sp>
        <p:sp>
          <p:nvSpPr>
            <p:cNvPr id="251" name="Google Shape;251;p9"/>
            <p:cNvSpPr/>
            <p:nvPr/>
          </p:nvSpPr>
          <p:spPr>
            <a:xfrm>
              <a:off x="2208" y="2558"/>
              <a:ext cx="432" cy="240"/>
            </a:xfrm>
            <a:prstGeom prst="roundRect">
              <a:avLst>
                <a:gd fmla="val 16667" name="adj"/>
              </a:avLst>
            </a:prstGeom>
            <a:solidFill>
              <a:srgbClr val="33CCFF"/>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500">
                <a:solidFill>
                  <a:schemeClr val="dk1"/>
                </a:solidFill>
                <a:latin typeface="Calibri"/>
                <a:ea typeface="Calibri"/>
                <a:cs typeface="Calibri"/>
                <a:sym typeface="Calibri"/>
              </a:endParaRPr>
            </a:p>
          </p:txBody>
        </p:sp>
        <p:sp>
          <p:nvSpPr>
            <p:cNvPr id="252" name="Google Shape;252;p9"/>
            <p:cNvSpPr txBox="1"/>
            <p:nvPr/>
          </p:nvSpPr>
          <p:spPr>
            <a:xfrm>
              <a:off x="2258" y="2558"/>
              <a:ext cx="304" cy="183"/>
            </a:xfrm>
            <a:prstGeom prst="rect">
              <a:avLst/>
            </a:prstGeom>
            <a:noFill/>
            <a:ln>
              <a:noFill/>
            </a:ln>
          </p:spPr>
          <p:txBody>
            <a:bodyPr anchorCtr="0" anchor="t" bIns="45700" lIns="91425" spcFirstLastPara="1" rIns="91425" wrap="square" tIns="45700">
              <a:spAutoFit/>
            </a:bodyPr>
            <a:lstStyle/>
            <a:p>
              <a:pPr indent="-342900" lvl="0" marL="342900" marR="0" rtl="0" algn="ctr">
                <a:spcBef>
                  <a:spcPts val="0"/>
                </a:spcBef>
                <a:spcAft>
                  <a:spcPts val="0"/>
                </a:spcAft>
                <a:buClr>
                  <a:schemeClr val="accent2"/>
                </a:buClr>
                <a:buSzPts val="1000"/>
                <a:buFont typeface="Arial"/>
                <a:buNone/>
              </a:pPr>
              <a:r>
                <a:rPr b="1" lang="en-US" sz="1333">
                  <a:solidFill>
                    <a:srgbClr val="800000"/>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53" name="Google Shape;253;p9"/>
            <p:cNvSpPr txBox="1"/>
            <p:nvPr/>
          </p:nvSpPr>
          <p:spPr>
            <a:xfrm>
              <a:off x="472" y="1750"/>
              <a:ext cx="319"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Yes</a:t>
              </a:r>
              <a:endParaRPr sz="1333">
                <a:solidFill>
                  <a:schemeClr val="lt2"/>
                </a:solidFill>
                <a:latin typeface="Arial"/>
                <a:ea typeface="Arial"/>
                <a:cs typeface="Arial"/>
                <a:sym typeface="Arial"/>
              </a:endParaRPr>
            </a:p>
          </p:txBody>
        </p:sp>
        <p:sp>
          <p:nvSpPr>
            <p:cNvPr id="254" name="Google Shape;254;p9"/>
            <p:cNvSpPr txBox="1"/>
            <p:nvPr/>
          </p:nvSpPr>
          <p:spPr>
            <a:xfrm>
              <a:off x="1631" y="1750"/>
              <a:ext cx="27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No</a:t>
              </a:r>
              <a:endParaRPr sz="1333">
                <a:solidFill>
                  <a:schemeClr val="lt2"/>
                </a:solidFill>
                <a:latin typeface="Arial"/>
                <a:ea typeface="Arial"/>
                <a:cs typeface="Arial"/>
                <a:sym typeface="Arial"/>
              </a:endParaRPr>
            </a:p>
          </p:txBody>
        </p:sp>
        <p:sp>
          <p:nvSpPr>
            <p:cNvPr id="255" name="Google Shape;255;p9"/>
            <p:cNvSpPr txBox="1"/>
            <p:nvPr/>
          </p:nvSpPr>
          <p:spPr>
            <a:xfrm>
              <a:off x="2275" y="2232"/>
              <a:ext cx="560"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Married</a:t>
              </a:r>
              <a:r>
                <a:rPr lang="en-US" sz="1333">
                  <a:solidFill>
                    <a:schemeClr val="lt2"/>
                  </a:solidFill>
                  <a:latin typeface="Arial"/>
                  <a:ea typeface="Arial"/>
                  <a:cs typeface="Arial"/>
                  <a:sym typeface="Arial"/>
                </a:rPr>
                <a:t> </a:t>
              </a:r>
              <a:endParaRPr/>
            </a:p>
          </p:txBody>
        </p:sp>
        <p:sp>
          <p:nvSpPr>
            <p:cNvPr id="256" name="Google Shape;256;p9"/>
            <p:cNvSpPr txBox="1"/>
            <p:nvPr/>
          </p:nvSpPr>
          <p:spPr>
            <a:xfrm>
              <a:off x="914" y="2250"/>
              <a:ext cx="985"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Single, Divorced</a:t>
              </a:r>
              <a:endParaRPr sz="1333">
                <a:solidFill>
                  <a:schemeClr val="lt2"/>
                </a:solidFill>
                <a:latin typeface="Arial"/>
                <a:ea typeface="Arial"/>
                <a:cs typeface="Arial"/>
                <a:sym typeface="Arial"/>
              </a:endParaRPr>
            </a:p>
          </p:txBody>
        </p:sp>
        <p:sp>
          <p:nvSpPr>
            <p:cNvPr id="257" name="Google Shape;257;p9"/>
            <p:cNvSpPr txBox="1"/>
            <p:nvPr/>
          </p:nvSpPr>
          <p:spPr>
            <a:xfrm>
              <a:off x="630" y="2749"/>
              <a:ext cx="43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&lt; 80K</a:t>
              </a:r>
              <a:endParaRPr sz="1333">
                <a:solidFill>
                  <a:schemeClr val="lt2"/>
                </a:solidFill>
                <a:latin typeface="Arial"/>
                <a:ea typeface="Arial"/>
                <a:cs typeface="Arial"/>
                <a:sym typeface="Arial"/>
              </a:endParaRPr>
            </a:p>
          </p:txBody>
        </p:sp>
        <p:sp>
          <p:nvSpPr>
            <p:cNvPr id="258" name="Google Shape;258;p9"/>
            <p:cNvSpPr txBox="1"/>
            <p:nvPr/>
          </p:nvSpPr>
          <p:spPr>
            <a:xfrm>
              <a:off x="1748" y="2749"/>
              <a:ext cx="438" cy="183"/>
            </a:xfrm>
            <a:prstGeom prst="rect">
              <a:avLst/>
            </a:prstGeom>
            <a:noFill/>
            <a:ln>
              <a:noFill/>
            </a:ln>
          </p:spPr>
          <p:txBody>
            <a:bodyPr anchorCtr="0" anchor="t" bIns="45700" lIns="91425" spcFirstLastPara="1" rIns="91425" wrap="square" tIns="45700">
              <a:spAutoFit/>
            </a:bodyPr>
            <a:lstStyle/>
            <a:p>
              <a:pPr indent="-342900" lvl="0" marL="342900" marR="0" rtl="0" algn="r">
                <a:spcBef>
                  <a:spcPts val="0"/>
                </a:spcBef>
                <a:spcAft>
                  <a:spcPts val="0"/>
                </a:spcAft>
                <a:buClr>
                  <a:schemeClr val="accent2"/>
                </a:buClr>
                <a:buSzPts val="1000"/>
                <a:buFont typeface="Arial"/>
                <a:buNone/>
              </a:pPr>
              <a:r>
                <a:rPr lang="en-US" sz="1333">
                  <a:solidFill>
                    <a:schemeClr val="dk1"/>
                  </a:solidFill>
                  <a:latin typeface="Arial"/>
                  <a:ea typeface="Arial"/>
                  <a:cs typeface="Arial"/>
                  <a:sym typeface="Arial"/>
                </a:rPr>
                <a:t>&gt; 80K</a:t>
              </a:r>
              <a:endParaRPr sz="1333">
                <a:solidFill>
                  <a:schemeClr val="lt2"/>
                </a:solidFill>
                <a:latin typeface="Arial"/>
                <a:ea typeface="Arial"/>
                <a:cs typeface="Arial"/>
                <a:sym typeface="Arial"/>
              </a:endParaRPr>
            </a:p>
          </p:txBody>
        </p:sp>
      </p:grpSp>
      <p:graphicFrame>
        <p:nvGraphicFramePr>
          <p:cNvPr id="259" name="Google Shape;259;p9"/>
          <p:cNvGraphicFramePr/>
          <p:nvPr/>
        </p:nvGraphicFramePr>
        <p:xfrm>
          <a:off x="4889500" y="1695979"/>
          <a:ext cx="2786063" cy="944563"/>
        </p:xfrm>
        <a:graphic>
          <a:graphicData uri="http://schemas.openxmlformats.org/presentationml/2006/ole">
            <mc:AlternateContent>
              <mc:Choice Requires="v">
                <p:oleObj r:id="rId4" imgH="944563" imgW="2786063" progId="Word.Document.8" spid="_x0000_s1">
                  <p:embed/>
                </p:oleObj>
              </mc:Choice>
              <mc:Fallback>
                <p:oleObj r:id="rId5" imgH="944563" imgW="2786063" progId="Word.Document.8">
                  <p:embed/>
                  <p:pic>
                    <p:nvPicPr>
                      <p:cNvPr id="259" name="Google Shape;259;p9"/>
                      <p:cNvPicPr preferRelativeResize="0"/>
                      <p:nvPr/>
                    </p:nvPicPr>
                    <p:blipFill rotWithShape="1">
                      <a:blip r:embed="rId6">
                        <a:alphaModFix/>
                      </a:blip>
                      <a:srcRect b="0" l="0" r="0" t="0"/>
                      <a:stretch/>
                    </p:blipFill>
                    <p:spPr>
                      <a:xfrm>
                        <a:off x="4889500" y="1695979"/>
                        <a:ext cx="2786063" cy="944563"/>
                      </a:xfrm>
                      <a:prstGeom prst="rect">
                        <a:avLst/>
                      </a:prstGeom>
                      <a:noFill/>
                      <a:ln>
                        <a:noFill/>
                      </a:ln>
                    </p:spPr>
                  </p:pic>
                </p:oleObj>
              </mc:Fallback>
            </mc:AlternateContent>
          </a:graphicData>
        </a:graphic>
      </p:graphicFrame>
      <p:sp>
        <p:nvSpPr>
          <p:cNvPr id="260" name="Google Shape;260;p9"/>
          <p:cNvSpPr txBox="1"/>
          <p:nvPr/>
        </p:nvSpPr>
        <p:spPr>
          <a:xfrm>
            <a:off x="4762500" y="1314979"/>
            <a:ext cx="1333500" cy="297582"/>
          </a:xfrm>
          <a:prstGeom prst="rect">
            <a:avLst/>
          </a:prstGeom>
          <a:noFill/>
          <a:ln>
            <a:noFill/>
          </a:ln>
        </p:spPr>
        <p:txBody>
          <a:bodyPr anchorCtr="0" anchor="t" bIns="45700" lIns="91425" spcFirstLastPara="1" rIns="91425" wrap="square" tIns="45700">
            <a:spAutoFit/>
          </a:bodyPr>
          <a:lstStyle/>
          <a:p>
            <a:pPr indent="-342900" lvl="0" marL="342900" marR="0" rtl="0" algn="ctr">
              <a:lnSpc>
                <a:spcPct val="80000"/>
              </a:lnSpc>
              <a:spcBef>
                <a:spcPts val="0"/>
              </a:spcBef>
              <a:spcAft>
                <a:spcPts val="0"/>
              </a:spcAft>
              <a:buClr>
                <a:schemeClr val="accent2"/>
              </a:buClr>
              <a:buSzPts val="1250"/>
              <a:buFont typeface="Arial"/>
              <a:buNone/>
            </a:pPr>
            <a:r>
              <a:rPr b="1" lang="en-US" sz="1667">
                <a:solidFill>
                  <a:schemeClr val="dk2"/>
                </a:solidFill>
                <a:latin typeface="Arial"/>
                <a:ea typeface="Arial"/>
                <a:cs typeface="Arial"/>
                <a:sym typeface="Arial"/>
              </a:rPr>
              <a:t>Test Data</a:t>
            </a:r>
            <a:endParaRPr sz="1667">
              <a:solidFill>
                <a:schemeClr val="lt2"/>
              </a:solidFill>
              <a:latin typeface="Arial"/>
              <a:ea typeface="Arial"/>
              <a:cs typeface="Arial"/>
              <a:sym typeface="Arial"/>
            </a:endParaRPr>
          </a:p>
        </p:txBody>
      </p:sp>
      <p:cxnSp>
        <p:nvCxnSpPr>
          <p:cNvPr id="261" name="Google Shape;261;p9"/>
          <p:cNvCxnSpPr/>
          <p:nvPr/>
        </p:nvCxnSpPr>
        <p:spPr>
          <a:xfrm flipH="1">
            <a:off x="2984500" y="1886479"/>
            <a:ext cx="1968500" cy="571500"/>
          </a:xfrm>
          <a:prstGeom prst="straightConnector1">
            <a:avLst/>
          </a:prstGeom>
          <a:noFill/>
          <a:ln cap="flat" cmpd="sng" w="15875">
            <a:solidFill>
              <a:srgbClr val="FF0000"/>
            </a:solidFill>
            <a:prstDash val="dash"/>
            <a:round/>
            <a:headEnd len="med" w="med" type="triangle"/>
            <a:tailEnd len="med" w="med" type="none"/>
          </a:ln>
        </p:spPr>
      </p:cxnSp>
      <p:sp>
        <p:nvSpPr>
          <p:cNvPr id="262" name="Google Shape;262;p9"/>
          <p:cNvSpPr/>
          <p:nvPr/>
        </p:nvSpPr>
        <p:spPr>
          <a:xfrm>
            <a:off x="0" y="0"/>
            <a:ext cx="2542876"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3000">
                <a:solidFill>
                  <a:srgbClr val="FF6700"/>
                </a:solidFill>
                <a:latin typeface="Garamond"/>
                <a:ea typeface="Garamond"/>
                <a:cs typeface="Garamond"/>
                <a:sym typeface="Garamond"/>
              </a:rPr>
              <a:t>Apply Model to Test Data</a:t>
            </a:r>
            <a:endParaRPr sz="3000">
              <a:solidFill>
                <a:srgbClr val="FF6700"/>
              </a:solidFill>
              <a:latin typeface="Garamond"/>
              <a:ea typeface="Garamond"/>
              <a:cs typeface="Garamond"/>
              <a:sym typeface="Garamon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2015-09-01T10:28:05Z</dcterms:created>
  <dc:creator>User 2</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10589979</vt:lpwstr>
  </property>
  <property fmtid="{D5CDD505-2E9C-101B-9397-08002B2CF9AE}" pid="3" name="NXPowerLiteSettings">
    <vt:lpwstr>F7000400038000</vt:lpwstr>
  </property>
  <property fmtid="{D5CDD505-2E9C-101B-9397-08002B2CF9AE}" pid="4" name="NXPowerLiteVersion">
    <vt:lpwstr>D7.1.1</vt:lpwstr>
  </property>
</Properties>
</file>