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wdp" ContentType="image/vnd.ms-photo"/>
  <Default Extension="xlsm" ContentType="application/vnd.ms-excel.sheet.macroEnabled.12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621" r:id="rId3"/>
    <p:sldId id="622" r:id="rId4"/>
    <p:sldId id="654" r:id="rId5"/>
    <p:sldId id="610" r:id="rId6"/>
    <p:sldId id="642" r:id="rId7"/>
    <p:sldId id="659" r:id="rId8"/>
    <p:sldId id="529" r:id="rId9"/>
    <p:sldId id="531" r:id="rId10"/>
    <p:sldId id="619" r:id="rId11"/>
    <p:sldId id="505" r:id="rId12"/>
    <p:sldId id="528" r:id="rId13"/>
    <p:sldId id="527" r:id="rId14"/>
    <p:sldId id="542" r:id="rId15"/>
    <p:sldId id="539" r:id="rId16"/>
    <p:sldId id="537" r:id="rId17"/>
    <p:sldId id="538" r:id="rId18"/>
    <p:sldId id="263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700"/>
    <a:srgbClr val="1359D2"/>
    <a:srgbClr val="D883FF"/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660B408-B3CF-4A94-85FC-2B1E0A45F4A2}" styleName="Dark Style 2 - Accent 1/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590"/>
  </p:normalViewPr>
  <p:slideViewPr>
    <p:cSldViewPr snapToGrid="0" snapToObjects="1">
      <p:cViewPr varScale="1">
        <p:scale>
          <a:sx n="78" d="100"/>
          <a:sy n="78" d="100"/>
        </p:scale>
        <p:origin x="7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Book6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Book6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Sheet2!$C$2</c:f>
              <c:strCache>
                <c:ptCount val="1"/>
                <c:pt idx="0">
                  <c:v>Salary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Sheet2!$B$3:$B$12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9</c:v>
                </c:pt>
                <c:pt idx="4">
                  <c:v>12</c:v>
                </c:pt>
                <c:pt idx="5">
                  <c:v>14</c:v>
                </c:pt>
                <c:pt idx="6">
                  <c:v>10</c:v>
                </c:pt>
                <c:pt idx="7">
                  <c:v>2</c:v>
                </c:pt>
                <c:pt idx="8">
                  <c:v>6</c:v>
                </c:pt>
                <c:pt idx="9">
                  <c:v>6</c:v>
                </c:pt>
              </c:numCache>
            </c:numRef>
          </c:xVal>
          <c:yVal>
            <c:numRef>
              <c:f>Sheet2!$C$3:$C$12</c:f>
              <c:numCache>
                <c:formatCode>General</c:formatCode>
                <c:ptCount val="10"/>
                <c:pt idx="0">
                  <c:v>50</c:v>
                </c:pt>
                <c:pt idx="1">
                  <c:v>70</c:v>
                </c:pt>
                <c:pt idx="2">
                  <c:v>55</c:v>
                </c:pt>
                <c:pt idx="3">
                  <c:v>75</c:v>
                </c:pt>
                <c:pt idx="4">
                  <c:v>120</c:v>
                </c:pt>
                <c:pt idx="5">
                  <c:v>150</c:v>
                </c:pt>
                <c:pt idx="6">
                  <c:v>75</c:v>
                </c:pt>
                <c:pt idx="7">
                  <c:v>40</c:v>
                </c:pt>
                <c:pt idx="8">
                  <c:v>80</c:v>
                </c:pt>
                <c:pt idx="9">
                  <c:v>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65B-594C-B7AF-4ACA532CB8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1097744"/>
        <c:axId val="1485382944"/>
      </c:scatterChart>
      <c:valAx>
        <c:axId val="14310977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5382944"/>
        <c:crosses val="autoZero"/>
        <c:crossBetween val="midCat"/>
      </c:valAx>
      <c:valAx>
        <c:axId val="1485382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10977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accent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Sheet2!$C$2</c:f>
              <c:strCache>
                <c:ptCount val="1"/>
                <c:pt idx="0">
                  <c:v>Salary</c:v>
                </c:pt>
              </c:strCache>
            </c:strRef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trendline>
            <c:spPr>
              <a:ln w="19050" cap="rnd">
                <a:solidFill>
                  <a:schemeClr val="accent1"/>
                </a:solidFill>
                <a:prstDash val="sysDot"/>
              </a:ln>
              <a:effectLst/>
            </c:spPr>
            <c:trendlineType val="linear"/>
            <c:dispRSqr val="0"/>
            <c:dispEq val="0"/>
          </c:trendline>
          <c:xVal>
            <c:numRef>
              <c:f>Sheet2!$B$3:$B$12</c:f>
              <c:numCache>
                <c:formatCode>General</c:formatCode>
                <c:ptCount val="10"/>
                <c:pt idx="0">
                  <c:v>2</c:v>
                </c:pt>
                <c:pt idx="1">
                  <c:v>4</c:v>
                </c:pt>
                <c:pt idx="2">
                  <c:v>3</c:v>
                </c:pt>
                <c:pt idx="3">
                  <c:v>9</c:v>
                </c:pt>
                <c:pt idx="4">
                  <c:v>12</c:v>
                </c:pt>
                <c:pt idx="5">
                  <c:v>14</c:v>
                </c:pt>
                <c:pt idx="6">
                  <c:v>10</c:v>
                </c:pt>
                <c:pt idx="7">
                  <c:v>2</c:v>
                </c:pt>
                <c:pt idx="8">
                  <c:v>6</c:v>
                </c:pt>
                <c:pt idx="9">
                  <c:v>6</c:v>
                </c:pt>
              </c:numCache>
            </c:numRef>
          </c:xVal>
          <c:yVal>
            <c:numRef>
              <c:f>Sheet2!$C$3:$C$12</c:f>
              <c:numCache>
                <c:formatCode>General</c:formatCode>
                <c:ptCount val="10"/>
                <c:pt idx="0">
                  <c:v>50</c:v>
                </c:pt>
                <c:pt idx="1">
                  <c:v>70</c:v>
                </c:pt>
                <c:pt idx="2">
                  <c:v>55</c:v>
                </c:pt>
                <c:pt idx="3">
                  <c:v>75</c:v>
                </c:pt>
                <c:pt idx="4">
                  <c:v>120</c:v>
                </c:pt>
                <c:pt idx="5">
                  <c:v>150</c:v>
                </c:pt>
                <c:pt idx="6">
                  <c:v>75</c:v>
                </c:pt>
                <c:pt idx="7">
                  <c:v>40</c:v>
                </c:pt>
                <c:pt idx="8">
                  <c:v>80</c:v>
                </c:pt>
                <c:pt idx="9">
                  <c:v>70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365B-594C-B7AF-4ACA532CB88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431097744"/>
        <c:axId val="1485382944"/>
      </c:scatterChart>
      <c:valAx>
        <c:axId val="143109774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85382944"/>
        <c:crosses val="autoZero"/>
        <c:crossBetween val="midCat"/>
      </c:valAx>
      <c:valAx>
        <c:axId val="14853829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431097744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solidFill>
        <a:schemeClr val="accent2"/>
      </a:solidFill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467D96-8005-7F44-8E5F-33D562E4DE7E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17AD9F6-8A84-6F41-A90B-45C654442C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0260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7">
            <a:extLst>
              <a:ext uri="{FF2B5EF4-FFF2-40B4-BE49-F238E27FC236}">
                <a16:creationId xmlns:a16="http://schemas.microsoft.com/office/drawing/2014/main" id="{ECF8631C-4938-8846-A63B-CFF8C0EE91A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F0FDA80A-A72F-A444-B42C-028C669DA3C5}" type="slidenum">
              <a:rPr lang="en-US" altLang="en-US" smtClean="0">
                <a:latin typeface="Calibri" panose="020F0502020204030204" pitchFamily="34" charset="0"/>
              </a:rPr>
              <a:pPr/>
              <a:t>2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22530" name="Slide Image Placeholder 1">
            <a:extLst>
              <a:ext uri="{FF2B5EF4-FFF2-40B4-BE49-F238E27FC236}">
                <a16:creationId xmlns:a16="http://schemas.microsoft.com/office/drawing/2014/main" id="{F27CCE10-CF0B-8449-862F-9CC9E592BB4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1862138" y="68263"/>
            <a:ext cx="3398837" cy="1912937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2531" name="Notes Placeholder 2">
            <a:extLst>
              <a:ext uri="{FF2B5EF4-FFF2-40B4-BE49-F238E27FC236}">
                <a16:creationId xmlns:a16="http://schemas.microsoft.com/office/drawing/2014/main" id="{23005400-C748-8544-8187-0D97E8F0A7DE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303213" y="2057400"/>
            <a:ext cx="6781800" cy="71628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3229" tIns="46614" rIns="93229" bIns="46614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22532" name="Slide Number Placeholder 3">
            <a:extLst>
              <a:ext uri="{FF2B5EF4-FFF2-40B4-BE49-F238E27FC236}">
                <a16:creationId xmlns:a16="http://schemas.microsoft.com/office/drawing/2014/main" id="{1AE7D98D-E7A8-E549-A9F6-E5C7D595A837}"/>
              </a:ext>
            </a:extLst>
          </p:cNvPr>
          <p:cNvSpPr txBox="1">
            <a:spLocks noGrp="1"/>
          </p:cNvSpPr>
          <p:nvPr/>
        </p:nvSpPr>
        <p:spPr bwMode="auto">
          <a:xfrm>
            <a:off x="4141788" y="9120188"/>
            <a:ext cx="3171825" cy="479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229" tIns="46614" rIns="93229" bIns="46614" anchor="b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pPr algn="r" eaLnBrk="1" hangingPunct="1"/>
            <a:fld id="{33D2D061-C957-A04E-BD71-C0B32F44DA85}" type="slidenum">
              <a:rPr lang="en-US" altLang="en-US" sz="1300"/>
              <a:pPr algn="r" eaLnBrk="1" hangingPunct="1"/>
              <a:t>2</a:t>
            </a:fld>
            <a:endParaRPr lang="en-US" altLang="en-US" sz="1300"/>
          </a:p>
        </p:txBody>
      </p:sp>
      <p:sp>
        <p:nvSpPr>
          <p:cNvPr id="22533" name="Date Placeholder 5">
            <a:extLst>
              <a:ext uri="{FF2B5EF4-FFF2-40B4-BE49-F238E27FC236}">
                <a16:creationId xmlns:a16="http://schemas.microsoft.com/office/drawing/2014/main" id="{686405DF-3710-F64B-B405-D19B65473784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latin typeface="Calibri" panose="020F0502020204030204" pitchFamily="34" charset="0"/>
              </a:rPr>
              <a:t>2/1/2014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01842F77-CC36-E646-893F-8CA4F455FF26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Header Placeholder 7">
            <a:extLst>
              <a:ext uri="{FF2B5EF4-FFF2-40B4-BE49-F238E27FC236}">
                <a16:creationId xmlns:a16="http://schemas.microsoft.com/office/drawing/2014/main" id="{E19E37BC-56EC-9E48-B2BB-7BCEDCD4B56B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</a:t>
            </a:r>
          </a:p>
        </p:txBody>
      </p:sp>
    </p:spTree>
    <p:extLst>
      <p:ext uri="{BB962C8B-B14F-4D97-AF65-F5344CB8AC3E}">
        <p14:creationId xmlns:p14="http://schemas.microsoft.com/office/powerpoint/2010/main" val="316589365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Image Placeholder 1">
            <a:extLst>
              <a:ext uri="{FF2B5EF4-FFF2-40B4-BE49-F238E27FC236}">
                <a16:creationId xmlns:a16="http://schemas.microsoft.com/office/drawing/2014/main" id="{78F7C7A4-7BE6-1A47-86C3-2728AE96556A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6322" name="Notes Placeholder 2">
            <a:extLst>
              <a:ext uri="{FF2B5EF4-FFF2-40B4-BE49-F238E27FC236}">
                <a16:creationId xmlns:a16="http://schemas.microsoft.com/office/drawing/2014/main" id="{DB9D37CE-20E5-7140-B128-5564D922369A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/>
          </a:p>
        </p:txBody>
      </p:sp>
      <p:sp>
        <p:nvSpPr>
          <p:cNvPr id="56323" name="Slide Number Placeholder 3">
            <a:extLst>
              <a:ext uri="{FF2B5EF4-FFF2-40B4-BE49-F238E27FC236}">
                <a16:creationId xmlns:a16="http://schemas.microsoft.com/office/drawing/2014/main" id="{CE8203B2-7F83-2149-A6FE-83309C6D1C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fld id="{B9C761CB-035D-1543-BE09-C3D09D9AC09E}" type="slidenum">
              <a:rPr lang="en-US" altLang="en-US" smtClean="0">
                <a:latin typeface="Calibri" panose="020F0502020204030204" pitchFamily="34" charset="0"/>
              </a:rPr>
              <a:pPr/>
              <a:t>16</a:t>
            </a:fld>
            <a:endParaRPr lang="en-US" altLang="en-US">
              <a:latin typeface="Calibri" panose="020F0502020204030204" pitchFamily="34" charset="0"/>
            </a:endParaRPr>
          </a:p>
        </p:txBody>
      </p:sp>
      <p:sp>
        <p:nvSpPr>
          <p:cNvPr id="56324" name="Date Placeholder 4">
            <a:extLst>
              <a:ext uri="{FF2B5EF4-FFF2-40B4-BE49-F238E27FC236}">
                <a16:creationId xmlns:a16="http://schemas.microsoft.com/office/drawing/2014/main" id="{91041DE0-5F5F-BC4C-A4B7-083B5195D300}"/>
              </a:ext>
            </a:extLst>
          </p:cNvPr>
          <p:cNvSpPr>
            <a:spLocks noGrp="1"/>
          </p:cNvSpPr>
          <p:nvPr>
            <p:ph type="dt" sz="quarter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MS PGothic" panose="020B0600070205080204" pitchFamily="34" charset="-128"/>
              </a:defRPr>
            </a:lvl9pPr>
          </a:lstStyle>
          <a:p>
            <a:r>
              <a:rPr lang="en-US" altLang="en-US">
                <a:latin typeface="Calibri" panose="020F0502020204030204" pitchFamily="34" charset="0"/>
              </a:rPr>
              <a:t>2/1/2014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4901028-1AEF-134F-8445-968049AE8B67}"/>
              </a:ext>
            </a:extLst>
          </p:cNvPr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Header Placeholder 6">
            <a:extLst>
              <a:ext uri="{FF2B5EF4-FFF2-40B4-BE49-F238E27FC236}">
                <a16:creationId xmlns:a16="http://schemas.microsoft.com/office/drawing/2014/main" id="{EC385666-71E4-5E4E-9FCE-67EB793D3966}"/>
              </a:ext>
            </a:extLst>
          </p:cNvPr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pPr>
              <a:defRPr/>
            </a:pPr>
            <a:r>
              <a:rPr lang="en-US"/>
              <a:t>Session 1</a:t>
            </a:r>
          </a:p>
        </p:txBody>
      </p:sp>
    </p:spTree>
    <p:extLst>
      <p:ext uri="{BB962C8B-B14F-4D97-AF65-F5344CB8AC3E}">
        <p14:creationId xmlns:p14="http://schemas.microsoft.com/office/powerpoint/2010/main" val="8248480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CA3228-9C96-194E-AFC0-EB3588615A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608731-630F-564F-BF20-639ACDCF810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0B73C9-65D5-AD44-AF2A-AFB1E013D1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3B95F48-0038-E049-858C-D819B84E98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FCBCFD-FB4D-7A44-972B-B76888FB4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714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0DD2E4-2D2E-6D40-932D-507A6CE1E1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9AF6FE1-73BF-5840-9BAA-B7106664E6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76D3C8F-E840-3748-B9E7-E88991529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DE9DF5-83AE-AF4D-93FC-0381D61BFE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5AAF256-2892-FD49-ADD1-01EA6C1CF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855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6007AA-366B-8549-A0CB-FD09595F0ED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44868C8-1D47-9A4B-B57B-7B849638FE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ECB069-A3E2-E444-96EA-27A49772C9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B8DFCF-A1BD-C647-8228-CD1ED24B39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3103D9-7F4B-5C47-803B-EF0486DBF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618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CB45C-E8E4-9B48-B6B1-FB5B2FC29F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F35B78-9868-E941-9359-AD3791CF01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567526-A111-5042-A204-ECF85781D7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F76D8E0-2B09-EB40-BAB8-AE0FE20E41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F37F5C-1E57-DF4A-8F69-9C3B207F9C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9504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3DB4A4-CE3F-DD45-B694-607970859A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BB316D-A12B-5045-94F9-57DD32FE65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57A3F9-1420-1C49-ADD6-E339D10174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E2E1A3-7D46-BA47-9CF7-65D4E19D24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60E380C-689A-254F-B806-104B3C8974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530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6F4E02-DB39-6141-B93C-D8812197EB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34BF87F-F3AD-F341-A2D0-BAC8BC94062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6E75245-A8E0-CD4A-ABC9-8143DF7205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FECFE43-08FC-5246-8490-F1AC95B28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E35E793-BA44-A842-9DB4-65CF9F1A8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7A749D-5B18-864C-9248-1257413E31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40961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56775F-07D6-BA45-9D10-EBEE071DB9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73CD64E-5B86-BE44-B06B-9F2A6E611F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08DE09C-3266-5A4F-8E37-1515C22733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9863B21-31AA-C748-92F9-33736514BA1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A0D8F73-4C83-4D48-8C25-96D8E120ADE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312258B-D412-384E-A142-823569F2FE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C22AC5-791A-8C4D-A370-8F5D0D8ED3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E22FA76-8266-C544-94AD-7574DC743A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3522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08A8AF-6E13-DC40-ABFC-2F9C281695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6AFC1C-D3D7-3947-8DE4-332A440F87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97405F4-4251-BA4C-97F1-511A048E0C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2C271A3-4E72-B04E-9420-7DA932672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2170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7B328B9-EF45-AC42-9242-E27BB94CE7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FBFB8A0-B430-FD46-A129-B7C90C484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B1128B-D853-674F-BEA9-F1906911DD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194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CC63D0-FEE2-894F-A535-DB0167D7EA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10993A-7DD9-134C-9D41-5F78823250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6E57EF-778A-A041-9A28-756539EB7A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0D5A93F-A3D1-C440-B7E8-D632BFEF44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DF9BBE5-DAFD-5743-93B9-30C7A383D8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361C5CB-D0FA-7B45-AEE3-214F96A38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46397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CCE1F4-CB3B-9E44-A0FA-8A705D3515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F9844ED-588F-A044-AA67-CA5EFD086D4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121D7E1-4E15-AD4F-B23A-78958FAB9E9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30DA47E-35EA-9245-BF8E-4E5A46D5B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7B167A7-ABE2-F14A-8F21-F9669AE693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C00747-30B4-1449-B8BD-451D9B41B1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29462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2625B8-51C7-474E-98E4-4C8B8C4834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3ABCA2-4A2A-5D4E-955B-633F49CA57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FF005F-D421-9145-8C36-E40A24A1BEB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35F1C-E06B-364F-AE2F-337D4F28DAD3}" type="datetimeFigureOut">
              <a:rPr lang="en-US" smtClean="0"/>
              <a:t>9/25/2022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11513B6-3E4C-6141-9453-1AAB682E315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07C3D9-C7D7-9445-8FAB-FAB1C98F4E2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7AF139-434C-7243-81B2-248DEFEBBA38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11D3A3-C536-E244-8D26-16B6122A212F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06847" y="0"/>
            <a:ext cx="1485153" cy="4741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75119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tif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2.bin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e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emf"/><Relationship Id="rId2" Type="http://schemas.openxmlformats.org/officeDocument/2006/relationships/oleObject" Target="../embeddings/oleObject4.bin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oleObject" Target="../embeddings/oleObject1.bin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package" Target="../embeddings/Microsoft_Excel_Macro-Enabled_Worksheet.xlsm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B0F2907A-6FA2-344B-BFE5-6BAAF835B6ED}"/>
              </a:ext>
            </a:extLst>
          </p:cNvPr>
          <p:cNvSpPr txBox="1"/>
          <p:nvPr/>
        </p:nvSpPr>
        <p:spPr>
          <a:xfrm>
            <a:off x="3159064" y="0"/>
            <a:ext cx="6115777" cy="10926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0" dirty="0">
                <a:solidFill>
                  <a:schemeClr val="accent1">
                    <a:lumMod val="75000"/>
                  </a:schemeClr>
                </a:solidFill>
              </a:rPr>
              <a:t>Linear Regression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5F4C0FC-649A-F243-BCB6-B93FEA3103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9271" y="1092607"/>
            <a:ext cx="7353458" cy="55150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19244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Title 1">
            <a:extLst>
              <a:ext uri="{FF2B5EF4-FFF2-40B4-BE49-F238E27FC236}">
                <a16:creationId xmlns:a16="http://schemas.microsoft.com/office/drawing/2014/main" id="{BFD91C41-CE15-EF48-8F48-AE4E073E08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210800" cy="868362"/>
          </a:xfrm>
        </p:spPr>
        <p:txBody>
          <a:bodyPr>
            <a:no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Which Straight Line? … The Newspaper data </a:t>
            </a:r>
          </a:p>
        </p:txBody>
      </p:sp>
      <p:sp>
        <p:nvSpPr>
          <p:cNvPr id="46082" name="Slide Number Placeholder 1">
            <a:extLst>
              <a:ext uri="{FF2B5EF4-FFF2-40B4-BE49-F238E27FC236}">
                <a16:creationId xmlns:a16="http://schemas.microsoft.com/office/drawing/2014/main" id="{DCAC059B-87D8-EF45-9C2A-4357A50F2A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12</a:t>
            </a:r>
          </a:p>
        </p:txBody>
      </p:sp>
      <p:pic>
        <p:nvPicPr>
          <p:cNvPr id="46083" name="Picture 6">
            <a:extLst>
              <a:ext uri="{FF2B5EF4-FFF2-40B4-BE49-F238E27FC236}">
                <a16:creationId xmlns:a16="http://schemas.microsoft.com/office/drawing/2014/main" id="{E8D4FF40-C64F-DE47-B98C-E3F4798E7B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6400" y="1219200"/>
            <a:ext cx="2590800" cy="4724400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533" name="Picture 7">
            <a:extLst>
              <a:ext uri="{FF2B5EF4-FFF2-40B4-BE49-F238E27FC236}">
                <a16:creationId xmlns:a16="http://schemas.microsoft.com/office/drawing/2014/main" id="{B3D88444-E1D7-2844-BC75-A82E73E4CBC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600" y="1143000"/>
            <a:ext cx="2895600" cy="499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96078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Title 1">
            <a:extLst>
              <a:ext uri="{FF2B5EF4-FFF2-40B4-BE49-F238E27FC236}">
                <a16:creationId xmlns:a16="http://schemas.microsoft.com/office/drawing/2014/main" id="{57706486-E6B3-5D43-B2E9-80682969ADB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020"/>
            <a:ext cx="9982200" cy="760413"/>
          </a:xfrm>
        </p:spPr>
        <p:txBody>
          <a:bodyPr>
            <a:no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The Best Line: Least Squares Method </a:t>
            </a:r>
          </a:p>
        </p:txBody>
      </p:sp>
      <p:sp>
        <p:nvSpPr>
          <p:cNvPr id="49154" name="Slide Number Placeholder 1">
            <a:extLst>
              <a:ext uri="{FF2B5EF4-FFF2-40B4-BE49-F238E27FC236}">
                <a16:creationId xmlns:a16="http://schemas.microsoft.com/office/drawing/2014/main" id="{A00BC77C-0049-324D-B1A4-0C54E4C97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13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1269BF-3EE2-AF4C-996D-3CA3D730ABD3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838200" y="1009652"/>
            <a:ext cx="8839200" cy="514348"/>
          </a:xfrm>
        </p:spPr>
        <p:txBody>
          <a:bodyPr/>
          <a:lstStyle/>
          <a:p>
            <a:pPr>
              <a:buFont typeface="Arial" charset="0"/>
              <a:buChar char="•"/>
              <a:defRPr/>
            </a:pPr>
            <a:r>
              <a:rPr lang="en-US" dirty="0">
                <a:ea typeface="ＭＳ Ｐゴシック" charset="0"/>
              </a:rPr>
              <a:t>The line of our interest is:</a:t>
            </a:r>
          </a:p>
          <a:p>
            <a:pPr>
              <a:buFont typeface="Arial" charset="0"/>
              <a:buChar char="•"/>
              <a:defRPr/>
            </a:pPr>
            <a:endParaRPr lang="en-US" dirty="0">
              <a:ea typeface="ＭＳ Ｐゴシック" charset="0"/>
            </a:endParaRPr>
          </a:p>
          <a:p>
            <a:pPr marL="457200" lvl="1" indent="0">
              <a:buNone/>
              <a:defRPr/>
            </a:pPr>
            <a:endParaRPr lang="en-US" dirty="0">
              <a:ea typeface="ＭＳ Ｐゴシック" charset="0"/>
            </a:endParaRPr>
          </a:p>
          <a:p>
            <a:pPr marL="457200" lvl="1" indent="0">
              <a:buNone/>
              <a:defRPr/>
            </a:pPr>
            <a:endParaRPr lang="en-US" dirty="0">
              <a:ea typeface="ＭＳ Ｐゴシック" charset="0"/>
            </a:endParaRPr>
          </a:p>
          <a:p>
            <a:pPr marL="457200" lvl="1" indent="0">
              <a:buNone/>
              <a:defRPr/>
            </a:pPr>
            <a:endParaRPr lang="en-US" dirty="0">
              <a:ea typeface="ＭＳ Ｐゴシック" charset="0"/>
            </a:endParaRPr>
          </a:p>
          <a:p>
            <a:pPr marL="457200" lvl="1" indent="0">
              <a:buNone/>
              <a:defRPr/>
            </a:pPr>
            <a:endParaRPr lang="en-US" dirty="0">
              <a:ea typeface="ＭＳ Ｐゴシック" charset="0"/>
            </a:endParaRPr>
          </a:p>
          <a:p>
            <a:pPr marL="457200" lvl="1" indent="0">
              <a:buNone/>
              <a:defRPr/>
            </a:pPr>
            <a:endParaRPr lang="en-US" dirty="0">
              <a:ea typeface="ＭＳ Ｐゴシック" charset="0"/>
            </a:endParaRPr>
          </a:p>
          <a:p>
            <a:pPr marL="457200" lvl="1" indent="0">
              <a:buNone/>
              <a:defRPr/>
            </a:pPr>
            <a:endParaRPr lang="en-US" dirty="0">
              <a:ea typeface="ＭＳ Ｐゴシック" charset="0"/>
            </a:endParaRPr>
          </a:p>
          <a:p>
            <a:pPr marL="0" indent="0">
              <a:buNone/>
              <a:defRPr/>
            </a:pPr>
            <a:endParaRPr lang="en-US" dirty="0">
              <a:ea typeface="ＭＳ Ｐゴシック" charset="0"/>
            </a:endParaRPr>
          </a:p>
        </p:txBody>
      </p:sp>
      <p:graphicFrame>
        <p:nvGraphicFramePr>
          <p:cNvPr id="49156" name="Object 3">
            <a:extLst>
              <a:ext uri="{FF2B5EF4-FFF2-40B4-BE49-F238E27FC236}">
                <a16:creationId xmlns:a16="http://schemas.microsoft.com/office/drawing/2014/main" id="{6958D9ED-F730-AC45-86AE-42D186D83ED9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84747857"/>
              </p:ext>
            </p:extLst>
          </p:nvPr>
        </p:nvGraphicFramePr>
        <p:xfrm>
          <a:off x="1131889" y="1860549"/>
          <a:ext cx="4487644" cy="1390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2" imgW="38036500" imgH="15798800" progId="Equation.3">
                  <p:embed/>
                </p:oleObj>
              </mc:Choice>
              <mc:Fallback>
                <p:oleObj name="Equation" r:id="rId2" imgW="38036500" imgH="15798800" progId="Equation.3">
                  <p:embed/>
                  <p:pic>
                    <p:nvPicPr>
                      <p:cNvPr id="49156" name="Object 3">
                        <a:extLst>
                          <a:ext uri="{FF2B5EF4-FFF2-40B4-BE49-F238E27FC236}">
                            <a16:creationId xmlns:a16="http://schemas.microsoft.com/office/drawing/2014/main" id="{6958D9ED-F730-AC45-86AE-42D186D83ED9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1889" y="1860549"/>
                        <a:ext cx="4487644" cy="1390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49158" name="Picture 6">
            <a:extLst>
              <a:ext uri="{FF2B5EF4-FFF2-40B4-BE49-F238E27FC236}">
                <a16:creationId xmlns:a16="http://schemas.microsoft.com/office/drawing/2014/main" id="{E41796AE-BA27-0D4B-AFAB-DF44434A730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073400"/>
            <a:ext cx="13589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9159" name="Picture 7">
            <a:extLst>
              <a:ext uri="{FF2B5EF4-FFF2-40B4-BE49-F238E27FC236}">
                <a16:creationId xmlns:a16="http://schemas.microsoft.com/office/drawing/2014/main" id="{183F05BC-56F7-D84A-AB24-BA8786BDDC3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0200" y="3073400"/>
            <a:ext cx="1358900" cy="711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49160" name="Object 8">
            <a:extLst>
              <a:ext uri="{FF2B5EF4-FFF2-40B4-BE49-F238E27FC236}">
                <a16:creationId xmlns:a16="http://schemas.microsoft.com/office/drawing/2014/main" id="{7C36F48A-7637-4549-9CBE-B6C400FA5D6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9296102"/>
              </p:ext>
            </p:extLst>
          </p:nvPr>
        </p:nvGraphicFramePr>
        <p:xfrm>
          <a:off x="6356349" y="3457577"/>
          <a:ext cx="3321051" cy="239077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Equation" r:id="rId5" imgW="1358900" imgH="977900" progId="Equation.3">
                  <p:embed/>
                </p:oleObj>
              </mc:Choice>
              <mc:Fallback>
                <p:oleObj name="Equation" r:id="rId5" imgW="1358900" imgH="977900" progId="Equation.3">
                  <p:embed/>
                  <p:pic>
                    <p:nvPicPr>
                      <p:cNvPr id="49160" name="Object 8">
                        <a:extLst>
                          <a:ext uri="{FF2B5EF4-FFF2-40B4-BE49-F238E27FC236}">
                            <a16:creationId xmlns:a16="http://schemas.microsoft.com/office/drawing/2014/main" id="{7C36F48A-7637-4549-9CBE-B6C400FA5D6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356349" y="3457577"/>
                        <a:ext cx="3321051" cy="2390771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269302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Title 1">
            <a:extLst>
              <a:ext uri="{FF2B5EF4-FFF2-40B4-BE49-F238E27FC236}">
                <a16:creationId xmlns:a16="http://schemas.microsoft.com/office/drawing/2014/main" id="{4A7D82FC-20E4-5142-8627-C303ED9F1BE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"/>
            <a:ext cx="7559040" cy="829056"/>
          </a:xfrm>
        </p:spPr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Coefficient of Determination </a:t>
            </a:r>
            <a:r>
              <a:rPr lang="en-IN" altLang="en-US" dirty="0">
                <a:solidFill>
                  <a:schemeClr val="accent2"/>
                </a:solidFill>
              </a:rPr>
              <a:t>R^2</a:t>
            </a:r>
          </a:p>
        </p:txBody>
      </p:sp>
      <p:sp>
        <p:nvSpPr>
          <p:cNvPr id="51202" name="Slide Number Placeholder 2">
            <a:extLst>
              <a:ext uri="{FF2B5EF4-FFF2-40B4-BE49-F238E27FC236}">
                <a16:creationId xmlns:a16="http://schemas.microsoft.com/office/drawing/2014/main" id="{F4B68B8C-17E2-A040-A972-CBCBF27B9E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0DB8622E-78C9-B74B-B08F-6C09C81B8E69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12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pic>
        <p:nvPicPr>
          <p:cNvPr id="51203" name="Picture 2">
            <a:extLst>
              <a:ext uri="{FF2B5EF4-FFF2-40B4-BE49-F238E27FC236}">
                <a16:creationId xmlns:a16="http://schemas.microsoft.com/office/drawing/2014/main" id="{0CAA2B55-B3A8-1E4B-8110-7AFC35C164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10" y="1823847"/>
            <a:ext cx="9856160" cy="214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52947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Title 1">
            <a:extLst>
              <a:ext uri="{FF2B5EF4-FFF2-40B4-BE49-F238E27FC236}">
                <a16:creationId xmlns:a16="http://schemas.microsoft.com/office/drawing/2014/main" id="{CEF31386-27BC-5F43-B833-2844C678392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482"/>
            <a:ext cx="8229600" cy="880369"/>
          </a:xfrm>
        </p:spPr>
        <p:txBody>
          <a:bodyPr/>
          <a:lstStyle/>
          <a:p>
            <a:r>
              <a:rPr lang="en-US" altLang="en-US" dirty="0">
                <a:solidFill>
                  <a:schemeClr val="accent2"/>
                </a:solidFill>
              </a:rPr>
              <a:t>Measure of Variation </a:t>
            </a:r>
            <a:endParaRPr lang="en-IN" altLang="en-US" dirty="0">
              <a:solidFill>
                <a:schemeClr val="accent2"/>
              </a:solidFill>
            </a:endParaRPr>
          </a:p>
        </p:txBody>
      </p:sp>
      <p:sp>
        <p:nvSpPr>
          <p:cNvPr id="50178" name="Slide Number Placeholder 2">
            <a:extLst>
              <a:ext uri="{FF2B5EF4-FFF2-40B4-BE49-F238E27FC236}">
                <a16:creationId xmlns:a16="http://schemas.microsoft.com/office/drawing/2014/main" id="{D40C5B88-7D17-CA49-B31F-23A0CCF30F9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4F9CAFA4-6B82-FB4B-BB5E-6FC31CD24D61}" type="slidenum">
              <a:rPr lang="en-US" altLang="en-US" sz="1200">
                <a:solidFill>
                  <a:srgbClr val="898989"/>
                </a:solidFill>
              </a:rPr>
              <a:pPr>
                <a:spcBef>
                  <a:spcPct val="0"/>
                </a:spcBef>
                <a:buFontTx/>
                <a:buNone/>
              </a:pPr>
              <a:t>13</a:t>
            </a:fld>
            <a:endParaRPr lang="en-US" altLang="en-US" sz="1200">
              <a:solidFill>
                <a:srgbClr val="898989"/>
              </a:solidFill>
            </a:endParaRPr>
          </a:p>
        </p:txBody>
      </p:sp>
      <p:sp>
        <p:nvSpPr>
          <p:cNvPr id="50179" name="Rectangle 3">
            <a:extLst>
              <a:ext uri="{FF2B5EF4-FFF2-40B4-BE49-F238E27FC236}">
                <a16:creationId xmlns:a16="http://schemas.microsoft.com/office/drawing/2014/main" id="{E867E6A5-1A68-F147-A456-D9C7EF5698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2400" y="1404267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endParaRPr lang="en-IN" altLang="en-US" sz="1800" b="1" dirty="0">
              <a:latin typeface="Arial" panose="020B0604020202020204" pitchFamily="34" charset="0"/>
            </a:endParaRPr>
          </a:p>
        </p:txBody>
      </p:sp>
      <p:sp>
        <p:nvSpPr>
          <p:cNvPr id="139265" name="Rectangle 1">
            <a:extLst>
              <a:ext uri="{FF2B5EF4-FFF2-40B4-BE49-F238E27FC236}">
                <a16:creationId xmlns:a16="http://schemas.microsoft.com/office/drawing/2014/main" id="{B579DD0B-A041-0D4A-8FDD-2E9745721563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993354"/>
            <a:ext cx="9321334" cy="17021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lnSpc>
                <a:spcPct val="150000"/>
              </a:lnSpc>
              <a:tabLst>
                <a:tab pos="228600" algn="l"/>
              </a:tabLst>
              <a:defRPr/>
            </a:pPr>
            <a:r>
              <a:rPr lang="en-US" altLang="en-US" sz="2400" b="1" dirty="0">
                <a:latin typeface="Garamond" panose="02020404030301010803" pitchFamily="18" charset="0"/>
              </a:rPr>
              <a:t>Sums of Squares</a:t>
            </a:r>
            <a:endParaRPr lang="en-IN" altLang="en-US" sz="2400" b="1" dirty="0">
              <a:latin typeface="Garamond" panose="02020404030301010803" pitchFamily="18" charset="0"/>
            </a:endParaRPr>
          </a:p>
          <a:p>
            <a:pPr>
              <a:lnSpc>
                <a:spcPct val="150000"/>
              </a:lnSpc>
              <a:buFontTx/>
              <a:buChar char="•"/>
              <a:tabLst>
                <a:tab pos="228600" algn="l"/>
              </a:tabLst>
              <a:defRPr/>
            </a:pPr>
            <a:r>
              <a:rPr lang="en-US" sz="2400" dirty="0">
                <a:latin typeface="Garamond" panose="02020404030301010803" pitchFamily="18" charset="0"/>
                <a:ea typeface="ＭＳ Ｐゴシック" pitchFamily="34" charset="-128"/>
              </a:rPr>
              <a:t>Total sum of squares = Regression sum of squares + Error sum of squares</a:t>
            </a:r>
          </a:p>
          <a:p>
            <a:pPr>
              <a:lnSpc>
                <a:spcPct val="150000"/>
              </a:lnSpc>
              <a:buFontTx/>
              <a:buChar char="•"/>
              <a:tabLst>
                <a:tab pos="228600" algn="l"/>
              </a:tabLst>
              <a:defRPr/>
            </a:pPr>
            <a:r>
              <a:rPr lang="en-US" sz="2400" dirty="0">
                <a:latin typeface="Garamond" panose="02020404030301010803" pitchFamily="18" charset="0"/>
                <a:ea typeface="ＭＳ Ｐゴシック" pitchFamily="34" charset="-128"/>
              </a:rPr>
              <a:t>Total variation = Explained variation + Unexplained variation</a:t>
            </a:r>
          </a:p>
        </p:txBody>
      </p:sp>
      <p:pic>
        <p:nvPicPr>
          <p:cNvPr id="50181" name="Picture 2">
            <a:extLst>
              <a:ext uri="{FF2B5EF4-FFF2-40B4-BE49-F238E27FC236}">
                <a16:creationId xmlns:a16="http://schemas.microsoft.com/office/drawing/2014/main" id="{1D325302-5E9D-BF44-840D-70DC2C3DD4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contrast="-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429000"/>
            <a:ext cx="8933746" cy="2319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61014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Slide Number Placeholder 3">
            <a:extLst>
              <a:ext uri="{FF2B5EF4-FFF2-40B4-BE49-F238E27FC236}">
                <a16:creationId xmlns:a16="http://schemas.microsoft.com/office/drawing/2014/main" id="{710D6437-9EF2-9F48-98C0-E84544DA1F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26</a:t>
            </a:r>
          </a:p>
        </p:txBody>
      </p:sp>
      <p:sp>
        <p:nvSpPr>
          <p:cNvPr id="53252" name="TextBox 5">
            <a:extLst>
              <a:ext uri="{FF2B5EF4-FFF2-40B4-BE49-F238E27FC236}">
                <a16:creationId xmlns:a16="http://schemas.microsoft.com/office/drawing/2014/main" id="{8111FD9F-7227-7844-921C-3DBA186E697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790700" y="3044279"/>
            <a:ext cx="8610600" cy="76944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IN" altLang="en-US" sz="4400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Let us do the Regression in Python</a:t>
            </a:r>
          </a:p>
        </p:txBody>
      </p:sp>
    </p:spTree>
    <p:extLst>
      <p:ext uri="{BB962C8B-B14F-4D97-AF65-F5344CB8AC3E}">
        <p14:creationId xmlns:p14="http://schemas.microsoft.com/office/powerpoint/2010/main" val="28941342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Title 1">
            <a:extLst>
              <a:ext uri="{FF2B5EF4-FFF2-40B4-BE49-F238E27FC236}">
                <a16:creationId xmlns:a16="http://schemas.microsoft.com/office/drawing/2014/main" id="{D9E0524B-7E53-4A47-B519-1949C69B95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381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Simple Linear Regression: The Newspaper data</a:t>
            </a:r>
          </a:p>
        </p:txBody>
      </p:sp>
      <p:sp>
        <p:nvSpPr>
          <p:cNvPr id="54274" name="Slide Number Placeholder 1">
            <a:extLst>
              <a:ext uri="{FF2B5EF4-FFF2-40B4-BE49-F238E27FC236}">
                <a16:creationId xmlns:a16="http://schemas.microsoft.com/office/drawing/2014/main" id="{4A669B6A-782D-4841-B056-9B0FEF2A68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15</a:t>
            </a: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D27970A2-3713-3349-BD7C-4E22A574AC78}"/>
              </a:ext>
            </a:extLst>
          </p:cNvPr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3037776823"/>
              </p:ext>
            </p:extLst>
          </p:nvPr>
        </p:nvGraphicFramePr>
        <p:xfrm>
          <a:off x="1722120" y="2332480"/>
          <a:ext cx="7714488" cy="3507490"/>
        </p:xfrm>
        <a:graphic>
          <a:graphicData uri="http://schemas.openxmlformats.org/drawingml/2006/table">
            <a:tbl>
              <a:tblPr/>
              <a:tblGrid>
                <a:gridCol w="21925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9798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005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72331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014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nl-NL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Coefficients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Estimate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t </a:t>
                      </a:r>
                      <a:r>
                        <a:rPr kumimoji="0" lang="fi-FI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value</a:t>
                      </a:r>
                      <a:endParaRPr kumimoji="0" lang="fi-FI" sz="2000" b="1" i="0" u="none" strike="noStrike" cap="none" normalizeH="0" baseline="0" dirty="0">
                        <a:ln>
                          <a:noFill/>
                        </a:ln>
                        <a:solidFill>
                          <a:srgbClr val="538DD5"/>
                        </a:solidFill>
                        <a:effectLst/>
                        <a:latin typeface="Garamond" panose="02020404030301010803" pitchFamily="18" charset="0"/>
                        <a:ea typeface="ＭＳ Ｐゴシック" pitchFamily="34" charset="-128"/>
                      </a:endParaRP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Pr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(&gt;|t|)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014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(Intercept)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13.83563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0.386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t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0.702</a:t>
                      </a:r>
                    </a:p>
                  </a:txBody>
                  <a:tcPr marL="12700" marR="12700" marT="12704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0149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daily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1.33971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18.935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&lt;2e-16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0149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Multiple R-squared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:  0.9181,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Adjusted R-squared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:  0.9155 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701498"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F-statistic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: 358.5 on 1 and 32 DF,  </a:t>
                      </a:r>
                      <a:r>
                        <a:rPr kumimoji="0" lang="en-US" sz="2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p-value</a:t>
                      </a:r>
                      <a:r>
                        <a:rPr kumimoji="0" lang="en-US" sz="20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538DD5"/>
                          </a:solidFill>
                          <a:effectLst/>
                          <a:latin typeface="Garamond" panose="02020404030301010803" pitchFamily="18" charset="0"/>
                          <a:ea typeface="ＭＳ Ｐゴシック" pitchFamily="34" charset="-128"/>
                        </a:rPr>
                        <a:t>: &lt; 2.2e-16</a:t>
                      </a:r>
                    </a:p>
                  </a:txBody>
                  <a:tcPr marL="12700" marR="12700" marT="12704" marB="0" anchor="ctr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54315" name="TextBox 5">
            <a:extLst>
              <a:ext uri="{FF2B5EF4-FFF2-40B4-BE49-F238E27FC236}">
                <a16:creationId xmlns:a16="http://schemas.microsoft.com/office/drawing/2014/main" id="{3ADD952E-E896-C94A-96DE-C78823AE63B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8872" y="1622028"/>
            <a:ext cx="3672840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dirty="0">
                <a:solidFill>
                  <a:schemeClr val="accent6">
                    <a:lumMod val="50000"/>
                  </a:schemeClr>
                </a:solidFill>
                <a:latin typeface="Garamond" panose="02020404030301010803" pitchFamily="18" charset="0"/>
              </a:rPr>
              <a:t>Regression Output</a:t>
            </a:r>
          </a:p>
        </p:txBody>
      </p:sp>
    </p:spTree>
    <p:extLst>
      <p:ext uri="{BB962C8B-B14F-4D97-AF65-F5344CB8AC3E}">
        <p14:creationId xmlns:p14="http://schemas.microsoft.com/office/powerpoint/2010/main" val="385424342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Title 1">
            <a:extLst>
              <a:ext uri="{FF2B5EF4-FFF2-40B4-BE49-F238E27FC236}">
                <a16:creationId xmlns:a16="http://schemas.microsoft.com/office/drawing/2014/main" id="{5519BDEB-F192-5A4B-A504-F2A0AB7472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753856" cy="609600"/>
          </a:xfrm>
        </p:spPr>
        <p:txBody>
          <a:bodyPr>
            <a:noAutofit/>
          </a:bodyPr>
          <a:lstStyle/>
          <a:p>
            <a:pPr algn="l"/>
            <a:r>
              <a:rPr lang="en-US" altLang="en-US" dirty="0">
                <a:solidFill>
                  <a:schemeClr val="accent2"/>
                </a:solidFill>
              </a:rPr>
              <a:t>Waist Circumference – Adipose Tissue</a:t>
            </a:r>
          </a:p>
        </p:txBody>
      </p:sp>
      <p:sp>
        <p:nvSpPr>
          <p:cNvPr id="13315" name="Content Placeholder 2">
            <a:extLst>
              <a:ext uri="{FF2B5EF4-FFF2-40B4-BE49-F238E27FC236}">
                <a16:creationId xmlns:a16="http://schemas.microsoft.com/office/drawing/2014/main" id="{A69B7C90-01D0-314B-B8F2-A340555BD195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877824"/>
            <a:ext cx="11725847" cy="5577840"/>
          </a:xfrm>
        </p:spPr>
        <p:txBody>
          <a:bodyPr>
            <a:noAutofit/>
          </a:bodyPr>
          <a:lstStyle/>
          <a:p>
            <a:pPr>
              <a:buFont typeface="Arial" panose="020B0604020202020204" pitchFamily="34" charset="0"/>
              <a:buNone/>
            </a:pPr>
            <a:r>
              <a:rPr lang="en-US" altLang="en-US" sz="2000" dirty="0">
                <a:solidFill>
                  <a:schemeClr val="accent5">
                    <a:lumMod val="50000"/>
                  </a:schemeClr>
                </a:solidFill>
                <a:latin typeface="Garamond" panose="02020404030301010803" pitchFamily="18" charset="0"/>
              </a:rPr>
              <a:t>The Waist Circumference – Adipose Tissue business problem</a:t>
            </a:r>
          </a:p>
          <a:p>
            <a:pPr lvl="1"/>
            <a:r>
              <a:rPr lang="en-US" altLang="en-US" sz="2000" dirty="0">
                <a:latin typeface="Garamond" panose="02020404030301010803" pitchFamily="18" charset="0"/>
              </a:rPr>
              <a:t>Studies have shown that individuals with excess </a:t>
            </a:r>
            <a:r>
              <a:rPr lang="en-US" altLang="en-US" sz="2000" i="1" dirty="0">
                <a:latin typeface="Garamond" panose="02020404030301010803" pitchFamily="18" charset="0"/>
              </a:rPr>
              <a:t>Adipose tissue (AT) </a:t>
            </a:r>
            <a:r>
              <a:rPr lang="en-US" altLang="en-US" sz="2000" dirty="0">
                <a:latin typeface="Garamond" panose="02020404030301010803" pitchFamily="18" charset="0"/>
              </a:rPr>
              <a:t>in the abdominal region have a higher risk of cardio-vascular diseases</a:t>
            </a:r>
          </a:p>
          <a:p>
            <a:pPr lvl="1"/>
            <a:r>
              <a:rPr lang="en-US" altLang="en-US" sz="2000" i="1" dirty="0">
                <a:latin typeface="Garamond" panose="02020404030301010803" pitchFamily="18" charset="0"/>
              </a:rPr>
              <a:t>Computed Tomography</a:t>
            </a:r>
            <a:r>
              <a:rPr lang="en-US" altLang="en-US" sz="2000" dirty="0">
                <a:latin typeface="Garamond" panose="02020404030301010803" pitchFamily="18" charset="0"/>
              </a:rPr>
              <a:t>, commonly called the CT Scan is the only technique that allows for the precise and reliable measurement of the AT (at any site in the body)</a:t>
            </a:r>
          </a:p>
          <a:p>
            <a:pPr lvl="1"/>
            <a:r>
              <a:rPr lang="en-US" altLang="en-US" sz="2000" dirty="0">
                <a:solidFill>
                  <a:srgbClr val="FF6700"/>
                </a:solidFill>
                <a:latin typeface="Garamond" panose="02020404030301010803" pitchFamily="18" charset="0"/>
              </a:rPr>
              <a:t>The problems with using the CT scan are:</a:t>
            </a:r>
          </a:p>
          <a:p>
            <a:pPr lvl="2"/>
            <a:r>
              <a:rPr lang="en-US" altLang="en-US" dirty="0">
                <a:solidFill>
                  <a:srgbClr val="FF6700"/>
                </a:solidFill>
                <a:latin typeface="Garamond" panose="02020404030301010803" pitchFamily="18" charset="0"/>
              </a:rPr>
              <a:t>Many physicians do not have access to this technology</a:t>
            </a:r>
          </a:p>
          <a:p>
            <a:pPr lvl="2"/>
            <a:r>
              <a:rPr lang="en-US" altLang="en-US" dirty="0">
                <a:solidFill>
                  <a:srgbClr val="FF6700"/>
                </a:solidFill>
                <a:latin typeface="Garamond" panose="02020404030301010803" pitchFamily="18" charset="0"/>
              </a:rPr>
              <a:t>Irradiation of the patient (suppresses the immune system)</a:t>
            </a:r>
          </a:p>
          <a:p>
            <a:pPr lvl="2"/>
            <a:r>
              <a:rPr lang="en-US" altLang="en-US" dirty="0">
                <a:solidFill>
                  <a:srgbClr val="FF6700"/>
                </a:solidFill>
                <a:latin typeface="Garamond" panose="02020404030301010803" pitchFamily="18" charset="0"/>
              </a:rPr>
              <a:t>Expensive</a:t>
            </a:r>
          </a:p>
          <a:p>
            <a:pPr lvl="1"/>
            <a:r>
              <a:rPr lang="en-US" altLang="en-US" sz="2000" dirty="0">
                <a:solidFill>
                  <a:srgbClr val="1359D2"/>
                </a:solidFill>
                <a:latin typeface="Garamond" panose="02020404030301010803" pitchFamily="18" charset="0"/>
              </a:rPr>
              <a:t>Is there a simpler yet reasonably accurate way to predict the AT area? i.e.</a:t>
            </a:r>
          </a:p>
          <a:p>
            <a:pPr lvl="2"/>
            <a:r>
              <a:rPr lang="en-US" altLang="en-US" dirty="0">
                <a:solidFill>
                  <a:srgbClr val="1359D2"/>
                </a:solidFill>
                <a:latin typeface="Garamond" panose="02020404030301010803" pitchFamily="18" charset="0"/>
              </a:rPr>
              <a:t>Easily available</a:t>
            </a:r>
          </a:p>
          <a:p>
            <a:pPr lvl="2"/>
            <a:r>
              <a:rPr lang="en-US" altLang="en-US" dirty="0">
                <a:solidFill>
                  <a:srgbClr val="1359D2"/>
                </a:solidFill>
                <a:latin typeface="Garamond" panose="02020404030301010803" pitchFamily="18" charset="0"/>
              </a:rPr>
              <a:t>Risk free</a:t>
            </a:r>
          </a:p>
          <a:p>
            <a:pPr lvl="2"/>
            <a:r>
              <a:rPr lang="en-US" altLang="en-US" dirty="0">
                <a:solidFill>
                  <a:srgbClr val="1359D2"/>
                </a:solidFill>
                <a:latin typeface="Garamond" panose="02020404030301010803" pitchFamily="18" charset="0"/>
              </a:rPr>
              <a:t>Inexpensive </a:t>
            </a:r>
          </a:p>
          <a:p>
            <a:pPr lvl="1"/>
            <a:r>
              <a:rPr lang="en-US" altLang="en-US" sz="2000" dirty="0">
                <a:latin typeface="Garamond" panose="02020404030301010803" pitchFamily="18" charset="0"/>
              </a:rPr>
              <a:t>A group of researchers</a:t>
            </a:r>
            <a:r>
              <a:rPr lang="en-US" altLang="en-US" sz="2000" baseline="30000" dirty="0">
                <a:latin typeface="Garamond" panose="02020404030301010803" pitchFamily="18" charset="0"/>
              </a:rPr>
              <a:t>1</a:t>
            </a:r>
            <a:r>
              <a:rPr lang="en-US" altLang="en-US" sz="2000" i="1" baseline="30000" dirty="0">
                <a:latin typeface="Garamond" panose="02020404030301010803" pitchFamily="18" charset="0"/>
              </a:rPr>
              <a:t> </a:t>
            </a:r>
            <a:r>
              <a:rPr lang="en-US" altLang="en-US" sz="2000" i="1" dirty="0">
                <a:latin typeface="Garamond" panose="02020404030301010803" pitchFamily="18" charset="0"/>
              </a:rPr>
              <a:t> </a:t>
            </a:r>
            <a:r>
              <a:rPr lang="en-US" altLang="en-US" sz="2000" dirty="0">
                <a:latin typeface="Garamond" panose="02020404030301010803" pitchFamily="18" charset="0"/>
              </a:rPr>
              <a:t>conducted a study with the aim of predicting abdominal AT area using simple anthropometric measurements i.e. measurements on the human body</a:t>
            </a:r>
          </a:p>
          <a:p>
            <a:pPr lvl="1"/>
            <a:r>
              <a:rPr lang="en-US" altLang="en-US" sz="2000" dirty="0">
                <a:latin typeface="Garamond" panose="02020404030301010803" pitchFamily="18" charset="0"/>
              </a:rPr>
              <a:t>The Waist Circumference – Adipose Tissue data</a:t>
            </a:r>
            <a:r>
              <a:rPr lang="en-US" altLang="en-US" sz="2000" i="1" dirty="0">
                <a:latin typeface="Garamond" panose="02020404030301010803" pitchFamily="18" charset="0"/>
              </a:rPr>
              <a:t> </a:t>
            </a:r>
            <a:r>
              <a:rPr lang="en-US" altLang="en-US" sz="2000" dirty="0">
                <a:latin typeface="Garamond" panose="02020404030301010803" pitchFamily="18" charset="0"/>
              </a:rPr>
              <a:t>is a part of this study wherein the aim is to study how well waist circumference(WC) predicts the AT area.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3950EB6A-CFC9-B546-9F37-69F5BAB85559}"/>
              </a:ext>
            </a:extLst>
          </p:cNvPr>
          <p:cNvSpPr txBox="1"/>
          <p:nvPr/>
        </p:nvSpPr>
        <p:spPr>
          <a:xfrm>
            <a:off x="7921452" y="2871138"/>
            <a:ext cx="3182603" cy="646331"/>
          </a:xfrm>
          <a:custGeom>
            <a:avLst/>
            <a:gdLst>
              <a:gd name="connsiteX0" fmla="*/ 0 w 3182603"/>
              <a:gd name="connsiteY0" fmla="*/ 0 h 646331"/>
              <a:gd name="connsiteX1" fmla="*/ 498608 w 3182603"/>
              <a:gd name="connsiteY1" fmla="*/ 0 h 646331"/>
              <a:gd name="connsiteX2" fmla="*/ 933564 w 3182603"/>
              <a:gd name="connsiteY2" fmla="*/ 0 h 646331"/>
              <a:gd name="connsiteX3" fmla="*/ 1527649 w 3182603"/>
              <a:gd name="connsiteY3" fmla="*/ 0 h 646331"/>
              <a:gd name="connsiteX4" fmla="*/ 2026257 w 3182603"/>
              <a:gd name="connsiteY4" fmla="*/ 0 h 646331"/>
              <a:gd name="connsiteX5" fmla="*/ 2524865 w 3182603"/>
              <a:gd name="connsiteY5" fmla="*/ 0 h 646331"/>
              <a:gd name="connsiteX6" fmla="*/ 3182603 w 3182603"/>
              <a:gd name="connsiteY6" fmla="*/ 0 h 646331"/>
              <a:gd name="connsiteX7" fmla="*/ 3182603 w 3182603"/>
              <a:gd name="connsiteY7" fmla="*/ 310239 h 646331"/>
              <a:gd name="connsiteX8" fmla="*/ 3182603 w 3182603"/>
              <a:gd name="connsiteY8" fmla="*/ 646331 h 646331"/>
              <a:gd name="connsiteX9" fmla="*/ 2715821 w 3182603"/>
              <a:gd name="connsiteY9" fmla="*/ 646331 h 646331"/>
              <a:gd name="connsiteX10" fmla="*/ 2185387 w 3182603"/>
              <a:gd name="connsiteY10" fmla="*/ 646331 h 646331"/>
              <a:gd name="connsiteX11" fmla="*/ 1654954 w 3182603"/>
              <a:gd name="connsiteY11" fmla="*/ 646331 h 646331"/>
              <a:gd name="connsiteX12" fmla="*/ 1156346 w 3182603"/>
              <a:gd name="connsiteY12" fmla="*/ 646331 h 646331"/>
              <a:gd name="connsiteX13" fmla="*/ 562260 w 3182603"/>
              <a:gd name="connsiteY13" fmla="*/ 646331 h 646331"/>
              <a:gd name="connsiteX14" fmla="*/ 0 w 3182603"/>
              <a:gd name="connsiteY14" fmla="*/ 646331 h 646331"/>
              <a:gd name="connsiteX15" fmla="*/ 0 w 3182603"/>
              <a:gd name="connsiteY15" fmla="*/ 336092 h 646331"/>
              <a:gd name="connsiteX16" fmla="*/ 0 w 3182603"/>
              <a:gd name="connsiteY16" fmla="*/ 0 h 6463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3182603" h="646331" extrusionOk="0">
                <a:moveTo>
                  <a:pt x="0" y="0"/>
                </a:moveTo>
                <a:cubicBezTo>
                  <a:pt x="173227" y="-22085"/>
                  <a:pt x="252511" y="58647"/>
                  <a:pt x="498608" y="0"/>
                </a:cubicBezTo>
                <a:cubicBezTo>
                  <a:pt x="744705" y="-58647"/>
                  <a:pt x="844383" y="19624"/>
                  <a:pt x="933564" y="0"/>
                </a:cubicBezTo>
                <a:cubicBezTo>
                  <a:pt x="1022745" y="-19624"/>
                  <a:pt x="1336825" y="49807"/>
                  <a:pt x="1527649" y="0"/>
                </a:cubicBezTo>
                <a:cubicBezTo>
                  <a:pt x="1718474" y="-49807"/>
                  <a:pt x="1908064" y="39546"/>
                  <a:pt x="2026257" y="0"/>
                </a:cubicBezTo>
                <a:cubicBezTo>
                  <a:pt x="2144450" y="-39546"/>
                  <a:pt x="2297626" y="35696"/>
                  <a:pt x="2524865" y="0"/>
                </a:cubicBezTo>
                <a:cubicBezTo>
                  <a:pt x="2752104" y="-35696"/>
                  <a:pt x="3018595" y="15972"/>
                  <a:pt x="3182603" y="0"/>
                </a:cubicBezTo>
                <a:cubicBezTo>
                  <a:pt x="3190559" y="88056"/>
                  <a:pt x="3175357" y="222591"/>
                  <a:pt x="3182603" y="310239"/>
                </a:cubicBezTo>
                <a:cubicBezTo>
                  <a:pt x="3189849" y="397887"/>
                  <a:pt x="3154921" y="498093"/>
                  <a:pt x="3182603" y="646331"/>
                </a:cubicBezTo>
                <a:cubicBezTo>
                  <a:pt x="3086900" y="653385"/>
                  <a:pt x="2859135" y="635198"/>
                  <a:pt x="2715821" y="646331"/>
                </a:cubicBezTo>
                <a:cubicBezTo>
                  <a:pt x="2572507" y="657464"/>
                  <a:pt x="2323367" y="586388"/>
                  <a:pt x="2185387" y="646331"/>
                </a:cubicBezTo>
                <a:cubicBezTo>
                  <a:pt x="2047407" y="706274"/>
                  <a:pt x="1880864" y="606653"/>
                  <a:pt x="1654954" y="646331"/>
                </a:cubicBezTo>
                <a:cubicBezTo>
                  <a:pt x="1429044" y="686009"/>
                  <a:pt x="1400940" y="603630"/>
                  <a:pt x="1156346" y="646331"/>
                </a:cubicBezTo>
                <a:cubicBezTo>
                  <a:pt x="911752" y="689032"/>
                  <a:pt x="808738" y="621426"/>
                  <a:pt x="562260" y="646331"/>
                </a:cubicBezTo>
                <a:cubicBezTo>
                  <a:pt x="315782" y="671236"/>
                  <a:pt x="240792" y="642232"/>
                  <a:pt x="0" y="646331"/>
                </a:cubicBezTo>
                <a:cubicBezTo>
                  <a:pt x="-12452" y="566656"/>
                  <a:pt x="1926" y="454460"/>
                  <a:pt x="0" y="336092"/>
                </a:cubicBezTo>
                <a:cubicBezTo>
                  <a:pt x="-1926" y="217724"/>
                  <a:pt x="19950" y="139684"/>
                  <a:pt x="0" y="0"/>
                </a:cubicBezTo>
                <a:close/>
              </a:path>
            </a:pathLst>
          </a:custGeom>
          <a:noFill/>
          <a:ln>
            <a:solidFill>
              <a:srgbClr val="7030A0"/>
            </a:solidFill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Scribble/>
                  </ask:type>
                </ask:lineSketchStyleProps>
              </a:ext>
            </a:extLst>
          </a:ln>
        </p:spPr>
        <p:txBody>
          <a:bodyPr wrap="none" rtlCol="0">
            <a:spAutoFit/>
          </a:bodyPr>
          <a:lstStyle/>
          <a:p>
            <a:r>
              <a:rPr lang="en-US" sz="3600" dirty="0">
                <a:solidFill>
                  <a:srgbClr val="FF0000"/>
                </a:solidFill>
              </a:rPr>
              <a:t>In-class Exercise</a:t>
            </a:r>
          </a:p>
        </p:txBody>
      </p:sp>
    </p:spTree>
    <p:extLst>
      <p:ext uri="{BB962C8B-B14F-4D97-AF65-F5344CB8AC3E}">
        <p14:creationId xmlns:p14="http://schemas.microsoft.com/office/powerpoint/2010/main" val="310938769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Title 1">
            <a:extLst>
              <a:ext uri="{FF2B5EF4-FFF2-40B4-BE49-F238E27FC236}">
                <a16:creationId xmlns:a16="http://schemas.microsoft.com/office/drawing/2014/main" id="{E1FC94C7-B867-8649-870D-79B0CAE60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325563"/>
          </a:xfrm>
        </p:spPr>
        <p:txBody>
          <a:bodyPr/>
          <a:lstStyle/>
          <a:p>
            <a:r>
              <a:rPr lang="en-US" altLang="en-US" dirty="0">
                <a:solidFill>
                  <a:schemeClr val="accent2"/>
                </a:solidFill>
              </a:rPr>
              <a:t>The Waist Circumference – Adipose Tissue data </a:t>
            </a:r>
          </a:p>
        </p:txBody>
      </p:sp>
      <p:sp>
        <p:nvSpPr>
          <p:cNvPr id="57346" name="Slide Number Placeholder 1">
            <a:extLst>
              <a:ext uri="{FF2B5EF4-FFF2-40B4-BE49-F238E27FC236}">
                <a16:creationId xmlns:a16="http://schemas.microsoft.com/office/drawing/2014/main" id="{EBE4418F-5C63-4843-A5B1-1C45CF152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4</a:t>
            </a:r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7511B5DC-D3DB-EF4B-B0FF-02873AE855E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2579537"/>
              </p:ext>
            </p:extLst>
          </p:nvPr>
        </p:nvGraphicFramePr>
        <p:xfrm>
          <a:off x="1828800" y="798392"/>
          <a:ext cx="7924800" cy="5923092"/>
        </p:xfrm>
        <a:graphic>
          <a:graphicData uri="http://schemas.openxmlformats.org/drawingml/2006/table">
            <a:tbl>
              <a:tblPr/>
              <a:tblGrid>
                <a:gridCol w="12715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826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0008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71588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8103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8262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271588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68103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682625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</a:tblGrid>
              <a:tr h="18461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Observation</a:t>
                      </a:r>
                      <a:endParaRPr kumimoji="0" lang="cs-CZ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Waist</a:t>
                      </a:r>
                      <a:endParaRPr kumimoji="0" lang="fi-FI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AT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Observation</a:t>
                      </a:r>
                      <a:endParaRPr kumimoji="0" lang="cs-CZ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Waist</a:t>
                      </a:r>
                      <a:endParaRPr kumimoji="0" lang="fi-FI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AT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Observation</a:t>
                      </a:r>
                      <a:endParaRPr kumimoji="0" lang="cs-CZ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fi-FI" sz="900" b="1" i="0" u="none" strike="noStrike" cap="none" normalizeH="0" baseline="0" dirty="0" err="1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Waist</a:t>
                      </a:r>
                      <a:endParaRPr kumimoji="0" lang="fi-FI" sz="900" b="1" i="0" u="none" strike="noStrike" cap="none" normalizeH="0" baseline="0" dirty="0">
                        <a:ln>
                          <a:noFill/>
                        </a:ln>
                        <a:solidFill>
                          <a:schemeClr val="accent5">
                            <a:lumMod val="50000"/>
                          </a:schemeClr>
                        </a:solidFill>
                        <a:effectLst/>
                        <a:latin typeface="Calibri" pitchFamily="34" charset="0"/>
                        <a:ea typeface="ＭＳ Ｐゴシック" pitchFamily="34" charset="-128"/>
                      </a:endParaRP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accent5">
                              <a:lumMod val="50000"/>
                            </a:schemeClr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AT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74.75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25.72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217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72.6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25.89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74.02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140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81.8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42.6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55.48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83.95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42.8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83.5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73.13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74.65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29.84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50.5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71.85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21.68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80.5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50.88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192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80.9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29.08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86.5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140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103.5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132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83.4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32.98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96.54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63.5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11.44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107.1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153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73.2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32.22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94.3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158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71.9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28.32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94.5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108.5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183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43.86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79.7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65.92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184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73.1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38.21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79.3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81.29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42.48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89.8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108.5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159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30.96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83.8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90.73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245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68.85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55.78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85.2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133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137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75.95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43.78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75.5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41.9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97.5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165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74.15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33.41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78.4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41.71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105.5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152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8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73.8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43.35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78.6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58.16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181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9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75.9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29.31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87.8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88.85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94.5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80.95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0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76.85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36.6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86.3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155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137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1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80.9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40.25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85.5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70.77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2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79.9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35.43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83.7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75.08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241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3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89.2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60.09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77.6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57.05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134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4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45.84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84.9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99.73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150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5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70.4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79.8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27.96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102.5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198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6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86.6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83.45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108.3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151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7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80.5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84.3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119.6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90.41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109.1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229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8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78.89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119.9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115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253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29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82.5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64.75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96.5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144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188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0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83.5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72.56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105.5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100.1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1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88.1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89.31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97.13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93.3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62.2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2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90.8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78.94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166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101.8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133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3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89.4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83.55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87.99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107.9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208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4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72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154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109</a:t>
                      </a:r>
                    </a:p>
                  </a:txBody>
                  <a:tcPr marL="7734" marR="7734" marT="773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108.5</a:t>
                      </a:r>
                    </a:p>
                  </a:txBody>
                  <a:tcPr marL="7734" marR="7734" marT="773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208</a:t>
                      </a:r>
                    </a:p>
                  </a:txBody>
                  <a:tcPr marL="7734" marR="7734" marT="773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5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36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94.5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73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100</a:t>
                      </a:r>
                    </a:p>
                  </a:txBody>
                  <a:tcPr marL="7734" marR="7734" marT="773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7734" marR="7734" marT="773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7734" marR="7734" marT="773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7734" marR="7734" marT="773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6"/>
                  </a:ext>
                </a:extLst>
              </a:tr>
              <a:tr h="155094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37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91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107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74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100</a:t>
                      </a:r>
                    </a:p>
                  </a:txBody>
                  <a:tcPr marL="7734" marR="7734" marT="773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123</a:t>
                      </a:r>
                    </a:p>
                  </a:txBody>
                  <a:tcPr marL="7734" marR="7734" marT="773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7734" marR="7734" marT="7735" marB="0" anchor="b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7734" marR="7734" marT="773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9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366092"/>
                          </a:solidFill>
                          <a:effectLst/>
                          <a:latin typeface="Calibri" pitchFamily="34" charset="0"/>
                          <a:ea typeface="ＭＳ Ｐゴシック" pitchFamily="34" charset="-128"/>
                        </a:rPr>
                        <a:t> </a:t>
                      </a:r>
                    </a:p>
                  </a:txBody>
                  <a:tcPr marL="7734" marR="7734" marT="773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37"/>
                  </a:ext>
                </a:extLst>
              </a:tr>
            </a:tbl>
          </a:graphicData>
        </a:graphic>
      </p:graphicFrame>
      <p:graphicFrame>
        <p:nvGraphicFramePr>
          <p:cNvPr id="57748" name="Object 2">
            <a:extLst>
              <a:ext uri="{FF2B5EF4-FFF2-40B4-BE49-F238E27FC236}">
                <a16:creationId xmlns:a16="http://schemas.microsoft.com/office/drawing/2014/main" id="{1902287A-8A8E-6E4A-977E-52AE2430821F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94645675"/>
              </p:ext>
            </p:extLst>
          </p:nvPr>
        </p:nvGraphicFramePr>
        <p:xfrm>
          <a:off x="10896600" y="5618640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acro-Enabled Worksheet" showAsIcon="1" r:id="rId2" imgW="876300" imgH="736600" progId="Excel.SheetMacroEnabled.12">
                  <p:embed/>
                </p:oleObj>
              </mc:Choice>
              <mc:Fallback>
                <p:oleObj name="Macro-Enabled Worksheet" showAsIcon="1" r:id="rId2" imgW="876300" imgH="736600" progId="Excel.SheetMacroEnabled.12">
                  <p:embed/>
                  <p:pic>
                    <p:nvPicPr>
                      <p:cNvPr id="57748" name="Object 2">
                        <a:extLst>
                          <a:ext uri="{FF2B5EF4-FFF2-40B4-BE49-F238E27FC236}">
                            <a16:creationId xmlns:a16="http://schemas.microsoft.com/office/drawing/2014/main" id="{1902287A-8A8E-6E4A-977E-52AE243082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896600" y="5618640"/>
                        <a:ext cx="914400" cy="7715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5765951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5AFC9E-6D05-4343-9A4D-4DAC5AB44A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35808" y="2960274"/>
            <a:ext cx="6120384" cy="937451"/>
          </a:xfrm>
        </p:spPr>
        <p:txBody>
          <a:bodyPr/>
          <a:lstStyle/>
          <a:p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81389540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30">
            <a:extLst>
              <a:ext uri="{FF2B5EF4-FFF2-40B4-BE49-F238E27FC236}">
                <a16:creationId xmlns:a16="http://schemas.microsoft.com/office/drawing/2014/main" id="{59DE1420-88FF-0E45-8716-11FE031BB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accent2"/>
                </a:solidFill>
              </a:rPr>
              <a:t>Learning</a:t>
            </a:r>
            <a:r>
              <a:rPr lang="en-US" altLang="en-US" dirty="0"/>
              <a:t> </a:t>
            </a:r>
            <a:r>
              <a:rPr lang="en-US" altLang="en-US" dirty="0">
                <a:solidFill>
                  <a:schemeClr val="accent2"/>
                </a:solidFill>
              </a:rPr>
              <a:t>Goals</a:t>
            </a:r>
          </a:p>
        </p:txBody>
      </p:sp>
      <p:sp>
        <p:nvSpPr>
          <p:cNvPr id="21506" name="Slide Number Placeholder 3">
            <a:extLst>
              <a:ext uri="{FF2B5EF4-FFF2-40B4-BE49-F238E27FC236}">
                <a16:creationId xmlns:a16="http://schemas.microsoft.com/office/drawing/2014/main" id="{038BF923-5A7D-B243-9471-540D7B1D6D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2</a:t>
            </a:r>
          </a:p>
        </p:txBody>
      </p:sp>
      <p:sp>
        <p:nvSpPr>
          <p:cNvPr id="2" name="Content Placeholder 4">
            <a:extLst>
              <a:ext uri="{FF2B5EF4-FFF2-40B4-BE49-F238E27FC236}">
                <a16:creationId xmlns:a16="http://schemas.microsoft.com/office/drawing/2014/main" id="{1EC9C373-994E-7C4F-9A3D-2C6835DC89D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188494" y="1403350"/>
            <a:ext cx="4529810" cy="3782261"/>
          </a:xfrm>
        </p:spPr>
        <p:txBody>
          <a:bodyPr/>
          <a:lstStyle/>
          <a:p>
            <a:r>
              <a:rPr lang="en-US" altLang="en-US" sz="2400" dirty="0">
                <a:solidFill>
                  <a:schemeClr val="accent1"/>
                </a:solidFill>
              </a:rPr>
              <a:t>What is regression?</a:t>
            </a:r>
          </a:p>
          <a:p>
            <a:r>
              <a:rPr lang="en-US" altLang="en-US" sz="2400" dirty="0">
                <a:solidFill>
                  <a:schemeClr val="accent1"/>
                </a:solidFill>
              </a:rPr>
              <a:t>Why regression?</a:t>
            </a:r>
          </a:p>
          <a:p>
            <a:r>
              <a:rPr lang="en-US" altLang="en-US" sz="2400" dirty="0">
                <a:solidFill>
                  <a:schemeClr val="accent1"/>
                </a:solidFill>
              </a:rPr>
              <a:t>Scatter plot</a:t>
            </a:r>
          </a:p>
          <a:p>
            <a:r>
              <a:rPr lang="en-US" altLang="en-US" sz="2400" dirty="0">
                <a:solidFill>
                  <a:schemeClr val="accent1"/>
                </a:solidFill>
              </a:rPr>
              <a:t>Measures of association</a:t>
            </a:r>
          </a:p>
          <a:p>
            <a:pPr lvl="1"/>
            <a:r>
              <a:rPr lang="en-US" altLang="en-US" sz="2000" dirty="0">
                <a:solidFill>
                  <a:schemeClr val="accent1"/>
                </a:solidFill>
              </a:rPr>
              <a:t>Correlation coefficient</a:t>
            </a:r>
          </a:p>
          <a:p>
            <a:r>
              <a:rPr lang="en-US" altLang="en-US" sz="2400" dirty="0">
                <a:solidFill>
                  <a:schemeClr val="accent1"/>
                </a:solidFill>
              </a:rPr>
              <a:t>Simple linear regression</a:t>
            </a:r>
          </a:p>
          <a:p>
            <a:pPr lvl="1"/>
            <a:r>
              <a:rPr lang="en-US" altLang="en-US" sz="2000" dirty="0">
                <a:solidFill>
                  <a:schemeClr val="accent1"/>
                </a:solidFill>
              </a:rPr>
              <a:t>Fitting a regression line</a:t>
            </a:r>
          </a:p>
          <a:p>
            <a:pPr lvl="1"/>
            <a:endParaRPr lang="en-US" altLang="en-US" sz="2000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094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 nodeType="clickPar">
                      <p:stCondLst>
                        <p:cond delay="indefinite"/>
                      </p:stCondLst>
                      <p:childTnLst>
                        <p:par>
                          <p:cTn id="2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object 5">
            <a:extLst>
              <a:ext uri="{FF2B5EF4-FFF2-40B4-BE49-F238E27FC236}">
                <a16:creationId xmlns:a16="http://schemas.microsoft.com/office/drawing/2014/main" id="{059276F7-CAE8-2C4A-81B2-AEA7FD1AD7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27700"/>
            <a:ext cx="8529638" cy="871007"/>
          </a:xfrm>
        </p:spPr>
        <p:txBody>
          <a:bodyPr vert="horz" lIns="0" tIns="259079" rIns="0" bIns="0" rtlCol="0" anchor="ctr">
            <a:spAutoFit/>
          </a:bodyPr>
          <a:lstStyle/>
          <a:p>
            <a:pPr marL="241300"/>
            <a:r>
              <a:rPr lang="en-US" altLang="en-US" dirty="0">
                <a:solidFill>
                  <a:schemeClr val="accent2"/>
                </a:solidFill>
              </a:rPr>
              <a:t>Regression Analysis</a:t>
            </a:r>
          </a:p>
        </p:txBody>
      </p:sp>
      <p:sp>
        <p:nvSpPr>
          <p:cNvPr id="23554" name="object 6">
            <a:extLst>
              <a:ext uri="{FF2B5EF4-FFF2-40B4-BE49-F238E27FC236}">
                <a16:creationId xmlns:a16="http://schemas.microsoft.com/office/drawing/2014/main" id="{9B4FA900-B8B2-CE40-9161-72F68EBEA6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6522" y="1608222"/>
            <a:ext cx="11284701" cy="3185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marL="285750" indent="-27305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85750" algn="l"/>
              </a:tabLst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560388" indent="-27305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85750" algn="l"/>
              </a:tabLst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tabLst>
                <a:tab pos="285750" algn="l"/>
              </a:tabLst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tabLst>
                <a:tab pos="2857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tabLst>
                <a:tab pos="285750" algn="l"/>
              </a:tabLst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algn="just" eaLnBrk="1" hangingPunct="1">
              <a:spcBef>
                <a:spcPct val="0"/>
              </a:spcBef>
              <a:buClr>
                <a:srgbClr val="94C600"/>
              </a:buClr>
              <a:buSzPct val="75000"/>
              <a:buFont typeface="Wingdings" pitchFamily="2" charset="2"/>
              <a:buChar char=""/>
            </a:pPr>
            <a:r>
              <a:rPr lang="en-US" altLang="en-US" sz="2400" dirty="0">
                <a:solidFill>
                  <a:schemeClr val="accent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Regression Analysis + Correlation = Predict future performance using past results</a:t>
            </a:r>
          </a:p>
          <a:p>
            <a:pPr marL="12700" indent="0" algn="just" eaLnBrk="1" hangingPunct="1">
              <a:spcBef>
                <a:spcPct val="0"/>
              </a:spcBef>
              <a:buClr>
                <a:srgbClr val="94C600"/>
              </a:buClr>
              <a:buSzPct val="75000"/>
              <a:buNone/>
            </a:pPr>
            <a:endParaRPr lang="en-US" altLang="en-US" sz="2400" dirty="0">
              <a:solidFill>
                <a:schemeClr val="accent1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pPr algn="just">
              <a:spcBef>
                <a:spcPts val="638"/>
              </a:spcBef>
              <a:buClr>
                <a:srgbClr val="94C600"/>
              </a:buClr>
              <a:buSzPct val="75000"/>
              <a:buFont typeface="Wingdings" pitchFamily="2" charset="2"/>
              <a:buChar char=""/>
            </a:pPr>
            <a:r>
              <a:rPr lang="en-US" altLang="en-US" sz="2400" dirty="0">
                <a:solidFill>
                  <a:schemeClr val="accent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While Correlation explains the degree of linear relationship that exists between two variables, Regression defines the relationship more precisely</a:t>
            </a:r>
          </a:p>
          <a:p>
            <a:pPr algn="just">
              <a:spcBef>
                <a:spcPts val="563"/>
              </a:spcBef>
              <a:buClr>
                <a:srgbClr val="94C600"/>
              </a:buClr>
              <a:buSzPct val="75000"/>
              <a:buFont typeface="Wingdings" pitchFamily="2" charset="2"/>
              <a:buChar char=""/>
            </a:pPr>
            <a:r>
              <a:rPr lang="en-US" altLang="en-US" sz="2400" dirty="0">
                <a:solidFill>
                  <a:schemeClr val="accent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Regression analysis is a tool that uses data on relevant variables to develop a prediction equation, or model</a:t>
            </a:r>
          </a:p>
          <a:p>
            <a:pPr algn="just">
              <a:spcBef>
                <a:spcPts val="563"/>
              </a:spcBef>
              <a:buClr>
                <a:srgbClr val="94C600"/>
              </a:buClr>
              <a:buSzPct val="75000"/>
              <a:buFont typeface="Wingdings" pitchFamily="2" charset="2"/>
              <a:buChar char=""/>
            </a:pPr>
            <a:r>
              <a:rPr lang="en-US" altLang="en-US" sz="2400" dirty="0">
                <a:solidFill>
                  <a:schemeClr val="accent1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It generates an equation to describe the statistical relationship between one or more predictors and the response variable and to predict new observations</a:t>
            </a:r>
          </a:p>
        </p:txBody>
      </p:sp>
    </p:spTree>
    <p:extLst>
      <p:ext uri="{BB962C8B-B14F-4D97-AF65-F5344CB8AC3E}">
        <p14:creationId xmlns:p14="http://schemas.microsoft.com/office/powerpoint/2010/main" val="5969402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3FBD2D5A-A6EF-C84A-BFBA-C433E8F479DE}"/>
              </a:ext>
            </a:extLst>
          </p:cNvPr>
          <p:cNvSpPr/>
          <p:nvPr/>
        </p:nvSpPr>
        <p:spPr>
          <a:xfrm>
            <a:off x="173274" y="1345415"/>
            <a:ext cx="11845452" cy="47539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400" dirty="0">
                <a:latin typeface="Garamond" panose="02020404030301010803" pitchFamily="18" charset="0"/>
              </a:rPr>
              <a:t>Simple linear regression is useful for finding relationship between two continuous variables. One is predictor or independent variable and other is response or dependent variable.</a:t>
            </a:r>
          </a:p>
          <a:p>
            <a:endParaRPr lang="en-IN" sz="2400" dirty="0">
              <a:latin typeface="Garamond" panose="02020404030301010803" pitchFamily="18" charset="0"/>
            </a:endParaRPr>
          </a:p>
          <a:p>
            <a:r>
              <a:rPr lang="en-IN" sz="2400" dirty="0">
                <a:latin typeface="Garamond" panose="02020404030301010803" pitchFamily="18" charset="0"/>
              </a:rPr>
              <a:t>It looks for </a:t>
            </a:r>
            <a:r>
              <a:rPr lang="en-IN" sz="2400" dirty="0">
                <a:solidFill>
                  <a:schemeClr val="accent1"/>
                </a:solidFill>
                <a:latin typeface="Garamond" panose="02020404030301010803" pitchFamily="18" charset="0"/>
              </a:rPr>
              <a:t>statistical relationship </a:t>
            </a:r>
            <a:r>
              <a:rPr lang="en-IN" sz="2400" dirty="0">
                <a:latin typeface="Garamond" panose="02020404030301010803" pitchFamily="18" charset="0"/>
              </a:rPr>
              <a:t>but </a:t>
            </a:r>
            <a:r>
              <a:rPr lang="en-IN" sz="2400" dirty="0">
                <a:solidFill>
                  <a:srgbClr val="FF0000"/>
                </a:solidFill>
                <a:latin typeface="Garamond" panose="02020404030301010803" pitchFamily="18" charset="0"/>
              </a:rPr>
              <a:t>not deterministic relationship</a:t>
            </a:r>
            <a:r>
              <a:rPr lang="en-IN" sz="2400" dirty="0">
                <a:latin typeface="Garamond" panose="02020404030301010803" pitchFamily="18" charset="0"/>
              </a:rPr>
              <a:t>. </a:t>
            </a:r>
          </a:p>
          <a:p>
            <a:endParaRPr lang="en-IN" sz="2400" dirty="0">
              <a:latin typeface="Garamond" panose="02020404030301010803" pitchFamily="18" charset="0"/>
            </a:endParaRPr>
          </a:p>
          <a:p>
            <a:endParaRPr lang="en-IN" sz="2400" dirty="0">
              <a:latin typeface="Garamond" panose="02020404030301010803" pitchFamily="18" charset="0"/>
            </a:endParaRPr>
          </a:p>
          <a:p>
            <a:r>
              <a:rPr lang="en-IN" sz="2400" dirty="0">
                <a:latin typeface="Garamond" panose="02020404030301010803" pitchFamily="18" charset="0"/>
              </a:rPr>
              <a:t>For example, relationship between height and weight.</a:t>
            </a:r>
          </a:p>
          <a:p>
            <a:endParaRPr lang="en-IN" sz="2400" dirty="0">
              <a:latin typeface="Garamond" panose="02020404030301010803" pitchFamily="18" charset="0"/>
            </a:endParaRPr>
          </a:p>
          <a:p>
            <a:pPr algn="just">
              <a:lnSpc>
                <a:spcPct val="124000"/>
              </a:lnSpc>
              <a:spcBef>
                <a:spcPts val="50"/>
              </a:spcBef>
              <a:buClr>
                <a:srgbClr val="94C600"/>
              </a:buClr>
              <a:buSzPct val="75000"/>
              <a:buFont typeface="Wingdings" pitchFamily="2" charset="2"/>
              <a:buChar char=""/>
            </a:pPr>
            <a:r>
              <a:rPr lang="en-US" altLang="en-US" sz="2400" dirty="0">
                <a:solidFill>
                  <a:srgbClr val="000000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In Simple Linear Regression, a single variable "X" is used to define/predict Y</a:t>
            </a:r>
          </a:p>
          <a:p>
            <a:pPr lvl="1" algn="just">
              <a:spcBef>
                <a:spcPts val="425"/>
              </a:spcBef>
              <a:buClr>
                <a:srgbClr val="71685A"/>
              </a:buClr>
              <a:buSzPct val="73000"/>
              <a:buFont typeface="Wingdings" pitchFamily="2" charset="2"/>
              <a:buChar char=""/>
            </a:pPr>
            <a:r>
              <a:rPr lang="en-US" altLang="en-US" sz="2400" dirty="0">
                <a:solidFill>
                  <a:srgbClr val="3E3D2D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E.g. Used car cost = B1 + (B2) x (Miles driven) + E (error)</a:t>
            </a:r>
          </a:p>
          <a:p>
            <a:pPr lvl="1" algn="just">
              <a:spcBef>
                <a:spcPts val="550"/>
              </a:spcBef>
              <a:buClr>
                <a:srgbClr val="71685A"/>
              </a:buClr>
              <a:buSzPct val="75000"/>
              <a:buFont typeface="Wingdings" pitchFamily="2" charset="2"/>
              <a:buChar char=""/>
            </a:pPr>
            <a:r>
              <a:rPr lang="en-US" altLang="en-US" sz="2400" dirty="0">
                <a:solidFill>
                  <a:srgbClr val="3E3D2D"/>
                </a:solidFill>
                <a:latin typeface="Garamond" panose="02020404030301010803" pitchFamily="18" charset="0"/>
                <a:cs typeface="Times New Roman" panose="02020603050405020304" pitchFamily="18" charset="0"/>
              </a:rPr>
              <a:t>Simple Regression Equation: Y = B1 + (B2) *(X)+ E (error)</a:t>
            </a:r>
            <a:endParaRPr lang="en-US" altLang="en-US" sz="2400" dirty="0">
              <a:solidFill>
                <a:srgbClr val="000000"/>
              </a:solidFill>
              <a:latin typeface="Garamond" panose="02020404030301010803" pitchFamily="18" charset="0"/>
              <a:cs typeface="Times New Roman" panose="02020603050405020304" pitchFamily="18" charset="0"/>
            </a:endParaRPr>
          </a:p>
          <a:p>
            <a:endParaRPr lang="en-US" sz="2400" dirty="0">
              <a:latin typeface="Garamond" panose="02020404030301010803" pitchFamily="18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AF07528-D0B1-B14F-BD7A-5B24786414D4}"/>
              </a:ext>
            </a:extLst>
          </p:cNvPr>
          <p:cNvSpPr txBox="1"/>
          <p:nvPr/>
        </p:nvSpPr>
        <p:spPr>
          <a:xfrm>
            <a:off x="0" y="0"/>
            <a:ext cx="593136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accent2"/>
                </a:solidFill>
                <a:latin typeface="+mj-lt"/>
                <a:ea typeface="+mj-ea"/>
                <a:cs typeface="+mj-cs"/>
              </a:rPr>
              <a:t>Simple Linear  Regression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837B140-6D55-6146-ADAB-E8E1D8CD3B83}"/>
              </a:ext>
            </a:extLst>
          </p:cNvPr>
          <p:cNvGrpSpPr/>
          <p:nvPr/>
        </p:nvGrpSpPr>
        <p:grpSpPr>
          <a:xfrm>
            <a:off x="8335754" y="2733675"/>
            <a:ext cx="3856246" cy="1390650"/>
            <a:chOff x="8335754" y="2875728"/>
            <a:chExt cx="4487644" cy="1390650"/>
          </a:xfrm>
        </p:grpSpPr>
        <p:graphicFrame>
          <p:nvGraphicFramePr>
            <p:cNvPr id="5" name="Object 3">
              <a:extLst>
                <a:ext uri="{FF2B5EF4-FFF2-40B4-BE49-F238E27FC236}">
                  <a16:creationId xmlns:a16="http://schemas.microsoft.com/office/drawing/2014/main" id="{F1246394-6208-F443-B4AF-1E701AC6BFF9}"/>
                </a:ext>
              </a:extLst>
            </p:cNvPr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987250832"/>
                </p:ext>
              </p:extLst>
            </p:nvPr>
          </p:nvGraphicFramePr>
          <p:xfrm>
            <a:off x="8335754" y="2875728"/>
            <a:ext cx="4487644" cy="1390650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name="Equation" r:id="rId2" imgW="38036500" imgH="15798800" progId="Equation.3">
                    <p:embed/>
                  </p:oleObj>
                </mc:Choice>
                <mc:Fallback>
                  <p:oleObj name="Equation" r:id="rId2" imgW="38036500" imgH="15798800" progId="Equation.3">
                    <p:embed/>
                    <p:pic>
                      <p:nvPicPr>
                        <p:cNvPr id="49156" name="Object 3">
                          <a:extLst>
                            <a:ext uri="{FF2B5EF4-FFF2-40B4-BE49-F238E27FC236}">
                              <a16:creationId xmlns:a16="http://schemas.microsoft.com/office/drawing/2014/main" id="{6958D9ED-F730-AC45-86AE-42D186D83ED9}"/>
                            </a:ext>
                          </a:extLst>
                        </p:cNvPr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3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8335754" y="2875728"/>
                          <a:ext cx="4487644" cy="1390650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pic>
          <p:nvPicPr>
            <p:cNvPr id="2" name="Picture 1">
              <a:extLst>
                <a:ext uri="{FF2B5EF4-FFF2-40B4-BE49-F238E27FC236}">
                  <a16:creationId xmlns:a16="http://schemas.microsoft.com/office/drawing/2014/main" id="{05678692-8D1A-D641-BEBD-239A8B38F05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335754" y="2875728"/>
              <a:ext cx="4487644" cy="812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77266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4">
            <a:extLst>
              <a:ext uri="{FF2B5EF4-FFF2-40B4-BE49-F238E27FC236}">
                <a16:creationId xmlns:a16="http://schemas.microsoft.com/office/drawing/2014/main" id="{A1796285-2DCB-7542-A4EE-2DDC41D6A9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513011" y="2443163"/>
            <a:ext cx="3616452" cy="1143000"/>
          </a:xfrm>
        </p:spPr>
        <p:txBody>
          <a:bodyPr>
            <a:noAutofit/>
          </a:bodyPr>
          <a:lstStyle/>
          <a:p>
            <a:r>
              <a:rPr lang="en-US" altLang="en-US" sz="6000" dirty="0">
                <a:solidFill>
                  <a:schemeClr val="accent2"/>
                </a:solidFill>
              </a:rPr>
              <a:t>Regression</a:t>
            </a:r>
          </a:p>
        </p:txBody>
      </p:sp>
    </p:spTree>
    <p:extLst>
      <p:ext uri="{BB962C8B-B14F-4D97-AF65-F5344CB8AC3E}">
        <p14:creationId xmlns:p14="http://schemas.microsoft.com/office/powerpoint/2010/main" val="35369546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C5DBC8F-FF13-3E47-98FA-D7A0F36309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62453506"/>
              </p:ext>
            </p:extLst>
          </p:nvPr>
        </p:nvGraphicFramePr>
        <p:xfrm>
          <a:off x="498793" y="1054291"/>
          <a:ext cx="2895600" cy="3152775"/>
        </p:xfrm>
        <a:graphic>
          <a:graphicData uri="http://schemas.openxmlformats.org/drawingml/2006/table">
            <a:tbl>
              <a:tblPr/>
              <a:tblGrid>
                <a:gridCol w="1360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5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Exp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2000" b="1" i="0" u="none" strike="noStrike" dirty="0">
                          <a:solidFill>
                            <a:schemeClr val="tx1"/>
                          </a:solidFill>
                          <a:effectLst/>
                          <a:latin typeface="Calibri" panose="020F0502020204030204" pitchFamily="34" charset="0"/>
                        </a:rPr>
                        <a:t>Salary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DECDCD9-72F7-4E45-BA83-7D3725596A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19073586"/>
              </p:ext>
            </p:extLst>
          </p:nvPr>
        </p:nvGraphicFramePr>
        <p:xfrm>
          <a:off x="4849403" y="1231201"/>
          <a:ext cx="6635750" cy="311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Striped Right Arrow 1">
            <a:extLst>
              <a:ext uri="{FF2B5EF4-FFF2-40B4-BE49-F238E27FC236}">
                <a16:creationId xmlns:a16="http://schemas.microsoft.com/office/drawing/2014/main" id="{8F822AFA-5B8B-BC4B-A060-31B22C12EC7F}"/>
              </a:ext>
            </a:extLst>
          </p:cNvPr>
          <p:cNvSpPr/>
          <p:nvPr/>
        </p:nvSpPr>
        <p:spPr>
          <a:xfrm>
            <a:off x="3657554" y="2144903"/>
            <a:ext cx="928688" cy="122872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36610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  <p:bldP spid="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0C5DBC8F-FF13-3E47-98FA-D7A0F363099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790837"/>
              </p:ext>
            </p:extLst>
          </p:nvPr>
        </p:nvGraphicFramePr>
        <p:xfrm>
          <a:off x="69957" y="582803"/>
          <a:ext cx="2895600" cy="2543175"/>
        </p:xfrm>
        <a:graphic>
          <a:graphicData uri="http://schemas.openxmlformats.org/drawingml/2006/table">
            <a:tbl>
              <a:tblPr/>
              <a:tblGrid>
                <a:gridCol w="136058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3501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20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</a:rPr>
                        <a:t>Exp</a:t>
                      </a:r>
                      <a:r>
                        <a:rPr lang="en-IN" sz="14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</a:rPr>
                        <a:t>(</a:t>
                      </a:r>
                      <a:r>
                        <a:rPr lang="en-IN" sz="1400" b="1" i="0" u="none" strike="noStrike" dirty="0" err="1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</a:rPr>
                        <a:t>Yrs</a:t>
                      </a:r>
                      <a:r>
                        <a:rPr lang="en-IN" sz="14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</a:rPr>
                        <a:t>)</a:t>
                      </a:r>
                      <a:endParaRPr lang="en-IN" sz="2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20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</a:rPr>
                        <a:t>Salary</a:t>
                      </a:r>
                      <a:r>
                        <a:rPr lang="en-IN" sz="14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 panose="020F0502020204030204" pitchFamily="34" charset="0"/>
                        </a:rPr>
                        <a:t>(KUSD)</a:t>
                      </a:r>
                      <a:endParaRPr lang="en-IN" sz="2000" b="1" i="0" u="none" strike="noStrike" dirty="0">
                        <a:solidFill>
                          <a:schemeClr val="accent2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03200"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IN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DECDCD9-72F7-4E45-BA83-7D3725596A2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837313"/>
              </p:ext>
            </p:extLst>
          </p:nvPr>
        </p:nvGraphicFramePr>
        <p:xfrm>
          <a:off x="5439728" y="2703513"/>
          <a:ext cx="6635750" cy="3111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8506049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Title 1">
            <a:extLst>
              <a:ext uri="{FF2B5EF4-FFF2-40B4-BE49-F238E27FC236}">
                <a16:creationId xmlns:a16="http://schemas.microsoft.com/office/drawing/2014/main" id="{A8882B79-A8D5-964F-A0ED-7369AEE23F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4288"/>
            <a:ext cx="9386888" cy="1143000"/>
          </a:xfrm>
        </p:spPr>
        <p:txBody>
          <a:bodyPr>
            <a:noAutofit/>
          </a:bodyPr>
          <a:lstStyle/>
          <a:p>
            <a:pPr algn="l"/>
            <a:r>
              <a:rPr lang="en-US" altLang="en-US" dirty="0">
                <a:solidFill>
                  <a:schemeClr val="accent2"/>
                </a:solidFill>
              </a:rPr>
              <a:t>Business Case :The Newspaper Data</a:t>
            </a:r>
          </a:p>
        </p:txBody>
      </p:sp>
      <p:sp>
        <p:nvSpPr>
          <p:cNvPr id="40962" name="Slide Number Placeholder 1">
            <a:extLst>
              <a:ext uri="{FF2B5EF4-FFF2-40B4-BE49-F238E27FC236}">
                <a16:creationId xmlns:a16="http://schemas.microsoft.com/office/drawing/2014/main" id="{A16075A0-1EE0-C644-AEFB-9D76F822C0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7</a:t>
            </a:r>
          </a:p>
        </p:txBody>
      </p:sp>
      <p:sp>
        <p:nvSpPr>
          <p:cNvPr id="40963" name="Content Placeholder 2">
            <a:extLst>
              <a:ext uri="{FF2B5EF4-FFF2-40B4-BE49-F238E27FC236}">
                <a16:creationId xmlns:a16="http://schemas.microsoft.com/office/drawing/2014/main" id="{28DE6A3B-D466-F647-B8A7-20F0E05C5681}"/>
              </a:ext>
            </a:extLst>
          </p:cNvPr>
          <p:cNvSpPr>
            <a:spLocks noGrp="1"/>
          </p:cNvSpPr>
          <p:nvPr>
            <p:ph idx="4294967295"/>
          </p:nvPr>
        </p:nvSpPr>
        <p:spPr>
          <a:xfrm>
            <a:off x="0" y="1072573"/>
            <a:ext cx="12192000" cy="771526"/>
          </a:xfrm>
        </p:spPr>
        <p:txBody>
          <a:bodyPr>
            <a:noAutofit/>
          </a:bodyPr>
          <a:lstStyle/>
          <a:p>
            <a:r>
              <a:rPr lang="en-US" altLang="en-US" sz="2400" dirty="0">
                <a:latin typeface="Garamond" panose="02020404030301010803" pitchFamily="18" charset="0"/>
              </a:rPr>
              <a:t>In order to investigate the feasibility of starting a Sunday edition for a large metropolitan newspaper, information was obtained from a sample of 34 newspapers concerning their daily and Sunday circulations (in thousands) </a:t>
            </a: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1CEA4B7-7A71-F042-9CED-A2A334814F8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64819952"/>
              </p:ext>
            </p:extLst>
          </p:nvPr>
        </p:nvGraphicFramePr>
        <p:xfrm>
          <a:off x="104773" y="2317171"/>
          <a:ext cx="7853365" cy="4169355"/>
        </p:xfrm>
        <a:graphic>
          <a:graphicData uri="http://schemas.openxmlformats.org/drawingml/2006/table">
            <a:tbl>
              <a:tblPr/>
              <a:tblGrid>
                <a:gridCol w="204815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836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8369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27042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883697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883697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251178"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Newspaper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daily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400" b="1" i="0" u="none" strike="noStrike" dirty="0" err="1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sunday</a:t>
                      </a:r>
                      <a:endParaRPr lang="tr-TR" sz="1400" b="1" i="0" u="none" strike="noStrike" dirty="0">
                        <a:solidFill>
                          <a:schemeClr val="accent2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4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Newspaper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 dirty="0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daily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400" b="1" i="0" u="none" strike="noStrike" dirty="0" err="1">
                          <a:solidFill>
                            <a:schemeClr val="accent2"/>
                          </a:solidFill>
                          <a:effectLst/>
                          <a:latin typeface="Calibri"/>
                        </a:rPr>
                        <a:t>sunday</a:t>
                      </a:r>
                      <a:endParaRPr lang="tr-TR" sz="1400" b="1" i="0" u="none" strike="noStrike" dirty="0">
                        <a:solidFill>
                          <a:schemeClr val="accent2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Baltimore Sun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391.952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488.506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New York Daily News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781.796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983.24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Boston Globe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516.981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798.298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New York Times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1209.225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1762.015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Boston Herald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355.628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235.084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Newsday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825.512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960.308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Charlotte Observer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238.555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299.451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Omaha World Herald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223.748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284.611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Chicago Sun Times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537.78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559.093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Orange County Register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354.843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407.76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Chicago Tribune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733.775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1133.249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Philadelphia Inquirer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515.523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982.663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Cincinnati Enquirer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198.832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348.744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Pittsburgh Press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220.465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557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da-DK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Denver Post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252.624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417.779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200" b="1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Portland </a:t>
                      </a:r>
                      <a:r>
                        <a:rPr lang="nl-NL" sz="1200" b="1" i="0" u="none" strike="noStrike" dirty="0" err="1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Oregonian</a:t>
                      </a:r>
                      <a:endParaRPr lang="nl-NL" sz="1200" b="1" i="0" u="none" strike="noStrike" dirty="0">
                        <a:solidFill>
                          <a:srgbClr val="538DD5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337.672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440.923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de-DE" sz="1200" b="1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Des Moines Register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206.204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344.522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Providence Journal-Bulletin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197.12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268.06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Hartford Courant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231.177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323.084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sv-SE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Rochester Democrat &amp; Chronicle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133.239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262.048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Houston Chronicle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449.755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620.752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Rocky Mountain News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374.009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432.502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Kansas City Star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288.571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423.305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t-BR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Sacramento Bee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273.844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338.355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Los Angeles Daily  News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185.736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202.614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San Francisco Chronicle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570.364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704.322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es-ES_tradnl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Los Angeles Times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1164.388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1531.527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r-FR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St. Louis Post-Dispatch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391.286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585.681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4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pl-PL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Miami Herald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444.581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553.479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l-NL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St. Paul Pioneer Press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201.86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267.781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5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da-DK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Minneapolis Star Tribune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412.871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685.975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Tampa Tribune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321.626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408.343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6"/>
                  </a:ext>
                </a:extLst>
              </a:tr>
              <a:tr h="230481">
                <a:tc>
                  <a:txBody>
                    <a:bodyPr/>
                    <a:lstStyle/>
                    <a:p>
                      <a:pPr algn="ctr" fontAlgn="b"/>
                      <a:r>
                        <a:rPr lang="tr-TR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New Orleans Times-Picayune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272.28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324.241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Washington Post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838.902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538DD5"/>
                          </a:solidFill>
                          <a:effectLst/>
                          <a:latin typeface="Calibri"/>
                        </a:rPr>
                        <a:t>1165.567</a:t>
                      </a:r>
                    </a:p>
                  </a:txBody>
                  <a:tcPr marL="12700" marR="12700" marT="1270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17"/>
                  </a:ext>
                </a:extLst>
              </a:tr>
            </a:tbl>
          </a:graphicData>
        </a:graphic>
      </p:graphicFrame>
      <p:sp>
        <p:nvSpPr>
          <p:cNvPr id="41099" name="TextBox 4">
            <a:extLst>
              <a:ext uri="{FF2B5EF4-FFF2-40B4-BE49-F238E27FC236}">
                <a16:creationId xmlns:a16="http://schemas.microsoft.com/office/drawing/2014/main" id="{40738FEF-956E-704B-BE4C-380E8FC075F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0" y="6538912"/>
            <a:ext cx="3733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 i="1" dirty="0">
                <a:latin typeface="Arial" panose="020B0604020202020204" pitchFamily="34" charset="0"/>
              </a:rPr>
              <a:t>Source: Gale Directory of Publications, 1994</a:t>
            </a:r>
          </a:p>
        </p:txBody>
      </p:sp>
      <p:graphicFrame>
        <p:nvGraphicFramePr>
          <p:cNvPr id="41100" name="Object 2">
            <a:extLst>
              <a:ext uri="{FF2B5EF4-FFF2-40B4-BE49-F238E27FC236}">
                <a16:creationId xmlns:a16="http://schemas.microsoft.com/office/drawing/2014/main" id="{B3F86557-5257-964D-B137-0AB94095D47A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050541730"/>
              </p:ext>
            </p:extLst>
          </p:nvPr>
        </p:nvGraphicFramePr>
        <p:xfrm>
          <a:off x="10317163" y="5706089"/>
          <a:ext cx="396875" cy="8286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Macro-Enabled Worksheet" showAsIcon="1" r:id="rId2" imgW="381071" imgH="792417" progId="Excel.SheetMacroEnabled.12">
                  <p:embed/>
                </p:oleObj>
              </mc:Choice>
              <mc:Fallback>
                <p:oleObj name="Macro-Enabled Worksheet" showAsIcon="1" r:id="rId2" imgW="381071" imgH="792417" progId="Excel.SheetMacroEnabled.12">
                  <p:embed/>
                  <p:pic>
                    <p:nvPicPr>
                      <p:cNvPr id="41100" name="Object 2">
                        <a:extLst>
                          <a:ext uri="{FF2B5EF4-FFF2-40B4-BE49-F238E27FC236}">
                            <a16:creationId xmlns:a16="http://schemas.microsoft.com/office/drawing/2014/main" id="{B3F86557-5257-964D-B137-0AB94095D47A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3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317163" y="5706089"/>
                        <a:ext cx="396875" cy="82867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6098122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Title 1">
            <a:extLst>
              <a:ext uri="{FF2B5EF4-FFF2-40B4-BE49-F238E27FC236}">
                <a16:creationId xmlns:a16="http://schemas.microsoft.com/office/drawing/2014/main" id="{E1DA180B-4FB0-EF46-824F-1CBAE3D7DE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7891462" cy="960438"/>
          </a:xfrm>
        </p:spPr>
        <p:txBody>
          <a:bodyPr>
            <a:normAutofit/>
          </a:bodyPr>
          <a:lstStyle/>
          <a:p>
            <a:r>
              <a:rPr lang="en-US" altLang="en-US" dirty="0">
                <a:solidFill>
                  <a:schemeClr val="accent2"/>
                </a:solidFill>
              </a:rPr>
              <a:t>Scatter Plot: The Newspaper data</a:t>
            </a:r>
          </a:p>
        </p:txBody>
      </p:sp>
      <p:sp>
        <p:nvSpPr>
          <p:cNvPr id="44034" name="Slide Number Placeholder 2">
            <a:extLst>
              <a:ext uri="{FF2B5EF4-FFF2-40B4-BE49-F238E27FC236}">
                <a16:creationId xmlns:a16="http://schemas.microsoft.com/office/drawing/2014/main" id="{AFF337BA-99BB-1D48-8190-097C444DC5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MS PGothic" panose="020B0600070205080204" pitchFamily="34" charset="-128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rgbClr val="898989"/>
                </a:solidFill>
              </a:rPr>
              <a:t>9</a:t>
            </a:r>
          </a:p>
        </p:txBody>
      </p:sp>
      <p:pic>
        <p:nvPicPr>
          <p:cNvPr id="28679" name="Picture 7" descr="C:\Users\30644.ISBDOMAIN1\Dropbox\Ours\BA course\Our Era as TA's\Term 2\Regression Analysis\Data Sets\ScatterPlot_Newspaper.jpeg">
            <a:extLst>
              <a:ext uri="{FF2B5EF4-FFF2-40B4-BE49-F238E27FC236}">
                <a16:creationId xmlns:a16="http://schemas.microsoft.com/office/drawing/2014/main" id="{A0B765F2-5D1C-CF48-9F88-D50AD67E07C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05201" y="1036300"/>
            <a:ext cx="5105399" cy="560931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621581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1265</TotalTime>
  <Words>1141</Words>
  <Application>Microsoft Office PowerPoint</Application>
  <PresentationFormat>Widescreen</PresentationFormat>
  <Paragraphs>590</Paragraphs>
  <Slides>18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</vt:lpstr>
      <vt:lpstr>Calibri</vt:lpstr>
      <vt:lpstr>Calibri Light</vt:lpstr>
      <vt:lpstr>Garamond</vt:lpstr>
      <vt:lpstr>Wingdings</vt:lpstr>
      <vt:lpstr>Office Theme</vt:lpstr>
      <vt:lpstr>Equation</vt:lpstr>
      <vt:lpstr>Macro-Enabled Worksheet</vt:lpstr>
      <vt:lpstr>PowerPoint Presentation</vt:lpstr>
      <vt:lpstr>Learning Goals</vt:lpstr>
      <vt:lpstr>Regression Analysis</vt:lpstr>
      <vt:lpstr>PowerPoint Presentation</vt:lpstr>
      <vt:lpstr>Regression</vt:lpstr>
      <vt:lpstr>PowerPoint Presentation</vt:lpstr>
      <vt:lpstr>PowerPoint Presentation</vt:lpstr>
      <vt:lpstr>Business Case :The Newspaper Data</vt:lpstr>
      <vt:lpstr>Scatter Plot: The Newspaper data</vt:lpstr>
      <vt:lpstr>Which Straight Line? … The Newspaper data </vt:lpstr>
      <vt:lpstr>The Best Line: Least Squares Method </vt:lpstr>
      <vt:lpstr>Coefficient of Determination R^2</vt:lpstr>
      <vt:lpstr>Measure of Variation </vt:lpstr>
      <vt:lpstr>PowerPoint Presentation</vt:lpstr>
      <vt:lpstr>Simple Linear Regression: The Newspaper data</vt:lpstr>
      <vt:lpstr>Waist Circumference – Adipose Tissue</vt:lpstr>
      <vt:lpstr>The Waist Circumference – Adipose Tissue data 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Srinivas Reddy Gurrala</dc:creator>
  <cp:lastModifiedBy>hp</cp:lastModifiedBy>
  <cp:revision>144</cp:revision>
  <dcterms:created xsi:type="dcterms:W3CDTF">2020-04-23T13:54:45Z</dcterms:created>
  <dcterms:modified xsi:type="dcterms:W3CDTF">2022-09-25T05:38:13Z</dcterms:modified>
</cp:coreProperties>
</file>