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m" ContentType="application/vnd.ms-excel.sheet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1"/>
  </p:notesMasterIdLst>
  <p:sldIdLst>
    <p:sldId id="445" r:id="rId2"/>
    <p:sldId id="446" r:id="rId3"/>
    <p:sldId id="451" r:id="rId4"/>
    <p:sldId id="643" r:id="rId5"/>
    <p:sldId id="644" r:id="rId6"/>
    <p:sldId id="645" r:id="rId7"/>
    <p:sldId id="661" r:id="rId8"/>
    <p:sldId id="663" r:id="rId9"/>
    <p:sldId id="646" r:id="rId10"/>
    <p:sldId id="647" r:id="rId11"/>
    <p:sldId id="545" r:id="rId12"/>
    <p:sldId id="546" r:id="rId13"/>
    <p:sldId id="547" r:id="rId14"/>
    <p:sldId id="549" r:id="rId15"/>
    <p:sldId id="550" r:id="rId16"/>
    <p:sldId id="551" r:id="rId17"/>
    <p:sldId id="553" r:id="rId18"/>
    <p:sldId id="554" r:id="rId19"/>
    <p:sldId id="555" r:id="rId20"/>
    <p:sldId id="556" r:id="rId21"/>
    <p:sldId id="558" r:id="rId22"/>
    <p:sldId id="557" r:id="rId23"/>
    <p:sldId id="560" r:id="rId24"/>
    <p:sldId id="561" r:id="rId25"/>
    <p:sldId id="649" r:id="rId26"/>
    <p:sldId id="611" r:id="rId27"/>
    <p:sldId id="650" r:id="rId28"/>
    <p:sldId id="651" r:id="rId29"/>
    <p:sldId id="263" r:id="rId3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1359D2"/>
    <a:srgbClr val="D883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82"/>
  </p:normalViewPr>
  <p:slideViewPr>
    <p:cSldViewPr snapToGrid="0" snapToObjects="1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67D96-8005-7F44-8E5F-33D562E4DE7E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AD9F6-8A84-6F41-A90B-45C654442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2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Image Placeholder 1">
            <a:extLst>
              <a:ext uri="{FF2B5EF4-FFF2-40B4-BE49-F238E27FC236}">
                <a16:creationId xmlns:a16="http://schemas.microsoft.com/office/drawing/2014/main" id="{CFBCE307-C0DF-2C44-A474-31AB2B3FAF1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2466" name="Notes Placeholder 2">
            <a:extLst>
              <a:ext uri="{FF2B5EF4-FFF2-40B4-BE49-F238E27FC236}">
                <a16:creationId xmlns:a16="http://schemas.microsoft.com/office/drawing/2014/main" id="{B50B80FA-B014-6145-BEF0-9A291871F39C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2467" name="Slide Number Placeholder 3">
            <a:extLst>
              <a:ext uri="{FF2B5EF4-FFF2-40B4-BE49-F238E27FC236}">
                <a16:creationId xmlns:a16="http://schemas.microsoft.com/office/drawing/2014/main" id="{237141FF-3BB3-484B-8107-94A9E430EAB7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08F1C93-1C7A-C744-BA96-8B5FC6E95BC3}" type="slidenum">
              <a:rPr lang="en-US" altLang="en-US" smtClean="0">
                <a:latin typeface="Calibri" panose="020F0502020204030204" pitchFamily="34" charset="0"/>
              </a:rPr>
              <a:pPr/>
              <a:t>1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62468" name="Date Placeholder 4">
            <a:extLst>
              <a:ext uri="{FF2B5EF4-FFF2-40B4-BE49-F238E27FC236}">
                <a16:creationId xmlns:a16="http://schemas.microsoft.com/office/drawing/2014/main" id="{53A5D90A-567C-724B-AB00-CAED377C265D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latin typeface="Calibri" panose="020F0502020204030204" pitchFamily="34" charset="0"/>
              </a:rPr>
              <a:t>3/1/2014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86E29D0-9F46-854C-9F17-533EA9BEF2F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Header Placeholder 6">
            <a:extLst>
              <a:ext uri="{FF2B5EF4-FFF2-40B4-BE49-F238E27FC236}">
                <a16:creationId xmlns:a16="http://schemas.microsoft.com/office/drawing/2014/main" id="{013F3733-1802-B744-982F-11CC7ADF0D9E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2</a:t>
            </a:r>
          </a:p>
        </p:txBody>
      </p:sp>
    </p:spTree>
    <p:extLst>
      <p:ext uri="{BB962C8B-B14F-4D97-AF65-F5344CB8AC3E}">
        <p14:creationId xmlns:p14="http://schemas.microsoft.com/office/powerpoint/2010/main" val="647776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Slide Image Placeholder 1">
            <a:extLst>
              <a:ext uri="{FF2B5EF4-FFF2-40B4-BE49-F238E27FC236}">
                <a16:creationId xmlns:a16="http://schemas.microsoft.com/office/drawing/2014/main" id="{20A26C66-86DF-414A-9A7D-F6F533B1C60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4514" name="Notes Placeholder 2">
            <a:extLst>
              <a:ext uri="{FF2B5EF4-FFF2-40B4-BE49-F238E27FC236}">
                <a16:creationId xmlns:a16="http://schemas.microsoft.com/office/drawing/2014/main" id="{8C133875-F373-7E41-B88E-5DF32FCD3D95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altLang="en-US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A4048CE1-4026-2043-A8D8-AFC92ED1FEAC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</a:t>
            </a:r>
          </a:p>
        </p:txBody>
      </p:sp>
      <p:sp>
        <p:nvSpPr>
          <p:cNvPr id="64516" name="Date Placeholder 4">
            <a:extLst>
              <a:ext uri="{FF2B5EF4-FFF2-40B4-BE49-F238E27FC236}">
                <a16:creationId xmlns:a16="http://schemas.microsoft.com/office/drawing/2014/main" id="{5B117BF5-B4A6-C24C-A4AF-9F16E52D0D49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latin typeface="Calibri" panose="020F0502020204030204" pitchFamily="34" charset="0"/>
              </a:rPr>
              <a:t>2/1/2014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E6A17B-8F7F-8F43-B5CB-6BB6359889F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4518" name="Slide Number Placeholder 6">
            <a:extLst>
              <a:ext uri="{FF2B5EF4-FFF2-40B4-BE49-F238E27FC236}">
                <a16:creationId xmlns:a16="http://schemas.microsoft.com/office/drawing/2014/main" id="{E8E1273B-C430-124F-B879-631B8A06D12E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CA502350-01EA-4B49-A1A6-5811CAD087EA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24631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38B1DE29-4B57-F146-BEA2-9CA6FB7435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C042419C-48A6-1242-8EA5-8EDF1AE40D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6F6E9941-A514-C442-9B77-72D6A4A2A6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9028C4C-444A-0240-874B-10159E074745}" type="slidenum">
              <a:rPr lang="en-US" altLang="en-US" smtClean="0">
                <a:latin typeface="Calibri" panose="020F0502020204030204" pitchFamily="34" charset="0"/>
              </a:rPr>
              <a:pPr/>
              <a:t>6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01356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Slide Image Placeholder 1">
            <a:extLst>
              <a:ext uri="{FF2B5EF4-FFF2-40B4-BE49-F238E27FC236}">
                <a16:creationId xmlns:a16="http://schemas.microsoft.com/office/drawing/2014/main" id="{38B1DE29-4B57-F146-BEA2-9CA6FB74358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9634" name="Notes Placeholder 2">
            <a:extLst>
              <a:ext uri="{FF2B5EF4-FFF2-40B4-BE49-F238E27FC236}">
                <a16:creationId xmlns:a16="http://schemas.microsoft.com/office/drawing/2014/main" id="{C042419C-48A6-1242-8EA5-8EDF1AE40D7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69635" name="Slide Number Placeholder 3">
            <a:extLst>
              <a:ext uri="{FF2B5EF4-FFF2-40B4-BE49-F238E27FC236}">
                <a16:creationId xmlns:a16="http://schemas.microsoft.com/office/drawing/2014/main" id="{6F6E9941-A514-C442-9B77-72D6A4A2A64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89028C4C-444A-0240-874B-10159E074745}" type="slidenum">
              <a:rPr lang="en-US" altLang="en-US" smtClean="0">
                <a:latin typeface="Calibri" panose="020F0502020204030204" pitchFamily="34" charset="0"/>
              </a:rPr>
              <a:pPr/>
              <a:t>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04019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3" name="Slide Image Placeholder 1">
            <a:extLst>
              <a:ext uri="{FF2B5EF4-FFF2-40B4-BE49-F238E27FC236}">
                <a16:creationId xmlns:a16="http://schemas.microsoft.com/office/drawing/2014/main" id="{7E1337E4-5DCE-DD47-A1D0-4A637B944267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4" name="Notes Placeholder 2">
            <a:extLst>
              <a:ext uri="{FF2B5EF4-FFF2-40B4-BE49-F238E27FC236}">
                <a16:creationId xmlns:a16="http://schemas.microsoft.com/office/drawing/2014/main" id="{BC321C1A-25F7-344A-A896-D10DEE3523D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IN" altLang="en-US"/>
          </a:p>
        </p:txBody>
      </p:sp>
      <p:sp>
        <p:nvSpPr>
          <p:cNvPr id="4" name="Header Placeholder 3">
            <a:extLst>
              <a:ext uri="{FF2B5EF4-FFF2-40B4-BE49-F238E27FC236}">
                <a16:creationId xmlns:a16="http://schemas.microsoft.com/office/drawing/2014/main" id="{87D69960-6B6F-E74A-8B7D-AC9353BD8602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</a:t>
            </a:r>
          </a:p>
        </p:txBody>
      </p:sp>
      <p:sp>
        <p:nvSpPr>
          <p:cNvPr id="90116" name="Date Placeholder 4">
            <a:extLst>
              <a:ext uri="{FF2B5EF4-FFF2-40B4-BE49-F238E27FC236}">
                <a16:creationId xmlns:a16="http://schemas.microsoft.com/office/drawing/2014/main" id="{23A86566-71BC-334C-8FE7-EEA491E3829D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latin typeface="Calibri" panose="020F0502020204030204" pitchFamily="34" charset="0"/>
              </a:rPr>
              <a:t>2/1/2014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1663E01-5E05-184E-90B2-BB6EEE65F913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0118" name="Slide Number Placeholder 6">
            <a:extLst>
              <a:ext uri="{FF2B5EF4-FFF2-40B4-BE49-F238E27FC236}">
                <a16:creationId xmlns:a16="http://schemas.microsoft.com/office/drawing/2014/main" id="{8335EF3D-2096-CC43-868E-8E69B01EC8E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3C627BBC-8E83-1D4A-906D-96383BF2BB31}" type="slidenum">
              <a:rPr lang="en-US" altLang="en-US" smtClean="0">
                <a:latin typeface="Calibri" panose="020F0502020204030204" pitchFamily="34" charset="0"/>
              </a:rPr>
              <a:pPr/>
              <a:t>25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04013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3228-9C96-194E-AFC0-EB3588615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08731-630F-564F-BF20-639ACDCF8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B73C9-65D5-AD44-AF2A-AFB1E013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95F48-0038-E049-858C-D819B84E9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CBCFD-FB4D-7A44-972B-B76888FB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1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D2E4-2D2E-6D40-932D-507A6CE1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F6FE1-73BF-5840-9BAA-B7106664E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D3C8F-E840-3748-B9E7-E88991529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9DF5-83AE-AF4D-93FC-0381D61B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AF256-2892-FD49-ADD1-01EA6C1C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5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6007AA-366B-8549-A0CB-FD09595F0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868C8-1D47-9A4B-B57B-7B849638F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CB069-A3E2-E444-96EA-27A49772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DFCF-A1BD-C647-8228-CD1ED24B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103D9-7F4B-5C47-803B-EF0486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B45C-E8E4-9B48-B6B1-FB5B2FC2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35B78-9868-E941-9359-AD3791CF0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7526-A111-5042-A204-ECF85781D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6D8E0-2B09-EB40-BAB8-AE0FE20E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37F5C-1E57-DF4A-8F69-9C3B207F9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B4A4-CE3F-DD45-B694-60797085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B316D-A12B-5045-94F9-57DD32FE6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7A3F9-1420-1C49-ADD6-E339D101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E1A3-7D46-BA47-9CF7-65D4E19D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E380C-689A-254F-B806-104B3C89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4E02-DB39-6141-B93C-D881219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BF87F-F3AD-F341-A2D0-BAC8BC940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75245-A8E0-CD4A-ABC9-8143DF720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CFE43-08FC-5246-8490-F1AC95B2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5E793-BA44-A842-9DB4-65CF9F1A8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A749D-5B18-864C-9248-1257413E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775F-07D6-BA45-9D10-EBEE071DB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CD64E-5B86-BE44-B06B-9F2A6E611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DE09C-3266-5A4F-8E37-1515C2273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63B21-31AA-C748-92F9-33736514B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D8F73-4C83-4D48-8C25-96D8E120A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2258B-D412-384E-A142-823569F2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22AC5-791A-8C4D-A370-8F5D0D8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2FA76-8266-C544-94AD-7574DC74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A8AF-6E13-DC40-ABFC-2F9C2816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AFC1C-D3D7-3947-8DE4-332A440F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405F4-4251-BA4C-97F1-511A048E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271A3-4E72-B04E-9420-7DA93267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328B9-EF45-AC42-9242-E27BB94C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FB8A0-B430-FD46-A129-B7C90C484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1128B-D853-674F-BEA9-F1906911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63D0-FEE2-894F-A535-DB0167D7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0993A-7DD9-134C-9D41-5F7882325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E57EF-778A-A041-9A28-756539EB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5A93F-A3D1-C440-B7E8-D632BFEF4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9BBE5-DAFD-5743-93B9-30C7A383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1C5CB-D0FA-7B45-AEE3-214F96A3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E1F4-CB3B-9E44-A0FA-8A705D35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844ED-588F-A044-AA67-CA5EFD086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1D7E1-4E15-AD4F-B23A-78958FAB9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DA47E-35EA-9245-BF8E-4E5A46D5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167A7-ABE2-F14A-8F21-F9669AE69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00747-30B4-1449-B8BD-451D9B41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625B8-51C7-474E-98E4-4C8B8C48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BCA2-4A2A-5D4E-955B-633F49CA5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005F-D421-9145-8C36-E40A24A1B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513B6-3E4C-6141-9453-1AAB682E3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7C3D9-C7D7-9445-8FAB-FAB1C98F4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1D3A3-C536-E244-8D26-16B6122A212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847" y="0"/>
            <a:ext cx="1485153" cy="47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11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oleObject" Target="file:///\\Document1!OLE_LINK1" TargetMode="Externa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package" Target="../embeddings/Microsoft_Excel_Macro-Enabled_Worksheet.xlsm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>
            <a:extLst>
              <a:ext uri="{FF2B5EF4-FFF2-40B4-BE49-F238E27FC236}">
                <a16:creationId xmlns:a16="http://schemas.microsoft.com/office/drawing/2014/main" id="{2BD36006-80E1-4249-886F-DC39B9875D25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999744" y="2167128"/>
            <a:ext cx="9643872" cy="2368296"/>
          </a:xfrm>
        </p:spPr>
        <p:txBody>
          <a:bodyPr>
            <a:noAutofit/>
          </a:bodyPr>
          <a:lstStyle/>
          <a:p>
            <a:r>
              <a:rPr lang="en-US" altLang="en-US" sz="6500" dirty="0">
                <a:solidFill>
                  <a:schemeClr val="accent1"/>
                </a:solidFill>
                <a:latin typeface="Garamond" panose="02020404030301010803" pitchFamily="18" charset="0"/>
              </a:rPr>
              <a:t>Linear Regression :</a:t>
            </a:r>
            <a:br>
              <a:rPr lang="en-US" altLang="en-US" sz="6500" dirty="0">
                <a:solidFill>
                  <a:schemeClr val="accent1"/>
                </a:solidFill>
                <a:latin typeface="Garamond" panose="02020404030301010803" pitchFamily="18" charset="0"/>
              </a:rPr>
            </a:br>
            <a:r>
              <a:rPr lang="en-US" altLang="en-US" sz="6500" dirty="0">
                <a:solidFill>
                  <a:schemeClr val="accent1"/>
                </a:solidFill>
                <a:latin typeface="Garamond" panose="02020404030301010803" pitchFamily="18" charset="0"/>
              </a:rPr>
              <a:t>Multiple Linear Regression</a:t>
            </a:r>
          </a:p>
        </p:txBody>
      </p:sp>
    </p:spTree>
    <p:extLst>
      <p:ext uri="{BB962C8B-B14F-4D97-AF65-F5344CB8AC3E}">
        <p14:creationId xmlns:p14="http://schemas.microsoft.com/office/powerpoint/2010/main" val="95043025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Title 1">
            <a:extLst>
              <a:ext uri="{FF2B5EF4-FFF2-40B4-BE49-F238E27FC236}">
                <a16:creationId xmlns:a16="http://schemas.microsoft.com/office/drawing/2014/main" id="{A4453865-4129-8343-A7EE-7B520EC8514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6571488" cy="877824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Regression with WT &amp; VOL</a:t>
            </a:r>
          </a:p>
        </p:txBody>
      </p:sp>
      <p:sp>
        <p:nvSpPr>
          <p:cNvPr id="71682" name="Slide Number Placeholder 3">
            <a:extLst>
              <a:ext uri="{FF2B5EF4-FFF2-40B4-BE49-F238E27FC236}">
                <a16:creationId xmlns:a16="http://schemas.microsoft.com/office/drawing/2014/main" id="{BCE6250F-EEAD-D94B-8152-9476395D2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US" altLang="en-US" sz="1200">
              <a:solidFill>
                <a:srgbClr val="898989"/>
              </a:solidFill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18AEB580-AE10-FD40-930D-EC0DC5FBF9A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42637261"/>
              </p:ext>
            </p:extLst>
          </p:nvPr>
        </p:nvGraphicFramePr>
        <p:xfrm>
          <a:off x="670560" y="1036320"/>
          <a:ext cx="10863072" cy="5193789"/>
        </p:xfrm>
        <a:graphic>
          <a:graphicData uri="http://schemas.openxmlformats.org/drawingml/2006/table">
            <a:tbl>
              <a:tblPr/>
              <a:tblGrid>
                <a:gridCol w="18105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105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5685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685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56.8847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4.5342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12.55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&lt;2e-16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715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-0.6983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0.9841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-0.71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0.48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9715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1.4349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2.9291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0.626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9715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715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9715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7.835 on 78 degrees of freedom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9715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0.2821, Adjusted R-squared:  0.2637 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9715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15.33 on 2 and 78 DF,  p-value: 2.434e-06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4052558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Title 1">
            <a:extLst>
              <a:ext uri="{FF2B5EF4-FFF2-40B4-BE49-F238E27FC236}">
                <a16:creationId xmlns:a16="http://schemas.microsoft.com/office/drawing/2014/main" id="{09CF42AC-5CB3-8F4A-8FA0-D006462664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491740" y="1377061"/>
            <a:ext cx="7208520" cy="1325563"/>
          </a:xfrm>
        </p:spPr>
        <p:txBody>
          <a:bodyPr>
            <a:normAutofit/>
          </a:bodyPr>
          <a:lstStyle/>
          <a:p>
            <a:r>
              <a:rPr lang="en-IN" altLang="en-US" dirty="0">
                <a:solidFill>
                  <a:schemeClr val="accent2"/>
                </a:solidFill>
              </a:rPr>
              <a:t>Model Validation Techniques </a:t>
            </a:r>
          </a:p>
        </p:txBody>
      </p:sp>
      <p:sp>
        <p:nvSpPr>
          <p:cNvPr id="72706" name="Slide Number Placeholder 2">
            <a:extLst>
              <a:ext uri="{FF2B5EF4-FFF2-40B4-BE49-F238E27FC236}">
                <a16:creationId xmlns:a16="http://schemas.microsoft.com/office/drawing/2014/main" id="{9565D8C1-AF02-5045-AD16-1A36128D1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468AF82-330B-F94B-B2D9-730082CC96C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11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72707" name="TextBox 3">
            <a:extLst>
              <a:ext uri="{FF2B5EF4-FFF2-40B4-BE49-F238E27FC236}">
                <a16:creationId xmlns:a16="http://schemas.microsoft.com/office/drawing/2014/main" id="{E72699FD-9E5B-584E-8788-E5ED5C784E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19016" y="2659559"/>
            <a:ext cx="2895600" cy="7694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4400" dirty="0">
                <a:solidFill>
                  <a:schemeClr val="accent1">
                    <a:lumMod val="50000"/>
                  </a:schemeClr>
                </a:solidFill>
                <a:latin typeface="+mj-lt"/>
                <a:ea typeface="+mj-ea"/>
                <a:cs typeface="+mj-cs"/>
              </a:rPr>
              <a:t>Collinearity</a:t>
            </a:r>
            <a:endParaRPr lang="en-IN" altLang="en-US" sz="4400" dirty="0">
              <a:solidFill>
                <a:schemeClr val="accent1">
                  <a:lumMod val="50000"/>
                </a:schemeClr>
              </a:solidFill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:p14="http://schemas.microsoft.com/office/powerpoint/2010/main" val="621637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Title 1">
            <a:extLst>
              <a:ext uri="{FF2B5EF4-FFF2-40B4-BE49-F238E27FC236}">
                <a16:creationId xmlns:a16="http://schemas.microsoft.com/office/drawing/2014/main" id="{46052184-70DA-6644-84C2-DF5993BB4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" y="-84932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Learning Goals</a:t>
            </a:r>
          </a:p>
        </p:txBody>
      </p:sp>
      <p:sp>
        <p:nvSpPr>
          <p:cNvPr id="73730" name="Slide Number Placeholder 3">
            <a:extLst>
              <a:ext uri="{FF2B5EF4-FFF2-40B4-BE49-F238E27FC236}">
                <a16:creationId xmlns:a16="http://schemas.microsoft.com/office/drawing/2014/main" id="{E1BCBA5C-EA01-644E-9119-8A26D94E39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</a:t>
            </a:r>
          </a:p>
        </p:txBody>
      </p:sp>
      <p:sp>
        <p:nvSpPr>
          <p:cNvPr id="20482" name="Content Placeholder 2">
            <a:extLst>
              <a:ext uri="{FF2B5EF4-FFF2-40B4-BE49-F238E27FC236}">
                <a16:creationId xmlns:a16="http://schemas.microsoft.com/office/drawing/2014/main" id="{FAE688E3-D8B1-104D-AEB4-B306792EAB58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426720" y="1321990"/>
            <a:ext cx="3633216" cy="4444826"/>
          </a:xfrm>
        </p:spPr>
        <p:txBody>
          <a:bodyPr>
            <a:normAutofit/>
          </a:bodyPr>
          <a:lstStyle/>
          <a:p>
            <a:pPr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What is Collinearity?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Ill-effects of Collinearity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Detection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Correlation Matrix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VIF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Remedies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Subset selection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Best subset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Criteria for best subset</a:t>
            </a:r>
          </a:p>
          <a:p>
            <a:pPr lvl="2">
              <a:buFont typeface="Arial" charset="0"/>
              <a:buChar char="•"/>
              <a:defRPr/>
            </a:pP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R</a:t>
            </a:r>
            <a:r>
              <a:rPr lang="en-US" sz="2400" baseline="300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, Adj. R</a:t>
            </a:r>
            <a:r>
              <a:rPr lang="en-US" sz="2400" baseline="300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2</a:t>
            </a:r>
            <a:r>
              <a:rPr 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, AIC</a:t>
            </a:r>
          </a:p>
          <a:p>
            <a:pPr marL="0" indent="0">
              <a:buNone/>
              <a:defRPr/>
            </a:pPr>
            <a:endParaRPr lang="en-US" sz="2400" dirty="0">
              <a:solidFill>
                <a:schemeClr val="accent1">
                  <a:lumMod val="50000"/>
                </a:schemeClr>
              </a:solidFill>
              <a:latin typeface="Garamond" panose="02020404030301010803" pitchFamily="18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44536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Title 1">
            <a:extLst>
              <a:ext uri="{FF2B5EF4-FFF2-40B4-BE49-F238E27FC236}">
                <a16:creationId xmlns:a16="http://schemas.microsoft.com/office/drawing/2014/main" id="{2D8971B1-807B-A84F-8C50-D2E606AB5F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altLang="en-US" sz="4900" dirty="0">
                <a:solidFill>
                  <a:schemeClr val="accent2"/>
                </a:solidFill>
              </a:rPr>
              <a:t>What</a:t>
            </a:r>
            <a:r>
              <a:rPr lang="en-US" altLang="en-US" dirty="0"/>
              <a:t> </a:t>
            </a:r>
            <a:r>
              <a:rPr lang="en-US" altLang="en-US" sz="4900" dirty="0">
                <a:solidFill>
                  <a:schemeClr val="accent2"/>
                </a:solidFill>
              </a:rPr>
              <a:t>is Collinearity? Cars Data</a:t>
            </a:r>
          </a:p>
        </p:txBody>
      </p:sp>
      <p:sp>
        <p:nvSpPr>
          <p:cNvPr id="74754" name="Slide Number Placeholder 3">
            <a:extLst>
              <a:ext uri="{FF2B5EF4-FFF2-40B4-BE49-F238E27FC236}">
                <a16:creationId xmlns:a16="http://schemas.microsoft.com/office/drawing/2014/main" id="{EE8E7091-E700-8740-8E21-F5910A26F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2</a:t>
            </a:r>
          </a:p>
        </p:txBody>
      </p:sp>
      <p:pic>
        <p:nvPicPr>
          <p:cNvPr id="74755" name="Picture 2">
            <a:extLst>
              <a:ext uri="{FF2B5EF4-FFF2-40B4-BE49-F238E27FC236}">
                <a16:creationId xmlns:a16="http://schemas.microsoft.com/office/drawing/2014/main" id="{9D1F713A-06BF-F44D-AAD9-B05F716AB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1426" y="560831"/>
            <a:ext cx="8339582" cy="625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4238659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Title 1">
            <a:extLst>
              <a:ext uri="{FF2B5EF4-FFF2-40B4-BE49-F238E27FC236}">
                <a16:creationId xmlns:a16="http://schemas.microsoft.com/office/drawing/2014/main" id="{A01934A9-E4D0-DE40-A546-FDA87E80725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6129"/>
            <a:ext cx="10210800" cy="1143000"/>
          </a:xfrm>
        </p:spPr>
        <p:txBody>
          <a:bodyPr>
            <a:no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Detection of Collinearity: Methods for measuring Collinearity</a:t>
            </a:r>
          </a:p>
        </p:txBody>
      </p:sp>
      <p:sp>
        <p:nvSpPr>
          <p:cNvPr id="75778" name="Slide Number Placeholder 3">
            <a:extLst>
              <a:ext uri="{FF2B5EF4-FFF2-40B4-BE49-F238E27FC236}">
                <a16:creationId xmlns:a16="http://schemas.microsoft.com/office/drawing/2014/main" id="{FFE73B71-BE38-8C4E-8EB9-95BC5D5B9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4</a:t>
            </a:r>
          </a:p>
        </p:txBody>
      </p:sp>
      <p:sp>
        <p:nvSpPr>
          <p:cNvPr id="75779" name="Content Placeholder 2">
            <a:extLst>
              <a:ext uri="{FF2B5EF4-FFF2-40B4-BE49-F238E27FC236}">
                <a16:creationId xmlns:a16="http://schemas.microsoft.com/office/drawing/2014/main" id="{6A2FAA30-8FC0-7F47-9A0E-7D1C2143904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38683" y="1468059"/>
            <a:ext cx="4247579" cy="471837"/>
          </a:xfrm>
        </p:spPr>
        <p:txBody>
          <a:bodyPr>
            <a:noAutofit/>
          </a:bodyPr>
          <a:lstStyle/>
          <a:p>
            <a:r>
              <a:rPr lang="en-US" altLang="en-US" sz="2400" dirty="0">
                <a:latin typeface="Garamond" panose="02020404030301010803" pitchFamily="18" charset="0"/>
              </a:rPr>
              <a:t>Correlation Matrix  (Cars Data)</a:t>
            </a:r>
          </a:p>
          <a:p>
            <a:endParaRPr lang="en-US" altLang="en-US" sz="2400" dirty="0">
              <a:latin typeface="Garamond" panose="02020404030301010803" pitchFamily="18" charset="0"/>
            </a:endParaRPr>
          </a:p>
          <a:p>
            <a:endParaRPr lang="en-US" altLang="en-US" sz="2400" dirty="0">
              <a:latin typeface="Garamond" panose="02020404030301010803" pitchFamily="18" charset="0"/>
            </a:endParaRPr>
          </a:p>
          <a:p>
            <a:endParaRPr lang="en-US" altLang="en-US" sz="2400" dirty="0"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None/>
            </a:pPr>
            <a:endParaRPr lang="en-US" altLang="en-US" sz="2400" dirty="0">
              <a:latin typeface="Garamond" panose="02020404030301010803" pitchFamily="18" charset="0"/>
            </a:endParaRP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538E1F1F-6CA7-4F4B-A000-22406C27B83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27826211"/>
              </p:ext>
            </p:extLst>
          </p:nvPr>
        </p:nvGraphicFramePr>
        <p:xfrm>
          <a:off x="330992" y="1828800"/>
          <a:ext cx="6355560" cy="2091552"/>
        </p:xfrm>
        <a:graphic>
          <a:graphicData uri="http://schemas.openxmlformats.org/drawingml/2006/table">
            <a:tbl>
              <a:tblPr/>
              <a:tblGrid>
                <a:gridCol w="10592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59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59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59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5926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5926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485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MPG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485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-0.7250383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0.07745947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0.9738481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0.07651307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5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MPG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-0.72503835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-0.52905658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-0.6871246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-0.52675909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5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0.07745947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-0.5290566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0.10217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0.99920308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485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0.97384807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-0.6871246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0.10217001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0.10243919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4859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0.07651307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-0.5267591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0.99920308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0.1024392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2700" marR="12700" marT="12700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BDB366A8-180E-9442-B5DF-C2794AA9D5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55940558"/>
              </p:ext>
            </p:extLst>
          </p:nvPr>
        </p:nvGraphicFramePr>
        <p:xfrm>
          <a:off x="6125169" y="5771090"/>
          <a:ext cx="4970861" cy="767822"/>
        </p:xfrm>
        <a:graphic>
          <a:graphicData uri="http://schemas.openxmlformats.org/drawingml/2006/table">
            <a:tbl>
              <a:tblPr/>
              <a:tblGrid>
                <a:gridCol w="129795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18826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882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963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3853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 dirty="0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VOL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HP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SP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1" i="0" u="none" strike="noStrike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WT</a:t>
                      </a:r>
                      <a:endParaRPr lang="en-US" sz="2400" b="1" i="0" u="none" strike="noStrike" dirty="0">
                        <a:solidFill>
                          <a:srgbClr val="538DD5"/>
                        </a:solidFill>
                        <a:effectLst/>
                        <a:latin typeface="Garamond" panose="02020404030301010803" pitchFamily="18" charset="0"/>
                      </a:endParaRP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25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638.80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19.92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20.00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400" b="0" i="0" u="none" strike="noStrike" dirty="0"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</a:rPr>
                        <a:t>639.53</a:t>
                      </a:r>
                    </a:p>
                  </a:txBody>
                  <a:tcPr marL="12698" marR="12698" marT="12671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5848" name="Object 6">
            <a:extLst>
              <a:ext uri="{FF2B5EF4-FFF2-40B4-BE49-F238E27FC236}">
                <a16:creationId xmlns:a16="http://schemas.microsoft.com/office/drawing/2014/main" id="{4BBD9B87-532D-9E46-96AA-A8CBD2683E3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03544768"/>
              </p:ext>
            </p:extLst>
          </p:nvPr>
        </p:nvGraphicFramePr>
        <p:xfrm>
          <a:off x="-2459607" y="5204353"/>
          <a:ext cx="10515374" cy="132495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486400" imgH="609600" progId="Word.Document.12">
                  <p:link updateAutomatic="1"/>
                </p:oleObj>
              </mc:Choice>
              <mc:Fallback>
                <p:oleObj name="Document" r:id="rId2" imgW="5486400" imgH="609600" progId="Word.Document.12">
                  <p:link updateAutomatic="1"/>
                  <p:pic>
                    <p:nvPicPr>
                      <p:cNvPr id="75848" name="Object 6">
                        <a:extLst>
                          <a:ext uri="{FF2B5EF4-FFF2-40B4-BE49-F238E27FC236}">
                            <a16:creationId xmlns:a16="http://schemas.microsoft.com/office/drawing/2014/main" id="{4BBD9B87-532D-9E46-96AA-A8CBD2683E3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-2459607" y="5204353"/>
                        <a:ext cx="10515374" cy="132495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75849" name="TextBox 7">
            <a:extLst>
              <a:ext uri="{FF2B5EF4-FFF2-40B4-BE49-F238E27FC236}">
                <a16:creationId xmlns:a16="http://schemas.microsoft.com/office/drawing/2014/main" id="{B92ED173-E13C-444D-B412-337E329C80E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832" y="4303652"/>
            <a:ext cx="4587240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 sz="2400" dirty="0">
                <a:latin typeface="Garamond" panose="02020404030301010803" pitchFamily="18" charset="0"/>
              </a:rPr>
              <a:t>Variance Inflation Factor (VIF) : </a:t>
            </a:r>
          </a:p>
          <a:p>
            <a:pPr>
              <a:spcBef>
                <a:spcPct val="0"/>
              </a:spcBef>
            </a:pPr>
            <a:endParaRPr lang="en-IN" altLang="en-US" sz="2400" dirty="0"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3483499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Title 1">
            <a:extLst>
              <a:ext uri="{FF2B5EF4-FFF2-40B4-BE49-F238E27FC236}">
                <a16:creationId xmlns:a16="http://schemas.microsoft.com/office/drawing/2014/main" id="{BB4AEF6A-1390-7940-A352-5BF710797A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5143500" cy="685800"/>
          </a:xfrm>
        </p:spPr>
        <p:txBody>
          <a:bodyPr>
            <a:no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What is Collinearity?</a:t>
            </a:r>
          </a:p>
        </p:txBody>
      </p:sp>
      <p:sp>
        <p:nvSpPr>
          <p:cNvPr id="76802" name="Slide Number Placeholder 3">
            <a:extLst>
              <a:ext uri="{FF2B5EF4-FFF2-40B4-BE49-F238E27FC236}">
                <a16:creationId xmlns:a16="http://schemas.microsoft.com/office/drawing/2014/main" id="{ABADC551-D72F-AC4C-AED8-68CAC8D196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5</a:t>
            </a:r>
          </a:p>
        </p:txBody>
      </p:sp>
      <p:sp>
        <p:nvSpPr>
          <p:cNvPr id="76803" name="Content Placeholder 2">
            <a:extLst>
              <a:ext uri="{FF2B5EF4-FFF2-40B4-BE49-F238E27FC236}">
                <a16:creationId xmlns:a16="http://schemas.microsoft.com/office/drawing/2014/main" id="{5AFF5F9A-9142-EF41-8FE8-31FF7B048D6F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963676"/>
            <a:ext cx="8839200" cy="381000"/>
          </a:xfrm>
        </p:spPr>
        <p:txBody>
          <a:bodyPr>
            <a:noAutofit/>
          </a:bodyPr>
          <a:lstStyle/>
          <a:p>
            <a:r>
              <a:rPr lang="en-US" altLang="en-US" sz="2400">
                <a:latin typeface="Garamond" panose="02020404030301010803" pitchFamily="18" charset="0"/>
              </a:rPr>
              <a:t>The regression output was such: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7BAA921-2BEC-9447-918B-60EF0F3845A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90552094"/>
              </p:ext>
            </p:extLst>
          </p:nvPr>
        </p:nvGraphicFramePr>
        <p:xfrm>
          <a:off x="416052" y="1811654"/>
          <a:ext cx="9785223" cy="4427095"/>
        </p:xfrm>
        <a:graphic>
          <a:graphicData uri="http://schemas.openxmlformats.org/drawingml/2006/table">
            <a:tbl>
              <a:tblPr/>
              <a:tblGrid>
                <a:gridCol w="164481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726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5632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844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70056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28239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752799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28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30.67734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14.9003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2.059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0.0429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8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-0.33605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0.56864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-0.591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0.5563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28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-0.20544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0.03922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-5.239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1.40E-06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28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0.39563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0.15826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2.5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0.0146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2842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0.40057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1.69346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0.237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0.8136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2842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2842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4.488 on 76 degrees of freedom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92201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0.7705, Adjusted R-squared:  0.7585 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92201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 63.8 on 4 and 76 DF,  p-value: &lt; 2.2e-16</a:t>
                      </a:r>
                    </a:p>
                  </a:txBody>
                  <a:tcPr marL="12700" marR="12700" marT="12702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98115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Title 1">
            <a:extLst>
              <a:ext uri="{FF2B5EF4-FFF2-40B4-BE49-F238E27FC236}">
                <a16:creationId xmlns:a16="http://schemas.microsoft.com/office/drawing/2014/main" id="{456108C8-443A-5844-B551-BC4FE2D677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76200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Collinearity: Ill-effect</a:t>
            </a:r>
          </a:p>
        </p:txBody>
      </p:sp>
      <p:sp>
        <p:nvSpPr>
          <p:cNvPr id="77826" name="Slide Number Placeholder 3">
            <a:extLst>
              <a:ext uri="{FF2B5EF4-FFF2-40B4-BE49-F238E27FC236}">
                <a16:creationId xmlns:a16="http://schemas.microsoft.com/office/drawing/2014/main" id="{33171E1E-D8AF-F545-86DB-2643A9C97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6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A24EEB9C-6323-EA48-9047-1CDC6DBB83D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9730879"/>
              </p:ext>
            </p:extLst>
          </p:nvPr>
        </p:nvGraphicFramePr>
        <p:xfrm>
          <a:off x="1752600" y="990600"/>
          <a:ext cx="4953000" cy="1955800"/>
        </p:xfrm>
        <a:graphic>
          <a:graphicData uri="http://schemas.openxmlformats.org/drawingml/2006/table">
            <a:tbl>
              <a:tblPr/>
              <a:tblGrid>
                <a:gridCol w="82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29.92339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14.46589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2.069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0.0419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-0.20165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0.02259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-8.928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1.65E-13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-0.2067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0.03861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-5.353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8.64E-07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0.40066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0.15586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2.571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0.0121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4.46 on 77 degrees of freedom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0.7704, Adjusted R-squared:  0.7614 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86.11 on 3 and 77 DF,  p-value: &lt; 2.2e-16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D0EC9789-D16B-5643-8847-AECEBA39F9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7588161"/>
              </p:ext>
            </p:extLst>
          </p:nvPr>
        </p:nvGraphicFramePr>
        <p:xfrm>
          <a:off x="1828800" y="4267200"/>
          <a:ext cx="4953000" cy="1955800"/>
        </p:xfrm>
        <a:graphic>
          <a:graphicData uri="http://schemas.openxmlformats.org/drawingml/2006/table">
            <a:tbl>
              <a:tblPr/>
              <a:tblGrid>
                <a:gridCol w="8255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255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28.78481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14.49047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1.986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0.0505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.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-0.2085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0.03871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-5.386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7.56E-07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0.40775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0.15626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2.609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0.0109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-0.59941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0.06739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-8.895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1.91E-13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905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4.469 on 77 degrees of freedom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0.7695, Adjusted R-squared:  0.7605 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90500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85.68 on 3 and 77 DF,  p-value: &lt; 2.2e-16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77945" name="TextBox 6">
            <a:extLst>
              <a:ext uri="{FF2B5EF4-FFF2-40B4-BE49-F238E27FC236}">
                <a16:creationId xmlns:a16="http://schemas.microsoft.com/office/drawing/2014/main" id="{FA4B1EE4-8322-9A49-BF46-8068C53B547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905000" y="2895600"/>
            <a:ext cx="480060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With VOL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US" altLang="en-US" sz="1400">
              <a:latin typeface="Arial" panose="020B0604020202020204" pitchFamily="34" charset="0"/>
            </a:endParaRP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With WT</a:t>
            </a:r>
          </a:p>
        </p:txBody>
      </p:sp>
      <p:sp>
        <p:nvSpPr>
          <p:cNvPr id="8" name="Up-Down Arrow 7">
            <a:extLst>
              <a:ext uri="{FF2B5EF4-FFF2-40B4-BE49-F238E27FC236}">
                <a16:creationId xmlns:a16="http://schemas.microsoft.com/office/drawing/2014/main" id="{D8F7E957-44A2-1547-A7E4-50E65818C1E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67200" y="3200400"/>
            <a:ext cx="76200" cy="838200"/>
          </a:xfrm>
          <a:prstGeom prst="upDownArrow">
            <a:avLst>
              <a:gd name="adj1" fmla="val 50000"/>
              <a:gd name="adj2" fmla="val 50009"/>
            </a:avLst>
          </a:prstGeom>
          <a:gradFill rotWithShape="1">
            <a:gsLst>
              <a:gs pos="0">
                <a:srgbClr val="3A7CCB"/>
              </a:gs>
              <a:gs pos="20000">
                <a:srgbClr val="3C7BC7"/>
              </a:gs>
              <a:gs pos="100000">
                <a:srgbClr val="2C5D98"/>
              </a:gs>
            </a:gsLst>
            <a:lin ang="5400000"/>
          </a:gradFill>
          <a:ln w="9525">
            <a:solidFill>
              <a:srgbClr val="4A7EBB"/>
            </a:solidFill>
            <a:miter lim="800000"/>
            <a:headEnd/>
            <a:tailEnd/>
          </a:ln>
          <a:effectLst>
            <a:outerShdw dist="23000" dir="5400000" rotWithShape="0">
              <a:srgbClr val="808080">
                <a:alpha val="34999"/>
              </a:srgbClr>
            </a:outerShdw>
          </a:effectLst>
        </p:spPr>
        <p:txBody>
          <a:bodyPr anchor="ctr"/>
          <a:lstStyle/>
          <a:p>
            <a:pPr algn="ctr" eaLnBrk="1" hangingPunct="1">
              <a:defRPr/>
            </a:pPr>
            <a:endParaRPr lang="en-US">
              <a:solidFill>
                <a:schemeClr val="l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294853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Title 1">
            <a:extLst>
              <a:ext uri="{FF2B5EF4-FFF2-40B4-BE49-F238E27FC236}">
                <a16:creationId xmlns:a16="http://schemas.microsoft.com/office/drawing/2014/main" id="{D15230F2-344F-3946-87C6-45D29E7607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801688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Collinearity: Remedies</a:t>
            </a:r>
          </a:p>
        </p:txBody>
      </p:sp>
      <p:sp>
        <p:nvSpPr>
          <p:cNvPr id="79874" name="Slide Number Placeholder 3">
            <a:extLst>
              <a:ext uri="{FF2B5EF4-FFF2-40B4-BE49-F238E27FC236}">
                <a16:creationId xmlns:a16="http://schemas.microsoft.com/office/drawing/2014/main" id="{5AFCE8D3-8980-FC4C-9A8D-679AFC541F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8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E21525-29F6-6D41-A5B8-A08EE905B2D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05569" y="801689"/>
            <a:ext cx="8839200" cy="3684586"/>
          </a:xfrm>
        </p:spPr>
        <p:txBody>
          <a:bodyPr>
            <a:normAutofit/>
          </a:bodyPr>
          <a:lstStyle/>
          <a:p>
            <a:pPr marL="0" indent="0">
              <a:buNone/>
              <a:defRPr/>
            </a:pPr>
            <a:r>
              <a:rPr lang="en-US" sz="2400" dirty="0">
                <a:latin typeface="Garamond" panose="02020404030301010803" pitchFamily="18" charset="0"/>
                <a:ea typeface="ＭＳ Ｐゴシック" charset="0"/>
              </a:rPr>
              <a:t>The next question would be to check which pair to include (VOL, SP) , (VOL, HP), (WT, SP) or (WT, HP)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dirty="0">
                <a:latin typeface="Garamond" panose="02020404030301010803" pitchFamily="18" charset="0"/>
                <a:ea typeface="ＭＳ Ｐゴシック" charset="0"/>
              </a:rPr>
              <a:t>Subset Selection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latin typeface="Garamond" panose="02020404030301010803" pitchFamily="18" charset="0"/>
                <a:ea typeface="ＭＳ Ｐゴシック" charset="0"/>
              </a:rPr>
              <a:t>Backward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latin typeface="Garamond" panose="02020404030301010803" pitchFamily="18" charset="0"/>
                <a:ea typeface="ＭＳ Ｐゴシック" charset="0"/>
              </a:rPr>
              <a:t>Forward</a:t>
            </a:r>
          </a:p>
          <a:p>
            <a:pPr>
              <a:buFont typeface="Arial" charset="0"/>
              <a:buChar char="•"/>
              <a:defRPr/>
            </a:pPr>
            <a:r>
              <a:rPr lang="en-US" sz="2400" dirty="0">
                <a:latin typeface="Garamond" panose="02020404030301010803" pitchFamily="18" charset="0"/>
                <a:ea typeface="ＭＳ Ｐゴシック" charset="0"/>
              </a:rPr>
              <a:t>Best Subset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latin typeface="Garamond" panose="02020404030301010803" pitchFamily="18" charset="0"/>
                <a:ea typeface="ＭＳ Ｐゴシック" charset="0"/>
              </a:rPr>
              <a:t>Based on R</a:t>
            </a:r>
            <a:r>
              <a:rPr lang="en-US" baseline="30000" dirty="0">
                <a:latin typeface="Garamond" panose="02020404030301010803" pitchFamily="18" charset="0"/>
                <a:ea typeface="ＭＳ Ｐゴシック" charset="0"/>
              </a:rPr>
              <a:t>2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latin typeface="Garamond" panose="02020404030301010803" pitchFamily="18" charset="0"/>
                <a:ea typeface="ＭＳ Ｐゴシック" charset="0"/>
              </a:rPr>
              <a:t>Based on Adj. R</a:t>
            </a:r>
            <a:r>
              <a:rPr lang="en-US" baseline="30000" dirty="0">
                <a:latin typeface="Garamond" panose="02020404030301010803" pitchFamily="18" charset="0"/>
                <a:ea typeface="ＭＳ Ｐゴシック" charset="0"/>
              </a:rPr>
              <a:t>2</a:t>
            </a:r>
          </a:p>
          <a:p>
            <a:pPr lvl="1">
              <a:buFont typeface="Arial" charset="0"/>
              <a:buChar char="–"/>
              <a:defRPr/>
            </a:pPr>
            <a:r>
              <a:rPr lang="en-US" dirty="0">
                <a:latin typeface="Garamond" panose="02020404030301010803" pitchFamily="18" charset="0"/>
                <a:ea typeface="ＭＳ Ｐゴシック" charset="0"/>
              </a:rPr>
              <a:t>Based on AIC</a:t>
            </a:r>
          </a:p>
        </p:txBody>
      </p:sp>
      <p:sp>
        <p:nvSpPr>
          <p:cNvPr id="5" name="Rectangle 143">
            <a:extLst>
              <a:ext uri="{FF2B5EF4-FFF2-40B4-BE49-F238E27FC236}">
                <a16:creationId xmlns:a16="http://schemas.microsoft.com/office/drawing/2014/main" id="{B10A3CA6-14B3-9247-81F2-C825E2F252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6308079"/>
            <a:ext cx="4818062" cy="46166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dirty="0">
                <a:solidFill>
                  <a:srgbClr val="242729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AIC: </a:t>
            </a:r>
            <a:r>
              <a:rPr lang="en-US" altLang="en-US" sz="2400" dirty="0">
                <a:latin typeface="Garamond" panose="02020404030301010803" pitchFamily="18" charset="0"/>
                <a:cs typeface="Arial" panose="020B0604020202020204" pitchFamily="34" charset="0"/>
              </a:rPr>
              <a:t>2p−2log(n[log(2</a:t>
            </a:r>
            <a:r>
              <a:rPr lang="el-GR" altLang="en-US" sz="2400" dirty="0">
                <a:latin typeface="Garamond" panose="02020404030301010803" pitchFamily="18" charset="0"/>
                <a:cs typeface="Arial" panose="020B0604020202020204" pitchFamily="34" charset="0"/>
              </a:rPr>
              <a:t>π)+</a:t>
            </a:r>
            <a:r>
              <a:rPr lang="en-US" altLang="en-US" sz="2400" dirty="0">
                <a:latin typeface="Garamond" panose="02020404030301010803" pitchFamily="18" charset="0"/>
                <a:cs typeface="Arial" panose="020B0604020202020204" pitchFamily="34" charset="0"/>
              </a:rPr>
              <a:t>logs2n+1]) </a:t>
            </a:r>
          </a:p>
        </p:txBody>
      </p:sp>
    </p:spTree>
    <p:extLst>
      <p:ext uri="{BB962C8B-B14F-4D97-AF65-F5344CB8AC3E}">
        <p14:creationId xmlns:p14="http://schemas.microsoft.com/office/powerpoint/2010/main" val="1580894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7" name="Title 1">
            <a:extLst>
              <a:ext uri="{FF2B5EF4-FFF2-40B4-BE49-F238E27FC236}">
                <a16:creationId xmlns:a16="http://schemas.microsoft.com/office/drawing/2014/main" id="{CDD982E6-A752-BA49-A57C-49B915677E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5314950" cy="724686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Collinearity: Remedies</a:t>
            </a:r>
          </a:p>
        </p:txBody>
      </p:sp>
      <p:sp>
        <p:nvSpPr>
          <p:cNvPr id="80899" name="Content Placeholder 2">
            <a:extLst>
              <a:ext uri="{FF2B5EF4-FFF2-40B4-BE49-F238E27FC236}">
                <a16:creationId xmlns:a16="http://schemas.microsoft.com/office/drawing/2014/main" id="{33BDFDC1-0CCD-6240-9F98-B2CA18700912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890587"/>
            <a:ext cx="3633787" cy="724686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altLang="en-US" sz="2400">
                <a:latin typeface="Garamond" panose="02020404030301010803" pitchFamily="18" charset="0"/>
              </a:rPr>
              <a:t>Best Subset : Based on AIC</a:t>
            </a:r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F54F98F8-3800-7F41-AE88-466604EBC9B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2073529"/>
              </p:ext>
            </p:extLst>
          </p:nvPr>
        </p:nvGraphicFramePr>
        <p:xfrm>
          <a:off x="5050536" y="513708"/>
          <a:ext cx="6438708" cy="6340875"/>
        </p:xfrm>
        <a:graphic>
          <a:graphicData uri="http://schemas.openxmlformats.org/drawingml/2006/table">
            <a:tbl>
              <a:tblPr/>
              <a:tblGrid>
                <a:gridCol w="12880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8808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8636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8808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288085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&gt; </a:t>
                      </a:r>
                      <a:r>
                        <a:rPr kumimoji="0" lang="en-US" sz="15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stepAIC</a:t>
                      </a: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(model.car)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Start:  AIC=248.06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MPG ~ VOL + HP + SP + WT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Df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Sum of Sq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RSS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AIC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WT)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1.13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1531.8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246.12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VOL)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7.03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1537.7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246.43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&lt;none&gt;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1530.7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248.06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SP)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125.87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1656.5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252.46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HP)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552.74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2083.4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271.03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Step:  AIC=246.12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MPG ~ VOL + HP + SP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Df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Sum of Sq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RSS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AIC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&lt;none&gt;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1531.8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246.12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SP)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131.46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1663.3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250.79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HP)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570.08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2101.9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269.75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(- VOL)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1585.81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3117.6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301.68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Call: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253635">
                <a:tc gridSpan="5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lm(formula = MPG ~ VOL + HP + SP)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25363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29.9234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-0.2017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-0.2067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0.4007</a:t>
                      </a:r>
                    </a:p>
                  </a:txBody>
                  <a:tcPr marL="11481" marR="11481" marT="11478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15179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1" name="Title 1">
            <a:extLst>
              <a:ext uri="{FF2B5EF4-FFF2-40B4-BE49-F238E27FC236}">
                <a16:creationId xmlns:a16="http://schemas.microsoft.com/office/drawing/2014/main" id="{D9B562EE-A0FC-1D4A-8765-B5C3C2FCC4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5400"/>
            <a:ext cx="10515600" cy="1325563"/>
          </a:xfrm>
        </p:spPr>
        <p:txBody>
          <a:bodyPr>
            <a:normAutofit/>
          </a:bodyPr>
          <a:lstStyle/>
          <a:p>
            <a:r>
              <a:rPr lang="en-IN" altLang="en-US" dirty="0">
                <a:solidFill>
                  <a:schemeClr val="accent2"/>
                </a:solidFill>
              </a:rPr>
              <a:t>Model Validation Techniques</a:t>
            </a:r>
          </a:p>
        </p:txBody>
      </p:sp>
      <p:sp>
        <p:nvSpPr>
          <p:cNvPr id="81922" name="Slide Number Placeholder 2">
            <a:extLst>
              <a:ext uri="{FF2B5EF4-FFF2-40B4-BE49-F238E27FC236}">
                <a16:creationId xmlns:a16="http://schemas.microsoft.com/office/drawing/2014/main" id="{DE349ED5-BEF3-3A48-B4C5-1075E7D694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3B3BFBF-6FEF-5849-805E-B12C02D61BB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19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81923" name="Picture 2">
            <a:extLst>
              <a:ext uri="{FF2B5EF4-FFF2-40B4-BE49-F238E27FC236}">
                <a16:creationId xmlns:a16="http://schemas.microsoft.com/office/drawing/2014/main" id="{978AC2A2-35C5-7843-9252-B9730C12D7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208882"/>
            <a:ext cx="5257800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1924" name="TextBox 7">
            <a:extLst>
              <a:ext uri="{FF2B5EF4-FFF2-40B4-BE49-F238E27FC236}">
                <a16:creationId xmlns:a16="http://schemas.microsoft.com/office/drawing/2014/main" id="{C3E2B8D3-1F49-334D-9F77-31679849E4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1064" y="2293537"/>
            <a:ext cx="11500104" cy="4154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latin typeface="Garamond" panose="02020404030301010803" pitchFamily="18" charset="0"/>
              </a:rPr>
              <a:t>e</a:t>
            </a:r>
            <a:r>
              <a:rPr lang="en-US" altLang="en-US" sz="2400" b="1" baseline="-25000" dirty="0" err="1">
                <a:latin typeface="Garamond" panose="02020404030301010803" pitchFamily="18" charset="0"/>
              </a:rPr>
              <a:t>i</a:t>
            </a:r>
            <a:r>
              <a:rPr lang="en-US" altLang="en-US" sz="2400" b="1" dirty="0">
                <a:latin typeface="Garamond" panose="02020404030301010803" pitchFamily="18" charset="0"/>
              </a:rPr>
              <a:t>   vs Yi cap plot :   </a:t>
            </a:r>
            <a:r>
              <a:rPr lang="en-US" altLang="en-US" sz="2400" dirty="0">
                <a:latin typeface="Garamond" panose="02020404030301010803" pitchFamily="18" charset="0"/>
              </a:rPr>
              <a:t>will be used to check for linear relation, constant variance</a:t>
            </a:r>
            <a:endParaRPr lang="en-IN" altLang="en-US" sz="2400" dirty="0">
              <a:latin typeface="Garamond" panose="02020404030301010803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Garamond" panose="02020404030301010803" pitchFamily="18" charset="0"/>
              </a:rPr>
              <a:t>If relation is nonlinear, U-shaped pattern appears</a:t>
            </a:r>
            <a:endParaRPr lang="en-IN" altLang="en-US" sz="2400" dirty="0">
              <a:latin typeface="Garamond" panose="02020404030301010803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Garamond" panose="02020404030301010803" pitchFamily="18" charset="0"/>
              </a:rPr>
              <a:t>If error variance is non constant, funnel shaped pattern appears</a:t>
            </a:r>
            <a:endParaRPr lang="en-IN" altLang="en-US" sz="2400" dirty="0">
              <a:latin typeface="Garamond" panose="02020404030301010803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Garamond" panose="02020404030301010803" pitchFamily="18" charset="0"/>
              </a:rPr>
              <a:t>If assumptions are met, random cloud of points appears</a:t>
            </a:r>
          </a:p>
          <a:p>
            <a:pPr>
              <a:spcBef>
                <a:spcPct val="0"/>
              </a:spcBef>
              <a:buFontTx/>
              <a:buNone/>
            </a:pPr>
            <a:endParaRPr lang="en-US" altLang="en-US" sz="2400" dirty="0">
              <a:latin typeface="Garamond" panose="02020404030301010803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 err="1">
                <a:latin typeface="Garamond" panose="02020404030301010803" pitchFamily="18" charset="0"/>
              </a:rPr>
              <a:t>e</a:t>
            </a:r>
            <a:r>
              <a:rPr lang="en-US" altLang="en-US" sz="2400" b="1" baseline="-25000" dirty="0" err="1">
                <a:latin typeface="Garamond" panose="02020404030301010803" pitchFamily="18" charset="0"/>
              </a:rPr>
              <a:t>i</a:t>
            </a:r>
            <a:r>
              <a:rPr lang="en-US" altLang="en-US" sz="2400" b="1" i="1" dirty="0">
                <a:latin typeface="Garamond" panose="02020404030301010803" pitchFamily="18" charset="0"/>
              </a:rPr>
              <a:t>  </a:t>
            </a:r>
            <a:r>
              <a:rPr lang="en-US" altLang="en-US" sz="2400" b="1" dirty="0">
                <a:latin typeface="Garamond" panose="02020404030301010803" pitchFamily="18" charset="0"/>
              </a:rPr>
              <a:t> vs    </a:t>
            </a:r>
            <a:r>
              <a:rPr lang="en-US" altLang="en-US" sz="2400" b="1" i="1" dirty="0">
                <a:latin typeface="Garamond" panose="02020404030301010803" pitchFamily="18" charset="0"/>
              </a:rPr>
              <a:t>X</a:t>
            </a:r>
            <a:r>
              <a:rPr lang="en-US" altLang="en-US" sz="2400" b="1" i="1" baseline="-25000" dirty="0">
                <a:latin typeface="Garamond" panose="02020404030301010803" pitchFamily="18" charset="0"/>
              </a:rPr>
              <a:t>i</a:t>
            </a:r>
            <a:r>
              <a:rPr lang="en-US" altLang="en-US" sz="2400" b="1" dirty="0">
                <a:latin typeface="Garamond" panose="02020404030301010803" pitchFamily="18" charset="0"/>
              </a:rPr>
              <a:t>  plot :    </a:t>
            </a:r>
            <a:r>
              <a:rPr lang="en-US" altLang="en-US" sz="2400" dirty="0">
                <a:latin typeface="Garamond" panose="02020404030301010803" pitchFamily="18" charset="0"/>
              </a:rPr>
              <a:t>will be used to check for linear relation, constant variance</a:t>
            </a:r>
            <a:endParaRPr lang="en-IN" altLang="en-US" sz="2400" dirty="0">
              <a:latin typeface="Garamond" panose="02020404030301010803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Garamond" panose="02020404030301010803" pitchFamily="18" charset="0"/>
              </a:rPr>
              <a:t>If relation is nonlinear, U-shaped pattern appears</a:t>
            </a:r>
            <a:endParaRPr lang="en-IN" altLang="en-US" sz="2400" dirty="0">
              <a:latin typeface="Garamond" panose="02020404030301010803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Garamond" panose="02020404030301010803" pitchFamily="18" charset="0"/>
              </a:rPr>
              <a:t>If error variance is non constant, funnel shaped pattern appears</a:t>
            </a:r>
            <a:endParaRPr lang="en-IN" altLang="en-US" sz="2400" dirty="0">
              <a:latin typeface="Garamond" panose="02020404030301010803" pitchFamily="18" charset="0"/>
            </a:endParaRPr>
          </a:p>
          <a:p>
            <a:pPr lvl="1">
              <a:spcBef>
                <a:spcPct val="0"/>
              </a:spcBef>
              <a:buFontTx/>
              <a:buNone/>
            </a:pPr>
            <a:r>
              <a:rPr lang="en-US" altLang="en-US" sz="2400" dirty="0">
                <a:latin typeface="Garamond" panose="02020404030301010803" pitchFamily="18" charset="0"/>
              </a:rPr>
              <a:t>If assumptions are met, random cloud of points appears</a:t>
            </a:r>
          </a:p>
          <a:p>
            <a:pPr>
              <a:spcBef>
                <a:spcPct val="0"/>
              </a:spcBef>
              <a:buFontTx/>
              <a:buNone/>
            </a:pPr>
            <a:endParaRPr lang="en-IN" altLang="en-US" sz="2400" dirty="0">
              <a:latin typeface="Garamond" panose="02020404030301010803" pitchFamily="18" charset="0"/>
            </a:endParaRPr>
          </a:p>
          <a:p>
            <a:pPr>
              <a:spcBef>
                <a:spcPct val="0"/>
              </a:spcBef>
              <a:buFontTx/>
              <a:buNone/>
            </a:pPr>
            <a:r>
              <a:rPr lang="en-IN" altLang="en-US" sz="2400" b="1" dirty="0">
                <a:latin typeface="Garamond" panose="02020404030301010803" pitchFamily="18" charset="0"/>
              </a:rPr>
              <a:t>Q-Q plot : </a:t>
            </a:r>
            <a:r>
              <a:rPr lang="en-IN" altLang="en-US" sz="2400" dirty="0">
                <a:latin typeface="Garamond" panose="02020404030301010803" pitchFamily="18" charset="0"/>
              </a:rPr>
              <a:t>Plot of errors </a:t>
            </a:r>
            <a:r>
              <a:rPr lang="en-IN" altLang="en-US" sz="2400" dirty="0" err="1">
                <a:latin typeface="Garamond" panose="02020404030301010803" pitchFamily="18" charset="0"/>
              </a:rPr>
              <a:t>ei</a:t>
            </a:r>
            <a:r>
              <a:rPr lang="en-IN" altLang="en-US" sz="2400" dirty="0">
                <a:latin typeface="Garamond" panose="02020404030301010803" pitchFamily="18" charset="0"/>
              </a:rPr>
              <a:t> to check errors are normally distributed</a:t>
            </a:r>
          </a:p>
        </p:txBody>
      </p:sp>
    </p:spTree>
    <p:extLst>
      <p:ext uri="{BB962C8B-B14F-4D97-AF65-F5344CB8AC3E}">
        <p14:creationId xmlns:p14="http://schemas.microsoft.com/office/powerpoint/2010/main" val="35724355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Title 1">
            <a:extLst>
              <a:ext uri="{FF2B5EF4-FFF2-40B4-BE49-F238E27FC236}">
                <a16:creationId xmlns:a16="http://schemas.microsoft.com/office/drawing/2014/main" id="{C6EC4FA8-F720-5F4E-AF64-E4AEF9D3AF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3572256" cy="938784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Learning Goals</a:t>
            </a:r>
          </a:p>
        </p:txBody>
      </p:sp>
      <p:sp>
        <p:nvSpPr>
          <p:cNvPr id="63490" name="Slide Number Placeholder 3">
            <a:extLst>
              <a:ext uri="{FF2B5EF4-FFF2-40B4-BE49-F238E27FC236}">
                <a16:creationId xmlns:a16="http://schemas.microsoft.com/office/drawing/2014/main" id="{BC2C8E87-E9DA-2C43-AB0F-ADC16542E7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E4F8AD-84DE-E146-A1C4-371DC5C9CDFA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243840" y="1325563"/>
            <a:ext cx="5449824" cy="3416808"/>
          </a:xfrm>
        </p:spPr>
        <p:txBody>
          <a:bodyPr/>
          <a:lstStyle/>
          <a:p>
            <a:r>
              <a:rPr lang="en-US" altLang="en-US" sz="2000" dirty="0">
                <a:solidFill>
                  <a:schemeClr val="accent1"/>
                </a:solidFill>
              </a:rPr>
              <a:t>Why multiple regressors?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Data Visualization: Scatterplot matrix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Correlation matrix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Multiple Linear regression model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Ordinary Least Squares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Interpretation of coefficient estimates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Basic tests</a:t>
            </a:r>
          </a:p>
          <a:p>
            <a:r>
              <a:rPr lang="en-US" altLang="en-US" sz="2000" dirty="0">
                <a:solidFill>
                  <a:schemeClr val="accent1"/>
                </a:solidFill>
              </a:rPr>
              <a:t>Assumptions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z="2000" dirty="0">
              <a:solidFill>
                <a:srgbClr val="FF93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51727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0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5" name="Title 1">
            <a:extLst>
              <a:ext uri="{FF2B5EF4-FFF2-40B4-BE49-F238E27FC236}">
                <a16:creationId xmlns:a16="http://schemas.microsoft.com/office/drawing/2014/main" id="{BBB13DBA-EC47-D042-9424-E25656C2E0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672"/>
            <a:ext cx="7949184" cy="815978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Residual Plots: Fitted vs. Residuals</a:t>
            </a:r>
          </a:p>
        </p:txBody>
      </p:sp>
      <p:sp>
        <p:nvSpPr>
          <p:cNvPr id="82946" name="Slide Number Placeholder 3">
            <a:extLst>
              <a:ext uri="{FF2B5EF4-FFF2-40B4-BE49-F238E27FC236}">
                <a16:creationId xmlns:a16="http://schemas.microsoft.com/office/drawing/2014/main" id="{9E291FC7-182A-8044-BFED-C695F3E3E5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16</a:t>
            </a:r>
          </a:p>
        </p:txBody>
      </p:sp>
      <p:pic>
        <p:nvPicPr>
          <p:cNvPr id="82947" name="Picture 4">
            <a:extLst>
              <a:ext uri="{FF2B5EF4-FFF2-40B4-BE49-F238E27FC236}">
                <a16:creationId xmlns:a16="http://schemas.microsoft.com/office/drawing/2014/main" id="{769D399B-06F0-3546-89E5-24F42B23A3D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6062" y="1417639"/>
            <a:ext cx="7018338" cy="3908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2949" name="Rectangle 5">
            <a:extLst>
              <a:ext uri="{FF2B5EF4-FFF2-40B4-BE49-F238E27FC236}">
                <a16:creationId xmlns:a16="http://schemas.microsoft.com/office/drawing/2014/main" id="{F70B46E2-206E-A541-B42E-54965432682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2856" y="6123413"/>
            <a:ext cx="975010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IN" altLang="en-US" sz="24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What to look for: No patterns, no problems. Model is good if residuals mean=0</a:t>
            </a:r>
          </a:p>
        </p:txBody>
      </p:sp>
    </p:spTree>
    <p:extLst>
      <p:ext uri="{BB962C8B-B14F-4D97-AF65-F5344CB8AC3E}">
        <p14:creationId xmlns:p14="http://schemas.microsoft.com/office/powerpoint/2010/main" val="14409411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69" name="Title 1">
            <a:extLst>
              <a:ext uri="{FF2B5EF4-FFF2-40B4-BE49-F238E27FC236}">
                <a16:creationId xmlns:a16="http://schemas.microsoft.com/office/drawing/2014/main" id="{309FFB87-43BF-2849-903B-2DB040256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200" y="1"/>
            <a:ext cx="7702296" cy="731836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Checking for Normality: QQ-Plots</a:t>
            </a:r>
          </a:p>
        </p:txBody>
      </p:sp>
      <p:sp>
        <p:nvSpPr>
          <p:cNvPr id="83970" name="Slide Number Placeholder 3">
            <a:extLst>
              <a:ext uri="{FF2B5EF4-FFF2-40B4-BE49-F238E27FC236}">
                <a16:creationId xmlns:a16="http://schemas.microsoft.com/office/drawing/2014/main" id="{79916685-A0BE-1B46-A486-21E8718162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18</a:t>
            </a:r>
          </a:p>
        </p:txBody>
      </p:sp>
      <p:pic>
        <p:nvPicPr>
          <p:cNvPr id="83971" name="Picture 4">
            <a:extLst>
              <a:ext uri="{FF2B5EF4-FFF2-40B4-BE49-F238E27FC236}">
                <a16:creationId xmlns:a16="http://schemas.microsoft.com/office/drawing/2014/main" id="{179704E5-BF0C-0544-A0C6-9887A9D56B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696" y="931647"/>
            <a:ext cx="9214104" cy="51945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3953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3" name="Title 1">
            <a:extLst>
              <a:ext uri="{FF2B5EF4-FFF2-40B4-BE49-F238E27FC236}">
                <a16:creationId xmlns:a16="http://schemas.microsoft.com/office/drawing/2014/main" id="{7B3A90B5-C77B-5943-9DA9-B3A593F60B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57" y="1"/>
            <a:ext cx="9040907" cy="804672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Residual Plots: Regressors vs. Residuals</a:t>
            </a:r>
          </a:p>
        </p:txBody>
      </p:sp>
      <p:pic>
        <p:nvPicPr>
          <p:cNvPr id="84995" name="Picture 4">
            <a:extLst>
              <a:ext uri="{FF2B5EF4-FFF2-40B4-BE49-F238E27FC236}">
                <a16:creationId xmlns:a16="http://schemas.microsoft.com/office/drawing/2014/main" id="{6D6D7B10-2362-7F42-9AB7-FA28D129A8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7925" y="804673"/>
            <a:ext cx="10452300" cy="56961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997" name="Rectangle 5">
            <a:extLst>
              <a:ext uri="{FF2B5EF4-FFF2-40B4-BE49-F238E27FC236}">
                <a16:creationId xmlns:a16="http://schemas.microsoft.com/office/drawing/2014/main" id="{0E773638-1855-164A-9D95-A67EA7A2EC1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197568" y="6259810"/>
            <a:ext cx="5492657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What to look for: No patterns, no problems.</a:t>
            </a:r>
          </a:p>
        </p:txBody>
      </p:sp>
    </p:spTree>
    <p:extLst>
      <p:ext uri="{BB962C8B-B14F-4D97-AF65-F5344CB8AC3E}">
        <p14:creationId xmlns:p14="http://schemas.microsoft.com/office/powerpoint/2010/main" val="259209706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7" name="Title 1">
            <a:extLst>
              <a:ext uri="{FF2B5EF4-FFF2-40B4-BE49-F238E27FC236}">
                <a16:creationId xmlns:a16="http://schemas.microsoft.com/office/drawing/2014/main" id="{6ECD2500-8C03-C048-BB15-20657E22F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57400" y="2743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IN" altLang="en-US" sz="6000" dirty="0">
                <a:solidFill>
                  <a:schemeClr val="accent1">
                    <a:lumMod val="50000"/>
                  </a:schemeClr>
                </a:solidFill>
                <a:latin typeface="Garamond" panose="02020404030301010803" pitchFamily="18" charset="0"/>
              </a:rPr>
              <a:t>Model deletion Diagnostics</a:t>
            </a:r>
          </a:p>
        </p:txBody>
      </p:sp>
      <p:sp>
        <p:nvSpPr>
          <p:cNvPr id="86018" name="Slide Number Placeholder 2">
            <a:extLst>
              <a:ext uri="{FF2B5EF4-FFF2-40B4-BE49-F238E27FC236}">
                <a16:creationId xmlns:a16="http://schemas.microsoft.com/office/drawing/2014/main" id="{9921D026-0B89-E849-8799-CBA87D2E5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67BF428A-2B7D-E34A-B34B-A4B496E54398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23</a:t>
            </a:fld>
            <a:endParaRPr lang="en-US" altLang="en-US" sz="1200">
              <a:solidFill>
                <a:srgbClr val="89898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09332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5" name="Slide Number Placeholder 2">
            <a:extLst>
              <a:ext uri="{FF2B5EF4-FFF2-40B4-BE49-F238E27FC236}">
                <a16:creationId xmlns:a16="http://schemas.microsoft.com/office/drawing/2014/main" id="{6E0E4C3D-1DFA-BF42-B53C-699C8410F5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FF8DA435-C059-FF4F-B239-A9990FC8F984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24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88066" name="Title 1">
            <a:extLst>
              <a:ext uri="{FF2B5EF4-FFF2-40B4-BE49-F238E27FC236}">
                <a16:creationId xmlns:a16="http://schemas.microsoft.com/office/drawing/2014/main" id="{7A5BC869-CA83-E740-8B87-FC349A33F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8099"/>
            <a:ext cx="8229600" cy="760414"/>
          </a:xfrm>
        </p:spPr>
        <p:txBody>
          <a:bodyPr/>
          <a:lstStyle/>
          <a:p>
            <a:pPr algn="l"/>
            <a:r>
              <a:rPr lang="en-IN" altLang="en-US" dirty="0">
                <a:solidFill>
                  <a:schemeClr val="accent2"/>
                </a:solidFill>
              </a:rPr>
              <a:t>Model deletion Diagnostics</a:t>
            </a:r>
          </a:p>
        </p:txBody>
      </p:sp>
      <p:sp>
        <p:nvSpPr>
          <p:cNvPr id="88068" name="Rectangle 6">
            <a:extLst>
              <a:ext uri="{FF2B5EF4-FFF2-40B4-BE49-F238E27FC236}">
                <a16:creationId xmlns:a16="http://schemas.microsoft.com/office/drawing/2014/main" id="{BA15B578-AD1A-974C-9048-B7C3F51083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5760" y="1359408"/>
            <a:ext cx="11460480" cy="3918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b="1" i="1" dirty="0">
                <a:latin typeface="Garamond" panose="02020404030301010803" pitchFamily="18" charset="0"/>
              </a:rPr>
              <a:t># Cook’s distance </a:t>
            </a:r>
            <a:r>
              <a:rPr lang="en-IN" altLang="en-US" sz="2400" dirty="0">
                <a:latin typeface="Garamond" panose="02020404030301010803" pitchFamily="18" charset="0"/>
              </a:rPr>
              <a:t>measures the difference between the </a:t>
            </a:r>
            <a:r>
              <a:rPr lang="en-IN" altLang="en-US" sz="2400" b="1" dirty="0">
                <a:latin typeface="Garamond" panose="02020404030301010803" pitchFamily="18" charset="0"/>
              </a:rPr>
              <a:t>regression coefficients </a:t>
            </a:r>
            <a:r>
              <a:rPr lang="en-IN" altLang="en-US" sz="2400" dirty="0">
                <a:latin typeface="Garamond" panose="02020404030301010803" pitchFamily="18" charset="0"/>
              </a:rPr>
              <a:t>obtained from </a:t>
            </a:r>
            <a:r>
              <a:rPr lang="en-IN" altLang="en-US" sz="2400" b="1" dirty="0">
                <a:latin typeface="Garamond" panose="02020404030301010803" pitchFamily="18" charset="0"/>
              </a:rPr>
              <a:t>the full data and the regression coefficients obtained by deleting the </a:t>
            </a:r>
            <a:r>
              <a:rPr lang="en-IN" altLang="en-US" sz="2400" b="1" dirty="0" err="1">
                <a:latin typeface="Garamond" panose="02020404030301010803" pitchFamily="18" charset="0"/>
              </a:rPr>
              <a:t>ith</a:t>
            </a:r>
            <a:r>
              <a:rPr lang="en-IN" altLang="en-US" sz="2400" b="1" dirty="0">
                <a:latin typeface="Garamond" panose="02020404030301010803" pitchFamily="18" charset="0"/>
              </a:rPr>
              <a:t> observation</a:t>
            </a:r>
            <a:r>
              <a:rPr lang="en-IN" altLang="en-US" sz="2400" dirty="0">
                <a:latin typeface="Garamond" panose="02020404030301010803" pitchFamily="18" charset="0"/>
              </a:rPr>
              <a:t>, or equivalently, the difference between the fitted values obtained from the full data and the fitted values obtained by deleting the </a:t>
            </a:r>
            <a:r>
              <a:rPr lang="en-IN" altLang="en-US" sz="2400" dirty="0" err="1">
                <a:latin typeface="Garamond" panose="02020404030301010803" pitchFamily="18" charset="0"/>
              </a:rPr>
              <a:t>ith</a:t>
            </a:r>
            <a:r>
              <a:rPr lang="en-IN" altLang="en-US" sz="2400" dirty="0">
                <a:latin typeface="Garamond" panose="02020404030301010803" pitchFamily="18" charset="0"/>
              </a:rPr>
              <a:t> observation.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b="1" i="1" dirty="0">
                <a:latin typeface="Garamond" panose="02020404030301010803" pitchFamily="18" charset="0"/>
              </a:rPr>
              <a:t># Hat-points </a:t>
            </a:r>
            <a:r>
              <a:rPr lang="en-IN" altLang="en-US" sz="2400" dirty="0">
                <a:latin typeface="Garamond" panose="02020404030301010803" pitchFamily="18" charset="0"/>
              </a:rPr>
              <a:t>The hat matrix provides a measure of leverage. It is useful for investigating whether one or more observations are outlying with regard to their </a:t>
            </a:r>
            <a:r>
              <a:rPr lang="en-IN" altLang="en-US" sz="2400" i="1" dirty="0">
                <a:latin typeface="Garamond" panose="02020404030301010803" pitchFamily="18" charset="0"/>
              </a:rPr>
              <a:t>X</a:t>
            </a:r>
            <a:r>
              <a:rPr lang="en-IN" altLang="en-US" sz="2400" dirty="0">
                <a:latin typeface="Garamond" panose="02020404030301010803" pitchFamily="18" charset="0"/>
              </a:rPr>
              <a:t> values, and therefore might be excessively influencing the </a:t>
            </a:r>
            <a:r>
              <a:rPr lang="en-IN" altLang="en-US" sz="2400" b="1" dirty="0">
                <a:solidFill>
                  <a:srgbClr val="FF0000"/>
                </a:solidFill>
                <a:latin typeface="Garamond" panose="02020404030301010803" pitchFamily="18" charset="0"/>
              </a:rPr>
              <a:t>regression results</a:t>
            </a:r>
          </a:p>
        </p:txBody>
      </p:sp>
    </p:spTree>
    <p:extLst>
      <p:ext uri="{BB962C8B-B14F-4D97-AF65-F5344CB8AC3E}">
        <p14:creationId xmlns:p14="http://schemas.microsoft.com/office/powerpoint/2010/main" val="21701391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89" name="Picture 1">
            <a:extLst>
              <a:ext uri="{FF2B5EF4-FFF2-40B4-BE49-F238E27FC236}">
                <a16:creationId xmlns:a16="http://schemas.microsoft.com/office/drawing/2014/main" id="{A143D66C-9519-744D-A5E2-ED375785DAE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1120" y="470611"/>
            <a:ext cx="9826752" cy="63873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9090" name="Title 1">
            <a:extLst>
              <a:ext uri="{FF2B5EF4-FFF2-40B4-BE49-F238E27FC236}">
                <a16:creationId xmlns:a16="http://schemas.microsoft.com/office/drawing/2014/main" id="{BB82C588-BFDF-A644-BB50-3DA810DB5E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925824" cy="609600"/>
          </a:xfrm>
        </p:spPr>
        <p:txBody>
          <a:bodyPr>
            <a:no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Diagnostics Plot</a:t>
            </a:r>
          </a:p>
        </p:txBody>
      </p:sp>
    </p:spTree>
    <p:extLst>
      <p:ext uri="{BB962C8B-B14F-4D97-AF65-F5344CB8AC3E}">
        <p14:creationId xmlns:p14="http://schemas.microsoft.com/office/powerpoint/2010/main" val="299266825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7" name="Title 1">
            <a:extLst>
              <a:ext uri="{FF2B5EF4-FFF2-40B4-BE49-F238E27FC236}">
                <a16:creationId xmlns:a16="http://schemas.microsoft.com/office/drawing/2014/main" id="{9E7DDB2B-95D3-EA45-86FD-28DA715410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3889248" cy="715962"/>
          </a:xfrm>
        </p:spPr>
        <p:txBody>
          <a:bodyPr/>
          <a:lstStyle/>
          <a:p>
            <a:r>
              <a:rPr lang="en-US" altLang="en-US" dirty="0">
                <a:solidFill>
                  <a:schemeClr val="accent2"/>
                </a:solidFill>
              </a:rPr>
              <a:t>Diagnostics Plot</a:t>
            </a:r>
            <a:endParaRPr lang="en-IN" altLang="en-US" dirty="0">
              <a:solidFill>
                <a:schemeClr val="accent2"/>
              </a:solidFill>
            </a:endParaRPr>
          </a:p>
        </p:txBody>
      </p:sp>
      <p:sp>
        <p:nvSpPr>
          <p:cNvPr id="91138" name="Slide Number Placeholder 2">
            <a:extLst>
              <a:ext uri="{FF2B5EF4-FFF2-40B4-BE49-F238E27FC236}">
                <a16:creationId xmlns:a16="http://schemas.microsoft.com/office/drawing/2014/main" id="{FB2181DC-5930-6845-9411-C164ED3091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FB22D22-F7DE-EB42-B246-0A4B34CD9A57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26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91139" name="Rectangle 3">
            <a:extLst>
              <a:ext uri="{FF2B5EF4-FFF2-40B4-BE49-F238E27FC236}">
                <a16:creationId xmlns:a16="http://schemas.microsoft.com/office/drawing/2014/main" id="{83552889-73A1-0D4C-ABEF-2D121722B66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31648" y="1143000"/>
            <a:ext cx="11387328" cy="5210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lnSpc>
                <a:spcPct val="200000"/>
              </a:lnSpc>
              <a:spcBef>
                <a:spcPct val="0"/>
              </a:spcBef>
              <a:buFontTx/>
              <a:buNone/>
            </a:pPr>
            <a:r>
              <a:rPr lang="en-IN" altLang="en-US" sz="2400" b="1" i="1" dirty="0" err="1">
                <a:latin typeface="Garamond" panose="02020404030301010803" pitchFamily="18" charset="0"/>
              </a:rPr>
              <a:t>influenceIndexPlot</a:t>
            </a:r>
            <a:r>
              <a:rPr lang="en-IN" altLang="en-US" sz="2400" b="1" i="1" dirty="0">
                <a:latin typeface="Garamond" panose="02020404030301010803" pitchFamily="18" charset="0"/>
              </a:rPr>
              <a:t>(reg1, </a:t>
            </a:r>
            <a:r>
              <a:rPr lang="en-IN" altLang="en-US" sz="2400" b="1" i="1" dirty="0" err="1">
                <a:latin typeface="Garamond" panose="02020404030301010803" pitchFamily="18" charset="0"/>
              </a:rPr>
              <a:t>id.n</a:t>
            </a:r>
            <a:r>
              <a:rPr lang="en-IN" altLang="en-US" sz="2400" b="1" i="1" dirty="0">
                <a:latin typeface="Garamond" panose="02020404030301010803" pitchFamily="18" charset="0"/>
              </a:rPr>
              <a:t>=3)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# Cook's distance measures how much an observation influences the overall model or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    predicted values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# Studentized residuals are the residuals divided by their estimated standard deviation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     as a way to standardized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# Bonferroni test to identify outliers. Null for the </a:t>
            </a:r>
            <a:r>
              <a:rPr lang="en-IN" altLang="en-US" sz="2400" dirty="0" err="1">
                <a:latin typeface="Garamond" panose="02020404030301010803" pitchFamily="18" charset="0"/>
              </a:rPr>
              <a:t>Bonferonni</a:t>
            </a:r>
            <a:r>
              <a:rPr lang="en-IN" altLang="en-US" sz="2400" dirty="0">
                <a:latin typeface="Garamond" panose="02020404030301010803" pitchFamily="18" charset="0"/>
              </a:rPr>
              <a:t> adjusted outlier test is the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     observation is an outlier. </a:t>
            </a:r>
          </a:p>
          <a:p>
            <a:pPr>
              <a:lnSpc>
                <a:spcPct val="150000"/>
              </a:lnSpc>
              <a:spcBef>
                <a:spcPct val="0"/>
              </a:spcBef>
              <a:buFontTx/>
              <a:buNone/>
            </a:pPr>
            <a:r>
              <a:rPr lang="en-IN" altLang="en-US" sz="2400" dirty="0">
                <a:latin typeface="Garamond" panose="02020404030301010803" pitchFamily="18" charset="0"/>
              </a:rPr>
              <a:t># Hat-points identify influential and outlier  observations (have a high impact on the predictor variables)	</a:t>
            </a:r>
          </a:p>
        </p:txBody>
      </p:sp>
    </p:spTree>
    <p:extLst>
      <p:ext uri="{BB962C8B-B14F-4D97-AF65-F5344CB8AC3E}">
        <p14:creationId xmlns:p14="http://schemas.microsoft.com/office/powerpoint/2010/main" val="121967544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1" name="Title 1">
            <a:extLst>
              <a:ext uri="{FF2B5EF4-FFF2-40B4-BE49-F238E27FC236}">
                <a16:creationId xmlns:a16="http://schemas.microsoft.com/office/drawing/2014/main" id="{3BCD57ED-FCB4-FC45-89A7-E540F74B4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0963"/>
            <a:ext cx="6559296" cy="579437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Deleting the 77th  Observation 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B73802-30A9-BB46-87B7-38E56C30B73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49573518"/>
              </p:ext>
            </p:extLst>
          </p:nvPr>
        </p:nvGraphicFramePr>
        <p:xfrm>
          <a:off x="1752600" y="990600"/>
          <a:ext cx="6248400" cy="2870200"/>
        </p:xfrm>
        <a:graphic>
          <a:graphicData uri="http://schemas.openxmlformats.org/drawingml/2006/table">
            <a:tbl>
              <a:tblPr/>
              <a:tblGrid>
                <a:gridCol w="12001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00965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27.82675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13.32251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2.089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0.04013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-0.18546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0.50895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-0.364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0.71659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-0.22664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0.03534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-6.413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1.14E-08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0.41189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0.14139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2.913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0.00471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254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0.03754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1.51458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0.025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0.98029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2542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2542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4.008 on 75 degrees of freedom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2542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0.8192, Adjusted R-squared:  0.8096 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2542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8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84.96 on 4 and 75 DF,  p-value: &lt; 2.2e-16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92222" name="Picture 5">
            <a:extLst>
              <a:ext uri="{FF2B5EF4-FFF2-40B4-BE49-F238E27FC236}">
                <a16:creationId xmlns:a16="http://schemas.microsoft.com/office/drawing/2014/main" id="{370ABB1C-EB20-DF46-8F6E-18B2D368DB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" b="50081"/>
          <a:stretch>
            <a:fillRect/>
          </a:stretch>
        </p:blipFill>
        <p:spPr bwMode="auto">
          <a:xfrm>
            <a:off x="1380744" y="3581400"/>
            <a:ext cx="8839200" cy="327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506822219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5" name="Title 1">
            <a:extLst>
              <a:ext uri="{FF2B5EF4-FFF2-40B4-BE49-F238E27FC236}">
                <a16:creationId xmlns:a16="http://schemas.microsoft.com/office/drawing/2014/main" id="{4C0C9E3E-6871-D245-9A35-6DBDEC1F1D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480" y="1"/>
            <a:ext cx="7211568" cy="792480"/>
          </a:xfrm>
        </p:spPr>
        <p:txBody>
          <a:bodyPr/>
          <a:lstStyle/>
          <a:p>
            <a:r>
              <a:rPr lang="en-US" altLang="en-US" dirty="0">
                <a:solidFill>
                  <a:schemeClr val="accent2"/>
                </a:solidFill>
              </a:rPr>
              <a:t>Deleting the 79th  Observation 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004BB51B-5ECC-004D-9057-39A0E4EEA9D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5472900"/>
              </p:ext>
            </p:extLst>
          </p:nvPr>
        </p:nvGraphicFramePr>
        <p:xfrm>
          <a:off x="310896" y="792481"/>
          <a:ext cx="8747759" cy="2865115"/>
        </p:xfrm>
        <a:graphic>
          <a:graphicData uri="http://schemas.openxmlformats.org/drawingml/2006/table">
            <a:tbl>
              <a:tblPr/>
              <a:tblGrid>
                <a:gridCol w="172409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299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058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0589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299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0589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5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19.39644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12.50558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1.551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0.12516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-0.28761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0.47071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-0.611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0.54307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-0.25886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0.03375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-7.671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5.43E-11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0.49161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0.13227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3.717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0.00039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0.41905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1.40212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0.299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0.76588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6046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6046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5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6046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3.701 on 74 degrees of freedom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6046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0.8479, Adjusted R-squared:  0.8397 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60465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5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103.2 on 4 and 74 DF,  p-value: &lt; 2.2e-16</a:t>
                      </a:r>
                    </a:p>
                  </a:txBody>
                  <a:tcPr marL="12700" marR="12700" marT="12678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93253" name="Picture 5">
            <a:extLst>
              <a:ext uri="{FF2B5EF4-FFF2-40B4-BE49-F238E27FC236}">
                <a16:creationId xmlns:a16="http://schemas.microsoft.com/office/drawing/2014/main" id="{75346DC6-C4D5-2C42-A8A2-E11CE8CC714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" b="49664"/>
          <a:stretch>
            <a:fillRect/>
          </a:stretch>
        </p:blipFill>
        <p:spPr bwMode="auto">
          <a:xfrm>
            <a:off x="3276600" y="3657595"/>
            <a:ext cx="8915400" cy="3102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13759625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FC9E-6D05-4343-9A4D-4DAC5AB44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5808" y="2960274"/>
            <a:ext cx="6120384" cy="937451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138954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Title 1">
            <a:extLst>
              <a:ext uri="{FF2B5EF4-FFF2-40B4-BE49-F238E27FC236}">
                <a16:creationId xmlns:a16="http://schemas.microsoft.com/office/drawing/2014/main" id="{6025EDEE-111D-8449-A57A-A62B87A06B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00014"/>
            <a:ext cx="8229600" cy="714375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Model and Assumptions</a:t>
            </a:r>
          </a:p>
        </p:txBody>
      </p:sp>
      <p:sp>
        <p:nvSpPr>
          <p:cNvPr id="30722" name="Content Placeholder 2">
            <a:extLst>
              <a:ext uri="{FF2B5EF4-FFF2-40B4-BE49-F238E27FC236}">
                <a16:creationId xmlns:a16="http://schemas.microsoft.com/office/drawing/2014/main" id="{E886D18E-D5AD-084B-B951-6F39E75CF10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0688" y="2369631"/>
            <a:ext cx="12021312" cy="3184526"/>
          </a:xfrm>
        </p:spPr>
        <p:txBody>
          <a:bodyPr numCol="2">
            <a:noAutofit/>
          </a:bodyPr>
          <a:lstStyle/>
          <a:p>
            <a:pPr marL="0" indent="0">
              <a:buNone/>
              <a:defRPr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Garamond" panose="02020404030301010803" pitchFamily="18" charset="0"/>
                <a:ea typeface="ＭＳ Ｐゴシック" charset="0"/>
              </a:rPr>
              <a:t>Assumption</a:t>
            </a:r>
          </a:p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Linearity (Assumptions about the form of the model):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Linear in parameters</a:t>
            </a:r>
          </a:p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Assumptions about the errors: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IID Normal (independently and identically distributed )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Zero mean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Constant variance (Homoscedasticity)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Independent of each other</a:t>
            </a:r>
          </a:p>
          <a:p>
            <a:pPr>
              <a:defRPr/>
            </a:pPr>
            <a:endParaRPr lang="en-US" sz="2400" dirty="0">
              <a:solidFill>
                <a:schemeClr val="tx2"/>
              </a:solidFill>
              <a:latin typeface="Garamond" panose="02020404030301010803" pitchFamily="18" charset="0"/>
              <a:ea typeface="ＭＳ Ｐゴシック" charset="0"/>
            </a:endParaRPr>
          </a:p>
          <a:p>
            <a:pPr>
              <a:defRPr/>
            </a:pPr>
            <a:endParaRPr lang="en-US" sz="2400" dirty="0">
              <a:solidFill>
                <a:schemeClr val="tx2"/>
              </a:solidFill>
              <a:latin typeface="Garamond" panose="02020404030301010803" pitchFamily="18" charset="0"/>
              <a:ea typeface="ＭＳ Ｐゴシック" charset="0"/>
            </a:endParaRPr>
          </a:p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Assumptions about the predictors: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Non-random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Measured without error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Linearly independent of each other</a:t>
            </a:r>
          </a:p>
          <a:p>
            <a:pPr>
              <a:defRPr/>
            </a:pPr>
            <a:r>
              <a:rPr lang="en-US" sz="2400" b="1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Assumptions about the observations:</a:t>
            </a:r>
          </a:p>
          <a:p>
            <a:pPr lvl="1">
              <a:defRPr/>
            </a:pPr>
            <a:r>
              <a:rPr lang="en-US" dirty="0">
                <a:solidFill>
                  <a:schemeClr val="tx2"/>
                </a:solidFill>
                <a:latin typeface="Garamond" panose="02020404030301010803" pitchFamily="18" charset="0"/>
                <a:ea typeface="ＭＳ Ｐゴシック" charset="0"/>
              </a:rPr>
              <a:t>Equally reliable</a:t>
            </a:r>
          </a:p>
          <a:p>
            <a:pPr lvl="1">
              <a:defRPr/>
            </a:pPr>
            <a:endParaRPr lang="en-US" dirty="0">
              <a:solidFill>
                <a:schemeClr val="tx2"/>
              </a:solidFill>
              <a:latin typeface="Garamond" panose="02020404030301010803" pitchFamily="18" charset="0"/>
              <a:ea typeface="ＭＳ Ｐゴシック" charset="0"/>
            </a:endParaRPr>
          </a:p>
        </p:txBody>
      </p:sp>
      <p:graphicFrame>
        <p:nvGraphicFramePr>
          <p:cNvPr id="25604" name="Object 8">
            <a:extLst>
              <a:ext uri="{FF2B5EF4-FFF2-40B4-BE49-F238E27FC236}">
                <a16:creationId xmlns:a16="http://schemas.microsoft.com/office/drawing/2014/main" id="{673350A5-6FED-A241-B22E-0007C3D0F1A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0090832"/>
              </p:ext>
            </p:extLst>
          </p:nvPr>
        </p:nvGraphicFramePr>
        <p:xfrm>
          <a:off x="609600" y="1133476"/>
          <a:ext cx="6571326" cy="634999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2235200" imgH="215900" progId="Equation.3">
                  <p:embed/>
                </p:oleObj>
              </mc:Choice>
              <mc:Fallback>
                <p:oleObj name="Equation" r:id="rId2" imgW="2235200" imgH="215900" progId="Equation.3">
                  <p:embed/>
                  <p:pic>
                    <p:nvPicPr>
                      <p:cNvPr id="25604" name="Object 8">
                        <a:extLst>
                          <a:ext uri="{FF2B5EF4-FFF2-40B4-BE49-F238E27FC236}">
                            <a16:creationId xmlns:a16="http://schemas.microsoft.com/office/drawing/2014/main" id="{673350A5-6FED-A241-B22E-0007C3D0F1AD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09600" y="1133476"/>
                        <a:ext cx="6571326" cy="634999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7232905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Title 1">
            <a:extLst>
              <a:ext uri="{FF2B5EF4-FFF2-40B4-BE49-F238E27FC236}">
                <a16:creationId xmlns:a16="http://schemas.microsoft.com/office/drawing/2014/main" id="{C4801AD2-F39D-AA43-BFAD-A540AAB6E9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769684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The Cars Data</a:t>
            </a:r>
          </a:p>
        </p:txBody>
      </p:sp>
      <p:sp>
        <p:nvSpPr>
          <p:cNvPr id="66562" name="Slide Number Placeholder 3">
            <a:extLst>
              <a:ext uri="{FF2B5EF4-FFF2-40B4-BE49-F238E27FC236}">
                <a16:creationId xmlns:a16="http://schemas.microsoft.com/office/drawing/2014/main" id="{ED680F69-207F-5546-8F0F-3106788C48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4</a:t>
            </a:r>
          </a:p>
        </p:txBody>
      </p:sp>
      <p:sp>
        <p:nvSpPr>
          <p:cNvPr id="66563" name="Content Placeholder 2">
            <a:extLst>
              <a:ext uri="{FF2B5EF4-FFF2-40B4-BE49-F238E27FC236}">
                <a16:creationId xmlns:a16="http://schemas.microsoft.com/office/drawing/2014/main" id="{FA2DD496-4CA8-AA44-B8E2-D4329FA53DF9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79832" y="1142048"/>
            <a:ext cx="8839200" cy="4114800"/>
          </a:xfrm>
        </p:spPr>
        <p:txBody>
          <a:bodyPr>
            <a:no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en-US" altLang="en-US" sz="2400" dirty="0">
                <a:solidFill>
                  <a:schemeClr val="tx2"/>
                </a:solidFill>
                <a:latin typeface="Garamond" panose="02020404030301010803" pitchFamily="18" charset="0"/>
              </a:rPr>
              <a:t>DATA : CARS , 81 observations</a:t>
            </a:r>
            <a:endParaRPr lang="en-US" altLang="ja-JP" sz="2400" dirty="0">
              <a:solidFill>
                <a:schemeClr val="tx2"/>
              </a:solidFill>
              <a:latin typeface="Garamond" panose="02020404030301010803" pitchFamily="18" charset="0"/>
            </a:endParaRP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2"/>
                </a:solidFill>
                <a:latin typeface="Garamond" panose="02020404030301010803" pitchFamily="18" charset="0"/>
              </a:rPr>
              <a:t>VOL = cubic feet of cab space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2"/>
                </a:solidFill>
                <a:latin typeface="Garamond" panose="02020404030301010803" pitchFamily="18" charset="0"/>
              </a:rPr>
              <a:t>HP = engine horsepower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2"/>
                </a:solidFill>
                <a:latin typeface="Garamond" panose="02020404030301010803" pitchFamily="18" charset="0"/>
              </a:rPr>
              <a:t>MPG = average miles per gallon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2"/>
                </a:solidFill>
                <a:latin typeface="Garamond" panose="02020404030301010803" pitchFamily="18" charset="0"/>
              </a:rPr>
              <a:t>SP = top speed, miles per hour </a:t>
            </a:r>
          </a:p>
          <a:p>
            <a:pPr marL="457200" lvl="1" indent="0">
              <a:lnSpc>
                <a:spcPct val="150000"/>
              </a:lnSpc>
              <a:buNone/>
            </a:pPr>
            <a:r>
              <a:rPr lang="en-US" altLang="en-US" dirty="0">
                <a:solidFill>
                  <a:schemeClr val="tx2"/>
                </a:solidFill>
                <a:latin typeface="Garamond" panose="02020404030301010803" pitchFamily="18" charset="0"/>
              </a:rPr>
              <a:t>WT = vehicle weight, hundreds of pounds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altLang="en-US" sz="2400" dirty="0">
                <a:solidFill>
                  <a:schemeClr val="tx2"/>
                </a:solidFill>
                <a:latin typeface="Garamond" panose="02020404030301010803" pitchFamily="18" charset="0"/>
              </a:rPr>
              <a:t>Our interest is to model the MPG of a car based on the other variables</a:t>
            </a:r>
          </a:p>
          <a:p>
            <a:pPr marL="0" indent="0">
              <a:lnSpc>
                <a:spcPct val="150000"/>
              </a:lnSpc>
              <a:buNone/>
            </a:pPr>
            <a:endParaRPr lang="en-US" altLang="en-US" sz="2400" dirty="0">
              <a:solidFill>
                <a:schemeClr val="tx2"/>
              </a:solidFill>
              <a:latin typeface="Garamond" panose="02020404030301010803" pitchFamily="18" charset="0"/>
            </a:endParaRPr>
          </a:p>
        </p:txBody>
      </p:sp>
      <p:graphicFrame>
        <p:nvGraphicFramePr>
          <p:cNvPr id="66564" name="Object 5">
            <a:extLst>
              <a:ext uri="{FF2B5EF4-FFF2-40B4-BE49-F238E27FC236}">
                <a16:creationId xmlns:a16="http://schemas.microsoft.com/office/drawing/2014/main" id="{AD610C1C-8EEA-334B-9526-2D2D62F994C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816264582"/>
              </p:ext>
            </p:extLst>
          </p:nvPr>
        </p:nvGraphicFramePr>
        <p:xfrm>
          <a:off x="9988296" y="4663821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cro-enabled Worksheet" showAsIcon="1" r:id="rId2" imgW="876300" imgH="736600" progId="Excel.SheetMacroEnabled.12">
                  <p:embed/>
                </p:oleObj>
              </mc:Choice>
              <mc:Fallback>
                <p:oleObj name="Macro-enabled Worksheet" showAsIcon="1" r:id="rId2" imgW="876300" imgH="736600" progId="Excel.SheetMacroEnabled.12">
                  <p:embed/>
                  <p:pic>
                    <p:nvPicPr>
                      <p:cNvPr id="66564" name="Object 5">
                        <a:extLst>
                          <a:ext uri="{FF2B5EF4-FFF2-40B4-BE49-F238E27FC236}">
                            <a16:creationId xmlns:a16="http://schemas.microsoft.com/office/drawing/2014/main" id="{AD610C1C-8EEA-334B-9526-2D2D62F994C3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988296" y="4663821"/>
                        <a:ext cx="9144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4147771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Slide Number Placeholder 3">
            <a:extLst>
              <a:ext uri="{FF2B5EF4-FFF2-40B4-BE49-F238E27FC236}">
                <a16:creationId xmlns:a16="http://schemas.microsoft.com/office/drawing/2014/main" id="{44754834-1841-2747-A8E7-68C76C1E59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5</a:t>
            </a:r>
          </a:p>
        </p:txBody>
      </p:sp>
      <p:pic>
        <p:nvPicPr>
          <p:cNvPr id="67587" name="Picture 2">
            <a:extLst>
              <a:ext uri="{FF2B5EF4-FFF2-40B4-BE49-F238E27FC236}">
                <a16:creationId xmlns:a16="http://schemas.microsoft.com/office/drawing/2014/main" id="{14A0AFD7-DB27-1148-9A09-08721DE1BA8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68726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>
            <a:extLst>
              <a:ext uri="{FF2B5EF4-FFF2-40B4-BE49-F238E27FC236}">
                <a16:creationId xmlns:a16="http://schemas.microsoft.com/office/drawing/2014/main" id="{19BF2EAA-A9E3-454D-A398-3128D9B6A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5344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The Cars Data: Regression Output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7FF46F-3B35-3A4F-AB09-561E5A84C7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30506816"/>
              </p:ext>
            </p:extLst>
          </p:nvPr>
        </p:nvGraphicFramePr>
        <p:xfrm>
          <a:off x="173736" y="853440"/>
          <a:ext cx="11542775" cy="5193790"/>
        </p:xfrm>
        <a:graphic>
          <a:graphicData uri="http://schemas.openxmlformats.org/drawingml/2006/table">
            <a:tbl>
              <a:tblPr/>
              <a:tblGrid>
                <a:gridCol w="18023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0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3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28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4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285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0458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 :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-</a:t>
                      </a:r>
                      <a:r>
                        <a:rPr kumimoji="0" lang="fi-FI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value</a:t>
                      </a:r>
                      <a:endParaRPr kumimoji="0" lang="fi-FI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Garamond" panose="02020404030301010803" pitchFamily="18" charset="0"/>
                        <a:ea typeface="ＭＳ Ｐゴシック" pitchFamily="34" charset="-128"/>
                      </a:endParaRP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(&gt;|t|)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7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30.67734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14.9003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2.059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0.0429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-0.33605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0.56864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-0.591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0.5563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-0.20544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0.03922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-5.239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1.40E-06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0.39563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0.15826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0.0146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0.40057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1.69346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0.237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0.8136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4.488 on 76 degrees of freedom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0.7705, Adjusted R-squared:  0.7585 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 63.8 on 4 and 76 DF,  p-value: &lt; 2.2e-16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7659142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20D8842E-DA10-AF40-85C0-04C83C420BC8}"/>
              </a:ext>
            </a:extLst>
          </p:cNvPr>
          <p:cNvSpPr txBox="1"/>
          <p:nvPr/>
        </p:nvSpPr>
        <p:spPr>
          <a:xfrm>
            <a:off x="2025014" y="2400300"/>
            <a:ext cx="7704773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>
                <a:solidFill>
                  <a:schemeClr val="accent2">
                    <a:lumMod val="50000"/>
                  </a:schemeClr>
                </a:solidFill>
              </a:rPr>
              <a:t>Is everything fine with the Regression Model?</a:t>
            </a:r>
          </a:p>
        </p:txBody>
      </p:sp>
    </p:spTree>
    <p:extLst>
      <p:ext uri="{BB962C8B-B14F-4D97-AF65-F5344CB8AC3E}">
        <p14:creationId xmlns:p14="http://schemas.microsoft.com/office/powerpoint/2010/main" val="36477283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Title 1">
            <a:extLst>
              <a:ext uri="{FF2B5EF4-FFF2-40B4-BE49-F238E27FC236}">
                <a16:creationId xmlns:a16="http://schemas.microsoft.com/office/drawing/2014/main" id="{19BF2EAA-A9E3-454D-A398-3128D9B6A5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85344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The Cars Data: Regression Output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847FF46F-3B35-3A4F-AB09-561E5A84C7C3}"/>
              </a:ext>
            </a:extLst>
          </p:cNvPr>
          <p:cNvGraphicFramePr>
            <a:graphicFrameLocks noGrp="1"/>
          </p:cNvGraphicFramePr>
          <p:nvPr/>
        </p:nvGraphicFramePr>
        <p:xfrm>
          <a:off x="173736" y="853440"/>
          <a:ext cx="11542775" cy="5193790"/>
        </p:xfrm>
        <a:graphic>
          <a:graphicData uri="http://schemas.openxmlformats.org/drawingml/2006/table">
            <a:tbl>
              <a:tblPr/>
              <a:tblGrid>
                <a:gridCol w="18023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093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2379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9284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6427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222855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80458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 :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-</a:t>
                      </a:r>
                      <a:r>
                        <a:rPr kumimoji="0" lang="fi-FI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value</a:t>
                      </a:r>
                      <a:endParaRPr kumimoji="0" lang="fi-FI" sz="24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1">
                            <a:lumMod val="75000"/>
                          </a:schemeClr>
                        </a:solidFill>
                        <a:effectLst/>
                        <a:latin typeface="Garamond" panose="02020404030301010803" pitchFamily="18" charset="0"/>
                        <a:ea typeface="ＭＳ Ｐゴシック" pitchFamily="34" charset="-128"/>
                      </a:endParaRP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</a:t>
                      </a: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(&gt;|t|)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1">
                              <a:lumMod val="75000"/>
                            </a:schemeClr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7771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30.67734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14.9003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2.059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0.0429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-0.33605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0.56864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-0.591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0.5563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HP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-0.20544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0.03922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-5.239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1.40E-06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SP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0.39563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0.15826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2.5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0.0146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51437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0.40057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1.69346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0.237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0.8136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24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</a:t>
                      </a:r>
                      <a:r>
                        <a:rPr kumimoji="0" lang="fr-FR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4.488 on 76 degrees of freedom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0.7705, Adjusted R-squared:  0.7585 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51437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 63.8 on 4 and 76 DF,  p-value: &lt; 2.2e-16</a:t>
                      </a:r>
                    </a:p>
                  </a:txBody>
                  <a:tcPr marL="12700" marR="12700" marT="12700" marB="0" anchor="b" horzOverflow="overflow">
                    <a:lnL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19887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Title 1">
            <a:extLst>
              <a:ext uri="{FF2B5EF4-FFF2-40B4-BE49-F238E27FC236}">
                <a16:creationId xmlns:a16="http://schemas.microsoft.com/office/drawing/2014/main" id="{ED70CE30-3D95-BC46-9B6A-399647F041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10515600" cy="973140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Simple Linear Regressions</a:t>
            </a:r>
          </a:p>
        </p:txBody>
      </p:sp>
      <p:sp>
        <p:nvSpPr>
          <p:cNvPr id="70658" name="Slide Number Placeholder 3">
            <a:extLst>
              <a:ext uri="{FF2B5EF4-FFF2-40B4-BE49-F238E27FC236}">
                <a16:creationId xmlns:a16="http://schemas.microsoft.com/office/drawing/2014/main" id="{FB6F2D5A-EBC3-1740-937E-DD739F8BFB9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 b="1">
                <a:solidFill>
                  <a:srgbClr val="898989"/>
                </a:solidFill>
              </a:rPr>
              <a:t>7</a:t>
            </a:r>
          </a:p>
        </p:txBody>
      </p:sp>
      <p:sp>
        <p:nvSpPr>
          <p:cNvPr id="70659" name="Content Placeholder 2">
            <a:extLst>
              <a:ext uri="{FF2B5EF4-FFF2-40B4-BE49-F238E27FC236}">
                <a16:creationId xmlns:a16="http://schemas.microsoft.com/office/drawing/2014/main" id="{90222686-DAEE-9141-83BA-9C02462584E0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28800" y="1447800"/>
            <a:ext cx="1828800" cy="304800"/>
          </a:xfrm>
          <a:solidFill>
            <a:srgbClr val="FFC000"/>
          </a:solidFill>
        </p:spPr>
        <p:txBody>
          <a:bodyPr>
            <a:normAutofit fontScale="92500" lnSpcReduction="10000"/>
          </a:bodyPr>
          <a:lstStyle/>
          <a:p>
            <a:r>
              <a:rPr lang="en-US" altLang="en-US" sz="1800" b="1"/>
              <a:t>MPG on VOL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954F99B8-C48F-BE40-BF54-9D8786E1AB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49342483"/>
              </p:ext>
            </p:extLst>
          </p:nvPr>
        </p:nvGraphicFramePr>
        <p:xfrm>
          <a:off x="4572000" y="1081088"/>
          <a:ext cx="5791201" cy="2347912"/>
        </p:xfrm>
        <a:graphic>
          <a:graphicData uri="http://schemas.openxmlformats.org/drawingml/2006/table">
            <a:tbl>
              <a:tblPr/>
              <a:tblGrid>
                <a:gridCol w="1111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3468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934682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36812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354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Coefficients: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54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55.81709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3.95696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14.106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&lt; 2e-16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35416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VOL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-0.21662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0.03909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-5.541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3.82E-07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3541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</a:t>
                      </a:r>
                      <a:r>
                        <a:rPr kumimoji="0" lang="fr-FR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. codes:  0 '***' 0.001 '**' 0.01 '*' 0.05 '.' 0.1 ' ' 1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3541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7.798 on 79 degrees of freedom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3541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0.2799, Adjusted R-squared:  0.2708 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5416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30.71 on 1 and 79 DF,  p-value: 3.823e-07</a:t>
                      </a:r>
                    </a:p>
                  </a:txBody>
                  <a:tcPr marL="12700" marR="12700" marT="12659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70698" name="Content Placeholder 2">
            <a:extLst>
              <a:ext uri="{FF2B5EF4-FFF2-40B4-BE49-F238E27FC236}">
                <a16:creationId xmlns:a16="http://schemas.microsoft.com/office/drawing/2014/main" id="{62301B3C-158B-C645-A4F1-CAC81A5D05EB}"/>
              </a:ext>
            </a:extLst>
          </p:cNvPr>
          <p:cNvSpPr txBox="1">
            <a:spLocks/>
          </p:cNvSpPr>
          <p:nvPr/>
        </p:nvSpPr>
        <p:spPr bwMode="auto">
          <a:xfrm>
            <a:off x="1752600" y="4191000"/>
            <a:ext cx="1828800" cy="304800"/>
          </a:xfrm>
          <a:prstGeom prst="rect">
            <a:avLst/>
          </a:prstGeom>
          <a:solidFill>
            <a:srgbClr val="FFC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 sz="1800" b="1"/>
              <a:t>MPG on WT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DE695067-BA23-BF4A-B382-1511C8EE53B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5944348"/>
              </p:ext>
            </p:extLst>
          </p:nvPr>
        </p:nvGraphicFramePr>
        <p:xfrm>
          <a:off x="4572000" y="3902075"/>
          <a:ext cx="5791202" cy="2230501"/>
        </p:xfrm>
        <a:graphic>
          <a:graphicData uri="http://schemas.openxmlformats.org/drawingml/2006/table">
            <a:tbl>
              <a:tblPr/>
              <a:tblGrid>
                <a:gridCol w="97324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8933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3960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02351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007428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75808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1864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Coefficient: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Std. Error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value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Pr(&gt;|t|)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1864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55.2296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3.8761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14.249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&lt; 2e-16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1864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WT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-0.642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0.1165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-5.508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4.38E-07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***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1864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r-FR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Signif. codes:  0 '***' 0.001 '**' 0.01 '*' 0.05 '.' 0.1 ' ' 1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1864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Residual standard error: 7.811 on 79 degrees of freedom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1864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R-squared:  0.2775, Adjusted R-squared:  0.2683 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18643">
                <a:tc gridSpan="6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2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F-statistic: 30.34 on 1 and 79 DF,  p-value: 4.383e-07</a:t>
                      </a:r>
                    </a:p>
                  </a:txBody>
                  <a:tcPr marL="12700" marR="12700" marT="12700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35905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1228</TotalTime>
  <Words>1870</Words>
  <Application>Microsoft Office PowerPoint</Application>
  <PresentationFormat>Widescreen</PresentationFormat>
  <Paragraphs>649</Paragraphs>
  <Slides>29</Slides>
  <Notes>5</Notes>
  <HiddenSlides>0</HiddenSlides>
  <MMClips>0</MMClips>
  <ScaleCrop>false</ScaleCrop>
  <HeadingPairs>
    <vt:vector size="10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Links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7" baseType="lpstr">
      <vt:lpstr>Arial</vt:lpstr>
      <vt:lpstr>Calibri</vt:lpstr>
      <vt:lpstr>Calibri Light</vt:lpstr>
      <vt:lpstr>Garamond</vt:lpstr>
      <vt:lpstr>Office Theme</vt:lpstr>
      <vt:lpstr>file:///\\Document1!OLE_LINK1</vt:lpstr>
      <vt:lpstr>Equation</vt:lpstr>
      <vt:lpstr>Macro-enabled Worksheet</vt:lpstr>
      <vt:lpstr>Linear Regression : Multiple Linear Regression</vt:lpstr>
      <vt:lpstr>Learning Goals</vt:lpstr>
      <vt:lpstr>Model and Assumptions</vt:lpstr>
      <vt:lpstr>The Cars Data</vt:lpstr>
      <vt:lpstr>PowerPoint Presentation</vt:lpstr>
      <vt:lpstr>The Cars Data: Regression Output</vt:lpstr>
      <vt:lpstr>PowerPoint Presentation</vt:lpstr>
      <vt:lpstr>The Cars Data: Regression Output</vt:lpstr>
      <vt:lpstr>Simple Linear Regressions</vt:lpstr>
      <vt:lpstr>Regression with WT &amp; VOL</vt:lpstr>
      <vt:lpstr>Model Validation Techniques </vt:lpstr>
      <vt:lpstr>Learning Goals</vt:lpstr>
      <vt:lpstr>What is Collinearity? Cars Data</vt:lpstr>
      <vt:lpstr>Detection of Collinearity: Methods for measuring Collinearity</vt:lpstr>
      <vt:lpstr>What is Collinearity?</vt:lpstr>
      <vt:lpstr>Collinearity: Ill-effect</vt:lpstr>
      <vt:lpstr>Collinearity: Remedies</vt:lpstr>
      <vt:lpstr>Collinearity: Remedies</vt:lpstr>
      <vt:lpstr>Model Validation Techniques</vt:lpstr>
      <vt:lpstr>Residual Plots: Fitted vs. Residuals</vt:lpstr>
      <vt:lpstr>Checking for Normality: QQ-Plots</vt:lpstr>
      <vt:lpstr>Residual Plots: Regressors vs. Residuals</vt:lpstr>
      <vt:lpstr>Model deletion Diagnostics</vt:lpstr>
      <vt:lpstr>Model deletion Diagnostics</vt:lpstr>
      <vt:lpstr>Diagnostics Plot</vt:lpstr>
      <vt:lpstr>Diagnostics Plot</vt:lpstr>
      <vt:lpstr>Deleting the 77th  Observation </vt:lpstr>
      <vt:lpstr>Deleting the 79th  Observation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Reddy Gurrala</dc:creator>
  <cp:lastModifiedBy>hp</cp:lastModifiedBy>
  <cp:revision>139</cp:revision>
  <dcterms:created xsi:type="dcterms:W3CDTF">2020-04-23T13:54:45Z</dcterms:created>
  <dcterms:modified xsi:type="dcterms:W3CDTF">2022-09-25T05:39:18Z</dcterms:modified>
</cp:coreProperties>
</file>