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684" r:id="rId3"/>
    <p:sldId id="259" r:id="rId4"/>
    <p:sldId id="495" r:id="rId5"/>
    <p:sldId id="656" r:id="rId6"/>
    <p:sldId id="468" r:id="rId7"/>
    <p:sldId id="470" r:id="rId8"/>
    <p:sldId id="478" r:id="rId9"/>
    <p:sldId id="573" r:id="rId10"/>
    <p:sldId id="574" r:id="rId11"/>
    <p:sldId id="521" r:id="rId12"/>
    <p:sldId id="685" r:id="rId13"/>
    <p:sldId id="461" r:id="rId14"/>
    <p:sldId id="462" r:id="rId15"/>
    <p:sldId id="585" r:id="rId16"/>
    <p:sldId id="707" r:id="rId17"/>
    <p:sldId id="602" r:id="rId18"/>
    <p:sldId id="479" r:id="rId19"/>
    <p:sldId id="686" r:id="rId20"/>
    <p:sldId id="687" r:id="rId21"/>
    <p:sldId id="586" r:id="rId22"/>
    <p:sldId id="587" r:id="rId23"/>
    <p:sldId id="463" r:id="rId24"/>
    <p:sldId id="588" r:id="rId25"/>
    <p:sldId id="58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3" d="100"/>
          <a:sy n="83" d="100"/>
        </p:scale>
        <p:origin x="614"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68CF1E-DAC4-4C3E-B03D-11157A1FA406}" type="datetimeFigureOut">
              <a:rPr lang="en-IN" smtClean="0"/>
              <a:t>24-09-2022</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24A2C5-41A8-4C72-9147-F64380A45BE2}" type="slidenum">
              <a:rPr lang="en-IN" smtClean="0"/>
              <a:t>‹#›</a:t>
            </a:fld>
            <a:endParaRPr lang="en-IN"/>
          </a:p>
        </p:txBody>
      </p:sp>
    </p:spTree>
    <p:extLst>
      <p:ext uri="{BB962C8B-B14F-4D97-AF65-F5344CB8AC3E}">
        <p14:creationId xmlns:p14="http://schemas.microsoft.com/office/powerpoint/2010/main" val="2067158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1" name="Slide Image Placeholder 1">
            <a:extLst>
              <a:ext uri="{FF2B5EF4-FFF2-40B4-BE49-F238E27FC236}">
                <a16:creationId xmlns:a16="http://schemas.microsoft.com/office/drawing/2014/main" id="{DA76FC6E-8DA4-41B7-9CE7-29ECFEA6F0E5}"/>
              </a:ext>
            </a:extLst>
          </p:cNvPr>
          <p:cNvSpPr>
            <a:spLocks noGrp="1" noRot="1" noChangeAspect="1" noChangeArrowheads="1" noTextEdit="1"/>
          </p:cNvSpPr>
          <p:nvPr>
            <p:ph type="sldImg"/>
          </p:nvPr>
        </p:nvSpPr>
        <p:spPr>
          <a:xfrm>
            <a:off x="381000" y="685800"/>
            <a:ext cx="6096000" cy="3429000"/>
          </a:xfrm>
          <a:ln/>
        </p:spPr>
      </p:sp>
      <p:sp>
        <p:nvSpPr>
          <p:cNvPr id="163842" name="Notes Placeholder 2">
            <a:extLst>
              <a:ext uri="{FF2B5EF4-FFF2-40B4-BE49-F238E27FC236}">
                <a16:creationId xmlns:a16="http://schemas.microsoft.com/office/drawing/2014/main" id="{209C67C5-F0F0-4370-ADBC-1AFDCE34EE4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ltLang="en-US">
              <a:latin typeface="Arial" panose="020B0604020202020204" pitchFamily="34" charset="0"/>
            </a:endParaRPr>
          </a:p>
        </p:txBody>
      </p:sp>
      <p:sp>
        <p:nvSpPr>
          <p:cNvPr id="163843" name="Slide Number Placeholder 3">
            <a:extLst>
              <a:ext uri="{FF2B5EF4-FFF2-40B4-BE49-F238E27FC236}">
                <a16:creationId xmlns:a16="http://schemas.microsoft.com/office/drawing/2014/main" id="{083149F9-CA3A-4224-8D8A-1014A2331CFC}"/>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4C034746-66E1-40D2-8205-14F5A877B0F3}" type="slidenum">
              <a:rPr lang="en-IN" altLang="en-US">
                <a:solidFill>
                  <a:srgbClr val="000000"/>
                </a:solidFill>
              </a:rPr>
              <a:pPr/>
              <a:t>2</a:t>
            </a:fld>
            <a:endParaRPr lang="en-IN" altLang="en-US">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09" name="Slide Image Placeholder 1">
            <a:extLst>
              <a:ext uri="{FF2B5EF4-FFF2-40B4-BE49-F238E27FC236}">
                <a16:creationId xmlns:a16="http://schemas.microsoft.com/office/drawing/2014/main" id="{AFD711EE-EEC5-4416-AFA6-422E2BA2C9D4}"/>
              </a:ext>
            </a:extLst>
          </p:cNvPr>
          <p:cNvSpPr>
            <a:spLocks noGrp="1" noRot="1" noChangeAspect="1" noChangeArrowheads="1" noTextEdit="1"/>
          </p:cNvSpPr>
          <p:nvPr>
            <p:ph type="sldImg"/>
          </p:nvPr>
        </p:nvSpPr>
        <p:spPr>
          <a:ln/>
        </p:spPr>
      </p:sp>
      <p:sp>
        <p:nvSpPr>
          <p:cNvPr id="171010" name="Notes Placeholder 2">
            <a:extLst>
              <a:ext uri="{FF2B5EF4-FFF2-40B4-BE49-F238E27FC236}">
                <a16:creationId xmlns:a16="http://schemas.microsoft.com/office/drawing/2014/main" id="{7FF505F1-8382-4F4C-B5CC-F79D8E2A74F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IN" altLang="en-US">
                <a:latin typeface="Arial" panose="020B0604020202020204" pitchFamily="34" charset="0"/>
              </a:rPr>
              <a:t>Here’s the problem with interval scales: they don’t have a “true zero.”  For example, there is no such thing as “no temperature.”  Without a true zero, it is impossible to compute ratios.  With interval data, we can add and subtract, but cannot multiply or divide.  Confused?  Ok, consider this: 10 degrees + 10 degrees = 20 degrees.  No problem there.  20 degrees is not twice as hot as 10 degrees, however, because there is no such thing as “no temperature” when it comes to the Celsius scale.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7" name="Slide Image Placeholder 1">
            <a:extLst>
              <a:ext uri="{FF2B5EF4-FFF2-40B4-BE49-F238E27FC236}">
                <a16:creationId xmlns:a16="http://schemas.microsoft.com/office/drawing/2014/main" id="{3CFA7A02-DF1D-4186-B461-3FEB05694D27}"/>
              </a:ext>
            </a:extLst>
          </p:cNvPr>
          <p:cNvSpPr>
            <a:spLocks noGrp="1" noRot="1" noChangeAspect="1" noChangeArrowheads="1" noTextEdit="1"/>
          </p:cNvSpPr>
          <p:nvPr>
            <p:ph type="sldImg"/>
          </p:nvPr>
        </p:nvSpPr>
        <p:spPr>
          <a:xfrm>
            <a:off x="366713" y="688975"/>
            <a:ext cx="6124575" cy="3446463"/>
          </a:xfrm>
          <a:ln/>
        </p:spPr>
      </p:sp>
      <p:sp>
        <p:nvSpPr>
          <p:cNvPr id="173058" name="Notes Placeholder 2">
            <a:extLst>
              <a:ext uri="{FF2B5EF4-FFF2-40B4-BE49-F238E27FC236}">
                <a16:creationId xmlns:a16="http://schemas.microsoft.com/office/drawing/2014/main" id="{9245BA1A-6AF0-4489-BD5A-2300748FE2D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Interval data always appears in the form of numbers or numerical values where the distance between the two points is standardized and equal.</a:t>
            </a:r>
          </a:p>
          <a:p>
            <a:r>
              <a:rPr lang="en-US" altLang="en-US">
                <a:latin typeface="Arial" panose="020B0604020202020204" pitchFamily="34" charset="0"/>
              </a:rPr>
              <a:t>Interval data cannot be multiplied or divided, however, it can be added or subtracted</a:t>
            </a:r>
            <a:endParaRPr lang="en-IN" altLang="en-US">
              <a:latin typeface="Arial" panose="020B0604020202020204" pitchFamily="34" charset="0"/>
            </a:endParaRPr>
          </a:p>
        </p:txBody>
      </p:sp>
      <p:sp>
        <p:nvSpPr>
          <p:cNvPr id="173059" name="Slide Number Placeholder 3">
            <a:extLst>
              <a:ext uri="{FF2B5EF4-FFF2-40B4-BE49-F238E27FC236}">
                <a16:creationId xmlns:a16="http://schemas.microsoft.com/office/drawing/2014/main" id="{33E55933-D939-417B-8B4B-A3F9C0CB0A96}"/>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0D01CBD2-55BB-4D1F-B977-7915FCB173B5}" type="slidenum">
              <a:rPr lang="en-IN" altLang="en-US" sz="2000">
                <a:solidFill>
                  <a:srgbClr val="000000"/>
                </a:solidFill>
              </a:rPr>
              <a:pPr algn="ctr" eaLnBrk="1" hangingPunct="1">
                <a:spcBef>
                  <a:spcPct val="0"/>
                </a:spcBef>
              </a:pPr>
              <a:t>9</a:t>
            </a:fld>
            <a:endParaRPr lang="en-IN" altLang="en-US" sz="200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Slide Image Placeholder 1">
            <a:extLst>
              <a:ext uri="{FF2B5EF4-FFF2-40B4-BE49-F238E27FC236}">
                <a16:creationId xmlns:a16="http://schemas.microsoft.com/office/drawing/2014/main" id="{A33A25D2-E90F-4763-836C-BEDBA373CD34}"/>
              </a:ext>
            </a:extLst>
          </p:cNvPr>
          <p:cNvSpPr>
            <a:spLocks noGrp="1" noRot="1" noChangeAspect="1" noChangeArrowheads="1" noTextEdit="1"/>
          </p:cNvSpPr>
          <p:nvPr>
            <p:ph type="sldImg"/>
          </p:nvPr>
        </p:nvSpPr>
        <p:spPr>
          <a:xfrm>
            <a:off x="366713" y="688975"/>
            <a:ext cx="6124575" cy="3446463"/>
          </a:xfrm>
          <a:ln/>
        </p:spPr>
      </p:sp>
      <p:sp>
        <p:nvSpPr>
          <p:cNvPr id="175106" name="Notes Placeholder 2">
            <a:extLst>
              <a:ext uri="{FF2B5EF4-FFF2-40B4-BE49-F238E27FC236}">
                <a16:creationId xmlns:a16="http://schemas.microsoft.com/office/drawing/2014/main" id="{C1399BEF-108E-4C4C-BA4C-47B7657EA9EA}"/>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IN" altLang="en-US">
              <a:latin typeface="Arial" panose="020B0604020202020204" pitchFamily="34" charset="0"/>
            </a:endParaRPr>
          </a:p>
        </p:txBody>
      </p:sp>
      <p:sp>
        <p:nvSpPr>
          <p:cNvPr id="175107" name="Slide Number Placeholder 3">
            <a:extLst>
              <a:ext uri="{FF2B5EF4-FFF2-40B4-BE49-F238E27FC236}">
                <a16:creationId xmlns:a16="http://schemas.microsoft.com/office/drawing/2014/main" id="{5F3AD162-BFD8-4B0D-9EFE-00DD081E5D86}"/>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AB08A16C-0B9D-4229-80EC-9C9392A41070}" type="slidenum">
              <a:rPr lang="en-IN" altLang="en-US" sz="2000">
                <a:solidFill>
                  <a:srgbClr val="000000"/>
                </a:solidFill>
                <a:latin typeface="Calibri" panose="020F0502020204030204" pitchFamily="34" charset="0"/>
              </a:rPr>
              <a:pPr algn="ctr" eaLnBrk="1" hangingPunct="1">
                <a:spcBef>
                  <a:spcPct val="0"/>
                </a:spcBef>
              </a:pPr>
              <a:t>10</a:t>
            </a:fld>
            <a:endParaRPr lang="en-IN" altLang="en-US" sz="2000">
              <a:solidFill>
                <a:srgbClr val="000000"/>
              </a:solidFill>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Notes Placeholder">
            <a:extLst>
              <a:ext uri="{FF2B5EF4-FFF2-40B4-BE49-F238E27FC236}">
                <a16:creationId xmlns:a16="http://schemas.microsoft.com/office/drawing/2014/main" id="{E577D766-D1AC-497F-BD4C-DF2C0A4091A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78178" name="Slide Number Placeholder 2">
            <a:extLst>
              <a:ext uri="{FF2B5EF4-FFF2-40B4-BE49-F238E27FC236}">
                <a16:creationId xmlns:a16="http://schemas.microsoft.com/office/drawing/2014/main" id="{ECE561E6-F60A-465F-8C16-1AC7EF17D236}"/>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57085DB7-7178-4E8A-85D6-99FCA4ADABAD}" type="slidenum">
              <a:rPr lang="en-US" altLang="en-US">
                <a:solidFill>
                  <a:srgbClr val="000000"/>
                </a:solidFill>
              </a:rPr>
              <a:pPr/>
              <a:t>12</a:t>
            </a:fld>
            <a:endParaRPr lang="en-US" altLang="en-US">
              <a:solidFill>
                <a:srgbClr val="000000"/>
              </a:solidFill>
            </a:endParaRPr>
          </a:p>
        </p:txBody>
      </p:sp>
      <p:sp>
        <p:nvSpPr>
          <p:cNvPr id="178179" name="Footer Placeholder 3">
            <a:extLst>
              <a:ext uri="{FF2B5EF4-FFF2-40B4-BE49-F238E27FC236}">
                <a16:creationId xmlns:a16="http://schemas.microsoft.com/office/drawing/2014/main" id="{E55CC534-9CC1-4F16-84A6-8855B059739E}"/>
              </a:ext>
            </a:extLst>
          </p:cNvPr>
          <p:cNvSpPr>
            <a:spLocks noGrp="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solidFill>
                  <a:srgbClr val="000000"/>
                </a:solidFill>
              </a:rPr>
              <a:t>2013 ExcelR Solutions. All Rights Reserved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5" name="Notes Placeholder">
            <a:extLst>
              <a:ext uri="{FF2B5EF4-FFF2-40B4-BE49-F238E27FC236}">
                <a16:creationId xmlns:a16="http://schemas.microsoft.com/office/drawing/2014/main" id="{69592365-C564-452E-9B59-9E31304064A0}"/>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236546" name="Slide Number Placeholder 2">
            <a:extLst>
              <a:ext uri="{FF2B5EF4-FFF2-40B4-BE49-F238E27FC236}">
                <a16:creationId xmlns:a16="http://schemas.microsoft.com/office/drawing/2014/main" id="{F5A30A13-79E7-40DE-B338-718494F2A8A3}"/>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695A082E-C4C9-439F-9BE6-744EFBED029C}" type="slidenum">
              <a:rPr lang="en-US" altLang="en-US" sz="2000">
                <a:solidFill>
                  <a:srgbClr val="000000"/>
                </a:solidFill>
              </a:rPr>
              <a:pPr algn="ctr" eaLnBrk="1" hangingPunct="1">
                <a:spcBef>
                  <a:spcPct val="0"/>
                </a:spcBef>
              </a:pPr>
              <a:t>17</a:t>
            </a:fld>
            <a:endParaRPr lang="en-US" altLang="en-US" sz="2000">
              <a:solidFill>
                <a:srgbClr val="000000"/>
              </a:solidFill>
            </a:endParaRPr>
          </a:p>
        </p:txBody>
      </p:sp>
      <p:sp>
        <p:nvSpPr>
          <p:cNvPr id="236547" name="Footer Placeholder 3">
            <a:extLst>
              <a:ext uri="{FF2B5EF4-FFF2-40B4-BE49-F238E27FC236}">
                <a16:creationId xmlns:a16="http://schemas.microsoft.com/office/drawing/2014/main" id="{0133F225-BD37-4E85-83BA-12E08B0A278F}"/>
              </a:ext>
            </a:extLst>
          </p:cNvPr>
          <p:cNvSpPr>
            <a:spLocks noGrp="1"/>
          </p:cNvSpPr>
          <p:nvPr>
            <p:ph type="ftr" sz="quarter" idx="4294967295"/>
          </p:nvPr>
        </p:nvSpPr>
        <p:spPr bwMode="auto">
          <a:xfrm>
            <a:off x="0"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r>
              <a:rPr lang="en-US" altLang="en-US" sz="2000">
                <a:solidFill>
                  <a:srgbClr val="000000"/>
                </a:solidFill>
              </a:rPr>
              <a:t>2013 ExcelR Solutions. All Rights Reserved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7" name="Slide Image Placeholder 1">
            <a:extLst>
              <a:ext uri="{FF2B5EF4-FFF2-40B4-BE49-F238E27FC236}">
                <a16:creationId xmlns:a16="http://schemas.microsoft.com/office/drawing/2014/main" id="{C0B6141B-3B49-4D64-93C6-40F85842DBA9}"/>
              </a:ext>
            </a:extLst>
          </p:cNvPr>
          <p:cNvSpPr>
            <a:spLocks noGrp="1" noRot="1" noChangeAspect="1" noChangeArrowheads="1" noTextEdit="1"/>
          </p:cNvSpPr>
          <p:nvPr>
            <p:ph type="sldImg"/>
          </p:nvPr>
        </p:nvSpPr>
        <p:spPr>
          <a:ln/>
        </p:spPr>
      </p:sp>
      <p:sp>
        <p:nvSpPr>
          <p:cNvPr id="183298" name="Notes Placeholder 2">
            <a:extLst>
              <a:ext uri="{FF2B5EF4-FFF2-40B4-BE49-F238E27FC236}">
                <a16:creationId xmlns:a16="http://schemas.microsoft.com/office/drawing/2014/main" id="{5EF6B39F-6BB0-446D-AC4D-705453687D3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latin typeface="Arial" panose="020B0604020202020204" pitchFamily="34" charset="0"/>
              </a:rPr>
              <a:t>Normal blood sugar levels are less than 100 mg/dL after not eating (fasting) for at least eight hours. And they're less than 140 mg/dL two hours after eating.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5" name="Notes Placeholder">
            <a:extLst>
              <a:ext uri="{FF2B5EF4-FFF2-40B4-BE49-F238E27FC236}">
                <a16:creationId xmlns:a16="http://schemas.microsoft.com/office/drawing/2014/main" id="{50748702-5A2C-4DDA-8E51-D5C44BA1ADA7}"/>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85346" name="Slide Number Placeholder 2">
            <a:extLst>
              <a:ext uri="{FF2B5EF4-FFF2-40B4-BE49-F238E27FC236}">
                <a16:creationId xmlns:a16="http://schemas.microsoft.com/office/drawing/2014/main" id="{A4DD7AFA-3779-4D33-84FE-0FCC8E4E8EF5}"/>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8C4C423B-847A-4CBC-A5C6-C04EACB949FA}" type="slidenum">
              <a:rPr lang="en-US" altLang="en-US">
                <a:solidFill>
                  <a:srgbClr val="000000"/>
                </a:solidFill>
              </a:rPr>
              <a:pPr/>
              <a:t>19</a:t>
            </a:fld>
            <a:endParaRPr lang="en-US" altLang="en-US">
              <a:solidFill>
                <a:srgbClr val="000000"/>
              </a:solidFill>
            </a:endParaRPr>
          </a:p>
        </p:txBody>
      </p:sp>
      <p:sp>
        <p:nvSpPr>
          <p:cNvPr id="185347" name="Footer Placeholder 3">
            <a:extLst>
              <a:ext uri="{FF2B5EF4-FFF2-40B4-BE49-F238E27FC236}">
                <a16:creationId xmlns:a16="http://schemas.microsoft.com/office/drawing/2014/main" id="{D8C77D1E-3C91-438F-A2EB-C5097F5A8AB1}"/>
              </a:ext>
            </a:extLst>
          </p:cNvPr>
          <p:cNvSpPr>
            <a:spLocks noGrp="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solidFill>
                  <a:srgbClr val="000000"/>
                </a:solidFill>
              </a:rPr>
              <a:t>2013 ExcelR Solutions. All Rights Reserved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3" name="Notes Placeholder">
            <a:extLst>
              <a:ext uri="{FF2B5EF4-FFF2-40B4-BE49-F238E27FC236}">
                <a16:creationId xmlns:a16="http://schemas.microsoft.com/office/drawing/2014/main" id="{1906F964-F315-46F2-90AB-0D6350DB22AB}"/>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
        <p:nvSpPr>
          <p:cNvPr id="187394" name="Slide Number Placeholder 2">
            <a:extLst>
              <a:ext uri="{FF2B5EF4-FFF2-40B4-BE49-F238E27FC236}">
                <a16:creationId xmlns:a16="http://schemas.microsoft.com/office/drawing/2014/main" id="{6C087EA6-8784-4113-BD67-9A4C943E2C89}"/>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CF37A1A6-84A1-4D7E-A96A-53A8696B802D}" type="slidenum">
              <a:rPr lang="en-US" altLang="en-US">
                <a:solidFill>
                  <a:srgbClr val="000000"/>
                </a:solidFill>
              </a:rPr>
              <a:pPr/>
              <a:t>20</a:t>
            </a:fld>
            <a:endParaRPr lang="en-US" altLang="en-US">
              <a:solidFill>
                <a:srgbClr val="000000"/>
              </a:solidFill>
            </a:endParaRPr>
          </a:p>
        </p:txBody>
      </p:sp>
      <p:sp>
        <p:nvSpPr>
          <p:cNvPr id="187395" name="Footer Placeholder 3">
            <a:extLst>
              <a:ext uri="{FF2B5EF4-FFF2-40B4-BE49-F238E27FC236}">
                <a16:creationId xmlns:a16="http://schemas.microsoft.com/office/drawing/2014/main" id="{556F1BE8-A60A-4306-8121-7F8DB7DAB3B9}"/>
              </a:ext>
            </a:extLst>
          </p:cNvPr>
          <p:cNvSpPr>
            <a:spLocks noGrp="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solidFill>
                  <a:srgbClr val="000000"/>
                </a:solidFill>
              </a:rPr>
              <a:t>2013 ExcelR Solutions. All Rights Reserved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46013-9ECB-41F2-B4A2-A93E5BC6D09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084B18F8-F26B-41A5-9456-4E00CC7AFD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B43307B6-84F6-4F57-9A6C-41AFF764005C}"/>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2D2C98E2-446B-481A-BABC-75B5ABB584F7}"/>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0193092-D76E-43D3-A173-5E95B2E8D036}"/>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1406768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F16E8-733D-4051-AAAA-99ECFDEFF679}"/>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192FAD2-B539-4FE2-8F40-7A4C73974AF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7176DE5-1827-4C77-836B-25D00E365B1C}"/>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992F15AF-2A84-4141-BB5D-CDB2B64B879C}"/>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45376D0-495E-4394-805F-EDE7B2AAB8F1}"/>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10737101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BAD39B-DE85-4CF1-A1BF-FD7CF60139D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2C47CC5-19EF-4546-9C58-E505C2171AA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780C0A72-FD10-435C-BA6E-E761310B8C58}"/>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745334C3-31D9-41B8-86E0-EAA26E8EE67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7043148C-597A-405A-BF4E-44DF8D77C887}"/>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3249913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C1F1D-8F50-4D2D-A373-DD39B01FD4C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A4A737F8-2F12-4DA0-8671-27E3EEEC030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EA1939CF-5E1B-447D-B47E-FA4854FAC00F}"/>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DD22E987-DA8A-4AE5-AE06-0A2502970593}"/>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5688C8EA-2FC2-41BB-811C-CD5A28DDDCDE}"/>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1554004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1E408-6754-42AE-9A29-20F3845E1F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D2CE0AE3-E9C4-4577-9DFF-3525C9DD966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0BC38AC-57BD-469B-ABE2-3C03E3403674}"/>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1063D07C-B17B-4232-BDA5-3CB78DCAFA7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0D1BF8A1-EB80-4C3E-8B4F-8DD6A5F71413}"/>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1445398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4F8BD-3639-4A0F-82F9-120062B3CACC}"/>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4B3BA521-53B7-46A7-AF0C-887FF977004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E0DFE3CD-C6BB-4A73-9E40-226A7C3212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F5BDC590-ECCF-4C0E-B7E1-14BA76919FD5}"/>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6" name="Footer Placeholder 5">
            <a:extLst>
              <a:ext uri="{FF2B5EF4-FFF2-40B4-BE49-F238E27FC236}">
                <a16:creationId xmlns:a16="http://schemas.microsoft.com/office/drawing/2014/main" id="{DE080F77-1891-4EAF-B9B6-9025BE1560A5}"/>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B800981E-1431-4139-BE5F-7D422D00CBC6}"/>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3299391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21906-DCAD-4E84-812A-C776C07E4963}"/>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2F45E31A-3DDA-4AB0-9AA2-BD663403835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1ADBB2F-E992-4DF8-9D4C-61901838D73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624C945-70A4-4960-B966-A1273C3603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8FA6C56-EA33-4053-A97E-E1CF558575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A012EFBC-FFBF-46A5-ADB5-D28C3A310DF4}"/>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8" name="Footer Placeholder 7">
            <a:extLst>
              <a:ext uri="{FF2B5EF4-FFF2-40B4-BE49-F238E27FC236}">
                <a16:creationId xmlns:a16="http://schemas.microsoft.com/office/drawing/2014/main" id="{312226D7-3FD2-4FA0-A2AA-06A70E6F3C01}"/>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1863FCA0-9D3B-4F75-823A-8C38EBECEE30}"/>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61563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68608F-435C-458F-9E34-327C078F5F48}"/>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D913BBE7-DAED-4539-B811-C3F77DE7D54E}"/>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4" name="Footer Placeholder 3">
            <a:extLst>
              <a:ext uri="{FF2B5EF4-FFF2-40B4-BE49-F238E27FC236}">
                <a16:creationId xmlns:a16="http://schemas.microsoft.com/office/drawing/2014/main" id="{3A346C38-6B1C-426A-A5BA-16CEB1341D3D}"/>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36EDE65C-3D42-4543-B3E9-90AA56244E66}"/>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2108916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B56B397-C9FD-4996-BF90-C2048485DA7F}"/>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3" name="Footer Placeholder 2">
            <a:extLst>
              <a:ext uri="{FF2B5EF4-FFF2-40B4-BE49-F238E27FC236}">
                <a16:creationId xmlns:a16="http://schemas.microsoft.com/office/drawing/2014/main" id="{78E1E82D-B298-43B8-9545-6BA946B38449}"/>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5BE021C0-FF3A-4C65-BE3B-521B6E257F77}"/>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835930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10045-C7EB-401F-ACD3-505DF26F0B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98B6D4C1-8C41-4B89-955A-0F2D48D7662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2F97E88A-1AF7-4B73-A07B-8E186EDCE9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A1BC13E-2597-4CF6-AE79-F42D51443F86}"/>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6" name="Footer Placeholder 5">
            <a:extLst>
              <a:ext uri="{FF2B5EF4-FFF2-40B4-BE49-F238E27FC236}">
                <a16:creationId xmlns:a16="http://schemas.microsoft.com/office/drawing/2014/main" id="{5B7FFEAC-A431-483A-8616-C01036DB3E92}"/>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9BB6EEA8-2354-422E-8F0F-117FCFDD183B}"/>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1653432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F3E453-1BBA-4465-B2E5-1EFB7E24B2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8AA17E46-54B4-40A1-8910-0E4E876C04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F06C1F98-1114-4F73-84B5-9EA8DFB06E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A1C693-F53B-4B06-8A44-8CB0045E14AF}"/>
              </a:ext>
            </a:extLst>
          </p:cNvPr>
          <p:cNvSpPr>
            <a:spLocks noGrp="1"/>
          </p:cNvSpPr>
          <p:nvPr>
            <p:ph type="dt" sz="half" idx="10"/>
          </p:nvPr>
        </p:nvSpPr>
        <p:spPr/>
        <p:txBody>
          <a:bodyPr/>
          <a:lstStyle/>
          <a:p>
            <a:fld id="{5698ABB0-0094-4847-B642-4CFA022B0F49}" type="datetimeFigureOut">
              <a:rPr lang="en-IN" smtClean="0"/>
              <a:t>24-09-2022</a:t>
            </a:fld>
            <a:endParaRPr lang="en-IN"/>
          </a:p>
        </p:txBody>
      </p:sp>
      <p:sp>
        <p:nvSpPr>
          <p:cNvPr id="6" name="Footer Placeholder 5">
            <a:extLst>
              <a:ext uri="{FF2B5EF4-FFF2-40B4-BE49-F238E27FC236}">
                <a16:creationId xmlns:a16="http://schemas.microsoft.com/office/drawing/2014/main" id="{EA9E2543-1173-4E19-AFEA-52DFF46A4374}"/>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A35BE6E8-7D63-4194-9C9B-646FD893908E}"/>
              </a:ext>
            </a:extLst>
          </p:cNvPr>
          <p:cNvSpPr>
            <a:spLocks noGrp="1"/>
          </p:cNvSpPr>
          <p:nvPr>
            <p:ph type="sldNum" sz="quarter" idx="12"/>
          </p:nvPr>
        </p:nvSpPr>
        <p:spPr/>
        <p:txBody>
          <a:bodyPr/>
          <a:lstStyle/>
          <a:p>
            <a:fld id="{115F485D-277B-4717-BCD6-D1B269055059}" type="slidenum">
              <a:rPr lang="en-IN" smtClean="0"/>
              <a:t>‹#›</a:t>
            </a:fld>
            <a:endParaRPr lang="en-IN"/>
          </a:p>
        </p:txBody>
      </p:sp>
    </p:spTree>
    <p:extLst>
      <p:ext uri="{BB962C8B-B14F-4D97-AF65-F5344CB8AC3E}">
        <p14:creationId xmlns:p14="http://schemas.microsoft.com/office/powerpoint/2010/main" val="27286854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A4D828-C9BA-4402-A9E3-79EC68BB4CE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B64D4BFC-903D-49A5-9CAA-58A4E0A35FB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443E64AA-37A0-46BC-85B1-9412659C66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98ABB0-0094-4847-B642-4CFA022B0F49}" type="datetimeFigureOut">
              <a:rPr lang="en-IN" smtClean="0"/>
              <a:t>24-09-2022</a:t>
            </a:fld>
            <a:endParaRPr lang="en-IN"/>
          </a:p>
        </p:txBody>
      </p:sp>
      <p:sp>
        <p:nvSpPr>
          <p:cNvPr id="5" name="Footer Placeholder 4">
            <a:extLst>
              <a:ext uri="{FF2B5EF4-FFF2-40B4-BE49-F238E27FC236}">
                <a16:creationId xmlns:a16="http://schemas.microsoft.com/office/drawing/2014/main" id="{72645986-0339-452C-A0BB-BADFF758357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B695236D-E628-406A-B2A6-24B7AD913BF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5F485D-277B-4717-BCD6-D1B269055059}" type="slidenum">
              <a:rPr lang="en-IN" smtClean="0"/>
              <a:t>‹#›</a:t>
            </a:fld>
            <a:endParaRPr lang="en-IN"/>
          </a:p>
        </p:txBody>
      </p:sp>
    </p:spTree>
    <p:extLst>
      <p:ext uri="{BB962C8B-B14F-4D97-AF65-F5344CB8AC3E}">
        <p14:creationId xmlns:p14="http://schemas.microsoft.com/office/powerpoint/2010/main" val="3357675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oleObject" Target="../embeddings/oleObject1.bin"/><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0A68E-BB63-4C79-8A63-A0119A261DE9}"/>
              </a:ext>
            </a:extLst>
          </p:cNvPr>
          <p:cNvSpPr>
            <a:spLocks noGrp="1"/>
          </p:cNvSpPr>
          <p:nvPr>
            <p:ph type="ctrTitle"/>
          </p:nvPr>
        </p:nvSpPr>
        <p:spPr/>
        <p:txBody>
          <a:bodyPr/>
          <a:lstStyle/>
          <a:p>
            <a:r>
              <a:rPr lang="en-IN" dirty="0"/>
              <a:t>Basic Statistics</a:t>
            </a:r>
          </a:p>
        </p:txBody>
      </p:sp>
    </p:spTree>
    <p:extLst>
      <p:ext uri="{BB962C8B-B14F-4D97-AF65-F5344CB8AC3E}">
        <p14:creationId xmlns:p14="http://schemas.microsoft.com/office/powerpoint/2010/main" val="1665058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2A92A-2B02-4F89-95FA-196B0B7D10EF}"/>
              </a:ext>
            </a:extLst>
          </p:cNvPr>
          <p:cNvSpPr>
            <a:spLocks noGrp="1"/>
          </p:cNvSpPr>
          <p:nvPr>
            <p:ph type="title"/>
          </p:nvPr>
        </p:nvSpPr>
        <p:spPr>
          <a:xfrm>
            <a:off x="0" y="2117"/>
            <a:ext cx="10972800" cy="8784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rtlCol="0">
            <a:normAutofit/>
          </a:bodyPr>
          <a:lstStyle/>
          <a:p>
            <a:pPr>
              <a:defRPr/>
            </a:pPr>
            <a:r>
              <a:rPr lang="en-GB" sz="4267" dirty="0">
                <a:solidFill>
                  <a:schemeClr val="accent5">
                    <a:lumMod val="75000"/>
                  </a:schemeClr>
                </a:solidFill>
                <a:latin typeface="Times New Roman" pitchFamily="18" charset="0"/>
                <a:ea typeface="+mj-ea"/>
                <a:cs typeface="Times New Roman" pitchFamily="18" charset="0"/>
              </a:rPr>
              <a:t>Data Types – Continuous &amp; Discrete</a:t>
            </a:r>
            <a:endParaRPr lang="en-IN" sz="4267" dirty="0">
              <a:solidFill>
                <a:schemeClr val="accent5">
                  <a:lumMod val="75000"/>
                </a:schemeClr>
              </a:solidFill>
              <a:latin typeface="Times New Roman" pitchFamily="18" charset="0"/>
              <a:ea typeface="+mj-ea"/>
              <a:cs typeface="Times New Roman" pitchFamily="18" charset="0"/>
            </a:endParaRPr>
          </a:p>
        </p:txBody>
      </p:sp>
      <p:pic>
        <p:nvPicPr>
          <p:cNvPr id="174082" name="Picture 2">
            <a:extLst>
              <a:ext uri="{FF2B5EF4-FFF2-40B4-BE49-F238E27FC236}">
                <a16:creationId xmlns:a16="http://schemas.microsoft.com/office/drawing/2014/main" id="{E9FBA22D-34D1-4431-8305-68AF26D5B40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49301" y="1375834"/>
            <a:ext cx="2806700" cy="1858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3" name="Picture 4">
            <a:extLst>
              <a:ext uri="{FF2B5EF4-FFF2-40B4-BE49-F238E27FC236}">
                <a16:creationId xmlns:a16="http://schemas.microsoft.com/office/drawing/2014/main" id="{8BE6E36A-CA95-4CDF-87AE-12174AE79B95}"/>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064000" y="1371600"/>
            <a:ext cx="3556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4" name="Picture 5">
            <a:extLst>
              <a:ext uri="{FF2B5EF4-FFF2-40B4-BE49-F238E27FC236}">
                <a16:creationId xmlns:a16="http://schemas.microsoft.com/office/drawing/2014/main" id="{6057846F-BAAF-40DE-A053-1EBF848C28B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823200" y="1375833"/>
            <a:ext cx="3860800" cy="187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5" name="Picture 6">
            <a:extLst>
              <a:ext uri="{FF2B5EF4-FFF2-40B4-BE49-F238E27FC236}">
                <a16:creationId xmlns:a16="http://schemas.microsoft.com/office/drawing/2014/main" id="{433582B7-14BE-4EA9-A059-5C1D5461F071}"/>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953934"/>
            <a:ext cx="3251200" cy="203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6" name="Picture 7">
            <a:extLst>
              <a:ext uri="{FF2B5EF4-FFF2-40B4-BE49-F238E27FC236}">
                <a16:creationId xmlns:a16="http://schemas.microsoft.com/office/drawing/2014/main" id="{6BACA4D2-2DC6-4B43-A78A-32761E362641}"/>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4064000" y="3953933"/>
            <a:ext cx="3759200" cy="2065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087" name="Picture 8">
            <a:extLst>
              <a:ext uri="{FF2B5EF4-FFF2-40B4-BE49-F238E27FC236}">
                <a16:creationId xmlns:a16="http://schemas.microsoft.com/office/drawing/2014/main" id="{83610D32-FD89-4EF5-A42D-61FEBACA0710}"/>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8026400" y="3953934"/>
            <a:ext cx="3674533" cy="2038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5">
            <a:extLst>
              <a:ext uri="{FF2B5EF4-FFF2-40B4-BE49-F238E27FC236}">
                <a16:creationId xmlns:a16="http://schemas.microsoft.com/office/drawing/2014/main" id="{15A7154F-0799-4053-A6B3-4DFEC28EC5E8}"/>
              </a:ext>
            </a:extLst>
          </p:cNvPr>
          <p:cNvGrpSpPr>
            <a:grpSpLocks/>
          </p:cNvGrpSpPr>
          <p:nvPr/>
        </p:nvGrpSpPr>
        <p:grpSpPr bwMode="auto">
          <a:xfrm>
            <a:off x="0" y="228600"/>
            <a:ext cx="11887200" cy="6553200"/>
            <a:chOff x="0" y="144"/>
            <a:chExt cx="5616" cy="4128"/>
          </a:xfrm>
        </p:grpSpPr>
        <p:sp>
          <p:nvSpPr>
            <p:cNvPr id="176130" name="AutoShape 2">
              <a:extLst>
                <a:ext uri="{FF2B5EF4-FFF2-40B4-BE49-F238E27FC236}">
                  <a16:creationId xmlns:a16="http://schemas.microsoft.com/office/drawing/2014/main" id="{D6DFA0CD-303D-4F8B-AE1C-81F7C269BE62}"/>
                </a:ext>
              </a:extLst>
            </p:cNvPr>
            <p:cNvSpPr>
              <a:spLocks noChangeArrowheads="1"/>
            </p:cNvSpPr>
            <p:nvPr/>
          </p:nvSpPr>
          <p:spPr bwMode="auto">
            <a:xfrm>
              <a:off x="288" y="768"/>
              <a:ext cx="1584" cy="768"/>
            </a:xfrm>
            <a:prstGeom prst="cloudCallout">
              <a:avLst>
                <a:gd name="adj1" fmla="val 56250"/>
                <a:gd name="adj2" fmla="val 90625"/>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a:latin typeface="Comic Sans MS" panose="030F0702030302020204" pitchFamily="66" charset="0"/>
                </a:rPr>
                <a:t>Volume of a cereal box</a:t>
              </a:r>
            </a:p>
          </p:txBody>
        </p:sp>
        <p:sp>
          <p:nvSpPr>
            <p:cNvPr id="176131" name="AutoShape 3">
              <a:extLst>
                <a:ext uri="{FF2B5EF4-FFF2-40B4-BE49-F238E27FC236}">
                  <a16:creationId xmlns:a16="http://schemas.microsoft.com/office/drawing/2014/main" id="{BC3961C5-021D-4404-8192-DF6A3053FBC5}"/>
                </a:ext>
              </a:extLst>
            </p:cNvPr>
            <p:cNvSpPr>
              <a:spLocks noChangeArrowheads="1"/>
            </p:cNvSpPr>
            <p:nvPr/>
          </p:nvSpPr>
          <p:spPr bwMode="auto">
            <a:xfrm>
              <a:off x="3552" y="720"/>
              <a:ext cx="1584" cy="768"/>
            </a:xfrm>
            <a:prstGeom prst="cloudCallout">
              <a:avLst>
                <a:gd name="adj1" fmla="val -43750"/>
                <a:gd name="adj2" fmla="val 70051"/>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a:latin typeface="Comic Sans MS" panose="030F0702030302020204" pitchFamily="66" charset="0"/>
                </a:rPr>
                <a:t>Population of a town</a:t>
              </a:r>
            </a:p>
          </p:txBody>
        </p:sp>
        <p:sp>
          <p:nvSpPr>
            <p:cNvPr id="176132" name="AutoShape 4">
              <a:extLst>
                <a:ext uri="{FF2B5EF4-FFF2-40B4-BE49-F238E27FC236}">
                  <a16:creationId xmlns:a16="http://schemas.microsoft.com/office/drawing/2014/main" id="{4F390713-4635-4CBF-A6F3-115C3F0409DA}"/>
                </a:ext>
              </a:extLst>
            </p:cNvPr>
            <p:cNvSpPr>
              <a:spLocks noChangeArrowheads="1"/>
            </p:cNvSpPr>
            <p:nvPr/>
          </p:nvSpPr>
          <p:spPr bwMode="auto">
            <a:xfrm>
              <a:off x="240" y="3216"/>
              <a:ext cx="1632" cy="864"/>
            </a:xfrm>
            <a:prstGeom prst="cloudCallout">
              <a:avLst>
                <a:gd name="adj1" fmla="val 62009"/>
                <a:gd name="adj2" fmla="val -93310"/>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dirty="0">
                  <a:latin typeface="Comic Sans MS" panose="030F0702030302020204" pitchFamily="66" charset="0"/>
                </a:rPr>
                <a:t>Number of goals in a season</a:t>
              </a:r>
            </a:p>
          </p:txBody>
        </p:sp>
        <p:sp>
          <p:nvSpPr>
            <p:cNvPr id="176133" name="AutoShape 5">
              <a:extLst>
                <a:ext uri="{FF2B5EF4-FFF2-40B4-BE49-F238E27FC236}">
                  <a16:creationId xmlns:a16="http://schemas.microsoft.com/office/drawing/2014/main" id="{39CAEBF2-AD4A-452A-84E4-8BB0EB26154C}"/>
                </a:ext>
              </a:extLst>
            </p:cNvPr>
            <p:cNvSpPr>
              <a:spLocks noChangeArrowheads="1"/>
            </p:cNvSpPr>
            <p:nvPr/>
          </p:nvSpPr>
          <p:spPr bwMode="auto">
            <a:xfrm>
              <a:off x="3888" y="3192"/>
              <a:ext cx="1728" cy="912"/>
            </a:xfrm>
            <a:prstGeom prst="cloudCallout">
              <a:avLst>
                <a:gd name="adj1" fmla="val -51389"/>
                <a:gd name="adj2" fmla="val -87829"/>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dirty="0">
                  <a:latin typeface="Comic Sans MS" panose="030F0702030302020204" pitchFamily="66" charset="0"/>
                </a:rPr>
                <a:t>Number of matches in a box</a:t>
              </a:r>
            </a:p>
          </p:txBody>
        </p:sp>
        <p:sp>
          <p:nvSpPr>
            <p:cNvPr id="176134" name="AutoShape 6">
              <a:extLst>
                <a:ext uri="{FF2B5EF4-FFF2-40B4-BE49-F238E27FC236}">
                  <a16:creationId xmlns:a16="http://schemas.microsoft.com/office/drawing/2014/main" id="{0D68B074-9794-457C-8E12-2C9E2FF3E56D}"/>
                </a:ext>
              </a:extLst>
            </p:cNvPr>
            <p:cNvSpPr>
              <a:spLocks noChangeArrowheads="1"/>
            </p:cNvSpPr>
            <p:nvPr/>
          </p:nvSpPr>
          <p:spPr bwMode="auto">
            <a:xfrm>
              <a:off x="3984" y="1776"/>
              <a:ext cx="1584" cy="768"/>
            </a:xfrm>
            <a:prstGeom prst="cloudCallout">
              <a:avLst>
                <a:gd name="adj1" fmla="val -77148"/>
                <a:gd name="adj2" fmla="val 130"/>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a:latin typeface="Comic Sans MS" panose="030F0702030302020204" pitchFamily="66" charset="0"/>
                </a:rPr>
                <a:t>Length of a crocodile</a:t>
              </a:r>
            </a:p>
          </p:txBody>
        </p:sp>
        <p:sp>
          <p:nvSpPr>
            <p:cNvPr id="176135" name="AutoShape 7">
              <a:extLst>
                <a:ext uri="{FF2B5EF4-FFF2-40B4-BE49-F238E27FC236}">
                  <a16:creationId xmlns:a16="http://schemas.microsoft.com/office/drawing/2014/main" id="{2DFCE2D1-0E35-443C-B775-89CB7E188C4C}"/>
                </a:ext>
              </a:extLst>
            </p:cNvPr>
            <p:cNvSpPr>
              <a:spLocks noChangeArrowheads="1"/>
            </p:cNvSpPr>
            <p:nvPr/>
          </p:nvSpPr>
          <p:spPr bwMode="auto">
            <a:xfrm>
              <a:off x="0" y="2016"/>
              <a:ext cx="1584" cy="768"/>
            </a:xfrm>
            <a:prstGeom prst="cloudCallout">
              <a:avLst>
                <a:gd name="adj1" fmla="val 75380"/>
                <a:gd name="adj2" fmla="val -32551"/>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933">
                  <a:latin typeface="Comic Sans MS" panose="030F0702030302020204" pitchFamily="66" charset="0"/>
                </a:rPr>
                <a:t># Shirts</a:t>
              </a:r>
            </a:p>
          </p:txBody>
        </p:sp>
        <p:sp>
          <p:nvSpPr>
            <p:cNvPr id="176136" name="AutoShape 8">
              <a:extLst>
                <a:ext uri="{FF2B5EF4-FFF2-40B4-BE49-F238E27FC236}">
                  <a16:creationId xmlns:a16="http://schemas.microsoft.com/office/drawing/2014/main" id="{C59BED93-7124-4CE0-BD66-31E81EE82D6A}"/>
                </a:ext>
              </a:extLst>
            </p:cNvPr>
            <p:cNvSpPr>
              <a:spLocks noChangeArrowheads="1"/>
            </p:cNvSpPr>
            <p:nvPr/>
          </p:nvSpPr>
          <p:spPr bwMode="auto">
            <a:xfrm>
              <a:off x="2064" y="480"/>
              <a:ext cx="1584" cy="768"/>
            </a:xfrm>
            <a:prstGeom prst="cloudCallout">
              <a:avLst>
                <a:gd name="adj1" fmla="val 8208"/>
                <a:gd name="adj2" fmla="val 97134"/>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400"/>
                <a:t> </a:t>
              </a:r>
              <a:r>
                <a:rPr lang="en-US" altLang="en-US" sz="2933">
                  <a:latin typeface="Comic Sans MS" panose="030F0702030302020204" pitchFamily="66" charset="0"/>
                </a:rPr>
                <a:t>Speed of a car</a:t>
              </a:r>
            </a:p>
          </p:txBody>
        </p:sp>
        <p:sp>
          <p:nvSpPr>
            <p:cNvPr id="176137" name="AutoShape 9">
              <a:extLst>
                <a:ext uri="{FF2B5EF4-FFF2-40B4-BE49-F238E27FC236}">
                  <a16:creationId xmlns:a16="http://schemas.microsoft.com/office/drawing/2014/main" id="{ABCAC7F2-ED7C-4FC2-AE5C-5F19DBAFFC25}"/>
                </a:ext>
              </a:extLst>
            </p:cNvPr>
            <p:cNvSpPr>
              <a:spLocks noChangeArrowheads="1"/>
            </p:cNvSpPr>
            <p:nvPr/>
          </p:nvSpPr>
          <p:spPr bwMode="auto">
            <a:xfrm>
              <a:off x="2064" y="3456"/>
              <a:ext cx="1632" cy="816"/>
            </a:xfrm>
            <a:prstGeom prst="cloudCallout">
              <a:avLst>
                <a:gd name="adj1" fmla="val -13727"/>
                <a:gd name="adj2" fmla="val -97671"/>
              </a:avLst>
            </a:prstGeom>
            <a:solidFill>
              <a:schemeClr val="bg1"/>
            </a:solidFill>
            <a:ln w="9525">
              <a:solidFill>
                <a:schemeClr val="tx1"/>
              </a:solidFill>
              <a:round/>
              <a:headEnd/>
              <a:tailEnd/>
            </a:ln>
          </p:spPr>
          <p:txBody>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400">
                  <a:latin typeface="Comic Sans MS" panose="030F0702030302020204" pitchFamily="66" charset="0"/>
                </a:rPr>
                <a:t>Temperature of oven</a:t>
              </a:r>
              <a:r>
                <a:rPr lang="en-US" altLang="en-US" sz="2800"/>
                <a:t> </a:t>
              </a:r>
            </a:p>
          </p:txBody>
        </p:sp>
        <p:sp>
          <p:nvSpPr>
            <p:cNvPr id="176138" name="AutoShape 11">
              <a:extLst>
                <a:ext uri="{FF2B5EF4-FFF2-40B4-BE49-F238E27FC236}">
                  <a16:creationId xmlns:a16="http://schemas.microsoft.com/office/drawing/2014/main" id="{9108B633-8F0E-4871-86D5-0AE4EBF21645}"/>
                </a:ext>
              </a:extLst>
            </p:cNvPr>
            <p:cNvSpPr>
              <a:spLocks noChangeArrowheads="1"/>
            </p:cNvSpPr>
            <p:nvPr/>
          </p:nvSpPr>
          <p:spPr bwMode="auto">
            <a:xfrm>
              <a:off x="1632" y="1392"/>
              <a:ext cx="2352" cy="1872"/>
            </a:xfrm>
            <a:prstGeom prst="sun">
              <a:avLst>
                <a:gd name="adj" fmla="val 25000"/>
              </a:avLst>
            </a:prstGeom>
            <a:solidFill>
              <a:srgbClr val="FFCCFF"/>
            </a:solidFill>
            <a:ln w="9525">
              <a:solidFill>
                <a:schemeClr val="tx1"/>
              </a:solidFill>
              <a:miter lim="800000"/>
              <a:headEnd/>
              <a:tailEnd/>
            </a:ln>
          </p:spPr>
          <p:txBody>
            <a:bodyPr wrap="none" anchor="ct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endParaRPr lang="en-IN" altLang="en-US" sz="2400"/>
            </a:p>
          </p:txBody>
        </p:sp>
        <p:sp>
          <p:nvSpPr>
            <p:cNvPr id="176139" name="Text Box 12">
              <a:extLst>
                <a:ext uri="{FF2B5EF4-FFF2-40B4-BE49-F238E27FC236}">
                  <a16:creationId xmlns:a16="http://schemas.microsoft.com/office/drawing/2014/main" id="{F09282EB-1B76-437A-B309-982C77779344}"/>
                </a:ext>
              </a:extLst>
            </p:cNvPr>
            <p:cNvSpPr txBox="1">
              <a:spLocks noChangeArrowheads="1"/>
            </p:cNvSpPr>
            <p:nvPr/>
          </p:nvSpPr>
          <p:spPr bwMode="auto">
            <a:xfrm>
              <a:off x="2304" y="2064"/>
              <a:ext cx="1104" cy="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ClrTx/>
                <a:buSzTx/>
                <a:buFontTx/>
                <a:buNone/>
              </a:pPr>
              <a:r>
                <a:rPr lang="en-US" altLang="en-US" sz="2933">
                  <a:latin typeface="Comic Sans MS" panose="030F0702030302020204" pitchFamily="66" charset="0"/>
                </a:rPr>
                <a:t>Discrete? Continuous?</a:t>
              </a:r>
            </a:p>
          </p:txBody>
        </p:sp>
        <p:sp>
          <p:nvSpPr>
            <p:cNvPr id="176140" name="Text Box 14">
              <a:extLst>
                <a:ext uri="{FF2B5EF4-FFF2-40B4-BE49-F238E27FC236}">
                  <a16:creationId xmlns:a16="http://schemas.microsoft.com/office/drawing/2014/main" id="{96431354-347E-40D0-AC0D-232A32E1A30B}"/>
                </a:ext>
              </a:extLst>
            </p:cNvPr>
            <p:cNvSpPr txBox="1">
              <a:spLocks noChangeArrowheads="1"/>
            </p:cNvSpPr>
            <p:nvPr/>
          </p:nvSpPr>
          <p:spPr bwMode="auto">
            <a:xfrm>
              <a:off x="144" y="144"/>
              <a:ext cx="5472" cy="291"/>
            </a:xfrm>
            <a:prstGeom prst="rect">
              <a:avLst/>
            </a:prstGeom>
            <a:solidFill>
              <a:srgbClr val="FFCCFF"/>
            </a:solidFill>
            <a:ln w="9525">
              <a:solidFill>
                <a:schemeClr val="accent2"/>
              </a:solidFill>
              <a:miter lim="800000"/>
              <a:headEnd/>
              <a:tailEnd/>
            </a:ln>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ClrTx/>
                <a:buSzTx/>
                <a:buFontTx/>
                <a:buNone/>
              </a:pPr>
              <a:r>
                <a:rPr lang="en-GB" altLang="en-US" sz="2400">
                  <a:latin typeface="Comic Sans MS" panose="030F0702030302020204" pitchFamily="66" charset="0"/>
                </a:rPr>
                <a:t>Group the following as either discrete or continuous data.</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3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ou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BDAD74ED-E8A5-4D33-B748-2000AA8672F9}"/>
              </a:ext>
            </a:extLst>
          </p:cNvPr>
          <p:cNvGraphicFramePr>
            <a:graphicFrameLocks noGrp="1"/>
          </p:cNvGraphicFramePr>
          <p:nvPr/>
        </p:nvGraphicFramePr>
        <p:xfrm>
          <a:off x="1524000" y="889000"/>
          <a:ext cx="9144000" cy="2260601"/>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554487">
                <a:tc>
                  <a:txBody>
                    <a:bodyPr/>
                    <a:lstStyle/>
                    <a:p>
                      <a:r>
                        <a:rPr lang="en-US" sz="1900" dirty="0"/>
                        <a:t>Central Tendency</a:t>
                      </a:r>
                    </a:p>
                  </a:txBody>
                  <a:tcPr marL="109728" marR="109728" marT="45721" marB="45721" anchor="ctr"/>
                </a:tc>
                <a:tc>
                  <a:txBody>
                    <a:bodyPr/>
                    <a:lstStyle/>
                    <a:p>
                      <a:r>
                        <a:rPr lang="en-US" sz="1900" dirty="0"/>
                        <a:t>Population</a:t>
                      </a:r>
                    </a:p>
                  </a:txBody>
                  <a:tcPr marL="109728" marR="109728" marT="45721" marB="45721" anchor="ctr"/>
                </a:tc>
                <a:tc>
                  <a:txBody>
                    <a:bodyPr/>
                    <a:lstStyle/>
                    <a:p>
                      <a:r>
                        <a:rPr lang="en-US" sz="1900" dirty="0"/>
                        <a:t>Sample</a:t>
                      </a:r>
                    </a:p>
                  </a:txBody>
                  <a:tcPr marL="109728" marR="109728" marT="45721" marB="45721" anchor="ctr"/>
                </a:tc>
                <a:extLst>
                  <a:ext uri="{0D108BD9-81ED-4DB2-BD59-A6C34878D82A}">
                    <a16:rowId xmlns:a16="http://schemas.microsoft.com/office/drawing/2014/main" val="10000"/>
                  </a:ext>
                </a:extLst>
              </a:tr>
              <a:tr h="554487">
                <a:tc>
                  <a:txBody>
                    <a:bodyPr/>
                    <a:lstStyle/>
                    <a:p>
                      <a:r>
                        <a:rPr lang="en-US" sz="1900" dirty="0"/>
                        <a:t>Mean / Average</a:t>
                      </a:r>
                    </a:p>
                  </a:txBody>
                  <a:tcPr marL="109728" marR="109728" marT="45721" marB="45721" anchor="ctr"/>
                </a:tc>
                <a:tc>
                  <a:txBody>
                    <a:bodyPr/>
                    <a:lstStyle/>
                    <a:p>
                      <a:endParaRPr lang="en-US" sz="1900" dirty="0"/>
                    </a:p>
                  </a:txBody>
                  <a:tcPr marL="109728" marR="109728" marT="45721" marB="45721"/>
                </a:tc>
                <a:tc>
                  <a:txBody>
                    <a:bodyPr/>
                    <a:lstStyle/>
                    <a:p>
                      <a:endParaRPr lang="en-US" sz="1900" dirty="0"/>
                    </a:p>
                  </a:txBody>
                  <a:tcPr marL="109728" marR="109728" marT="45721" marB="45721"/>
                </a:tc>
                <a:extLst>
                  <a:ext uri="{0D108BD9-81ED-4DB2-BD59-A6C34878D82A}">
                    <a16:rowId xmlns:a16="http://schemas.microsoft.com/office/drawing/2014/main" val="10001"/>
                  </a:ext>
                </a:extLst>
              </a:tr>
              <a:tr h="597140">
                <a:tc>
                  <a:txBody>
                    <a:bodyPr/>
                    <a:lstStyle/>
                    <a:p>
                      <a:r>
                        <a:rPr lang="en-US" sz="1900" dirty="0"/>
                        <a:t>Median</a:t>
                      </a:r>
                    </a:p>
                  </a:txBody>
                  <a:tcPr marL="109728" marR="109728" marT="45721" marB="45721" anchor="ctr"/>
                </a:tc>
                <a:tc gridSpan="2">
                  <a:txBody>
                    <a:bodyPr/>
                    <a:lstStyle/>
                    <a:p>
                      <a:pPr algn="ctr"/>
                      <a:r>
                        <a:rPr lang="en-US" sz="1900" dirty="0"/>
                        <a:t>Middle</a:t>
                      </a:r>
                      <a:r>
                        <a:rPr lang="en-US" sz="1900" baseline="0" dirty="0"/>
                        <a:t> value of the data</a:t>
                      </a:r>
                      <a:endParaRPr lang="en-US" sz="1900" dirty="0"/>
                    </a:p>
                  </a:txBody>
                  <a:tcPr marL="109728" marR="109728" marT="45721" marB="45721" anchor="ctr"/>
                </a:tc>
                <a:tc hMerge="1">
                  <a:txBody>
                    <a:bodyPr/>
                    <a:lstStyle/>
                    <a:p>
                      <a:pPr marL="0" marR="0" indent="0" defTabSz="914400" eaLnBrk="1" fontAlgn="auto" latinLnBrk="0" hangingPunct="1">
                        <a:lnSpc>
                          <a:spcPct val="100000"/>
                        </a:lnSpc>
                        <a:spcBef>
                          <a:spcPts val="0"/>
                        </a:spcBef>
                        <a:spcAft>
                          <a:spcPts val="0"/>
                        </a:spcAft>
                        <a:buClrTx/>
                        <a:buSzTx/>
                        <a:buFontTx/>
                        <a:buNone/>
                        <a:tabLst/>
                        <a:defRPr/>
                      </a:pPr>
                      <a:endParaRPr lang="en-US" dirty="0"/>
                    </a:p>
                  </a:txBody>
                  <a:tcPr/>
                </a:tc>
                <a:extLst>
                  <a:ext uri="{0D108BD9-81ED-4DB2-BD59-A6C34878D82A}">
                    <a16:rowId xmlns:a16="http://schemas.microsoft.com/office/drawing/2014/main" val="10002"/>
                  </a:ext>
                </a:extLst>
              </a:tr>
              <a:tr h="554487">
                <a:tc>
                  <a:txBody>
                    <a:bodyPr/>
                    <a:lstStyle/>
                    <a:p>
                      <a:r>
                        <a:rPr lang="en-US" sz="1900" dirty="0"/>
                        <a:t>Mode</a:t>
                      </a:r>
                    </a:p>
                  </a:txBody>
                  <a:tcPr marL="109728" marR="109728" marT="45721" marB="45721" anchor="ctr"/>
                </a:tc>
                <a:tc gridSpan="2">
                  <a:txBody>
                    <a:bodyPr/>
                    <a:lstStyle/>
                    <a:p>
                      <a:pPr algn="ctr"/>
                      <a:r>
                        <a:rPr lang="en-US" sz="1900" dirty="0"/>
                        <a:t>Most occurring</a:t>
                      </a:r>
                      <a:r>
                        <a:rPr lang="en-US" sz="1900" baseline="0" dirty="0"/>
                        <a:t> value in the data</a:t>
                      </a:r>
                      <a:endParaRPr lang="en-US" sz="1900" dirty="0"/>
                    </a:p>
                  </a:txBody>
                  <a:tcPr marL="109728" marR="109728" marT="45721" marB="45721" anchor="ctr"/>
                </a:tc>
                <a:tc hMerge="1">
                  <a:txBody>
                    <a:bodyPr/>
                    <a:lstStyle/>
                    <a:p>
                      <a:endParaRPr lang="en-US" dirty="0"/>
                    </a:p>
                  </a:txBody>
                  <a:tcPr/>
                </a:tc>
                <a:extLst>
                  <a:ext uri="{0D108BD9-81ED-4DB2-BD59-A6C34878D82A}">
                    <a16:rowId xmlns:a16="http://schemas.microsoft.com/office/drawing/2014/main" val="10003"/>
                  </a:ext>
                </a:extLst>
              </a:tr>
            </a:tbl>
          </a:graphicData>
        </a:graphic>
      </p:graphicFrame>
      <p:pic>
        <p:nvPicPr>
          <p:cNvPr id="177173" name="Picture 2">
            <a:extLst>
              <a:ext uri="{FF2B5EF4-FFF2-40B4-BE49-F238E27FC236}">
                <a16:creationId xmlns:a16="http://schemas.microsoft.com/office/drawing/2014/main" id="{3F319B43-F451-483E-A557-6BC61512E2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9784" y="1447800"/>
            <a:ext cx="2114549" cy="52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74" name="Picture 3">
            <a:extLst>
              <a:ext uri="{FF2B5EF4-FFF2-40B4-BE49-F238E27FC236}">
                <a16:creationId xmlns:a16="http://schemas.microsoft.com/office/drawing/2014/main" id="{DFED10E3-7600-478E-AB65-C119A39E1AF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3985" y="1462618"/>
            <a:ext cx="2010833" cy="51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35418E6A-A88F-452A-9628-713D183A3448}"/>
              </a:ext>
            </a:extLst>
          </p:cNvPr>
          <p:cNvSpPr txBox="1">
            <a:spLocks/>
          </p:cNvSpPr>
          <p:nvPr/>
        </p:nvSpPr>
        <p:spPr>
          <a:xfrm>
            <a:off x="626533" y="10584"/>
            <a:ext cx="9874251" cy="878416"/>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lIns="109728" tIns="54864" rIns="109728" bIns="54864"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defRPr/>
            </a:pPr>
            <a:r>
              <a:rPr lang="en-GB" sz="3840" dirty="0">
                <a:solidFill>
                  <a:srgbClr val="4BACC6">
                    <a:lumMod val="75000"/>
                  </a:srgbClr>
                </a:solidFill>
                <a:latin typeface="Times New Roman" pitchFamily="18" charset="0"/>
                <a:cs typeface="Times New Roman" pitchFamily="18" charset="0"/>
              </a:rPr>
              <a:t>Measures of Central Tendency</a:t>
            </a:r>
            <a:endParaRPr lang="en-IN" sz="3840" dirty="0">
              <a:solidFill>
                <a:srgbClr val="4BACC6">
                  <a:lumMod val="75000"/>
                </a:srgbClr>
              </a:solidFill>
              <a:latin typeface="Times New Roman" pitchFamily="18" charset="0"/>
              <a:cs typeface="Times New Roman" pitchFamily="18" charset="0"/>
            </a:endParaRPr>
          </a:p>
        </p:txBody>
      </p:sp>
      <p:sp>
        <p:nvSpPr>
          <p:cNvPr id="2" name="Rectangle 1">
            <a:extLst>
              <a:ext uri="{FF2B5EF4-FFF2-40B4-BE49-F238E27FC236}">
                <a16:creationId xmlns:a16="http://schemas.microsoft.com/office/drawing/2014/main" id="{53E76493-6AF9-4AC6-9148-423848B1A52F}"/>
              </a:ext>
            </a:extLst>
          </p:cNvPr>
          <p:cNvSpPr/>
          <p:nvPr/>
        </p:nvSpPr>
        <p:spPr>
          <a:xfrm>
            <a:off x="1257301" y="5532967"/>
            <a:ext cx="9783233" cy="978729"/>
          </a:xfrm>
          <a:prstGeom prst="rect">
            <a:avLst/>
          </a:prstGeom>
        </p:spPr>
        <p:txBody>
          <a:bodyPr>
            <a:spAutoFit/>
          </a:bodyPr>
          <a:lstStyle/>
          <a:p>
            <a:pPr>
              <a:defRPr/>
            </a:pPr>
            <a:r>
              <a:rPr lang="en-US" sz="2880" i="1" dirty="0">
                <a:solidFill>
                  <a:prstClr val="black"/>
                </a:solidFill>
                <a:latin typeface="Calibri"/>
              </a:rPr>
              <a:t>“Every American should have above average income, and my Administration is going to see they get it.” – American President</a:t>
            </a:r>
          </a:p>
        </p:txBody>
      </p:sp>
      <p:pic>
        <p:nvPicPr>
          <p:cNvPr id="177177" name="Picture 3">
            <a:extLst>
              <a:ext uri="{FF2B5EF4-FFF2-40B4-BE49-F238E27FC236}">
                <a16:creationId xmlns:a16="http://schemas.microsoft.com/office/drawing/2014/main" id="{2B93D54C-DCE9-46D5-96AA-51F0245D388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815418" y="3337985"/>
            <a:ext cx="2586567" cy="210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78" name="Picture 4">
            <a:extLst>
              <a:ext uri="{FF2B5EF4-FFF2-40B4-BE49-F238E27FC236}">
                <a16:creationId xmlns:a16="http://schemas.microsoft.com/office/drawing/2014/main" id="{DECA2563-4C38-43A1-B9B4-753795BCEE76}"/>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1524000" y="3337985"/>
            <a:ext cx="2652184" cy="210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79" name="Picture 5">
            <a:extLst>
              <a:ext uri="{FF2B5EF4-FFF2-40B4-BE49-F238E27FC236}">
                <a16:creationId xmlns:a16="http://schemas.microsoft.com/office/drawing/2014/main" id="{21E41DB9-BA68-4EB5-B2A1-060DA294F600}"/>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8015818" y="3337985"/>
            <a:ext cx="2660649" cy="2101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2">
            <a:extLst>
              <a:ext uri="{FF2B5EF4-FFF2-40B4-BE49-F238E27FC236}">
                <a16:creationId xmlns:a16="http://schemas.microsoft.com/office/drawing/2014/main" id="{D46A5449-CAF3-4A86-AE23-79A0891EB22B}"/>
              </a:ext>
            </a:extLst>
          </p:cNvPr>
          <p:cNvSpPr>
            <a:spLocks noChangeArrowheads="1"/>
          </p:cNvSpPr>
          <p:nvPr/>
        </p:nvSpPr>
        <p:spPr bwMode="auto">
          <a:xfrm>
            <a:off x="2719918" y="103718"/>
            <a:ext cx="6811162" cy="69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3733" i="1"/>
              <a:t>Sample Mean for a Distribution</a:t>
            </a:r>
          </a:p>
        </p:txBody>
      </p:sp>
      <p:sp>
        <p:nvSpPr>
          <p:cNvPr id="179202" name="Rectangle 3">
            <a:extLst>
              <a:ext uri="{FF2B5EF4-FFF2-40B4-BE49-F238E27FC236}">
                <a16:creationId xmlns:a16="http://schemas.microsoft.com/office/drawing/2014/main" id="{4C6E1A5F-60AC-4046-97CF-93141F18DE66}"/>
              </a:ext>
            </a:extLst>
          </p:cNvPr>
          <p:cNvSpPr>
            <a:spLocks noChangeArrowheads="1"/>
          </p:cNvSpPr>
          <p:nvPr/>
        </p:nvSpPr>
        <p:spPr bwMode="auto">
          <a:xfrm>
            <a:off x="4078818" y="5949951"/>
            <a:ext cx="3731986" cy="694144"/>
          </a:xfrm>
          <a:prstGeom prst="rect">
            <a:avLst/>
          </a:prstGeom>
          <a:solidFill>
            <a:schemeClr val="accent1"/>
          </a:solidFill>
          <a:ln w="25400">
            <a:solidFill>
              <a:schemeClr val="tx1"/>
            </a:solidFill>
            <a:miter lim="800000"/>
            <a:headEnd/>
            <a:tailEnd/>
          </a:ln>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3733"/>
              <a:t>Mean = Average</a:t>
            </a:r>
          </a:p>
        </p:txBody>
      </p:sp>
      <p:sp>
        <p:nvSpPr>
          <p:cNvPr id="179203" name="Rectangle 4">
            <a:extLst>
              <a:ext uri="{FF2B5EF4-FFF2-40B4-BE49-F238E27FC236}">
                <a16:creationId xmlns:a16="http://schemas.microsoft.com/office/drawing/2014/main" id="{A533F15C-1CC9-486F-8260-CF9FCD1D5E4B}"/>
              </a:ext>
            </a:extLst>
          </p:cNvPr>
          <p:cNvSpPr>
            <a:spLocks noChangeArrowheads="1"/>
          </p:cNvSpPr>
          <p:nvPr/>
        </p:nvSpPr>
        <p:spPr bwMode="auto">
          <a:xfrm>
            <a:off x="3803651" y="2635251"/>
            <a:ext cx="7584066" cy="3813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2400"/>
              <a:t>Examples:</a:t>
            </a:r>
          </a:p>
          <a:p>
            <a:pPr>
              <a:spcBef>
                <a:spcPct val="0"/>
              </a:spcBef>
              <a:buClrTx/>
              <a:buSzTx/>
              <a:buFontTx/>
              <a:buNone/>
            </a:pPr>
            <a:r>
              <a:rPr lang="en-US" altLang="en-US" sz="2400"/>
              <a:t>Coating weights:   8.47, 8.67, 9.34, 7.99</a:t>
            </a:r>
          </a:p>
          <a:p>
            <a:pPr>
              <a:spcBef>
                <a:spcPct val="0"/>
              </a:spcBef>
              <a:buClrTx/>
              <a:buSzTx/>
              <a:buFontTx/>
              <a:buNone/>
            </a:pPr>
            <a:endParaRPr lang="en-US" altLang="en-US" sz="2400"/>
          </a:p>
          <a:p>
            <a:pPr>
              <a:spcBef>
                <a:spcPct val="0"/>
              </a:spcBef>
              <a:buClrTx/>
              <a:buSzTx/>
              <a:buFontTx/>
              <a:buNone/>
            </a:pPr>
            <a:r>
              <a:rPr lang="en-US" altLang="en-US" sz="2400"/>
              <a:t>Coating AVERAGE = </a:t>
            </a:r>
            <a:r>
              <a:rPr lang="en-US" altLang="en-US" sz="2400" u="sng"/>
              <a:t>8.47 +8.67 + 9.34 + 7.99</a:t>
            </a:r>
            <a:r>
              <a:rPr lang="en-US" altLang="en-US" sz="2400"/>
              <a:t>  = 8.62</a:t>
            </a:r>
          </a:p>
          <a:p>
            <a:pPr>
              <a:spcBef>
                <a:spcPct val="0"/>
              </a:spcBef>
              <a:buClrTx/>
              <a:buSzTx/>
              <a:buFontTx/>
              <a:buNone/>
            </a:pPr>
            <a:r>
              <a:rPr lang="en-US" altLang="en-US" sz="2400"/>
              <a:t>				4</a:t>
            </a:r>
          </a:p>
          <a:p>
            <a:pPr>
              <a:spcBef>
                <a:spcPct val="0"/>
              </a:spcBef>
              <a:buClrTx/>
              <a:buSzTx/>
              <a:buFontTx/>
              <a:buNone/>
            </a:pPr>
            <a:r>
              <a:rPr lang="en-US" altLang="en-US" sz="2400"/>
              <a:t>Batting Performance:   0, 0, 1, 0, 1  (0= no hit, 1=hit)</a:t>
            </a:r>
          </a:p>
          <a:p>
            <a:pPr>
              <a:spcBef>
                <a:spcPct val="0"/>
              </a:spcBef>
              <a:buClrTx/>
              <a:buSzTx/>
              <a:buFontTx/>
              <a:buNone/>
            </a:pPr>
            <a:endParaRPr lang="en-US" altLang="en-US" sz="2400"/>
          </a:p>
          <a:p>
            <a:pPr>
              <a:spcBef>
                <a:spcPct val="0"/>
              </a:spcBef>
              <a:buClrTx/>
              <a:buSzTx/>
              <a:buFontTx/>
              <a:buNone/>
            </a:pPr>
            <a:r>
              <a:rPr lang="en-US" altLang="en-US" sz="2400"/>
              <a:t>BATTING AVERAGE = </a:t>
            </a:r>
            <a:r>
              <a:rPr lang="en-US" altLang="en-US" sz="2400" u="sng"/>
              <a:t>0+ 0 +1 +0 + 1</a:t>
            </a:r>
            <a:r>
              <a:rPr lang="en-US" altLang="en-US" sz="2400"/>
              <a:t>   = 0.400</a:t>
            </a:r>
          </a:p>
          <a:p>
            <a:pPr>
              <a:spcBef>
                <a:spcPct val="0"/>
              </a:spcBef>
              <a:buClrTx/>
              <a:buSzTx/>
              <a:buFontTx/>
              <a:buNone/>
            </a:pPr>
            <a:r>
              <a:rPr lang="en-US" altLang="en-US" sz="2400"/>
              <a:t>				5</a:t>
            </a:r>
          </a:p>
          <a:p>
            <a:pPr>
              <a:spcBef>
                <a:spcPct val="0"/>
              </a:spcBef>
              <a:buClrTx/>
              <a:buSzTx/>
              <a:buFontTx/>
              <a:buNone/>
            </a:pPr>
            <a:endParaRPr lang="en-US" altLang="en-US" sz="2400"/>
          </a:p>
        </p:txBody>
      </p:sp>
      <p:sp>
        <p:nvSpPr>
          <p:cNvPr id="179204" name="Rectangle 5">
            <a:extLst>
              <a:ext uri="{FF2B5EF4-FFF2-40B4-BE49-F238E27FC236}">
                <a16:creationId xmlns:a16="http://schemas.microsoft.com/office/drawing/2014/main" id="{D7F94C38-118A-4F26-9F3F-C12D4334342E}"/>
              </a:ext>
            </a:extLst>
          </p:cNvPr>
          <p:cNvSpPr>
            <a:spLocks noChangeArrowheads="1"/>
          </p:cNvSpPr>
          <p:nvPr/>
        </p:nvSpPr>
        <p:spPr bwMode="auto">
          <a:xfrm>
            <a:off x="1039285" y="1371600"/>
            <a:ext cx="3289364" cy="4890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2400"/>
              <a:t>For a discrete function</a:t>
            </a:r>
          </a:p>
        </p:txBody>
      </p:sp>
      <p:grpSp>
        <p:nvGrpSpPr>
          <p:cNvPr id="179205" name="Group 10">
            <a:extLst>
              <a:ext uri="{FF2B5EF4-FFF2-40B4-BE49-F238E27FC236}">
                <a16:creationId xmlns:a16="http://schemas.microsoft.com/office/drawing/2014/main" id="{42EF68AA-F749-4480-B101-A8AA24270D98}"/>
              </a:ext>
            </a:extLst>
          </p:cNvPr>
          <p:cNvGrpSpPr>
            <a:grpSpLocks/>
          </p:cNvGrpSpPr>
          <p:nvPr/>
        </p:nvGrpSpPr>
        <p:grpSpPr bwMode="auto">
          <a:xfrm>
            <a:off x="3407833" y="1604432"/>
            <a:ext cx="6705600" cy="1042988"/>
            <a:chOff x="1499" y="1066"/>
            <a:chExt cx="3168" cy="657"/>
          </a:xfrm>
        </p:grpSpPr>
        <p:sp>
          <p:nvSpPr>
            <p:cNvPr id="179210" name="Rectangle 6">
              <a:extLst>
                <a:ext uri="{FF2B5EF4-FFF2-40B4-BE49-F238E27FC236}">
                  <a16:creationId xmlns:a16="http://schemas.microsoft.com/office/drawing/2014/main" id="{D854B13C-3CBC-4141-9791-224F1043D82E}"/>
                </a:ext>
              </a:extLst>
            </p:cNvPr>
            <p:cNvSpPr>
              <a:spLocks noChangeArrowheads="1"/>
            </p:cNvSpPr>
            <p:nvPr/>
          </p:nvSpPr>
          <p:spPr bwMode="auto">
            <a:xfrm>
              <a:off x="1499" y="1156"/>
              <a:ext cx="1030" cy="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3200">
                  <a:latin typeface="Symbol" panose="05050102010706020507" pitchFamily="18" charset="2"/>
                </a:rPr>
                <a:t>m </a:t>
              </a:r>
              <a:r>
                <a:rPr lang="en-US" altLang="en-US" sz="3200"/>
                <a:t>= </a:t>
              </a:r>
              <a:r>
                <a:rPr lang="en-US" altLang="en-US" sz="3200">
                  <a:latin typeface="Symbol" panose="05050102010706020507" pitchFamily="18" charset="2"/>
                </a:rPr>
                <a:t>S   </a:t>
              </a:r>
              <a:r>
                <a:rPr lang="en-US" altLang="en-US" sz="3200"/>
                <a:t>x</a:t>
              </a:r>
              <a:r>
                <a:rPr lang="en-US" altLang="en-US" sz="3200" baseline="-25000"/>
                <a:t>i</a:t>
              </a:r>
              <a:r>
                <a:rPr lang="en-US" altLang="en-US" sz="3200"/>
                <a:t> /</a:t>
              </a:r>
              <a:r>
                <a:rPr lang="en-US" altLang="en-US" sz="2133"/>
                <a:t>N</a:t>
              </a:r>
            </a:p>
          </p:txBody>
        </p:sp>
        <p:sp>
          <p:nvSpPr>
            <p:cNvPr id="179211" name="Rectangle 7">
              <a:extLst>
                <a:ext uri="{FF2B5EF4-FFF2-40B4-BE49-F238E27FC236}">
                  <a16:creationId xmlns:a16="http://schemas.microsoft.com/office/drawing/2014/main" id="{6E8C209D-DED7-4581-BC5C-174EB582768D}"/>
                </a:ext>
              </a:extLst>
            </p:cNvPr>
            <p:cNvSpPr>
              <a:spLocks noChangeArrowheads="1"/>
            </p:cNvSpPr>
            <p:nvPr/>
          </p:nvSpPr>
          <p:spPr bwMode="auto">
            <a:xfrm>
              <a:off x="1820" y="1419"/>
              <a:ext cx="247"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1600"/>
                <a:t>i=1</a:t>
              </a:r>
            </a:p>
          </p:txBody>
        </p:sp>
        <p:sp>
          <p:nvSpPr>
            <p:cNvPr id="179212" name="Rectangle 8">
              <a:extLst>
                <a:ext uri="{FF2B5EF4-FFF2-40B4-BE49-F238E27FC236}">
                  <a16:creationId xmlns:a16="http://schemas.microsoft.com/office/drawing/2014/main" id="{5987139C-1489-47D1-A4EB-1E6175CD87F1}"/>
                </a:ext>
              </a:extLst>
            </p:cNvPr>
            <p:cNvSpPr>
              <a:spLocks noChangeArrowheads="1"/>
            </p:cNvSpPr>
            <p:nvPr/>
          </p:nvSpPr>
          <p:spPr bwMode="auto">
            <a:xfrm>
              <a:off x="1824" y="1066"/>
              <a:ext cx="185" cy="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1600"/>
                <a:t>N</a:t>
              </a:r>
            </a:p>
          </p:txBody>
        </p:sp>
        <p:sp>
          <p:nvSpPr>
            <p:cNvPr id="179213" name="Rectangle 9">
              <a:extLst>
                <a:ext uri="{FF2B5EF4-FFF2-40B4-BE49-F238E27FC236}">
                  <a16:creationId xmlns:a16="http://schemas.microsoft.com/office/drawing/2014/main" id="{8F724431-AA5A-4229-A3C3-9D4544582DAC}"/>
                </a:ext>
              </a:extLst>
            </p:cNvPr>
            <p:cNvSpPr>
              <a:spLocks noChangeArrowheads="1"/>
            </p:cNvSpPr>
            <p:nvPr/>
          </p:nvSpPr>
          <p:spPr bwMode="auto">
            <a:xfrm>
              <a:off x="2552" y="1182"/>
              <a:ext cx="2115" cy="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2400"/>
                <a:t>      = </a:t>
              </a:r>
              <a:r>
                <a:rPr lang="en-US" altLang="en-US" sz="2400" u="sng"/>
                <a:t>X</a:t>
              </a:r>
              <a:r>
                <a:rPr lang="en-US" altLang="en-US" sz="2400" u="sng" baseline="-25000"/>
                <a:t>1</a:t>
              </a:r>
              <a:r>
                <a:rPr lang="en-US" altLang="en-US" sz="2400" u="sng"/>
                <a:t> + X</a:t>
              </a:r>
              <a:r>
                <a:rPr lang="en-US" altLang="en-US" sz="2400" u="sng" baseline="-25000"/>
                <a:t>2</a:t>
              </a:r>
              <a:r>
                <a:rPr lang="en-US" altLang="en-US" sz="2400" u="sng"/>
                <a:t> +....X</a:t>
              </a:r>
              <a:r>
                <a:rPr lang="en-US" altLang="en-US" sz="2400" u="sng" baseline="-25000"/>
                <a:t>N</a:t>
              </a:r>
              <a:endParaRPr lang="en-US" altLang="en-US" sz="2400" baseline="30000"/>
            </a:p>
            <a:p>
              <a:pPr>
                <a:spcBef>
                  <a:spcPct val="0"/>
                </a:spcBef>
                <a:buClrTx/>
                <a:buSzTx/>
                <a:buFontTx/>
                <a:buNone/>
              </a:pPr>
              <a:r>
                <a:rPr lang="en-US" altLang="en-US" sz="2400" baseline="30000"/>
                <a:t>	                </a:t>
              </a:r>
              <a:r>
                <a:rPr lang="en-US" altLang="en-US" sz="2400"/>
                <a:t>N</a:t>
              </a:r>
            </a:p>
          </p:txBody>
        </p:sp>
      </p:grpSp>
      <p:sp>
        <p:nvSpPr>
          <p:cNvPr id="179206" name="Rectangle 11">
            <a:extLst>
              <a:ext uri="{FF2B5EF4-FFF2-40B4-BE49-F238E27FC236}">
                <a16:creationId xmlns:a16="http://schemas.microsoft.com/office/drawing/2014/main" id="{471CD40B-DC92-471A-9D78-B56320314D92}"/>
              </a:ext>
            </a:extLst>
          </p:cNvPr>
          <p:cNvSpPr>
            <a:spLocks noChangeArrowheads="1"/>
          </p:cNvSpPr>
          <p:nvPr/>
        </p:nvSpPr>
        <p:spPr bwMode="auto">
          <a:xfrm>
            <a:off x="8222926" y="1123952"/>
            <a:ext cx="3965167" cy="452198"/>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133">
                <a:latin typeface="Symbol" panose="05050102010706020507" pitchFamily="18" charset="2"/>
              </a:rPr>
              <a:t>S</a:t>
            </a:r>
            <a:r>
              <a:rPr lang="en-US" altLang="en-US" sz="2133"/>
              <a:t> y means, “Add up all the Y's”</a:t>
            </a:r>
          </a:p>
        </p:txBody>
      </p:sp>
      <p:sp>
        <p:nvSpPr>
          <p:cNvPr id="179207" name="Text Box 13">
            <a:extLst>
              <a:ext uri="{FF2B5EF4-FFF2-40B4-BE49-F238E27FC236}">
                <a16:creationId xmlns:a16="http://schemas.microsoft.com/office/drawing/2014/main" id="{357A1932-029E-4280-A37A-67BB8BC41578}"/>
              </a:ext>
            </a:extLst>
          </p:cNvPr>
          <p:cNvSpPr txBox="1">
            <a:spLocks noChangeArrowheads="1"/>
          </p:cNvSpPr>
          <p:nvPr/>
        </p:nvSpPr>
        <p:spPr bwMode="auto">
          <a:xfrm>
            <a:off x="3215218" y="1752601"/>
            <a:ext cx="3289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a:t>
            </a:r>
            <a:endParaRPr lang="en-US" altLang="en-US" sz="5333"/>
          </a:p>
        </p:txBody>
      </p:sp>
      <p:sp>
        <p:nvSpPr>
          <p:cNvPr id="179208" name="Text Box 14">
            <a:extLst>
              <a:ext uri="{FF2B5EF4-FFF2-40B4-BE49-F238E27FC236}">
                <a16:creationId xmlns:a16="http://schemas.microsoft.com/office/drawing/2014/main" id="{1C05DFFC-324E-4AC6-A9CF-11C646B44ACE}"/>
              </a:ext>
            </a:extLst>
          </p:cNvPr>
          <p:cNvSpPr txBox="1">
            <a:spLocks noChangeArrowheads="1"/>
          </p:cNvSpPr>
          <p:nvPr/>
        </p:nvSpPr>
        <p:spPr bwMode="auto">
          <a:xfrm>
            <a:off x="2726267" y="1905001"/>
            <a:ext cx="5693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X=</a:t>
            </a:r>
          </a:p>
        </p:txBody>
      </p:sp>
      <p:sp>
        <p:nvSpPr>
          <p:cNvPr id="179209" name="Text Box 15">
            <a:extLst>
              <a:ext uri="{FF2B5EF4-FFF2-40B4-BE49-F238E27FC236}">
                <a16:creationId xmlns:a16="http://schemas.microsoft.com/office/drawing/2014/main" id="{9F9631C1-8AC6-4911-83BF-12E87B3B6093}"/>
              </a:ext>
            </a:extLst>
          </p:cNvPr>
          <p:cNvSpPr txBox="1">
            <a:spLocks noChangeArrowheads="1"/>
          </p:cNvSpPr>
          <p:nvPr/>
        </p:nvSpPr>
        <p:spPr bwMode="auto">
          <a:xfrm>
            <a:off x="2734734" y="1615018"/>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_</a:t>
            </a:r>
          </a:p>
        </p:txBody>
      </p:sp>
    </p:spTree>
  </p:cSld>
  <p:clrMapOvr>
    <a:masterClrMapping/>
  </p:clrMapOvr>
  <p:transition>
    <p:pull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Rectangle 2">
            <a:extLst>
              <a:ext uri="{FF2B5EF4-FFF2-40B4-BE49-F238E27FC236}">
                <a16:creationId xmlns:a16="http://schemas.microsoft.com/office/drawing/2014/main" id="{F9BC174A-43C9-4C3C-BF50-C6ADF4325BC7}"/>
              </a:ext>
            </a:extLst>
          </p:cNvPr>
          <p:cNvSpPr>
            <a:spLocks noChangeArrowheads="1"/>
          </p:cNvSpPr>
          <p:nvPr/>
        </p:nvSpPr>
        <p:spPr bwMode="auto">
          <a:xfrm>
            <a:off x="4320304" y="167217"/>
            <a:ext cx="3572560" cy="69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3733" i="1"/>
              <a:t>Sample Median</a:t>
            </a:r>
          </a:p>
        </p:txBody>
      </p:sp>
      <p:sp>
        <p:nvSpPr>
          <p:cNvPr id="180226" name="Rectangle 3">
            <a:extLst>
              <a:ext uri="{FF2B5EF4-FFF2-40B4-BE49-F238E27FC236}">
                <a16:creationId xmlns:a16="http://schemas.microsoft.com/office/drawing/2014/main" id="{91996571-CAF3-49FD-9370-DA418B8E1471}"/>
              </a:ext>
            </a:extLst>
          </p:cNvPr>
          <p:cNvSpPr>
            <a:spLocks noChangeArrowheads="1"/>
          </p:cNvSpPr>
          <p:nvPr/>
        </p:nvSpPr>
        <p:spPr bwMode="auto">
          <a:xfrm>
            <a:off x="588434" y="1348318"/>
            <a:ext cx="10427642" cy="1724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Assume that x1, x2, …xn is a list of sample data sorted in ascending order.</a:t>
            </a:r>
          </a:p>
          <a:p>
            <a:pPr eaLnBrk="1" hangingPunct="1">
              <a:spcBef>
                <a:spcPct val="0"/>
              </a:spcBef>
              <a:buClrTx/>
              <a:buSzTx/>
              <a:buFontTx/>
              <a:buNone/>
            </a:pPr>
            <a:r>
              <a:rPr lang="en-US" altLang="en-US" sz="2400"/>
              <a:t>Then…</a:t>
            </a:r>
          </a:p>
          <a:p>
            <a:pPr eaLnBrk="1" hangingPunct="1">
              <a:spcBef>
                <a:spcPct val="0"/>
              </a:spcBef>
              <a:buClrTx/>
              <a:buSzTx/>
              <a:buFontTx/>
              <a:buNone/>
            </a:pPr>
            <a:endParaRPr lang="en-US" altLang="en-US" sz="2400"/>
          </a:p>
          <a:p>
            <a:pPr eaLnBrk="1" hangingPunct="1">
              <a:spcBef>
                <a:spcPct val="0"/>
              </a:spcBef>
              <a:buClrTx/>
              <a:buSzTx/>
              <a:buFontTx/>
              <a:buNone/>
            </a:pPr>
            <a:r>
              <a:rPr lang="en-US" altLang="en-US" sz="2400"/>
              <a:t>	</a:t>
            </a:r>
            <a:r>
              <a:rPr lang="en-US" altLang="en-US" sz="3200"/>
              <a:t>X =</a:t>
            </a:r>
            <a:r>
              <a:rPr lang="en-US" altLang="en-US" sz="2133"/>
              <a:t> </a:t>
            </a:r>
          </a:p>
        </p:txBody>
      </p:sp>
      <p:sp>
        <p:nvSpPr>
          <p:cNvPr id="180227" name="Rectangle 4">
            <a:extLst>
              <a:ext uri="{FF2B5EF4-FFF2-40B4-BE49-F238E27FC236}">
                <a16:creationId xmlns:a16="http://schemas.microsoft.com/office/drawing/2014/main" id="{B3E09BFA-0B84-4D65-B8B7-C5E236889BF5}"/>
              </a:ext>
            </a:extLst>
          </p:cNvPr>
          <p:cNvSpPr>
            <a:spLocks noChangeArrowheads="1"/>
          </p:cNvSpPr>
          <p:nvPr/>
        </p:nvSpPr>
        <p:spPr bwMode="auto">
          <a:xfrm>
            <a:off x="2766485" y="1966384"/>
            <a:ext cx="9106126" cy="1108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3200"/>
              <a:t>middle value, if n is odd</a:t>
            </a:r>
          </a:p>
          <a:p>
            <a:pPr eaLnBrk="1" hangingPunct="1">
              <a:spcBef>
                <a:spcPct val="0"/>
              </a:spcBef>
              <a:buClrTx/>
              <a:buSzTx/>
              <a:buFontTx/>
              <a:buNone/>
            </a:pPr>
            <a:r>
              <a:rPr lang="en-US" altLang="en-US" sz="3200"/>
              <a:t>the average of the two middle values, if n is even</a:t>
            </a:r>
          </a:p>
        </p:txBody>
      </p:sp>
      <p:sp>
        <p:nvSpPr>
          <p:cNvPr id="180228" name="Rectangle 5">
            <a:extLst>
              <a:ext uri="{FF2B5EF4-FFF2-40B4-BE49-F238E27FC236}">
                <a16:creationId xmlns:a16="http://schemas.microsoft.com/office/drawing/2014/main" id="{4E3DF08B-FE6D-4000-A168-3BE3B3F7F728}"/>
              </a:ext>
            </a:extLst>
          </p:cNvPr>
          <p:cNvSpPr>
            <a:spLocks noChangeArrowheads="1"/>
          </p:cNvSpPr>
          <p:nvPr/>
        </p:nvSpPr>
        <p:spPr bwMode="auto">
          <a:xfrm>
            <a:off x="2472267" y="2095501"/>
            <a:ext cx="626533" cy="862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sz="4800">
                <a:latin typeface="Symbol" panose="05050102010706020507" pitchFamily="18" charset="2"/>
              </a:rPr>
              <a:t>{</a:t>
            </a:r>
          </a:p>
        </p:txBody>
      </p:sp>
      <p:sp>
        <p:nvSpPr>
          <p:cNvPr id="180229" name="Rectangle 6">
            <a:extLst>
              <a:ext uri="{FF2B5EF4-FFF2-40B4-BE49-F238E27FC236}">
                <a16:creationId xmlns:a16="http://schemas.microsoft.com/office/drawing/2014/main" id="{1BC21095-A59C-42DD-A96F-97691B4E15D6}"/>
              </a:ext>
            </a:extLst>
          </p:cNvPr>
          <p:cNvSpPr>
            <a:spLocks noChangeArrowheads="1"/>
          </p:cNvSpPr>
          <p:nvPr/>
        </p:nvSpPr>
        <p:spPr bwMode="auto">
          <a:xfrm>
            <a:off x="1733487" y="3077634"/>
            <a:ext cx="8822394" cy="4932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US" altLang="en-US" sz="2400"/>
              <a:t>Find the sample mean and median for the two data sets below:</a:t>
            </a:r>
          </a:p>
        </p:txBody>
      </p:sp>
      <p:sp>
        <p:nvSpPr>
          <p:cNvPr id="180230" name="Rectangle 7">
            <a:extLst>
              <a:ext uri="{FF2B5EF4-FFF2-40B4-BE49-F238E27FC236}">
                <a16:creationId xmlns:a16="http://schemas.microsoft.com/office/drawing/2014/main" id="{344846E2-261F-49E7-AF3D-E574D3A5ACBB}"/>
              </a:ext>
            </a:extLst>
          </p:cNvPr>
          <p:cNvSpPr>
            <a:spLocks noChangeArrowheads="1"/>
          </p:cNvSpPr>
          <p:nvPr/>
        </p:nvSpPr>
        <p:spPr bwMode="auto">
          <a:xfrm>
            <a:off x="1299634" y="3731684"/>
            <a:ext cx="6609673" cy="242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133" dirty="0"/>
              <a:t>X:  Data Set 1 :  10, 12, 11, 14, 11, 13, 12, 14, 16, 13</a:t>
            </a:r>
          </a:p>
          <a:p>
            <a:pPr eaLnBrk="1" hangingPunct="1">
              <a:spcBef>
                <a:spcPct val="0"/>
              </a:spcBef>
              <a:buClrTx/>
              <a:buSzTx/>
              <a:buFontTx/>
              <a:buNone/>
            </a:pPr>
            <a:endParaRPr lang="en-US" altLang="en-US" sz="2133" dirty="0"/>
          </a:p>
          <a:p>
            <a:pPr eaLnBrk="1" hangingPunct="1">
              <a:spcBef>
                <a:spcPct val="0"/>
              </a:spcBef>
              <a:buClrTx/>
              <a:buSzTx/>
              <a:buFontTx/>
              <a:buNone/>
            </a:pPr>
            <a:r>
              <a:rPr lang="en-US" altLang="en-US" sz="2133" dirty="0"/>
              <a:t>X = 		X =</a:t>
            </a:r>
          </a:p>
          <a:p>
            <a:pPr eaLnBrk="1" hangingPunct="1">
              <a:spcBef>
                <a:spcPct val="0"/>
              </a:spcBef>
              <a:buClrTx/>
              <a:buSzTx/>
              <a:buFontTx/>
              <a:buNone/>
            </a:pPr>
            <a:endParaRPr lang="en-US" altLang="en-US" sz="2133" dirty="0"/>
          </a:p>
          <a:p>
            <a:pPr eaLnBrk="1" hangingPunct="1">
              <a:spcBef>
                <a:spcPct val="0"/>
              </a:spcBef>
              <a:buClrTx/>
              <a:buSzTx/>
              <a:buFontTx/>
              <a:buNone/>
            </a:pPr>
            <a:r>
              <a:rPr lang="en-US" altLang="en-US" sz="2133" dirty="0"/>
              <a:t>Y:  Data Set 2:   10, 12, 11, 14, 11, 13, 12, 14, 44, 13</a:t>
            </a:r>
          </a:p>
          <a:p>
            <a:pPr eaLnBrk="1" hangingPunct="1">
              <a:spcBef>
                <a:spcPct val="0"/>
              </a:spcBef>
              <a:buClrTx/>
              <a:buSzTx/>
              <a:buFontTx/>
              <a:buNone/>
            </a:pPr>
            <a:endParaRPr lang="en-US" altLang="en-US" sz="2133" dirty="0"/>
          </a:p>
          <a:p>
            <a:pPr eaLnBrk="1" hangingPunct="1">
              <a:spcBef>
                <a:spcPct val="0"/>
              </a:spcBef>
              <a:buClrTx/>
              <a:buSzTx/>
              <a:buFontTx/>
              <a:buNone/>
            </a:pPr>
            <a:r>
              <a:rPr lang="en-US" altLang="en-US" sz="2133" dirty="0"/>
              <a:t>Y =		Y =</a:t>
            </a:r>
          </a:p>
        </p:txBody>
      </p:sp>
      <p:sp>
        <p:nvSpPr>
          <p:cNvPr id="180231" name="Rectangle 8">
            <a:extLst>
              <a:ext uri="{FF2B5EF4-FFF2-40B4-BE49-F238E27FC236}">
                <a16:creationId xmlns:a16="http://schemas.microsoft.com/office/drawing/2014/main" id="{A2555575-6394-4834-92E7-0E32887400DB}"/>
              </a:ext>
            </a:extLst>
          </p:cNvPr>
          <p:cNvSpPr>
            <a:spLocks noChangeArrowheads="1"/>
          </p:cNvSpPr>
          <p:nvPr/>
        </p:nvSpPr>
        <p:spPr bwMode="auto">
          <a:xfrm>
            <a:off x="1589479" y="2294711"/>
            <a:ext cx="408232" cy="452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133" dirty="0"/>
              <a:t>~</a:t>
            </a:r>
          </a:p>
        </p:txBody>
      </p:sp>
      <p:sp>
        <p:nvSpPr>
          <p:cNvPr id="180232" name="Line 9">
            <a:extLst>
              <a:ext uri="{FF2B5EF4-FFF2-40B4-BE49-F238E27FC236}">
                <a16:creationId xmlns:a16="http://schemas.microsoft.com/office/drawing/2014/main" id="{79543B72-C04A-4615-B4E5-8D416382C3B1}"/>
              </a:ext>
            </a:extLst>
          </p:cNvPr>
          <p:cNvSpPr>
            <a:spLocks noChangeShapeType="1"/>
          </p:cNvSpPr>
          <p:nvPr/>
        </p:nvSpPr>
        <p:spPr bwMode="auto">
          <a:xfrm flipV="1">
            <a:off x="1422400" y="4341078"/>
            <a:ext cx="101600" cy="3"/>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IN" sz="2400"/>
          </a:p>
        </p:txBody>
      </p:sp>
      <p:sp>
        <p:nvSpPr>
          <p:cNvPr id="180233" name="Line 10">
            <a:extLst>
              <a:ext uri="{FF2B5EF4-FFF2-40B4-BE49-F238E27FC236}">
                <a16:creationId xmlns:a16="http://schemas.microsoft.com/office/drawing/2014/main" id="{183C35FC-D9C2-45EA-90EA-39A78FCECB5F}"/>
              </a:ext>
            </a:extLst>
          </p:cNvPr>
          <p:cNvSpPr>
            <a:spLocks noChangeShapeType="1"/>
          </p:cNvSpPr>
          <p:nvPr/>
        </p:nvSpPr>
        <p:spPr bwMode="auto">
          <a:xfrm>
            <a:off x="1459345" y="5754255"/>
            <a:ext cx="101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IN" sz="2400"/>
          </a:p>
        </p:txBody>
      </p:sp>
      <p:sp>
        <p:nvSpPr>
          <p:cNvPr id="180234" name="Rectangle 11">
            <a:extLst>
              <a:ext uri="{FF2B5EF4-FFF2-40B4-BE49-F238E27FC236}">
                <a16:creationId xmlns:a16="http://schemas.microsoft.com/office/drawing/2014/main" id="{C083D95A-7272-4FFE-8A68-0C01ED46D739}"/>
              </a:ext>
            </a:extLst>
          </p:cNvPr>
          <p:cNvSpPr>
            <a:spLocks noChangeArrowheads="1"/>
          </p:cNvSpPr>
          <p:nvPr/>
        </p:nvSpPr>
        <p:spPr bwMode="auto">
          <a:xfrm>
            <a:off x="3098800" y="4158867"/>
            <a:ext cx="408232" cy="452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133" dirty="0"/>
              <a:t>~</a:t>
            </a:r>
          </a:p>
        </p:txBody>
      </p:sp>
      <p:sp>
        <p:nvSpPr>
          <p:cNvPr id="180235" name="Rectangle 12">
            <a:extLst>
              <a:ext uri="{FF2B5EF4-FFF2-40B4-BE49-F238E27FC236}">
                <a16:creationId xmlns:a16="http://schemas.microsoft.com/office/drawing/2014/main" id="{80A31A55-ED59-497E-B035-5C31882B9A67}"/>
              </a:ext>
            </a:extLst>
          </p:cNvPr>
          <p:cNvSpPr>
            <a:spLocks noChangeArrowheads="1"/>
          </p:cNvSpPr>
          <p:nvPr/>
        </p:nvSpPr>
        <p:spPr bwMode="auto">
          <a:xfrm>
            <a:off x="3098800" y="5509682"/>
            <a:ext cx="408232" cy="452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133" dirty="0"/>
              <a:t>~</a:t>
            </a:r>
          </a:p>
        </p:txBody>
      </p:sp>
    </p:spTree>
  </p:cSld>
  <p:clrMapOvr>
    <a:masterClrMapping/>
  </p:clrMapOvr>
  <p:transition>
    <p:pull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49" name="TextBox 1">
            <a:extLst>
              <a:ext uri="{FF2B5EF4-FFF2-40B4-BE49-F238E27FC236}">
                <a16:creationId xmlns:a16="http://schemas.microsoft.com/office/drawing/2014/main" id="{0D3154B2-4E3D-492F-8F3E-B2B430F5E7C4}"/>
              </a:ext>
            </a:extLst>
          </p:cNvPr>
          <p:cNvSpPr txBox="1">
            <a:spLocks noChangeArrowheads="1"/>
          </p:cNvSpPr>
          <p:nvPr/>
        </p:nvSpPr>
        <p:spPr bwMode="auto">
          <a:xfrm>
            <a:off x="719667" y="260352"/>
            <a:ext cx="259291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Mode</a:t>
            </a:r>
          </a:p>
        </p:txBody>
      </p:sp>
      <p:sp>
        <p:nvSpPr>
          <p:cNvPr id="181250" name="Rectangle 2">
            <a:extLst>
              <a:ext uri="{FF2B5EF4-FFF2-40B4-BE49-F238E27FC236}">
                <a16:creationId xmlns:a16="http://schemas.microsoft.com/office/drawing/2014/main" id="{1BC798D3-A5A8-48EF-A024-3F4129B33BE0}"/>
              </a:ext>
            </a:extLst>
          </p:cNvPr>
          <p:cNvSpPr>
            <a:spLocks noChangeArrowheads="1"/>
          </p:cNvSpPr>
          <p:nvPr/>
        </p:nvSpPr>
        <p:spPr bwMode="auto">
          <a:xfrm>
            <a:off x="624417" y="1198034"/>
            <a:ext cx="959908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The modal value of a set of data is the most frequently occurring value.</a:t>
            </a:r>
          </a:p>
        </p:txBody>
      </p:sp>
      <p:sp>
        <p:nvSpPr>
          <p:cNvPr id="181251" name="Rectangle 3">
            <a:extLst>
              <a:ext uri="{FF2B5EF4-FFF2-40B4-BE49-F238E27FC236}">
                <a16:creationId xmlns:a16="http://schemas.microsoft.com/office/drawing/2014/main" id="{FE2490A3-88FE-40A4-B358-221A2702EA86}"/>
              </a:ext>
            </a:extLst>
          </p:cNvPr>
          <p:cNvSpPr>
            <a:spLocks noChangeArrowheads="1"/>
          </p:cNvSpPr>
          <p:nvPr/>
        </p:nvSpPr>
        <p:spPr bwMode="auto">
          <a:xfrm>
            <a:off x="814917" y="2133600"/>
            <a:ext cx="8904816"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Find the mode for: 2, 6, 3, 9, 5, 6, 2, 6</a:t>
            </a:r>
          </a:p>
          <a:p>
            <a:pPr eaLnBrk="1" hangingPunct="1">
              <a:spcBef>
                <a:spcPct val="0"/>
              </a:spcBef>
              <a:buClrTx/>
              <a:buSzTx/>
              <a:buFontTx/>
              <a:buNone/>
            </a:pPr>
            <a:endParaRPr lang="en-IN" altLang="en-US" sz="2400"/>
          </a:p>
          <a:p>
            <a:pPr eaLnBrk="1" hangingPunct="1">
              <a:spcBef>
                <a:spcPct val="0"/>
              </a:spcBef>
              <a:buClrTx/>
              <a:buSzTx/>
              <a:buFontTx/>
              <a:buNone/>
            </a:pPr>
            <a:r>
              <a:rPr lang="en-IN" altLang="en-US" sz="2400">
                <a:solidFill>
                  <a:srgbClr val="00B050"/>
                </a:solidFill>
              </a:rPr>
              <a:t> It can be seen that the most frequently occurring value is 6. (There are 3 of these)</a:t>
            </a:r>
          </a:p>
        </p:txBody>
      </p:sp>
      <p:sp>
        <p:nvSpPr>
          <p:cNvPr id="5" name="TextBox 4">
            <a:extLst>
              <a:ext uri="{FF2B5EF4-FFF2-40B4-BE49-F238E27FC236}">
                <a16:creationId xmlns:a16="http://schemas.microsoft.com/office/drawing/2014/main" id="{19F38359-4294-4A01-A89B-788A193FE048}"/>
              </a:ext>
            </a:extLst>
          </p:cNvPr>
          <p:cNvSpPr txBox="1"/>
          <p:nvPr/>
        </p:nvSpPr>
        <p:spPr>
          <a:xfrm>
            <a:off x="334433" y="4942418"/>
            <a:ext cx="8737600" cy="1200329"/>
          </a:xfrm>
          <a:prstGeom prst="rect">
            <a:avLst/>
          </a:prstGeom>
          <a:noFill/>
        </p:spPr>
        <p:txBody>
          <a:bodyPr>
            <a:spAutoFit/>
          </a:bodyPr>
          <a:lstStyle/>
          <a:p>
            <a:pPr eaLnBrk="1" hangingPunct="1">
              <a:defRPr/>
            </a:pPr>
            <a:r>
              <a:rPr lang="en-IN" sz="2400" dirty="0"/>
              <a:t>Mode for:</a:t>
            </a:r>
          </a:p>
          <a:p>
            <a:pPr marL="609585" indent="-609585">
              <a:buFontTx/>
              <a:buAutoNum type="arabicParenR"/>
              <a:defRPr/>
            </a:pPr>
            <a:r>
              <a:rPr lang="en-IN" sz="2400" dirty="0"/>
              <a:t>1,2,3,3,3,4,4,4,5,6,7</a:t>
            </a:r>
          </a:p>
          <a:p>
            <a:pPr marL="609585" indent="-609585">
              <a:buFontTx/>
              <a:buAutoNum type="arabicParenR"/>
              <a:defRPr/>
            </a:pPr>
            <a:r>
              <a:rPr lang="en-IN" sz="2400" dirty="0"/>
              <a:t>2,2,3,10,11,17,3,10</a:t>
            </a:r>
          </a:p>
        </p:txBody>
      </p:sp>
      <p:sp>
        <p:nvSpPr>
          <p:cNvPr id="6" name="TextBox 5">
            <a:extLst>
              <a:ext uri="{FF2B5EF4-FFF2-40B4-BE49-F238E27FC236}">
                <a16:creationId xmlns:a16="http://schemas.microsoft.com/office/drawing/2014/main" id="{73084126-23EB-4961-8183-03743FCBBC27}"/>
              </a:ext>
            </a:extLst>
          </p:cNvPr>
          <p:cNvSpPr txBox="1"/>
          <p:nvPr/>
        </p:nvSpPr>
        <p:spPr>
          <a:xfrm>
            <a:off x="624418" y="4292601"/>
            <a:ext cx="6239933" cy="461665"/>
          </a:xfrm>
          <a:prstGeom prst="rect">
            <a:avLst/>
          </a:prstGeom>
          <a:noFill/>
        </p:spPr>
        <p:txBody>
          <a:bodyPr>
            <a:spAutoFit/>
          </a:bodyPr>
          <a:lstStyle/>
          <a:p>
            <a:pPr eaLnBrk="1" hangingPunct="1">
              <a:defRPr/>
            </a:pPr>
            <a:r>
              <a:rPr lang="en-IN" sz="2400" dirty="0">
                <a:solidFill>
                  <a:schemeClr val="bg1">
                    <a:lumMod val="50000"/>
                  </a:schemeClr>
                </a:solidFill>
              </a:rPr>
              <a:t>Bi model and Multi model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 name="Oval 2"/>
          <p:cNvSpPr>
            <a:spLocks noChangeArrowheads="1"/>
          </p:cNvSpPr>
          <p:nvPr/>
        </p:nvSpPr>
        <p:spPr bwMode="gray">
          <a:xfrm>
            <a:off x="4747582" y="5161899"/>
            <a:ext cx="2527071" cy="527685"/>
          </a:xfrm>
          <a:prstGeom prst="ellipse">
            <a:avLst/>
          </a:prstGeom>
          <a:gradFill rotWithShape="0">
            <a:gsLst>
              <a:gs pos="0">
                <a:srgbClr val="3C8A2E"/>
              </a:gs>
              <a:gs pos="100000">
                <a:srgbClr val="3C8A2E">
                  <a:lumMod val="50000"/>
                </a:srgbClr>
              </a:gs>
            </a:gsLst>
            <a:lin ang="5400000" scaled="1"/>
          </a:gradFill>
          <a:ln w="9525">
            <a:noFill/>
            <a:round/>
            <a:headEnd/>
            <a:tailEn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1" name="Oval 3"/>
          <p:cNvSpPr>
            <a:spLocks noChangeArrowheads="1"/>
          </p:cNvSpPr>
          <p:nvPr/>
        </p:nvSpPr>
        <p:spPr bwMode="gray">
          <a:xfrm>
            <a:off x="4366663" y="3704807"/>
            <a:ext cx="3288920" cy="590551"/>
          </a:xfrm>
          <a:prstGeom prst="ellipse">
            <a:avLst/>
          </a:prstGeom>
          <a:gradFill rotWithShape="0">
            <a:gsLst>
              <a:gs pos="0">
                <a:srgbClr val="002776"/>
              </a:gs>
              <a:gs pos="100000">
                <a:srgbClr val="002776">
                  <a:lumMod val="50000"/>
                </a:srgbClr>
              </a:gs>
            </a:gsLst>
            <a:lin ang="5400000" scaled="1"/>
          </a:gradFill>
          <a:ln w="9525">
            <a:noFill/>
            <a:round/>
            <a:headEnd/>
            <a:tailEn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2" name="Oval 4"/>
          <p:cNvSpPr>
            <a:spLocks noChangeArrowheads="1"/>
          </p:cNvSpPr>
          <p:nvPr/>
        </p:nvSpPr>
        <p:spPr bwMode="gray">
          <a:xfrm>
            <a:off x="3894182" y="2239709"/>
            <a:ext cx="4233871" cy="590551"/>
          </a:xfrm>
          <a:prstGeom prst="ellipse">
            <a:avLst/>
          </a:prstGeom>
          <a:gradFill rotWithShape="0">
            <a:gsLst>
              <a:gs pos="0">
                <a:srgbClr val="81BC00"/>
              </a:gs>
              <a:gs pos="100000">
                <a:srgbClr val="81BC00">
                  <a:lumMod val="50000"/>
                </a:srgbClr>
              </a:gs>
            </a:gsLst>
            <a:lin ang="5400000" scaled="1"/>
          </a:gradFill>
          <a:ln w="9525">
            <a:noFill/>
            <a:round/>
            <a:headEnd/>
            <a:tailEn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3" name="Freeform 5"/>
          <p:cNvSpPr>
            <a:spLocks/>
          </p:cNvSpPr>
          <p:nvPr/>
        </p:nvSpPr>
        <p:spPr bwMode="gray">
          <a:xfrm>
            <a:off x="3915663" y="2582610"/>
            <a:ext cx="4190920" cy="1011556"/>
          </a:xfrm>
          <a:custGeom>
            <a:avLst/>
            <a:gdLst/>
            <a:ahLst/>
            <a:cxnLst>
              <a:cxn ang="0">
                <a:pos x="1366" y="0"/>
              </a:cxn>
              <a:cxn ang="0">
                <a:pos x="1205" y="417"/>
              </a:cxn>
              <a:cxn ang="0">
                <a:pos x="678" y="531"/>
              </a:cxn>
              <a:cxn ang="0">
                <a:pos x="160" y="417"/>
              </a:cxn>
              <a:cxn ang="0">
                <a:pos x="0" y="1"/>
              </a:cxn>
              <a:cxn ang="0">
                <a:pos x="681" y="130"/>
              </a:cxn>
              <a:cxn ang="0">
                <a:pos x="1366" y="0"/>
              </a:cxn>
            </a:cxnLst>
            <a:rect l="0" t="0" r="r" b="b"/>
            <a:pathLst>
              <a:path w="1366" h="531">
                <a:moveTo>
                  <a:pt x="1366" y="0"/>
                </a:moveTo>
                <a:cubicBezTo>
                  <a:pt x="1325" y="54"/>
                  <a:pt x="1229" y="342"/>
                  <a:pt x="1205" y="417"/>
                </a:cubicBezTo>
                <a:cubicBezTo>
                  <a:pt x="1088" y="507"/>
                  <a:pt x="852" y="531"/>
                  <a:pt x="678" y="531"/>
                </a:cubicBezTo>
                <a:cubicBezTo>
                  <a:pt x="505" y="531"/>
                  <a:pt x="272" y="511"/>
                  <a:pt x="160" y="417"/>
                </a:cubicBezTo>
                <a:cubicBezTo>
                  <a:pt x="143" y="351"/>
                  <a:pt x="38" y="59"/>
                  <a:pt x="0" y="1"/>
                </a:cubicBezTo>
                <a:cubicBezTo>
                  <a:pt x="130" y="103"/>
                  <a:pt x="453" y="130"/>
                  <a:pt x="681" y="130"/>
                </a:cubicBezTo>
                <a:cubicBezTo>
                  <a:pt x="909" y="130"/>
                  <a:pt x="1250" y="93"/>
                  <a:pt x="1366" y="0"/>
                </a:cubicBezTo>
                <a:close/>
              </a:path>
            </a:pathLst>
          </a:custGeom>
          <a:gradFill flip="none" rotWithShape="1">
            <a:gsLst>
              <a:gs pos="0">
                <a:srgbClr val="81BC00"/>
              </a:gs>
              <a:gs pos="50000">
                <a:srgbClr val="81BC00">
                  <a:lumMod val="40000"/>
                  <a:lumOff val="60000"/>
                </a:srgbClr>
              </a:gs>
              <a:gs pos="100000">
                <a:srgbClr val="81BC00"/>
              </a:gs>
            </a:gsLst>
            <a:lin ang="0" scaled="1"/>
            <a:tileRect/>
          </a:gradFill>
          <a:ln w="9525" cap="flat" cmpd="sng">
            <a:noFill/>
            <a:prstDash val="solid"/>
            <a:round/>
            <a:headEnd type="none" w="med" len="med"/>
            <a:tailEnd type="none" w="med" len="me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4" name="Freeform 6"/>
          <p:cNvSpPr>
            <a:spLocks/>
          </p:cNvSpPr>
          <p:nvPr/>
        </p:nvSpPr>
        <p:spPr bwMode="gray">
          <a:xfrm flipH="1">
            <a:off x="3298993" y="1087025"/>
            <a:ext cx="5424263" cy="1011555"/>
          </a:xfrm>
          <a:custGeom>
            <a:avLst/>
            <a:gdLst/>
            <a:ahLst/>
            <a:cxnLst>
              <a:cxn ang="0">
                <a:pos x="0" y="0"/>
              </a:cxn>
              <a:cxn ang="0">
                <a:pos x="209" y="417"/>
              </a:cxn>
              <a:cxn ang="0">
                <a:pos x="890" y="531"/>
              </a:cxn>
              <a:cxn ang="0">
                <a:pos x="1561" y="417"/>
              </a:cxn>
              <a:cxn ang="0">
                <a:pos x="1768" y="1"/>
              </a:cxn>
              <a:cxn ang="0">
                <a:pos x="887" y="130"/>
              </a:cxn>
              <a:cxn ang="0">
                <a:pos x="0" y="0"/>
              </a:cxn>
            </a:cxnLst>
            <a:rect l="0" t="0" r="r" b="b"/>
            <a:pathLst>
              <a:path w="1768" h="531">
                <a:moveTo>
                  <a:pt x="0" y="0"/>
                </a:moveTo>
                <a:cubicBezTo>
                  <a:pt x="53" y="54"/>
                  <a:pt x="177" y="342"/>
                  <a:pt x="209" y="417"/>
                </a:cubicBezTo>
                <a:cubicBezTo>
                  <a:pt x="358" y="504"/>
                  <a:pt x="665" y="531"/>
                  <a:pt x="890" y="531"/>
                </a:cubicBezTo>
                <a:cubicBezTo>
                  <a:pt x="1115" y="531"/>
                  <a:pt x="1415" y="505"/>
                  <a:pt x="1561" y="417"/>
                </a:cubicBezTo>
                <a:cubicBezTo>
                  <a:pt x="1583" y="351"/>
                  <a:pt x="1719" y="59"/>
                  <a:pt x="1768" y="1"/>
                </a:cubicBezTo>
                <a:cubicBezTo>
                  <a:pt x="1606" y="111"/>
                  <a:pt x="1182" y="130"/>
                  <a:pt x="887" y="130"/>
                </a:cubicBezTo>
                <a:cubicBezTo>
                  <a:pt x="592" y="130"/>
                  <a:pt x="145" y="103"/>
                  <a:pt x="0" y="0"/>
                </a:cubicBezTo>
                <a:close/>
              </a:path>
            </a:pathLst>
          </a:custGeom>
          <a:gradFill flip="none" rotWithShape="1">
            <a:gsLst>
              <a:gs pos="0">
                <a:srgbClr val="00A1DE"/>
              </a:gs>
              <a:gs pos="50000">
                <a:srgbClr val="00A1DE">
                  <a:lumMod val="40000"/>
                  <a:lumOff val="60000"/>
                </a:srgbClr>
              </a:gs>
              <a:gs pos="100000">
                <a:srgbClr val="00A1DE"/>
              </a:gs>
            </a:gsLst>
            <a:lin ang="0" scaled="1"/>
            <a:tileRect/>
          </a:gradFill>
          <a:ln w="9525" cap="flat" cmpd="sng">
            <a:noFill/>
            <a:prstDash val="solid"/>
            <a:round/>
            <a:headEnd type="none" w="med" len="med"/>
            <a:tailEnd type="none" w="med" len="me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5" name="Oval 8"/>
          <p:cNvSpPr>
            <a:spLocks noChangeArrowheads="1"/>
          </p:cNvSpPr>
          <p:nvPr/>
        </p:nvSpPr>
        <p:spPr bwMode="gray">
          <a:xfrm>
            <a:off x="3270791" y="753653"/>
            <a:ext cx="5482557" cy="590551"/>
          </a:xfrm>
          <a:prstGeom prst="ellipse">
            <a:avLst/>
          </a:prstGeom>
          <a:gradFill rotWithShape="0">
            <a:gsLst>
              <a:gs pos="0">
                <a:srgbClr val="00A1DE"/>
              </a:gs>
              <a:gs pos="100000">
                <a:srgbClr val="00A1DE">
                  <a:lumMod val="50000"/>
                </a:srgbClr>
              </a:gs>
            </a:gsLst>
            <a:lin ang="5400000" scaled="1"/>
          </a:gradFill>
          <a:ln w="9525">
            <a:noFill/>
            <a:round/>
            <a:headEnd/>
            <a:tailEnd/>
          </a:ln>
          <a:effectLst/>
        </p:spPr>
        <p:txBody>
          <a:bodyPr wrap="none" lIns="0" tIns="0" rIns="0" bIns="0" anchor="ctr"/>
          <a:lstStyle/>
          <a:p>
            <a:pPr algn="ctr" defTabSz="1097253">
              <a:spcBef>
                <a:spcPct val="50000"/>
              </a:spcBef>
              <a:defRPr/>
            </a:pPr>
            <a:endParaRPr lang="en-US" sz="1440" kern="0">
              <a:solidFill>
                <a:srgbClr val="000000"/>
              </a:solidFill>
            </a:endParaRPr>
          </a:p>
        </p:txBody>
      </p:sp>
      <p:sp>
        <p:nvSpPr>
          <p:cNvPr id="26" name="Freeform 9"/>
          <p:cNvSpPr>
            <a:spLocks/>
          </p:cNvSpPr>
          <p:nvPr/>
        </p:nvSpPr>
        <p:spPr bwMode="gray">
          <a:xfrm>
            <a:off x="4385071" y="4047705"/>
            <a:ext cx="3252104" cy="1011555"/>
          </a:xfrm>
          <a:custGeom>
            <a:avLst/>
            <a:gdLst/>
            <a:ahLst/>
            <a:cxnLst>
              <a:cxn ang="0">
                <a:pos x="1060" y="0"/>
              </a:cxn>
              <a:cxn ang="0">
                <a:pos x="935" y="417"/>
              </a:cxn>
              <a:cxn ang="0">
                <a:pos x="526" y="531"/>
              </a:cxn>
              <a:cxn ang="0">
                <a:pos x="123" y="415"/>
              </a:cxn>
              <a:cxn ang="0">
                <a:pos x="0" y="1"/>
              </a:cxn>
              <a:cxn ang="0">
                <a:pos x="528" y="130"/>
              </a:cxn>
              <a:cxn ang="0">
                <a:pos x="1060" y="0"/>
              </a:cxn>
            </a:cxnLst>
            <a:rect l="0" t="0" r="r" b="b"/>
            <a:pathLst>
              <a:path w="1060" h="531">
                <a:moveTo>
                  <a:pt x="1060" y="0"/>
                </a:moveTo>
                <a:cubicBezTo>
                  <a:pt x="1028" y="54"/>
                  <a:pt x="954" y="342"/>
                  <a:pt x="935" y="417"/>
                </a:cubicBezTo>
                <a:cubicBezTo>
                  <a:pt x="843" y="505"/>
                  <a:pt x="661" y="531"/>
                  <a:pt x="526" y="531"/>
                </a:cubicBezTo>
                <a:cubicBezTo>
                  <a:pt x="391" y="531"/>
                  <a:pt x="221" y="515"/>
                  <a:pt x="123" y="415"/>
                </a:cubicBezTo>
                <a:cubicBezTo>
                  <a:pt x="110" y="349"/>
                  <a:pt x="29" y="59"/>
                  <a:pt x="0" y="1"/>
                </a:cubicBezTo>
                <a:cubicBezTo>
                  <a:pt x="97" y="111"/>
                  <a:pt x="351" y="130"/>
                  <a:pt x="528" y="130"/>
                </a:cubicBezTo>
                <a:cubicBezTo>
                  <a:pt x="705" y="130"/>
                  <a:pt x="959" y="101"/>
                  <a:pt x="1060" y="0"/>
                </a:cubicBezTo>
                <a:close/>
              </a:path>
            </a:pathLst>
          </a:custGeom>
          <a:gradFill flip="none" rotWithShape="1">
            <a:gsLst>
              <a:gs pos="0">
                <a:srgbClr val="002776"/>
              </a:gs>
              <a:gs pos="50000">
                <a:srgbClr val="002776">
                  <a:lumMod val="20000"/>
                  <a:lumOff val="80000"/>
                </a:srgbClr>
              </a:gs>
              <a:gs pos="100000">
                <a:srgbClr val="002776"/>
              </a:gs>
            </a:gsLst>
            <a:lin ang="0" scaled="1"/>
            <a:tileRect/>
          </a:gradFill>
          <a:ln w="9525" cap="flat" cmpd="sng">
            <a:noFill/>
            <a:prstDash val="solid"/>
            <a:round/>
            <a:headEnd type="none" w="med" len="med"/>
            <a:tailEnd type="none" w="med" len="me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7" name="Freeform 10"/>
          <p:cNvSpPr>
            <a:spLocks/>
          </p:cNvSpPr>
          <p:nvPr/>
        </p:nvSpPr>
        <p:spPr bwMode="gray">
          <a:xfrm flipH="1">
            <a:off x="4753228" y="5442320"/>
            <a:ext cx="2515779" cy="1011555"/>
          </a:xfrm>
          <a:custGeom>
            <a:avLst/>
            <a:gdLst/>
            <a:ahLst/>
            <a:cxnLst>
              <a:cxn ang="0">
                <a:pos x="0" y="0"/>
              </a:cxn>
              <a:cxn ang="0">
                <a:pos x="209" y="417"/>
              </a:cxn>
              <a:cxn ang="0">
                <a:pos x="890" y="531"/>
              </a:cxn>
              <a:cxn ang="0">
                <a:pos x="1561" y="417"/>
              </a:cxn>
              <a:cxn ang="0">
                <a:pos x="1768" y="1"/>
              </a:cxn>
              <a:cxn ang="0">
                <a:pos x="887" y="130"/>
              </a:cxn>
              <a:cxn ang="0">
                <a:pos x="0" y="0"/>
              </a:cxn>
            </a:cxnLst>
            <a:rect l="0" t="0" r="r" b="b"/>
            <a:pathLst>
              <a:path w="1768" h="531">
                <a:moveTo>
                  <a:pt x="0" y="0"/>
                </a:moveTo>
                <a:cubicBezTo>
                  <a:pt x="53" y="54"/>
                  <a:pt x="177" y="342"/>
                  <a:pt x="209" y="417"/>
                </a:cubicBezTo>
                <a:cubicBezTo>
                  <a:pt x="358" y="504"/>
                  <a:pt x="665" y="531"/>
                  <a:pt x="890" y="531"/>
                </a:cubicBezTo>
                <a:cubicBezTo>
                  <a:pt x="1115" y="531"/>
                  <a:pt x="1415" y="505"/>
                  <a:pt x="1561" y="417"/>
                </a:cubicBezTo>
                <a:cubicBezTo>
                  <a:pt x="1583" y="351"/>
                  <a:pt x="1719" y="59"/>
                  <a:pt x="1768" y="1"/>
                </a:cubicBezTo>
                <a:cubicBezTo>
                  <a:pt x="1606" y="111"/>
                  <a:pt x="1182" y="130"/>
                  <a:pt x="887" y="130"/>
                </a:cubicBezTo>
                <a:cubicBezTo>
                  <a:pt x="592" y="130"/>
                  <a:pt x="145" y="103"/>
                  <a:pt x="0" y="0"/>
                </a:cubicBezTo>
                <a:close/>
              </a:path>
            </a:pathLst>
          </a:custGeom>
          <a:gradFill flip="none" rotWithShape="1">
            <a:gsLst>
              <a:gs pos="0">
                <a:srgbClr val="3C8A2E"/>
              </a:gs>
              <a:gs pos="50000">
                <a:srgbClr val="3C8A2E">
                  <a:lumMod val="40000"/>
                  <a:lumOff val="60000"/>
                </a:srgbClr>
              </a:gs>
              <a:gs pos="100000">
                <a:srgbClr val="3C8A2E"/>
              </a:gs>
            </a:gsLst>
            <a:lin ang="0" scaled="1"/>
            <a:tileRect/>
          </a:gradFill>
          <a:ln w="9525" cap="flat" cmpd="sng">
            <a:noFill/>
            <a:prstDash val="solid"/>
            <a:round/>
            <a:headEnd type="none" w="med" len="med"/>
            <a:tailEnd type="none" w="med" len="med"/>
          </a:ln>
          <a:effectLst/>
        </p:spPr>
        <p:txBody>
          <a:bodyPr wrap="none" lIns="0" tIns="0" rIns="0" bIns="0" anchor="ctr"/>
          <a:lstStyle/>
          <a:p>
            <a:pPr algn="ctr" defTabSz="1097253">
              <a:spcBef>
                <a:spcPct val="50000"/>
              </a:spcBef>
              <a:defRPr/>
            </a:pPr>
            <a:endParaRPr lang="en-US" sz="1440" kern="0">
              <a:solidFill>
                <a:srgbClr val="313131"/>
              </a:solidFill>
            </a:endParaRPr>
          </a:p>
        </p:txBody>
      </p:sp>
      <p:sp>
        <p:nvSpPr>
          <p:cNvPr id="28" name="Text Box 25"/>
          <p:cNvSpPr txBox="1">
            <a:spLocks noChangeArrowheads="1"/>
          </p:cNvSpPr>
          <p:nvPr/>
        </p:nvSpPr>
        <p:spPr bwMode="gray">
          <a:xfrm>
            <a:off x="4275365" y="1385394"/>
            <a:ext cx="3479137" cy="590931"/>
          </a:xfrm>
          <a:prstGeom prst="rect">
            <a:avLst/>
          </a:prstGeom>
          <a:noFill/>
          <a:ln w="9525">
            <a:noFill/>
            <a:miter lim="800000"/>
            <a:headEnd/>
            <a:tailEnd/>
          </a:ln>
        </p:spPr>
        <p:txBody>
          <a:bodyPr lIns="0" tIns="0" rIns="0" bIns="0" anchor="ctr">
            <a:spAutoFit/>
          </a:bodyPr>
          <a:lstStyle/>
          <a:p>
            <a:pPr algn="ctr" defTabSz="1097253">
              <a:spcBef>
                <a:spcPct val="50000"/>
              </a:spcBef>
              <a:defRPr/>
            </a:pPr>
            <a:r>
              <a:rPr lang="en-US" sz="3840" kern="0" dirty="0"/>
              <a:t>Population</a:t>
            </a:r>
          </a:p>
        </p:txBody>
      </p:sp>
      <p:sp>
        <p:nvSpPr>
          <p:cNvPr id="29" name="Text Box 26"/>
          <p:cNvSpPr txBox="1">
            <a:spLocks noChangeArrowheads="1"/>
          </p:cNvSpPr>
          <p:nvPr/>
        </p:nvSpPr>
        <p:spPr bwMode="gray">
          <a:xfrm>
            <a:off x="4275365" y="2879070"/>
            <a:ext cx="3479137" cy="590931"/>
          </a:xfrm>
          <a:prstGeom prst="rect">
            <a:avLst/>
          </a:prstGeom>
          <a:noFill/>
          <a:ln w="9525">
            <a:noFill/>
            <a:miter lim="800000"/>
            <a:headEnd/>
            <a:tailEnd/>
          </a:ln>
        </p:spPr>
        <p:txBody>
          <a:bodyPr lIns="0" tIns="0" rIns="0" bIns="0" anchor="ctr">
            <a:spAutoFit/>
          </a:bodyPr>
          <a:lstStyle/>
          <a:p>
            <a:pPr algn="ctr" defTabSz="1097253">
              <a:spcBef>
                <a:spcPct val="50000"/>
              </a:spcBef>
              <a:defRPr/>
            </a:pPr>
            <a:r>
              <a:rPr lang="en-US" sz="3840" kern="0" dirty="0"/>
              <a:t>Sampling Frame</a:t>
            </a:r>
          </a:p>
        </p:txBody>
      </p:sp>
      <p:sp>
        <p:nvSpPr>
          <p:cNvPr id="30" name="Text Box 27"/>
          <p:cNvSpPr txBox="1">
            <a:spLocks noChangeArrowheads="1"/>
          </p:cNvSpPr>
          <p:nvPr/>
        </p:nvSpPr>
        <p:spPr bwMode="gray">
          <a:xfrm>
            <a:off x="4275365" y="4323215"/>
            <a:ext cx="3479137" cy="590931"/>
          </a:xfrm>
          <a:prstGeom prst="rect">
            <a:avLst/>
          </a:prstGeom>
          <a:noFill/>
          <a:ln w="9525">
            <a:noFill/>
            <a:miter lim="800000"/>
            <a:headEnd/>
            <a:tailEnd/>
          </a:ln>
        </p:spPr>
        <p:txBody>
          <a:bodyPr lIns="0" tIns="0" rIns="0" bIns="0" anchor="ctr">
            <a:spAutoFit/>
          </a:bodyPr>
          <a:lstStyle/>
          <a:p>
            <a:pPr algn="ctr" defTabSz="1097253">
              <a:spcBef>
                <a:spcPct val="50000"/>
              </a:spcBef>
              <a:defRPr/>
            </a:pPr>
            <a:r>
              <a:rPr lang="en-US" sz="3840" kern="0" dirty="0"/>
              <a:t>SRS</a:t>
            </a:r>
          </a:p>
        </p:txBody>
      </p:sp>
      <p:sp>
        <p:nvSpPr>
          <p:cNvPr id="31" name="Text Box 28"/>
          <p:cNvSpPr txBox="1">
            <a:spLocks noChangeArrowheads="1"/>
          </p:cNvSpPr>
          <p:nvPr/>
        </p:nvSpPr>
        <p:spPr bwMode="gray">
          <a:xfrm>
            <a:off x="4275365" y="5708303"/>
            <a:ext cx="3479137" cy="590931"/>
          </a:xfrm>
          <a:prstGeom prst="rect">
            <a:avLst/>
          </a:prstGeom>
          <a:noFill/>
          <a:ln w="9525">
            <a:noFill/>
            <a:miter lim="800000"/>
            <a:headEnd/>
            <a:tailEnd/>
          </a:ln>
        </p:spPr>
        <p:txBody>
          <a:bodyPr lIns="0" tIns="0" rIns="0" bIns="0" anchor="ctr">
            <a:spAutoFit/>
          </a:bodyPr>
          <a:lstStyle/>
          <a:p>
            <a:pPr algn="ctr" defTabSz="1097253">
              <a:spcBef>
                <a:spcPct val="50000"/>
              </a:spcBef>
              <a:defRPr/>
            </a:pPr>
            <a:r>
              <a:rPr lang="en-US" sz="3840" kern="0" dirty="0"/>
              <a:t>Sample</a:t>
            </a:r>
          </a:p>
        </p:txBody>
      </p:sp>
      <p:sp>
        <p:nvSpPr>
          <p:cNvPr id="36" name="Title 1"/>
          <p:cNvSpPr txBox="1">
            <a:spLocks/>
          </p:cNvSpPr>
          <p:nvPr/>
        </p:nvSpPr>
        <p:spPr>
          <a:xfrm>
            <a:off x="626025" y="9596"/>
            <a:ext cx="9875521" cy="878541"/>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vert="horz" lIns="109728" tIns="54864" rIns="109728" bIns="54864" rtlCol="0"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r>
              <a:rPr lang="en-GB" sz="3840" dirty="0">
                <a:solidFill>
                  <a:schemeClr val="accent5">
                    <a:lumMod val="75000"/>
                  </a:schemeClr>
                </a:solidFill>
                <a:latin typeface="Times New Roman" pitchFamily="18" charset="0"/>
                <a:ea typeface="+mj-ea"/>
                <a:cs typeface="Times New Roman" pitchFamily="18" charset="0"/>
              </a:rPr>
              <a:t>Sampling Funnel</a:t>
            </a:r>
            <a:endParaRPr lang="en-IN" sz="3840" dirty="0">
              <a:solidFill>
                <a:schemeClr val="accent5">
                  <a:lumMod val="75000"/>
                </a:schemeClr>
              </a:solidFill>
              <a:latin typeface="Times New Roman" pitchFamily="18" charset="0"/>
              <a:ea typeface="+mj-ea"/>
              <a:cs typeface="Times New Roman" pitchFamily="18" charset="0"/>
            </a:endParaRPr>
          </a:p>
        </p:txBody>
      </p:sp>
    </p:spTree>
    <p:extLst>
      <p:ext uri="{BB962C8B-B14F-4D97-AF65-F5344CB8AC3E}">
        <p14:creationId xmlns:p14="http://schemas.microsoft.com/office/powerpoint/2010/main" val="9789240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21" name="object 5">
            <a:extLst>
              <a:ext uri="{FF2B5EF4-FFF2-40B4-BE49-F238E27FC236}">
                <a16:creationId xmlns:a16="http://schemas.microsoft.com/office/drawing/2014/main" id="{262CDDFC-5E5C-4966-876D-5E4231EFF827}"/>
              </a:ext>
            </a:extLst>
          </p:cNvPr>
          <p:cNvSpPr txBox="1">
            <a:spLocks noGrp="1"/>
          </p:cNvSpPr>
          <p:nvPr>
            <p:ph type="title"/>
          </p:nvPr>
        </p:nvSpPr>
        <p:spPr bwMode="auto">
          <a:xfrm>
            <a:off x="129118" y="-152400"/>
            <a:ext cx="11372849" cy="97840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5443" rIns="0" bIns="0" numCol="1" rtlCol="0" anchor="t" anchorCtr="0" compatLnSpc="1">
            <a:prstTxWarp prst="textNoShape">
              <a:avLst/>
            </a:prstTxWarp>
            <a:spAutoFit/>
          </a:bodyPr>
          <a:lstStyle/>
          <a:p>
            <a:pPr marL="321725"/>
            <a:r>
              <a:rPr lang="en-US" altLang="en-US" i="1">
                <a:latin typeface="Times New Roman" panose="02020603050405020304" pitchFamily="18" charset="0"/>
                <a:cs typeface="Times New Roman" panose="02020603050405020304" pitchFamily="18" charset="0"/>
              </a:rPr>
              <a:t>Simple Random Sampling</a:t>
            </a:r>
          </a:p>
        </p:txBody>
      </p:sp>
      <p:pic>
        <p:nvPicPr>
          <p:cNvPr id="235522" name="Picture 2">
            <a:extLst>
              <a:ext uri="{FF2B5EF4-FFF2-40B4-BE49-F238E27FC236}">
                <a16:creationId xmlns:a16="http://schemas.microsoft.com/office/drawing/2014/main" id="{C1B8E832-62A8-4274-A11A-ED88E51D13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1" y="990601"/>
            <a:ext cx="4991100" cy="18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23" name="Picture 3">
            <a:extLst>
              <a:ext uri="{FF2B5EF4-FFF2-40B4-BE49-F238E27FC236}">
                <a16:creationId xmlns:a16="http://schemas.microsoft.com/office/drawing/2014/main" id="{D38DC2E7-AEB4-4FF5-AFE1-77CF486A1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914401"/>
            <a:ext cx="5486400" cy="1953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bject 5">
            <a:extLst>
              <a:ext uri="{FF2B5EF4-FFF2-40B4-BE49-F238E27FC236}">
                <a16:creationId xmlns:a16="http://schemas.microsoft.com/office/drawing/2014/main" id="{FD7C5578-C319-4B7C-BF0D-15307A1045A1}"/>
              </a:ext>
            </a:extLst>
          </p:cNvPr>
          <p:cNvSpPr txBox="1">
            <a:spLocks/>
          </p:cNvSpPr>
          <p:nvPr/>
        </p:nvSpPr>
        <p:spPr>
          <a:xfrm>
            <a:off x="104775" y="2478839"/>
            <a:ext cx="11372851" cy="1107676"/>
          </a:xfrm>
          <a:prstGeom prst="rect">
            <a:avLst/>
          </a:prstGeom>
        </p:spPr>
        <p:txBody>
          <a:bodyPr lIns="0" tIns="365443" rIns="0" bIns="0">
            <a:spAutoFit/>
          </a:bodyPr>
          <a:lstStyle>
            <a:lvl1pPr>
              <a:defRPr sz="3600" b="1" i="0" u="none">
                <a:solidFill>
                  <a:srgbClr val="3E3D2D"/>
                </a:solidFill>
                <a:latin typeface="Times New Roman"/>
                <a:ea typeface="+mj-ea"/>
                <a:cs typeface="Times New Roman"/>
              </a:defRPr>
            </a:lvl1pPr>
          </a:lstStyle>
          <a:p>
            <a:pPr marL="321725" algn="ctr">
              <a:defRPr/>
            </a:pPr>
            <a:r>
              <a:rPr lang="en-US" sz="4800" i="1" kern="0" dirty="0">
                <a:latin typeface="Times New Roman" pitchFamily="18" charset="0"/>
                <a:cs typeface="Times New Roman" pitchFamily="18" charset="0"/>
              </a:rPr>
              <a:t>Sampling Frame</a:t>
            </a:r>
          </a:p>
        </p:txBody>
      </p:sp>
      <p:pic>
        <p:nvPicPr>
          <p:cNvPr id="235525" name="Picture 4">
            <a:extLst>
              <a:ext uri="{FF2B5EF4-FFF2-40B4-BE49-F238E27FC236}">
                <a16:creationId xmlns:a16="http://schemas.microsoft.com/office/drawing/2014/main" id="{46CE417D-5297-43CB-8CCD-B883074041A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6691" y="3713018"/>
            <a:ext cx="9781310" cy="2789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3" name="Title 17">
            <a:extLst>
              <a:ext uri="{FF2B5EF4-FFF2-40B4-BE49-F238E27FC236}">
                <a16:creationId xmlns:a16="http://schemas.microsoft.com/office/drawing/2014/main" id="{C77B1FA7-CAAD-4C59-AF0D-FFD184CA0C44}"/>
              </a:ext>
            </a:extLst>
          </p:cNvPr>
          <p:cNvSpPr>
            <a:spLocks noGrp="1"/>
          </p:cNvSpPr>
          <p:nvPr>
            <p:ph type="title"/>
          </p:nvPr>
        </p:nvSpPr>
        <p:spPr bwMode="auto">
          <a:xfrm>
            <a:off x="609600" y="275167"/>
            <a:ext cx="10972800" cy="4169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rtlCol="0" anchor="t" anchorCtr="0" compatLnSpc="1">
            <a:prstTxWarp prst="textNoShape">
              <a:avLst/>
            </a:prstTxWarp>
            <a:normAutofit fontScale="90000"/>
          </a:bodyPr>
          <a:lstStyle/>
          <a:p>
            <a:r>
              <a:rPr lang="en-IN" altLang="en-US"/>
              <a:t>Measures of Variability</a:t>
            </a:r>
          </a:p>
        </p:txBody>
      </p:sp>
      <p:sp>
        <p:nvSpPr>
          <p:cNvPr id="182274" name="Rectangle 4">
            <a:extLst>
              <a:ext uri="{FF2B5EF4-FFF2-40B4-BE49-F238E27FC236}">
                <a16:creationId xmlns:a16="http://schemas.microsoft.com/office/drawing/2014/main" id="{07578DBB-DE4E-4FA8-B21C-CA0D0EA8DEE6}"/>
              </a:ext>
            </a:extLst>
          </p:cNvPr>
          <p:cNvSpPr>
            <a:spLocks noChangeArrowheads="1"/>
          </p:cNvSpPr>
          <p:nvPr/>
        </p:nvSpPr>
        <p:spPr bwMode="auto">
          <a:xfrm>
            <a:off x="624418" y="1126068"/>
            <a:ext cx="10847916" cy="7487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133"/>
              <a:t>The mean, mode, and median do a nice job in telling where the center of the data set is, but often we are interested in more…</a:t>
            </a:r>
          </a:p>
        </p:txBody>
      </p:sp>
      <p:sp>
        <p:nvSpPr>
          <p:cNvPr id="182275" name="Rectangle 5">
            <a:extLst>
              <a:ext uri="{FF2B5EF4-FFF2-40B4-BE49-F238E27FC236}">
                <a16:creationId xmlns:a16="http://schemas.microsoft.com/office/drawing/2014/main" id="{C7640E48-3193-490C-8874-F341EEC6BA4B}"/>
              </a:ext>
            </a:extLst>
          </p:cNvPr>
          <p:cNvSpPr>
            <a:spLocks noChangeArrowheads="1"/>
          </p:cNvSpPr>
          <p:nvPr/>
        </p:nvSpPr>
        <p:spPr bwMode="auto">
          <a:xfrm>
            <a:off x="431801" y="2205567"/>
            <a:ext cx="11521017" cy="370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133" dirty="0"/>
              <a:t>For</a:t>
            </a:r>
            <a:r>
              <a:rPr lang="en-IN" altLang="en-US" sz="1867" dirty="0"/>
              <a:t> </a:t>
            </a:r>
            <a:r>
              <a:rPr lang="en-IN" altLang="en-US" sz="2133" dirty="0"/>
              <a:t>example, a pharmaceutical engineer develops a new drug that regulates sugar in the blood. </a:t>
            </a:r>
          </a:p>
          <a:p>
            <a:pPr eaLnBrk="1" hangingPunct="1">
              <a:spcBef>
                <a:spcPct val="0"/>
              </a:spcBef>
              <a:buClrTx/>
              <a:buSzTx/>
              <a:buFontTx/>
              <a:buNone/>
            </a:pPr>
            <a:r>
              <a:rPr lang="en-IN" altLang="en-US" sz="2133"/>
              <a:t>Suppose she finds out that the average sugar content after taking the medication is the optimal level. </a:t>
            </a:r>
          </a:p>
          <a:p>
            <a:pPr eaLnBrk="1" hangingPunct="1">
              <a:spcBef>
                <a:spcPct val="0"/>
              </a:spcBef>
              <a:buClrTx/>
              <a:buSzTx/>
              <a:buFontTx/>
              <a:buNone/>
            </a:pPr>
            <a:endParaRPr lang="en-IN" altLang="en-US" sz="2133"/>
          </a:p>
          <a:p>
            <a:pPr eaLnBrk="1" hangingPunct="1">
              <a:spcBef>
                <a:spcPct val="0"/>
              </a:spcBef>
              <a:buClrTx/>
              <a:buSzTx/>
              <a:buFontTx/>
              <a:buNone/>
            </a:pPr>
            <a:r>
              <a:rPr lang="en-IN" altLang="en-US" sz="2133" dirty="0"/>
              <a:t>This does not mean that the drug is effective. There is a possibility that half of the patients have dangerously low sugar content while the other half has dangerously high content. </a:t>
            </a:r>
          </a:p>
          <a:p>
            <a:pPr eaLnBrk="1" hangingPunct="1">
              <a:spcBef>
                <a:spcPct val="0"/>
              </a:spcBef>
              <a:buClrTx/>
              <a:buSzTx/>
              <a:buFontTx/>
              <a:buNone/>
            </a:pPr>
            <a:r>
              <a:rPr lang="en-IN" altLang="en-US" sz="2133" dirty="0"/>
              <a:t>Instead of the drug being an effective regulator, it is a deadly poison. </a:t>
            </a:r>
          </a:p>
          <a:p>
            <a:pPr eaLnBrk="1" hangingPunct="1">
              <a:spcBef>
                <a:spcPct val="0"/>
              </a:spcBef>
              <a:buClrTx/>
              <a:buSzTx/>
              <a:buFontTx/>
              <a:buNone/>
            </a:pPr>
            <a:endParaRPr lang="en-IN" altLang="en-US" sz="2133" dirty="0"/>
          </a:p>
          <a:p>
            <a:pPr eaLnBrk="1" hangingPunct="1">
              <a:spcBef>
                <a:spcPct val="0"/>
              </a:spcBef>
              <a:buClrTx/>
              <a:buSzTx/>
              <a:buFontTx/>
              <a:buNone/>
            </a:pPr>
            <a:r>
              <a:rPr lang="en-IN" altLang="en-US" sz="2133" dirty="0"/>
              <a:t>What the pharmacist needs is a measure of how far the data is spread apart. This is what the variance and standard deviation do</a:t>
            </a:r>
          </a:p>
        </p:txBody>
      </p:sp>
    </p:spTree>
  </p:cSld>
  <p:clrMapOvr>
    <a:masterClrMapping/>
  </p:clrMapOvr>
  <p:transition>
    <p:pull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4DD87F10-9734-431E-8885-3C5B35C12766}"/>
              </a:ext>
            </a:extLst>
          </p:cNvPr>
          <p:cNvSpPr txBox="1">
            <a:spLocks/>
          </p:cNvSpPr>
          <p:nvPr/>
        </p:nvSpPr>
        <p:spPr>
          <a:xfrm>
            <a:off x="626533" y="10584"/>
            <a:ext cx="9874251" cy="878416"/>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lIns="109728" tIns="54864" rIns="109728" bIns="54864"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defRPr/>
            </a:pPr>
            <a:r>
              <a:rPr lang="en-GB" sz="3840" dirty="0">
                <a:solidFill>
                  <a:schemeClr val="accent5">
                    <a:lumMod val="75000"/>
                  </a:schemeClr>
                </a:solidFill>
                <a:latin typeface="Times New Roman" pitchFamily="18" charset="0"/>
                <a:ea typeface="+mj-ea"/>
                <a:cs typeface="Times New Roman" pitchFamily="18" charset="0"/>
              </a:rPr>
              <a:t>Measures of Dispersion</a:t>
            </a:r>
            <a:endParaRPr lang="en-IN" sz="3840" dirty="0">
              <a:solidFill>
                <a:schemeClr val="accent5">
                  <a:lumMod val="75000"/>
                </a:schemeClr>
              </a:solidFill>
              <a:latin typeface="Times New Roman" pitchFamily="18" charset="0"/>
              <a:ea typeface="+mj-ea"/>
              <a:cs typeface="Times New Roman" pitchFamily="18" charset="0"/>
            </a:endParaRPr>
          </a:p>
        </p:txBody>
      </p:sp>
      <p:pic>
        <p:nvPicPr>
          <p:cNvPr id="184322" name="Picture 4">
            <a:extLst>
              <a:ext uri="{FF2B5EF4-FFF2-40B4-BE49-F238E27FC236}">
                <a16:creationId xmlns:a16="http://schemas.microsoft.com/office/drawing/2014/main" id="{09C6487A-0A8D-4084-A329-DAA4E246C0C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84767" y="2148417"/>
            <a:ext cx="45720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23" name="Picture 5">
            <a:extLst>
              <a:ext uri="{FF2B5EF4-FFF2-40B4-BE49-F238E27FC236}">
                <a16:creationId xmlns:a16="http://schemas.microsoft.com/office/drawing/2014/main" id="{DAC517A6-7A4B-4D9D-9B35-C9AFD3549E3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02967" y="2148417"/>
            <a:ext cx="4512733"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CEAA3DBF-6E6A-404F-B0D7-4A039A627255}"/>
              </a:ext>
            </a:extLst>
          </p:cNvPr>
          <p:cNvSpPr/>
          <p:nvPr/>
        </p:nvSpPr>
        <p:spPr>
          <a:xfrm>
            <a:off x="1468967" y="1212852"/>
            <a:ext cx="1581151" cy="831849"/>
          </a:xfrm>
          <a:prstGeom prst="rect">
            <a:avLst/>
          </a:prstGeom>
          <a:solidFill>
            <a:srgbClr val="8C8C8C">
              <a:lumMod val="40000"/>
              <a:lumOff val="60000"/>
            </a:srgbClr>
          </a:solidFill>
          <a:ln w="12700" cap="flat" cmpd="sng" algn="ctr">
            <a:noFill/>
            <a:prstDash val="solid"/>
          </a:ln>
          <a:effectLst/>
        </p:spPr>
        <p:txBody>
          <a:bodyPr lIns="109728" tIns="109728" rIns="109728" bIns="109728" anchor="ctr"/>
          <a:lstStyle/>
          <a:p>
            <a:pPr algn="ctr">
              <a:defRPr/>
            </a:pPr>
            <a:endParaRPr lang="en-US" sz="1680" kern="0" err="1">
              <a:solidFill>
                <a:srgbClr val="313131"/>
              </a:solidFill>
              <a:latin typeface="Arial"/>
            </a:endParaRPr>
          </a:p>
        </p:txBody>
      </p:sp>
      <p:sp>
        <p:nvSpPr>
          <p:cNvPr id="32" name="Rectangle 31">
            <a:extLst>
              <a:ext uri="{FF2B5EF4-FFF2-40B4-BE49-F238E27FC236}">
                <a16:creationId xmlns:a16="http://schemas.microsoft.com/office/drawing/2014/main" id="{A881A47D-ECEF-4F1E-BC37-C76ADC683243}"/>
              </a:ext>
            </a:extLst>
          </p:cNvPr>
          <p:cNvSpPr/>
          <p:nvPr/>
        </p:nvSpPr>
        <p:spPr>
          <a:xfrm>
            <a:off x="1468967" y="2311400"/>
            <a:ext cx="1581151" cy="831851"/>
          </a:xfrm>
          <a:prstGeom prst="rect">
            <a:avLst/>
          </a:prstGeom>
          <a:solidFill>
            <a:srgbClr val="00A1DE"/>
          </a:solidFill>
          <a:ln w="12700" cap="flat" cmpd="sng" algn="ctr">
            <a:noFill/>
            <a:prstDash val="solid"/>
          </a:ln>
          <a:effectLst/>
        </p:spPr>
        <p:txBody>
          <a:bodyPr lIns="109728" tIns="109728" rIns="109728" bIns="109728" anchor="ctr"/>
          <a:lstStyle/>
          <a:p>
            <a:pPr algn="ctr">
              <a:defRPr/>
            </a:pPr>
            <a:endParaRPr lang="en-US" sz="1680" kern="0" err="1">
              <a:solidFill>
                <a:srgbClr val="313131"/>
              </a:solidFill>
              <a:latin typeface="Arial"/>
            </a:endParaRPr>
          </a:p>
        </p:txBody>
      </p:sp>
      <p:sp>
        <p:nvSpPr>
          <p:cNvPr id="33" name="Rectangle 32">
            <a:extLst>
              <a:ext uri="{FF2B5EF4-FFF2-40B4-BE49-F238E27FC236}">
                <a16:creationId xmlns:a16="http://schemas.microsoft.com/office/drawing/2014/main" id="{F9B4C1C2-A4B0-4C1D-94D9-4F1F1AEFE4FD}"/>
              </a:ext>
            </a:extLst>
          </p:cNvPr>
          <p:cNvSpPr/>
          <p:nvPr/>
        </p:nvSpPr>
        <p:spPr>
          <a:xfrm>
            <a:off x="1468967" y="3388785"/>
            <a:ext cx="1581151" cy="831849"/>
          </a:xfrm>
          <a:prstGeom prst="rect">
            <a:avLst/>
          </a:prstGeom>
          <a:solidFill>
            <a:srgbClr val="313131">
              <a:lumMod val="75000"/>
              <a:lumOff val="25000"/>
            </a:srgbClr>
          </a:solidFill>
          <a:ln w="12700" cap="flat" cmpd="sng" algn="ctr">
            <a:noFill/>
            <a:prstDash val="solid"/>
          </a:ln>
          <a:effectLst/>
        </p:spPr>
        <p:txBody>
          <a:bodyPr lIns="109728" tIns="109728" rIns="109728" bIns="109728" anchor="ctr"/>
          <a:lstStyle/>
          <a:p>
            <a:pPr algn="ctr">
              <a:defRPr/>
            </a:pPr>
            <a:endParaRPr lang="en-US" sz="1680" kern="0" err="1">
              <a:solidFill>
                <a:srgbClr val="313131"/>
              </a:solidFill>
              <a:latin typeface="Arial"/>
            </a:endParaRPr>
          </a:p>
        </p:txBody>
      </p:sp>
      <p:sp>
        <p:nvSpPr>
          <p:cNvPr id="34" name="Rectangle 33">
            <a:extLst>
              <a:ext uri="{FF2B5EF4-FFF2-40B4-BE49-F238E27FC236}">
                <a16:creationId xmlns:a16="http://schemas.microsoft.com/office/drawing/2014/main" id="{07F2AFB0-7F0B-4C83-8CF9-F49247F17D89}"/>
              </a:ext>
            </a:extLst>
          </p:cNvPr>
          <p:cNvSpPr/>
          <p:nvPr/>
        </p:nvSpPr>
        <p:spPr>
          <a:xfrm>
            <a:off x="1468967" y="4487333"/>
            <a:ext cx="1581151" cy="831851"/>
          </a:xfrm>
          <a:prstGeom prst="rect">
            <a:avLst/>
          </a:prstGeom>
          <a:solidFill>
            <a:srgbClr val="81BC00"/>
          </a:solidFill>
          <a:ln w="12700" cap="flat" cmpd="sng" algn="ctr">
            <a:noFill/>
            <a:prstDash val="solid"/>
          </a:ln>
          <a:effectLst/>
        </p:spPr>
        <p:txBody>
          <a:bodyPr lIns="109728" tIns="109728" rIns="109728" bIns="109728" anchor="ctr"/>
          <a:lstStyle/>
          <a:p>
            <a:pPr algn="ctr">
              <a:defRPr/>
            </a:pPr>
            <a:endParaRPr lang="en-US" sz="1680" kern="0" err="1">
              <a:solidFill>
                <a:srgbClr val="313131"/>
              </a:solidFill>
              <a:latin typeface="Arial"/>
            </a:endParaRPr>
          </a:p>
        </p:txBody>
      </p:sp>
      <p:sp>
        <p:nvSpPr>
          <p:cNvPr id="35" name="Rectangle 34">
            <a:extLst>
              <a:ext uri="{FF2B5EF4-FFF2-40B4-BE49-F238E27FC236}">
                <a16:creationId xmlns:a16="http://schemas.microsoft.com/office/drawing/2014/main" id="{18D72F26-FDA3-4286-86AE-D5598DD5A40F}"/>
              </a:ext>
            </a:extLst>
          </p:cNvPr>
          <p:cNvSpPr/>
          <p:nvPr/>
        </p:nvSpPr>
        <p:spPr>
          <a:xfrm>
            <a:off x="1468967" y="5568952"/>
            <a:ext cx="1581151" cy="831849"/>
          </a:xfrm>
          <a:prstGeom prst="rect">
            <a:avLst/>
          </a:prstGeom>
          <a:solidFill>
            <a:srgbClr val="8C8C8C"/>
          </a:solidFill>
          <a:ln w="12700" cap="flat" cmpd="sng" algn="ctr">
            <a:noFill/>
            <a:prstDash val="solid"/>
          </a:ln>
          <a:effectLst/>
        </p:spPr>
        <p:txBody>
          <a:bodyPr lIns="109728" tIns="109728" rIns="109728" bIns="109728" anchor="ctr"/>
          <a:lstStyle/>
          <a:p>
            <a:pPr algn="ctr">
              <a:defRPr/>
            </a:pPr>
            <a:endParaRPr lang="en-US" sz="1680" kern="0" err="1">
              <a:solidFill>
                <a:srgbClr val="313131"/>
              </a:solidFill>
              <a:latin typeface="Arial"/>
            </a:endParaRPr>
          </a:p>
        </p:txBody>
      </p:sp>
      <p:sp>
        <p:nvSpPr>
          <p:cNvPr id="36" name="Isosceles Triangle 35">
            <a:extLst>
              <a:ext uri="{FF2B5EF4-FFF2-40B4-BE49-F238E27FC236}">
                <a16:creationId xmlns:a16="http://schemas.microsoft.com/office/drawing/2014/main" id="{1F42C14E-0873-4DE5-A6EA-126ED38E5A50}"/>
              </a:ext>
            </a:extLst>
          </p:cNvPr>
          <p:cNvSpPr/>
          <p:nvPr/>
        </p:nvSpPr>
        <p:spPr>
          <a:xfrm rot="16200000">
            <a:off x="2597151" y="3767667"/>
            <a:ext cx="294216" cy="611717"/>
          </a:xfrm>
          <a:prstGeom prst="triangle">
            <a:avLst/>
          </a:prstGeom>
          <a:solidFill>
            <a:srgbClr val="313131"/>
          </a:solidFill>
          <a:ln w="12700" cap="flat" cmpd="sng" algn="ctr">
            <a:noFill/>
            <a:prstDash val="solid"/>
          </a:ln>
          <a:effectLst/>
        </p:spPr>
        <p:txBody>
          <a:bodyPr lIns="43200" tIns="43200" rIns="43200" bIns="43200" anchor="ctr"/>
          <a:lstStyle/>
          <a:p>
            <a:pPr algn="ctr">
              <a:defRPr/>
            </a:pPr>
            <a:endParaRPr lang="en-US" sz="1680" kern="0" err="1">
              <a:solidFill>
                <a:srgbClr val="313131"/>
              </a:solidFill>
              <a:latin typeface="Arial"/>
            </a:endParaRPr>
          </a:p>
        </p:txBody>
      </p:sp>
      <p:sp>
        <p:nvSpPr>
          <p:cNvPr id="37" name="Round Same Side Corner Rectangle 36">
            <a:extLst>
              <a:ext uri="{FF2B5EF4-FFF2-40B4-BE49-F238E27FC236}">
                <a16:creationId xmlns:a16="http://schemas.microsoft.com/office/drawing/2014/main" id="{48AADFBE-F415-4FB7-A3F1-4C8EB3717AFC}"/>
              </a:ext>
            </a:extLst>
          </p:cNvPr>
          <p:cNvSpPr/>
          <p:nvPr/>
        </p:nvSpPr>
        <p:spPr>
          <a:xfrm rot="5400000">
            <a:off x="6155267" y="-469900"/>
            <a:ext cx="806451" cy="8240184"/>
          </a:xfrm>
          <a:prstGeom prst="round2SameRect">
            <a:avLst>
              <a:gd name="adj1" fmla="val 50000"/>
              <a:gd name="adj2" fmla="val 0"/>
            </a:avLst>
          </a:prstGeom>
          <a:solidFill>
            <a:srgbClr val="313131">
              <a:lumMod val="75000"/>
              <a:lumOff val="25000"/>
            </a:srgbClr>
          </a:solidFill>
          <a:ln w="9525" cap="flat" cmpd="sng" algn="ctr">
            <a:solidFill>
              <a:sysClr val="window" lastClr="FFFFFF"/>
            </a:solidFill>
            <a:prstDash val="solid"/>
          </a:ln>
          <a:effectLst/>
        </p:spPr>
        <p:txBody>
          <a:bodyPr lIns="109728" tIns="109728" rIns="109728" bIns="109728" anchor="ctr"/>
          <a:lstStyle/>
          <a:p>
            <a:pPr algn="ctr">
              <a:defRPr/>
            </a:pPr>
            <a:endParaRPr lang="en-US" sz="2400" kern="0" err="1">
              <a:solidFill>
                <a:sysClr val="window" lastClr="FFFFFF"/>
              </a:solidFill>
              <a:latin typeface="Arial"/>
            </a:endParaRPr>
          </a:p>
        </p:txBody>
      </p:sp>
      <p:sp>
        <p:nvSpPr>
          <p:cNvPr id="38" name="Isosceles Triangle 37">
            <a:extLst>
              <a:ext uri="{FF2B5EF4-FFF2-40B4-BE49-F238E27FC236}">
                <a16:creationId xmlns:a16="http://schemas.microsoft.com/office/drawing/2014/main" id="{4B1F87C7-8EB7-4643-8597-F9CB3A1084A5}"/>
              </a:ext>
            </a:extLst>
          </p:cNvPr>
          <p:cNvSpPr/>
          <p:nvPr/>
        </p:nvSpPr>
        <p:spPr>
          <a:xfrm rot="16200000">
            <a:off x="2579159" y="4848226"/>
            <a:ext cx="330200" cy="611717"/>
          </a:xfrm>
          <a:prstGeom prst="triangle">
            <a:avLst/>
          </a:prstGeom>
          <a:solidFill>
            <a:srgbClr val="3C8A2E"/>
          </a:solidFill>
          <a:ln w="12700" cap="flat" cmpd="sng" algn="ctr">
            <a:noFill/>
            <a:prstDash val="solid"/>
          </a:ln>
          <a:effectLst/>
        </p:spPr>
        <p:txBody>
          <a:bodyPr lIns="43200" tIns="43200" rIns="43200" bIns="43200" anchor="ctr"/>
          <a:lstStyle/>
          <a:p>
            <a:pPr algn="ctr">
              <a:defRPr/>
            </a:pPr>
            <a:endParaRPr lang="en-US" sz="1680" kern="0" err="1">
              <a:solidFill>
                <a:srgbClr val="313131"/>
              </a:solidFill>
              <a:latin typeface="Arial"/>
            </a:endParaRPr>
          </a:p>
        </p:txBody>
      </p:sp>
      <p:sp>
        <p:nvSpPr>
          <p:cNvPr id="39" name="Round Same Side Corner Rectangle 38">
            <a:extLst>
              <a:ext uri="{FF2B5EF4-FFF2-40B4-BE49-F238E27FC236}">
                <a16:creationId xmlns:a16="http://schemas.microsoft.com/office/drawing/2014/main" id="{A7B12B80-91F7-494A-8DAF-6CE37D41F690}"/>
              </a:ext>
            </a:extLst>
          </p:cNvPr>
          <p:cNvSpPr/>
          <p:nvPr/>
        </p:nvSpPr>
        <p:spPr>
          <a:xfrm rot="5400000">
            <a:off x="6154209" y="612776"/>
            <a:ext cx="808567" cy="8240184"/>
          </a:xfrm>
          <a:prstGeom prst="round2SameRect">
            <a:avLst>
              <a:gd name="adj1" fmla="val 50000"/>
              <a:gd name="adj2" fmla="val 0"/>
            </a:avLst>
          </a:prstGeom>
          <a:solidFill>
            <a:srgbClr val="81BC00"/>
          </a:solidFill>
          <a:ln w="9525" cap="flat" cmpd="sng" algn="ctr">
            <a:solidFill>
              <a:sysClr val="window" lastClr="FFFFFF"/>
            </a:solidFill>
            <a:prstDash val="solid"/>
          </a:ln>
          <a:effectLst/>
        </p:spPr>
        <p:txBody>
          <a:bodyPr lIns="109728" tIns="109728" rIns="109728" bIns="109728" anchor="ctr"/>
          <a:lstStyle/>
          <a:p>
            <a:pPr algn="ctr">
              <a:defRPr/>
            </a:pPr>
            <a:endParaRPr lang="en-US" sz="2400" kern="0" dirty="0">
              <a:solidFill>
                <a:sysClr val="window" lastClr="FFFFFF"/>
              </a:solidFill>
              <a:latin typeface="Arial"/>
            </a:endParaRPr>
          </a:p>
        </p:txBody>
      </p:sp>
      <p:sp>
        <p:nvSpPr>
          <p:cNvPr id="40" name="Isosceles Triangle 39">
            <a:extLst>
              <a:ext uri="{FF2B5EF4-FFF2-40B4-BE49-F238E27FC236}">
                <a16:creationId xmlns:a16="http://schemas.microsoft.com/office/drawing/2014/main" id="{2EF12E31-0363-4316-8614-38AEF80035F3}"/>
              </a:ext>
            </a:extLst>
          </p:cNvPr>
          <p:cNvSpPr/>
          <p:nvPr/>
        </p:nvSpPr>
        <p:spPr>
          <a:xfrm rot="16200000">
            <a:off x="2579159" y="5925608"/>
            <a:ext cx="330200" cy="611717"/>
          </a:xfrm>
          <a:prstGeom prst="triangle">
            <a:avLst/>
          </a:prstGeom>
          <a:solidFill>
            <a:srgbClr val="575757"/>
          </a:solidFill>
          <a:ln w="12700" cap="flat" cmpd="sng" algn="ctr">
            <a:noFill/>
            <a:prstDash val="solid"/>
          </a:ln>
          <a:effectLst/>
        </p:spPr>
        <p:txBody>
          <a:bodyPr lIns="43200" tIns="43200" rIns="43200" bIns="43200" anchor="ctr"/>
          <a:lstStyle/>
          <a:p>
            <a:pPr algn="ctr">
              <a:defRPr/>
            </a:pPr>
            <a:endParaRPr lang="en-US" sz="1680" kern="0" err="1">
              <a:solidFill>
                <a:srgbClr val="313131"/>
              </a:solidFill>
              <a:latin typeface="Arial"/>
            </a:endParaRPr>
          </a:p>
        </p:txBody>
      </p:sp>
      <p:sp>
        <p:nvSpPr>
          <p:cNvPr id="41" name="Round Same Side Corner Rectangle 40">
            <a:extLst>
              <a:ext uri="{FF2B5EF4-FFF2-40B4-BE49-F238E27FC236}">
                <a16:creationId xmlns:a16="http://schemas.microsoft.com/office/drawing/2014/main" id="{0C233CF9-0109-49FC-8D21-74F07FA644CC}"/>
              </a:ext>
            </a:extLst>
          </p:cNvPr>
          <p:cNvSpPr/>
          <p:nvPr/>
        </p:nvSpPr>
        <p:spPr>
          <a:xfrm rot="5400000">
            <a:off x="6155268" y="1695451"/>
            <a:ext cx="806449" cy="8240184"/>
          </a:xfrm>
          <a:prstGeom prst="round2SameRect">
            <a:avLst>
              <a:gd name="adj1" fmla="val 50000"/>
              <a:gd name="adj2" fmla="val 0"/>
            </a:avLst>
          </a:prstGeom>
          <a:solidFill>
            <a:srgbClr val="8C8C8C"/>
          </a:solidFill>
          <a:ln w="9525" cap="flat" cmpd="sng" algn="ctr">
            <a:solidFill>
              <a:sysClr val="window" lastClr="FFFFFF"/>
            </a:solidFill>
            <a:prstDash val="solid"/>
          </a:ln>
          <a:effectLst/>
        </p:spPr>
        <p:txBody>
          <a:bodyPr lIns="109728" tIns="109728" rIns="109728" bIns="109728" anchor="ctr"/>
          <a:lstStyle/>
          <a:p>
            <a:pPr algn="ctr">
              <a:defRPr/>
            </a:pPr>
            <a:endParaRPr lang="en-US" sz="2400" kern="0" err="1">
              <a:solidFill>
                <a:sysClr val="window" lastClr="FFFFFF"/>
              </a:solidFill>
              <a:latin typeface="Arial"/>
            </a:endParaRPr>
          </a:p>
        </p:txBody>
      </p:sp>
      <p:sp>
        <p:nvSpPr>
          <p:cNvPr id="42" name="Isosceles Triangle 41">
            <a:extLst>
              <a:ext uri="{FF2B5EF4-FFF2-40B4-BE49-F238E27FC236}">
                <a16:creationId xmlns:a16="http://schemas.microsoft.com/office/drawing/2014/main" id="{96E32971-DC79-40CE-9886-D3806A994DB9}"/>
              </a:ext>
            </a:extLst>
          </p:cNvPr>
          <p:cNvSpPr/>
          <p:nvPr/>
        </p:nvSpPr>
        <p:spPr>
          <a:xfrm rot="16200000">
            <a:off x="2596092" y="2689226"/>
            <a:ext cx="296333" cy="611717"/>
          </a:xfrm>
          <a:prstGeom prst="triangle">
            <a:avLst/>
          </a:prstGeom>
          <a:solidFill>
            <a:srgbClr val="0079A6"/>
          </a:solidFill>
          <a:ln w="12700" cap="flat" cmpd="sng" algn="ctr">
            <a:noFill/>
            <a:prstDash val="solid"/>
          </a:ln>
          <a:effectLst/>
        </p:spPr>
        <p:txBody>
          <a:bodyPr lIns="43200" tIns="43200" rIns="43200" bIns="43200" anchor="ctr"/>
          <a:lstStyle/>
          <a:p>
            <a:pPr algn="ctr">
              <a:defRPr/>
            </a:pPr>
            <a:endParaRPr lang="en-US" sz="1680" kern="0" err="1">
              <a:solidFill>
                <a:srgbClr val="313131"/>
              </a:solidFill>
              <a:latin typeface="Arial"/>
            </a:endParaRPr>
          </a:p>
        </p:txBody>
      </p:sp>
      <p:sp>
        <p:nvSpPr>
          <p:cNvPr id="43" name="Round Same Side Corner Rectangle 42">
            <a:extLst>
              <a:ext uri="{FF2B5EF4-FFF2-40B4-BE49-F238E27FC236}">
                <a16:creationId xmlns:a16="http://schemas.microsoft.com/office/drawing/2014/main" id="{14642CAF-AA4C-48B6-87D3-4C71D0AAAE70}"/>
              </a:ext>
            </a:extLst>
          </p:cNvPr>
          <p:cNvSpPr/>
          <p:nvPr/>
        </p:nvSpPr>
        <p:spPr>
          <a:xfrm rot="5400000">
            <a:off x="6154209" y="-1552575"/>
            <a:ext cx="808567" cy="8240184"/>
          </a:xfrm>
          <a:prstGeom prst="round2SameRect">
            <a:avLst>
              <a:gd name="adj1" fmla="val 50000"/>
              <a:gd name="adj2" fmla="val 0"/>
            </a:avLst>
          </a:prstGeom>
          <a:solidFill>
            <a:srgbClr val="00A1DE"/>
          </a:solidFill>
          <a:ln w="9525" cap="flat" cmpd="sng" algn="ctr">
            <a:solidFill>
              <a:sysClr val="window" lastClr="FFFFFF"/>
            </a:solidFill>
            <a:prstDash val="solid"/>
          </a:ln>
          <a:effectLst/>
        </p:spPr>
        <p:txBody>
          <a:bodyPr lIns="109728" tIns="109728" rIns="109728" bIns="109728" anchor="ctr"/>
          <a:lstStyle/>
          <a:p>
            <a:pPr algn="ctr">
              <a:defRPr/>
            </a:pPr>
            <a:endParaRPr lang="en-US" sz="2400" kern="0" dirty="0">
              <a:solidFill>
                <a:sysClr val="window" lastClr="FFFFFF"/>
              </a:solidFill>
              <a:latin typeface="Arial"/>
            </a:endParaRPr>
          </a:p>
        </p:txBody>
      </p:sp>
      <p:sp>
        <p:nvSpPr>
          <p:cNvPr id="44" name="Isosceles Triangle 43">
            <a:extLst>
              <a:ext uri="{FF2B5EF4-FFF2-40B4-BE49-F238E27FC236}">
                <a16:creationId xmlns:a16="http://schemas.microsoft.com/office/drawing/2014/main" id="{1EA778E0-D2F9-4668-9602-AA65124723C2}"/>
              </a:ext>
            </a:extLst>
          </p:cNvPr>
          <p:cNvSpPr/>
          <p:nvPr/>
        </p:nvSpPr>
        <p:spPr>
          <a:xfrm rot="16200000">
            <a:off x="2597151" y="1591734"/>
            <a:ext cx="294216" cy="611717"/>
          </a:xfrm>
          <a:prstGeom prst="triangle">
            <a:avLst/>
          </a:prstGeom>
          <a:solidFill>
            <a:srgbClr val="575757"/>
          </a:solidFill>
          <a:ln w="12700" cap="flat" cmpd="sng" algn="ctr">
            <a:noFill/>
            <a:prstDash val="solid"/>
          </a:ln>
          <a:effectLst/>
        </p:spPr>
        <p:txBody>
          <a:bodyPr lIns="43200" tIns="43200" rIns="43200" bIns="43200" anchor="ctr"/>
          <a:lstStyle/>
          <a:p>
            <a:pPr algn="ctr">
              <a:defRPr/>
            </a:pPr>
            <a:endParaRPr lang="en-US" sz="1680" kern="0" err="1">
              <a:solidFill>
                <a:srgbClr val="313131"/>
              </a:solidFill>
              <a:latin typeface="Arial"/>
            </a:endParaRPr>
          </a:p>
        </p:txBody>
      </p:sp>
      <p:sp>
        <p:nvSpPr>
          <p:cNvPr id="45" name="Round Same Side Corner Rectangle 44">
            <a:extLst>
              <a:ext uri="{FF2B5EF4-FFF2-40B4-BE49-F238E27FC236}">
                <a16:creationId xmlns:a16="http://schemas.microsoft.com/office/drawing/2014/main" id="{3B120E59-FF62-4C58-8AAE-F48D843C9902}"/>
              </a:ext>
            </a:extLst>
          </p:cNvPr>
          <p:cNvSpPr/>
          <p:nvPr/>
        </p:nvSpPr>
        <p:spPr>
          <a:xfrm rot="5400000">
            <a:off x="6154209" y="-2636308"/>
            <a:ext cx="808567" cy="8240184"/>
          </a:xfrm>
          <a:prstGeom prst="round2SameRect">
            <a:avLst>
              <a:gd name="adj1" fmla="val 50000"/>
              <a:gd name="adj2" fmla="val 0"/>
            </a:avLst>
          </a:prstGeom>
          <a:solidFill>
            <a:srgbClr val="8C8C8C">
              <a:lumMod val="40000"/>
              <a:lumOff val="60000"/>
            </a:srgbClr>
          </a:solidFill>
          <a:ln w="9525" cap="flat" cmpd="sng" algn="ctr">
            <a:solidFill>
              <a:sysClr val="window" lastClr="FFFFFF"/>
            </a:solidFill>
            <a:prstDash val="solid"/>
          </a:ln>
          <a:effectLst/>
        </p:spPr>
        <p:txBody>
          <a:bodyPr lIns="109728" tIns="109728" rIns="109728" bIns="109728" anchor="ctr"/>
          <a:lstStyle/>
          <a:p>
            <a:pPr algn="ctr">
              <a:defRPr/>
            </a:pPr>
            <a:endParaRPr lang="en-US" sz="2400" kern="0" err="1">
              <a:solidFill>
                <a:sysClr val="window" lastClr="FFFFFF"/>
              </a:solidFill>
              <a:latin typeface="Arial"/>
            </a:endParaRPr>
          </a:p>
        </p:txBody>
      </p:sp>
      <p:sp>
        <p:nvSpPr>
          <p:cNvPr id="46" name="TextBox 45">
            <a:extLst>
              <a:ext uri="{FF2B5EF4-FFF2-40B4-BE49-F238E27FC236}">
                <a16:creationId xmlns:a16="http://schemas.microsoft.com/office/drawing/2014/main" id="{AC5A2031-C86D-4B1E-9823-E8B25CF630F2}"/>
              </a:ext>
            </a:extLst>
          </p:cNvPr>
          <p:cNvSpPr txBox="1"/>
          <p:nvPr/>
        </p:nvSpPr>
        <p:spPr>
          <a:xfrm>
            <a:off x="1538818" y="1168401"/>
            <a:ext cx="829733" cy="886397"/>
          </a:xfrm>
          <a:prstGeom prst="rect">
            <a:avLst/>
          </a:prstGeom>
          <a:noFill/>
        </p:spPr>
        <p:txBody>
          <a:bodyPr lIns="0" tIns="0" rIns="0" bIns="0">
            <a:spAutoFit/>
          </a:bodyPr>
          <a:lstStyle/>
          <a:p>
            <a:pPr algn="ctr">
              <a:defRPr/>
            </a:pPr>
            <a:r>
              <a:rPr lang="en-US" sz="5760" kern="0" dirty="0">
                <a:solidFill>
                  <a:srgbClr val="313131"/>
                </a:solidFill>
                <a:latin typeface="Calibri"/>
              </a:rPr>
              <a:t>1</a:t>
            </a:r>
          </a:p>
        </p:txBody>
      </p:sp>
      <p:sp>
        <p:nvSpPr>
          <p:cNvPr id="47" name="TextBox 46">
            <a:extLst>
              <a:ext uri="{FF2B5EF4-FFF2-40B4-BE49-F238E27FC236}">
                <a16:creationId xmlns:a16="http://schemas.microsoft.com/office/drawing/2014/main" id="{1D98D644-9123-41A9-9AA6-D105DAF0D5A4}"/>
              </a:ext>
            </a:extLst>
          </p:cNvPr>
          <p:cNvSpPr txBox="1"/>
          <p:nvPr/>
        </p:nvSpPr>
        <p:spPr>
          <a:xfrm>
            <a:off x="1538818" y="2283885"/>
            <a:ext cx="829733" cy="886397"/>
          </a:xfrm>
          <a:prstGeom prst="rect">
            <a:avLst/>
          </a:prstGeom>
          <a:noFill/>
        </p:spPr>
        <p:txBody>
          <a:bodyPr lIns="0" tIns="0" rIns="0" bIns="0">
            <a:spAutoFit/>
          </a:bodyPr>
          <a:lstStyle/>
          <a:p>
            <a:pPr algn="ctr">
              <a:defRPr/>
            </a:pPr>
            <a:r>
              <a:rPr lang="en-US" sz="5760" kern="0" dirty="0">
                <a:solidFill>
                  <a:sysClr val="window" lastClr="FFFFFF"/>
                </a:solidFill>
                <a:latin typeface="Calibri"/>
              </a:rPr>
              <a:t>2</a:t>
            </a:r>
          </a:p>
        </p:txBody>
      </p:sp>
      <p:sp>
        <p:nvSpPr>
          <p:cNvPr id="48" name="TextBox 47">
            <a:extLst>
              <a:ext uri="{FF2B5EF4-FFF2-40B4-BE49-F238E27FC236}">
                <a16:creationId xmlns:a16="http://schemas.microsoft.com/office/drawing/2014/main" id="{EF578855-46C5-4FE0-9114-814AD7CCDD4B}"/>
              </a:ext>
            </a:extLst>
          </p:cNvPr>
          <p:cNvSpPr txBox="1"/>
          <p:nvPr/>
        </p:nvSpPr>
        <p:spPr>
          <a:xfrm>
            <a:off x="1538818" y="3363385"/>
            <a:ext cx="829733" cy="886397"/>
          </a:xfrm>
          <a:prstGeom prst="rect">
            <a:avLst/>
          </a:prstGeom>
          <a:noFill/>
        </p:spPr>
        <p:txBody>
          <a:bodyPr lIns="0" tIns="0" rIns="0" bIns="0">
            <a:spAutoFit/>
          </a:bodyPr>
          <a:lstStyle/>
          <a:p>
            <a:pPr algn="ctr">
              <a:defRPr/>
            </a:pPr>
            <a:r>
              <a:rPr lang="en-US" sz="5760" kern="0">
                <a:solidFill>
                  <a:sysClr val="window" lastClr="FFFFFF"/>
                </a:solidFill>
                <a:latin typeface="Calibri"/>
              </a:rPr>
              <a:t>3</a:t>
            </a:r>
          </a:p>
        </p:txBody>
      </p:sp>
      <p:sp>
        <p:nvSpPr>
          <p:cNvPr id="49" name="TextBox 48">
            <a:extLst>
              <a:ext uri="{FF2B5EF4-FFF2-40B4-BE49-F238E27FC236}">
                <a16:creationId xmlns:a16="http://schemas.microsoft.com/office/drawing/2014/main" id="{FD9F1026-3516-4F1A-B405-A5F47AE9D2FE}"/>
              </a:ext>
            </a:extLst>
          </p:cNvPr>
          <p:cNvSpPr txBox="1"/>
          <p:nvPr/>
        </p:nvSpPr>
        <p:spPr>
          <a:xfrm>
            <a:off x="1538818" y="4459818"/>
            <a:ext cx="829733" cy="886397"/>
          </a:xfrm>
          <a:prstGeom prst="rect">
            <a:avLst/>
          </a:prstGeom>
          <a:noFill/>
        </p:spPr>
        <p:txBody>
          <a:bodyPr lIns="0" tIns="0" rIns="0" bIns="0">
            <a:spAutoFit/>
          </a:bodyPr>
          <a:lstStyle/>
          <a:p>
            <a:pPr algn="ctr">
              <a:defRPr/>
            </a:pPr>
            <a:r>
              <a:rPr lang="en-US" sz="5760" kern="0">
                <a:solidFill>
                  <a:sysClr val="window" lastClr="FFFFFF"/>
                </a:solidFill>
                <a:latin typeface="Calibri"/>
              </a:rPr>
              <a:t>4</a:t>
            </a:r>
          </a:p>
        </p:txBody>
      </p:sp>
      <p:sp>
        <p:nvSpPr>
          <p:cNvPr id="50" name="TextBox 49">
            <a:extLst>
              <a:ext uri="{FF2B5EF4-FFF2-40B4-BE49-F238E27FC236}">
                <a16:creationId xmlns:a16="http://schemas.microsoft.com/office/drawing/2014/main" id="{A754BC40-541B-4AA8-99DD-C288275E6CF5}"/>
              </a:ext>
            </a:extLst>
          </p:cNvPr>
          <p:cNvSpPr txBox="1"/>
          <p:nvPr/>
        </p:nvSpPr>
        <p:spPr>
          <a:xfrm>
            <a:off x="1538818" y="5537201"/>
            <a:ext cx="829733" cy="886397"/>
          </a:xfrm>
          <a:prstGeom prst="rect">
            <a:avLst/>
          </a:prstGeom>
          <a:noFill/>
        </p:spPr>
        <p:txBody>
          <a:bodyPr lIns="0" tIns="0" rIns="0" bIns="0">
            <a:spAutoFit/>
          </a:bodyPr>
          <a:lstStyle/>
          <a:p>
            <a:pPr algn="ctr">
              <a:defRPr/>
            </a:pPr>
            <a:r>
              <a:rPr lang="en-US" sz="5760" kern="0">
                <a:solidFill>
                  <a:sysClr val="window" lastClr="FFFFFF"/>
                </a:solidFill>
                <a:latin typeface="Calibri"/>
              </a:rPr>
              <a:t>5</a:t>
            </a:r>
          </a:p>
        </p:txBody>
      </p:sp>
      <p:sp>
        <p:nvSpPr>
          <p:cNvPr id="51" name="Rectangle 50">
            <a:extLst>
              <a:ext uri="{FF2B5EF4-FFF2-40B4-BE49-F238E27FC236}">
                <a16:creationId xmlns:a16="http://schemas.microsoft.com/office/drawing/2014/main" id="{FC6E0386-558E-46D2-84D1-A272F75ABA3A}"/>
              </a:ext>
            </a:extLst>
          </p:cNvPr>
          <p:cNvSpPr/>
          <p:nvPr/>
        </p:nvSpPr>
        <p:spPr>
          <a:xfrm>
            <a:off x="2641601" y="1126067"/>
            <a:ext cx="7626351" cy="664797"/>
          </a:xfrm>
          <a:prstGeom prst="rect">
            <a:avLst/>
          </a:prstGeom>
        </p:spPr>
        <p:txBody>
          <a:bodyPr lIns="0" tIns="0" rIns="0" bIns="0">
            <a:spAutoFit/>
          </a:bodyPr>
          <a:lstStyle/>
          <a:p>
            <a:pPr>
              <a:defRPr/>
            </a:pPr>
            <a:r>
              <a:rPr lang="en-US" sz="2160" kern="0" dirty="0">
                <a:solidFill>
                  <a:srgbClr val="313131"/>
                </a:solidFill>
                <a:latin typeface="Calibri"/>
              </a:rPr>
              <a:t>Data Types – Continuous, Discrete, Nominal, Ordinal, Interval, Ratio</a:t>
            </a:r>
            <a:r>
              <a:rPr lang="en-US" sz="2160" kern="0" dirty="0">
                <a:solidFill>
                  <a:prstClr val="black"/>
                </a:solidFill>
                <a:latin typeface="Calibri"/>
              </a:rPr>
              <a:t>, Random Variable, Probability, Probability Distribution</a:t>
            </a:r>
          </a:p>
        </p:txBody>
      </p:sp>
      <p:sp>
        <p:nvSpPr>
          <p:cNvPr id="52" name="Rectangle 51">
            <a:extLst>
              <a:ext uri="{FF2B5EF4-FFF2-40B4-BE49-F238E27FC236}">
                <a16:creationId xmlns:a16="http://schemas.microsoft.com/office/drawing/2014/main" id="{73C2E292-87FF-4D84-A7E3-736E863FF6D1}"/>
              </a:ext>
            </a:extLst>
          </p:cNvPr>
          <p:cNvSpPr/>
          <p:nvPr/>
        </p:nvSpPr>
        <p:spPr>
          <a:xfrm>
            <a:off x="2641601" y="2201334"/>
            <a:ext cx="7626351" cy="332399"/>
          </a:xfrm>
          <a:prstGeom prst="rect">
            <a:avLst/>
          </a:prstGeom>
        </p:spPr>
        <p:txBody>
          <a:bodyPr lIns="0" tIns="0" rIns="0" bIns="0">
            <a:spAutoFit/>
          </a:bodyPr>
          <a:lstStyle/>
          <a:p>
            <a:pPr>
              <a:defRPr/>
            </a:pPr>
            <a:r>
              <a:rPr lang="en-US" sz="2160" kern="0" dirty="0">
                <a:solidFill>
                  <a:sysClr val="window" lastClr="FFFFFF"/>
                </a:solidFill>
                <a:latin typeface="Calibri"/>
              </a:rPr>
              <a:t>First, second, third &amp; fourth moment business decisions</a:t>
            </a:r>
          </a:p>
        </p:txBody>
      </p:sp>
      <p:sp>
        <p:nvSpPr>
          <p:cNvPr id="53" name="Rectangle 52">
            <a:extLst>
              <a:ext uri="{FF2B5EF4-FFF2-40B4-BE49-F238E27FC236}">
                <a16:creationId xmlns:a16="http://schemas.microsoft.com/office/drawing/2014/main" id="{4EDDCE65-8504-4494-A52A-504A0CB68E01}"/>
              </a:ext>
            </a:extLst>
          </p:cNvPr>
          <p:cNvSpPr/>
          <p:nvPr/>
        </p:nvSpPr>
        <p:spPr>
          <a:xfrm>
            <a:off x="2641601" y="3276601"/>
            <a:ext cx="7626351" cy="664797"/>
          </a:xfrm>
          <a:prstGeom prst="rect">
            <a:avLst/>
          </a:prstGeom>
        </p:spPr>
        <p:txBody>
          <a:bodyPr lIns="0" tIns="0" rIns="0" bIns="0">
            <a:spAutoFit/>
          </a:bodyPr>
          <a:lstStyle/>
          <a:p>
            <a:pPr>
              <a:defRPr/>
            </a:pPr>
            <a:r>
              <a:rPr lang="en-US" sz="2160" kern="0" dirty="0">
                <a:solidFill>
                  <a:sysClr val="window" lastClr="FFFFFF"/>
                </a:solidFill>
                <a:latin typeface="Calibri"/>
              </a:rPr>
              <a:t>Graphical representation – </a:t>
            </a:r>
            <a:r>
              <a:rPr lang="en-US" sz="2160" kern="0" dirty="0" err="1">
                <a:solidFill>
                  <a:sysClr val="window" lastClr="FFFFFF"/>
                </a:solidFill>
                <a:latin typeface="Calibri"/>
              </a:rPr>
              <a:t>Barplot</a:t>
            </a:r>
            <a:r>
              <a:rPr lang="en-US" sz="2160" kern="0" dirty="0">
                <a:solidFill>
                  <a:sysClr val="window" lastClr="FFFFFF"/>
                </a:solidFill>
                <a:latin typeface="Calibri"/>
              </a:rPr>
              <a:t>, Histogram, Boxplot, Scatter diagram</a:t>
            </a:r>
          </a:p>
        </p:txBody>
      </p:sp>
      <p:sp>
        <p:nvSpPr>
          <p:cNvPr id="54" name="Rectangle 53">
            <a:extLst>
              <a:ext uri="{FF2B5EF4-FFF2-40B4-BE49-F238E27FC236}">
                <a16:creationId xmlns:a16="http://schemas.microsoft.com/office/drawing/2014/main" id="{4D636662-5969-410B-895E-29E571BED5DD}"/>
              </a:ext>
            </a:extLst>
          </p:cNvPr>
          <p:cNvSpPr/>
          <p:nvPr/>
        </p:nvSpPr>
        <p:spPr>
          <a:xfrm>
            <a:off x="2641601" y="4377267"/>
            <a:ext cx="7626351" cy="332399"/>
          </a:xfrm>
          <a:prstGeom prst="rect">
            <a:avLst/>
          </a:prstGeom>
        </p:spPr>
        <p:txBody>
          <a:bodyPr lIns="0" tIns="0" rIns="0" bIns="0">
            <a:spAutoFit/>
          </a:bodyPr>
          <a:lstStyle/>
          <a:p>
            <a:pPr>
              <a:defRPr/>
            </a:pPr>
            <a:r>
              <a:rPr lang="en-US" sz="2160" kern="0" dirty="0">
                <a:solidFill>
                  <a:sysClr val="window" lastClr="FFFFFF"/>
                </a:solidFill>
                <a:latin typeface="Calibri"/>
              </a:rPr>
              <a:t>Hypothesis Testing </a:t>
            </a:r>
          </a:p>
        </p:txBody>
      </p:sp>
      <p:sp>
        <p:nvSpPr>
          <p:cNvPr id="55" name="Rectangle 54">
            <a:extLst>
              <a:ext uri="{FF2B5EF4-FFF2-40B4-BE49-F238E27FC236}">
                <a16:creationId xmlns:a16="http://schemas.microsoft.com/office/drawing/2014/main" id="{C3570D6C-8E85-4FDE-AD47-DD3B8FEEACE8}"/>
              </a:ext>
            </a:extLst>
          </p:cNvPr>
          <p:cNvSpPr/>
          <p:nvPr/>
        </p:nvSpPr>
        <p:spPr>
          <a:xfrm>
            <a:off x="2641601" y="5454651"/>
            <a:ext cx="7626351" cy="332399"/>
          </a:xfrm>
          <a:prstGeom prst="rect">
            <a:avLst/>
          </a:prstGeom>
        </p:spPr>
        <p:txBody>
          <a:bodyPr lIns="0" tIns="0" rIns="0" bIns="0">
            <a:spAutoFit/>
          </a:bodyPr>
          <a:lstStyle/>
          <a:p>
            <a:pPr>
              <a:defRPr/>
            </a:pPr>
            <a:r>
              <a:rPr lang="en-US" sz="2160" kern="0" dirty="0">
                <a:solidFill>
                  <a:sysClr val="window" lastClr="FFFFFF"/>
                </a:solidFill>
                <a:latin typeface="Calibri"/>
              </a:rPr>
              <a:t>Simple Linear Regression</a:t>
            </a:r>
          </a:p>
        </p:txBody>
      </p:sp>
      <p:sp>
        <p:nvSpPr>
          <p:cNvPr id="56" name="Title 1">
            <a:extLst>
              <a:ext uri="{FF2B5EF4-FFF2-40B4-BE49-F238E27FC236}">
                <a16:creationId xmlns:a16="http://schemas.microsoft.com/office/drawing/2014/main" id="{2390F0AC-CE13-4936-B13F-63A409F9CBDC}"/>
              </a:ext>
            </a:extLst>
          </p:cNvPr>
          <p:cNvSpPr>
            <a:spLocks noGrp="1"/>
          </p:cNvSpPr>
          <p:nvPr>
            <p:ph type="title"/>
          </p:nvPr>
        </p:nvSpPr>
        <p:spPr>
          <a:xfrm>
            <a:off x="609601" y="2117"/>
            <a:ext cx="9876367" cy="8784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rtlCol="0">
            <a:normAutofit/>
          </a:bodyPr>
          <a:lstStyle/>
          <a:p>
            <a:pPr defTabSz="1097253">
              <a:defRPr/>
            </a:pPr>
            <a:r>
              <a:rPr lang="en-GB" sz="3840" dirty="0">
                <a:solidFill>
                  <a:schemeClr val="accent5">
                    <a:lumMod val="75000"/>
                  </a:schemeClr>
                </a:solidFill>
                <a:latin typeface="Times New Roman" pitchFamily="18" charset="0"/>
                <a:ea typeface="+mj-ea"/>
                <a:cs typeface="Times New Roman" pitchFamily="18" charset="0"/>
              </a:rPr>
              <a:t>Agenda – Basic Statistics</a:t>
            </a:r>
            <a:endParaRPr lang="en-IN" sz="3840" dirty="0">
              <a:solidFill>
                <a:schemeClr val="accent5">
                  <a:lumMod val="75000"/>
                </a:schemeClr>
              </a:solidFill>
              <a:latin typeface="Times New Roman" pitchFamily="18" charset="0"/>
              <a:ea typeface="+mj-ea"/>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Table 20">
            <a:extLst>
              <a:ext uri="{FF2B5EF4-FFF2-40B4-BE49-F238E27FC236}">
                <a16:creationId xmlns:a16="http://schemas.microsoft.com/office/drawing/2014/main" id="{FC9C0AE7-A1E2-431D-9C14-CB05467A1E8A}"/>
              </a:ext>
            </a:extLst>
          </p:cNvPr>
          <p:cNvGraphicFramePr>
            <a:graphicFrameLocks noGrp="1"/>
          </p:cNvGraphicFramePr>
          <p:nvPr/>
        </p:nvGraphicFramePr>
        <p:xfrm>
          <a:off x="1356784" y="1143000"/>
          <a:ext cx="9144000" cy="2260601"/>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gridCol w="3048000">
                  <a:extLst>
                    <a:ext uri="{9D8B030D-6E8A-4147-A177-3AD203B41FA5}">
                      <a16:colId xmlns:a16="http://schemas.microsoft.com/office/drawing/2014/main" val="20002"/>
                    </a:ext>
                  </a:extLst>
                </a:gridCol>
              </a:tblGrid>
              <a:tr h="554487">
                <a:tc>
                  <a:txBody>
                    <a:bodyPr/>
                    <a:lstStyle/>
                    <a:p>
                      <a:r>
                        <a:rPr lang="en-US" sz="1900" dirty="0"/>
                        <a:t>Dispersion</a:t>
                      </a:r>
                    </a:p>
                  </a:txBody>
                  <a:tcPr marL="109728" marR="109728" marT="45721" marB="45721" anchor="ctr"/>
                </a:tc>
                <a:tc>
                  <a:txBody>
                    <a:bodyPr/>
                    <a:lstStyle/>
                    <a:p>
                      <a:r>
                        <a:rPr lang="en-US" sz="1900" dirty="0"/>
                        <a:t>Population</a:t>
                      </a:r>
                    </a:p>
                  </a:txBody>
                  <a:tcPr marL="109728" marR="109728" marT="45721" marB="45721" anchor="ctr"/>
                </a:tc>
                <a:tc>
                  <a:txBody>
                    <a:bodyPr/>
                    <a:lstStyle/>
                    <a:p>
                      <a:r>
                        <a:rPr lang="en-US" sz="1900" dirty="0"/>
                        <a:t>Sample</a:t>
                      </a:r>
                    </a:p>
                  </a:txBody>
                  <a:tcPr marL="109728" marR="109728" marT="45721" marB="45721" anchor="ctr"/>
                </a:tc>
                <a:extLst>
                  <a:ext uri="{0D108BD9-81ED-4DB2-BD59-A6C34878D82A}">
                    <a16:rowId xmlns:a16="http://schemas.microsoft.com/office/drawing/2014/main" val="10000"/>
                  </a:ext>
                </a:extLst>
              </a:tr>
              <a:tr h="554487">
                <a:tc>
                  <a:txBody>
                    <a:bodyPr/>
                    <a:lstStyle/>
                    <a:p>
                      <a:r>
                        <a:rPr lang="en-US" sz="1900" dirty="0"/>
                        <a:t>Variance</a:t>
                      </a:r>
                    </a:p>
                  </a:txBody>
                  <a:tcPr marL="109728" marR="109728" marT="45721" marB="45721" anchor="ctr"/>
                </a:tc>
                <a:tc>
                  <a:txBody>
                    <a:bodyPr/>
                    <a:lstStyle/>
                    <a:p>
                      <a:endParaRPr lang="en-US" sz="1900" dirty="0"/>
                    </a:p>
                  </a:txBody>
                  <a:tcPr marL="109728" marR="109728" marT="45721" marB="45721"/>
                </a:tc>
                <a:tc>
                  <a:txBody>
                    <a:bodyPr/>
                    <a:lstStyle/>
                    <a:p>
                      <a:endParaRPr lang="en-US" sz="1900" dirty="0"/>
                    </a:p>
                  </a:txBody>
                  <a:tcPr marL="109728" marR="109728" marT="45721" marB="45721"/>
                </a:tc>
                <a:extLst>
                  <a:ext uri="{0D108BD9-81ED-4DB2-BD59-A6C34878D82A}">
                    <a16:rowId xmlns:a16="http://schemas.microsoft.com/office/drawing/2014/main" val="10001"/>
                  </a:ext>
                </a:extLst>
              </a:tr>
              <a:tr h="597140">
                <a:tc>
                  <a:txBody>
                    <a:bodyPr/>
                    <a:lstStyle/>
                    <a:p>
                      <a:r>
                        <a:rPr lang="en-US" sz="1900" dirty="0"/>
                        <a:t>Standard Deviation</a:t>
                      </a:r>
                    </a:p>
                  </a:txBody>
                  <a:tcPr marL="109728" marR="109728" marT="45721" marB="45721" anchor="ctr"/>
                </a:tc>
                <a:tc>
                  <a:txBody>
                    <a:bodyPr/>
                    <a:lstStyle/>
                    <a:p>
                      <a:endParaRPr lang="en-US" sz="1900" dirty="0"/>
                    </a:p>
                  </a:txBody>
                  <a:tcPr marL="109728" marR="109728" marT="45721" marB="45721"/>
                </a:tc>
                <a:tc>
                  <a:txBody>
                    <a:bodyPr/>
                    <a:lstStyle/>
                    <a:p>
                      <a:endParaRPr lang="en-US" sz="1900" dirty="0"/>
                    </a:p>
                  </a:txBody>
                  <a:tcPr marL="109728" marR="109728" marT="45721" marB="45721"/>
                </a:tc>
                <a:extLst>
                  <a:ext uri="{0D108BD9-81ED-4DB2-BD59-A6C34878D82A}">
                    <a16:rowId xmlns:a16="http://schemas.microsoft.com/office/drawing/2014/main" val="10002"/>
                  </a:ext>
                </a:extLst>
              </a:tr>
              <a:tr h="554487">
                <a:tc>
                  <a:txBody>
                    <a:bodyPr/>
                    <a:lstStyle/>
                    <a:p>
                      <a:r>
                        <a:rPr lang="en-US" sz="1900" dirty="0"/>
                        <a:t>Range</a:t>
                      </a:r>
                    </a:p>
                  </a:txBody>
                  <a:tcPr marL="109728" marR="109728" marT="45721" marB="45721" anchor="ctr"/>
                </a:tc>
                <a:tc gridSpan="2">
                  <a:txBody>
                    <a:bodyPr/>
                    <a:lstStyle/>
                    <a:p>
                      <a:pPr algn="ctr"/>
                      <a:r>
                        <a:rPr lang="en-US" sz="1900" dirty="0"/>
                        <a:t>Max – Min</a:t>
                      </a:r>
                    </a:p>
                  </a:txBody>
                  <a:tcPr marL="109728" marR="109728" marT="45721" marB="45721" anchor="ctr"/>
                </a:tc>
                <a:tc hMerge="1">
                  <a:txBody>
                    <a:bodyPr/>
                    <a:lstStyle/>
                    <a:p>
                      <a:pPr marL="0" marR="0" indent="0" algn="ctr" defTabSz="914400" eaLnBrk="1" fontAlgn="auto" latinLnBrk="0" hangingPunct="1">
                        <a:lnSpc>
                          <a:spcPct val="100000"/>
                        </a:lnSpc>
                        <a:spcBef>
                          <a:spcPts val="0"/>
                        </a:spcBef>
                        <a:spcAft>
                          <a:spcPts val="0"/>
                        </a:spcAft>
                        <a:buClrTx/>
                        <a:buSzTx/>
                        <a:buFontTx/>
                        <a:buNone/>
                        <a:tabLst/>
                        <a:defRPr/>
                      </a:pPr>
                      <a:endParaRPr lang="en-US" dirty="0"/>
                    </a:p>
                  </a:txBody>
                  <a:tcPr anchor="ctr"/>
                </a:tc>
                <a:extLst>
                  <a:ext uri="{0D108BD9-81ED-4DB2-BD59-A6C34878D82A}">
                    <a16:rowId xmlns:a16="http://schemas.microsoft.com/office/drawing/2014/main" val="10003"/>
                  </a:ext>
                </a:extLst>
              </a:tr>
            </a:tbl>
          </a:graphicData>
        </a:graphic>
      </p:graphicFrame>
      <p:pic>
        <p:nvPicPr>
          <p:cNvPr id="186390" name="Picture 4">
            <a:extLst>
              <a:ext uri="{FF2B5EF4-FFF2-40B4-BE49-F238E27FC236}">
                <a16:creationId xmlns:a16="http://schemas.microsoft.com/office/drawing/2014/main" id="{00B40E82-5810-4CD8-A02B-BBCB9606BD7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301" y="2281767"/>
            <a:ext cx="2561167" cy="5418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91" name="Picture 5">
            <a:extLst>
              <a:ext uri="{FF2B5EF4-FFF2-40B4-BE49-F238E27FC236}">
                <a16:creationId xmlns:a16="http://schemas.microsoft.com/office/drawing/2014/main" id="{49B96C8A-35A7-4682-ADBA-585BEB1383F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4951" y="2288118"/>
            <a:ext cx="2491316" cy="535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92" name="Picture 6">
            <a:extLst>
              <a:ext uri="{FF2B5EF4-FFF2-40B4-BE49-F238E27FC236}">
                <a16:creationId xmlns:a16="http://schemas.microsoft.com/office/drawing/2014/main" id="{163FEDB7-2F67-44F4-83DD-E44B17FA372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54951" y="1720851"/>
            <a:ext cx="2491316" cy="5058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93" name="Picture 7">
            <a:extLst>
              <a:ext uri="{FF2B5EF4-FFF2-40B4-BE49-F238E27FC236}">
                <a16:creationId xmlns:a16="http://schemas.microsoft.com/office/drawing/2014/main" id="{874C7EC6-42AA-489F-9778-ACB29EADA0D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13301" y="1739901"/>
            <a:ext cx="2561167" cy="486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34352045-E148-44AE-9AB3-059AA62B59CF}"/>
              </a:ext>
            </a:extLst>
          </p:cNvPr>
          <p:cNvSpPr txBox="1">
            <a:spLocks/>
          </p:cNvSpPr>
          <p:nvPr/>
        </p:nvSpPr>
        <p:spPr>
          <a:xfrm>
            <a:off x="626533" y="10584"/>
            <a:ext cx="9874251" cy="878416"/>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lIns="109728" tIns="54864" rIns="109728" bIns="54864" anchor="ctr">
            <a:normAutofit/>
          </a:bodyP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l">
              <a:defRPr/>
            </a:pPr>
            <a:r>
              <a:rPr lang="en-GB" sz="3840" dirty="0">
                <a:solidFill>
                  <a:schemeClr val="accent5">
                    <a:lumMod val="75000"/>
                  </a:schemeClr>
                </a:solidFill>
                <a:latin typeface="Times New Roman" pitchFamily="18" charset="0"/>
                <a:ea typeface="+mj-ea"/>
                <a:cs typeface="Times New Roman" pitchFamily="18" charset="0"/>
              </a:rPr>
              <a:t>Measures of Dispersion</a:t>
            </a:r>
            <a:endParaRPr lang="en-IN" sz="3840" dirty="0">
              <a:solidFill>
                <a:schemeClr val="accent5">
                  <a:lumMod val="75000"/>
                </a:schemeClr>
              </a:solidFill>
              <a:latin typeface="Times New Roman" pitchFamily="18" charset="0"/>
              <a:ea typeface="+mj-ea"/>
              <a:cs typeface="Times New Roman" pitchFamily="18" charset="0"/>
            </a:endParaRPr>
          </a:p>
        </p:txBody>
      </p:sp>
      <p:pic>
        <p:nvPicPr>
          <p:cNvPr id="186395" name="Picture 1">
            <a:extLst>
              <a:ext uri="{FF2B5EF4-FFF2-40B4-BE49-F238E27FC236}">
                <a16:creationId xmlns:a16="http://schemas.microsoft.com/office/drawing/2014/main" id="{7BD6BC5F-8131-4C85-AFCC-EC61B2E6CBCF}"/>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975784" y="3704167"/>
            <a:ext cx="3291416" cy="2635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6396" name="Picture 3">
            <a:extLst>
              <a:ext uri="{FF2B5EF4-FFF2-40B4-BE49-F238E27FC236}">
                <a16:creationId xmlns:a16="http://schemas.microsoft.com/office/drawing/2014/main" id="{1E897B38-62FA-4BAA-93CD-C78304CAB2A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5181601" y="4343400"/>
            <a:ext cx="612563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8417" name="Picture 2">
            <a:extLst>
              <a:ext uri="{FF2B5EF4-FFF2-40B4-BE49-F238E27FC236}">
                <a16:creationId xmlns:a16="http://schemas.microsoft.com/office/drawing/2014/main" id="{8728D77D-9A87-40CD-A104-EEF6788476B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1102784" y="1341967"/>
            <a:ext cx="8483600" cy="1799167"/>
          </a:xfrm>
          <a:noFill/>
        </p:spPr>
      </p:pic>
      <p:pic>
        <p:nvPicPr>
          <p:cNvPr id="188418" name="Picture 3">
            <a:extLst>
              <a:ext uri="{FF2B5EF4-FFF2-40B4-BE49-F238E27FC236}">
                <a16:creationId xmlns:a16="http://schemas.microsoft.com/office/drawing/2014/main" id="{6156B708-DEA4-4315-9B66-9D2780A170E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8517" y="3429000"/>
            <a:ext cx="6891867" cy="15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345F4F0-1346-4FDF-BA37-5A7B9420F73A}"/>
              </a:ext>
            </a:extLst>
          </p:cNvPr>
          <p:cNvSpPr/>
          <p:nvPr/>
        </p:nvSpPr>
        <p:spPr>
          <a:xfrm>
            <a:off x="912285" y="1267884"/>
            <a:ext cx="10847916" cy="4097725"/>
          </a:xfrm>
          <a:prstGeom prst="rect">
            <a:avLst/>
          </a:prstGeom>
        </p:spPr>
        <p:txBody>
          <a:bodyPr>
            <a:spAutoFit/>
          </a:bodyPr>
          <a:lstStyle/>
          <a:p>
            <a:pPr eaLnBrk="1" hangingPunct="1">
              <a:defRPr/>
            </a:pPr>
            <a:r>
              <a:rPr lang="en-IN" sz="2400" dirty="0">
                <a:solidFill>
                  <a:schemeClr val="bg1">
                    <a:lumMod val="50000"/>
                  </a:schemeClr>
                </a:solidFill>
              </a:rPr>
              <a:t>Variance and Standard Deviation: Step by Step </a:t>
            </a:r>
          </a:p>
          <a:p>
            <a:pPr eaLnBrk="1" hangingPunct="1">
              <a:defRPr/>
            </a:pPr>
            <a:endParaRPr lang="en-IN" sz="2400" dirty="0">
              <a:solidFill>
                <a:schemeClr val="bg1">
                  <a:lumMod val="50000"/>
                </a:schemeClr>
              </a:solidFill>
            </a:endParaRPr>
          </a:p>
          <a:p>
            <a:pPr marL="609585" indent="-609585">
              <a:lnSpc>
                <a:spcPct val="150000"/>
              </a:lnSpc>
              <a:buFontTx/>
              <a:buAutoNum type="arabicPeriod"/>
              <a:defRPr/>
            </a:pPr>
            <a:r>
              <a:rPr lang="en-IN" sz="2400" dirty="0">
                <a:solidFill>
                  <a:schemeClr val="bg1">
                    <a:lumMod val="50000"/>
                  </a:schemeClr>
                </a:solidFill>
              </a:rPr>
              <a:t>Calculate the mean, x. </a:t>
            </a:r>
          </a:p>
          <a:p>
            <a:pPr marL="609585" indent="-609585">
              <a:lnSpc>
                <a:spcPct val="150000"/>
              </a:lnSpc>
              <a:buFontTx/>
              <a:buAutoNum type="arabicPeriod"/>
              <a:defRPr/>
            </a:pPr>
            <a:r>
              <a:rPr lang="en-IN" sz="2400" dirty="0">
                <a:solidFill>
                  <a:schemeClr val="bg1">
                    <a:lumMod val="50000"/>
                  </a:schemeClr>
                </a:solidFill>
              </a:rPr>
              <a:t> Write a table that subtracts the mean from each observed value. </a:t>
            </a:r>
          </a:p>
          <a:p>
            <a:pPr marL="609585" indent="-609585">
              <a:lnSpc>
                <a:spcPct val="150000"/>
              </a:lnSpc>
              <a:buFontTx/>
              <a:buAutoNum type="arabicPeriod"/>
              <a:defRPr/>
            </a:pPr>
            <a:r>
              <a:rPr lang="en-IN" sz="2400" dirty="0">
                <a:solidFill>
                  <a:schemeClr val="bg1">
                    <a:lumMod val="50000"/>
                  </a:schemeClr>
                </a:solidFill>
              </a:rPr>
              <a:t>Square each of the differences. </a:t>
            </a:r>
          </a:p>
          <a:p>
            <a:pPr marL="609585" indent="-609585">
              <a:lnSpc>
                <a:spcPct val="150000"/>
              </a:lnSpc>
              <a:buFontTx/>
              <a:buAutoNum type="arabicPeriod"/>
              <a:defRPr/>
            </a:pPr>
            <a:r>
              <a:rPr lang="en-IN" sz="2400" dirty="0">
                <a:solidFill>
                  <a:schemeClr val="bg1">
                    <a:lumMod val="50000"/>
                  </a:schemeClr>
                </a:solidFill>
              </a:rPr>
              <a:t> Add this column. </a:t>
            </a:r>
          </a:p>
          <a:p>
            <a:pPr marL="609585" indent="-609585">
              <a:lnSpc>
                <a:spcPct val="150000"/>
              </a:lnSpc>
              <a:buFontTx/>
              <a:buAutoNum type="arabicPeriod"/>
              <a:defRPr/>
            </a:pPr>
            <a:r>
              <a:rPr lang="en-IN" sz="2400" dirty="0">
                <a:solidFill>
                  <a:schemeClr val="bg1">
                    <a:lumMod val="50000"/>
                  </a:schemeClr>
                </a:solidFill>
              </a:rPr>
              <a:t>Divide by n -1 where n is the number of items in the sample This is the variance. </a:t>
            </a:r>
          </a:p>
          <a:p>
            <a:pPr marL="609585" indent="-609585">
              <a:lnSpc>
                <a:spcPct val="150000"/>
              </a:lnSpc>
              <a:buFontTx/>
              <a:buAutoNum type="arabicPeriod"/>
              <a:defRPr/>
            </a:pPr>
            <a:r>
              <a:rPr lang="en-IN" sz="2400" dirty="0">
                <a:solidFill>
                  <a:schemeClr val="bg1">
                    <a:lumMod val="50000"/>
                  </a:schemeClr>
                </a:solidFill>
              </a:rPr>
              <a:t>To get the standard deviation we take the square root of the variance. </a:t>
            </a:r>
          </a:p>
        </p:txBody>
      </p:sp>
      <p:sp>
        <p:nvSpPr>
          <p:cNvPr id="189442" name="TextBox 4">
            <a:extLst>
              <a:ext uri="{FF2B5EF4-FFF2-40B4-BE49-F238E27FC236}">
                <a16:creationId xmlns:a16="http://schemas.microsoft.com/office/drawing/2014/main" id="{F3E8791F-0EDA-4FF1-B733-842B34A5854B}"/>
              </a:ext>
            </a:extLst>
          </p:cNvPr>
          <p:cNvSpPr txBox="1">
            <a:spLocks noChangeArrowheads="1"/>
          </p:cNvSpPr>
          <p:nvPr/>
        </p:nvSpPr>
        <p:spPr bwMode="auto">
          <a:xfrm>
            <a:off x="239185" y="260352"/>
            <a:ext cx="80645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Computing step by step</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5" name="Rectangle 3">
            <a:extLst>
              <a:ext uri="{FF2B5EF4-FFF2-40B4-BE49-F238E27FC236}">
                <a16:creationId xmlns:a16="http://schemas.microsoft.com/office/drawing/2014/main" id="{F48077A8-31F5-44A7-913C-F0C596CCB94C}"/>
              </a:ext>
            </a:extLst>
          </p:cNvPr>
          <p:cNvSpPr>
            <a:spLocks noGrp="1" noChangeArrowheads="1"/>
          </p:cNvSpPr>
          <p:nvPr>
            <p:ph type="body" idx="1"/>
          </p:nvPr>
        </p:nvSpPr>
        <p:spPr>
          <a:xfrm>
            <a:off x="747356" y="1088495"/>
            <a:ext cx="10515600" cy="4351338"/>
          </a:xfrm>
          <a:noFill/>
        </p:spPr>
        <p:txBody>
          <a:bodyPr/>
          <a:lstStyle/>
          <a:p>
            <a:r>
              <a:rPr lang="en-US" altLang="en-US" b="1" dirty="0"/>
              <a:t>Deviation</a:t>
            </a:r>
            <a:r>
              <a:rPr lang="en-US" altLang="en-US" dirty="0"/>
              <a:t> is the distance from the mean.</a:t>
            </a:r>
          </a:p>
          <a:p>
            <a:r>
              <a:rPr lang="en-US" altLang="en-US" b="1" dirty="0"/>
              <a:t>Deviation score </a:t>
            </a:r>
            <a:r>
              <a:rPr lang="en-US" altLang="en-US" dirty="0"/>
              <a:t>= observation - true mean</a:t>
            </a:r>
          </a:p>
          <a:p>
            <a:r>
              <a:rPr lang="en-US" altLang="en-US" b="1" dirty="0"/>
              <a:t>Variance </a:t>
            </a:r>
            <a:r>
              <a:rPr lang="en-US" altLang="en-US" dirty="0"/>
              <a:t>= mean or average of squared deviation scores.  </a:t>
            </a:r>
          </a:p>
          <a:p>
            <a:r>
              <a:rPr lang="en-US" altLang="en-US" b="1" dirty="0"/>
              <a:t>Standard Deviation </a:t>
            </a:r>
            <a:r>
              <a:rPr lang="en-US" altLang="en-US" dirty="0"/>
              <a:t>= square root of variance.</a:t>
            </a:r>
          </a:p>
          <a:p>
            <a:pPr>
              <a:buFont typeface="Monotype Sorts" pitchFamily="2" charset="2"/>
              <a:buNone/>
            </a:pPr>
            <a:r>
              <a:rPr lang="en-US" altLang="en-US" dirty="0"/>
              <a:t>		</a:t>
            </a:r>
          </a:p>
        </p:txBody>
      </p:sp>
      <p:grpSp>
        <p:nvGrpSpPr>
          <p:cNvPr id="190466" name="Group 9">
            <a:extLst>
              <a:ext uri="{FF2B5EF4-FFF2-40B4-BE49-F238E27FC236}">
                <a16:creationId xmlns:a16="http://schemas.microsoft.com/office/drawing/2014/main" id="{87E3ACEB-66D6-4DFB-8924-EDABC01C683B}"/>
              </a:ext>
            </a:extLst>
          </p:cNvPr>
          <p:cNvGrpSpPr>
            <a:grpSpLocks/>
          </p:cNvGrpSpPr>
          <p:nvPr/>
        </p:nvGrpSpPr>
        <p:grpSpPr bwMode="auto">
          <a:xfrm>
            <a:off x="3718985" y="3862917"/>
            <a:ext cx="4754033" cy="661984"/>
            <a:chOff x="1757" y="2433"/>
            <a:chExt cx="2246" cy="418"/>
          </a:xfrm>
        </p:grpSpPr>
        <p:sp>
          <p:nvSpPr>
            <p:cNvPr id="190474" name="Rectangle 5">
              <a:extLst>
                <a:ext uri="{FF2B5EF4-FFF2-40B4-BE49-F238E27FC236}">
                  <a16:creationId xmlns:a16="http://schemas.microsoft.com/office/drawing/2014/main" id="{B3F5742C-803F-420F-A396-D0A179CE7205}"/>
                </a:ext>
              </a:extLst>
            </p:cNvPr>
            <p:cNvSpPr>
              <a:spLocks noChangeArrowheads="1"/>
            </p:cNvSpPr>
            <p:nvPr/>
          </p:nvSpPr>
          <p:spPr bwMode="auto">
            <a:xfrm>
              <a:off x="1757" y="2436"/>
              <a:ext cx="704" cy="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endParaRPr lang="en-IN" altLang="en-US" sz="2400"/>
            </a:p>
          </p:txBody>
        </p:sp>
        <p:grpSp>
          <p:nvGrpSpPr>
            <p:cNvPr id="190475" name="Group 8">
              <a:extLst>
                <a:ext uri="{FF2B5EF4-FFF2-40B4-BE49-F238E27FC236}">
                  <a16:creationId xmlns:a16="http://schemas.microsoft.com/office/drawing/2014/main" id="{7CB3664C-6DAB-410A-B15F-44A017A7ED57}"/>
                </a:ext>
              </a:extLst>
            </p:cNvPr>
            <p:cNvGrpSpPr>
              <a:grpSpLocks/>
            </p:cNvGrpSpPr>
            <p:nvPr/>
          </p:nvGrpSpPr>
          <p:grpSpPr bwMode="auto">
            <a:xfrm>
              <a:off x="2904" y="2433"/>
              <a:ext cx="1099" cy="418"/>
              <a:chOff x="2904" y="2433"/>
              <a:chExt cx="1099" cy="418"/>
            </a:xfrm>
          </p:grpSpPr>
          <p:sp>
            <p:nvSpPr>
              <p:cNvPr id="190476" name="Rectangle 6">
                <a:extLst>
                  <a:ext uri="{FF2B5EF4-FFF2-40B4-BE49-F238E27FC236}">
                    <a16:creationId xmlns:a16="http://schemas.microsoft.com/office/drawing/2014/main" id="{D662A482-A62E-48FD-86AC-63E395C7867F}"/>
                  </a:ext>
                </a:extLst>
              </p:cNvPr>
              <p:cNvSpPr>
                <a:spLocks noChangeArrowheads="1"/>
              </p:cNvSpPr>
              <p:nvPr/>
            </p:nvSpPr>
            <p:spPr bwMode="auto">
              <a:xfrm>
                <a:off x="2904" y="2433"/>
                <a:ext cx="203"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384" tIns="31749" rIns="61384" bIns="31749">
                <a:spAutoFit/>
              </a:bodyPr>
              <a:lstStyle>
                <a:lvl1pPr defTabSz="228600">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defTabSz="22860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defTabSz="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defTabSz="228600">
                  <a:spcBef>
                    <a:spcPct val="20000"/>
                  </a:spcBef>
                  <a:buChar char="–"/>
                  <a:defRPr sz="2000">
                    <a:solidFill>
                      <a:schemeClr val="tx1"/>
                    </a:solidFill>
                    <a:latin typeface="Arial" panose="020B0604020202020204" pitchFamily="34" charset="0"/>
                  </a:defRPr>
                </a:lvl4pPr>
                <a:lvl5pPr marL="2057400" indent="-228600" defTabSz="228600">
                  <a:spcBef>
                    <a:spcPct val="20000"/>
                  </a:spcBef>
                  <a:buChar char="»"/>
                  <a:defRPr sz="2000">
                    <a:solidFill>
                      <a:schemeClr val="tx1"/>
                    </a:solidFill>
                    <a:latin typeface="Arial" panose="020B0604020202020204" pitchFamily="34" charset="0"/>
                  </a:defRPr>
                </a:lvl5pPr>
                <a:lvl6pPr marL="25146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2133">
                    <a:latin typeface="Symbol" panose="05050102010706020507" pitchFamily="18" charset="2"/>
                  </a:rPr>
                  <a:t>m</a:t>
                </a:r>
              </a:p>
            </p:txBody>
          </p:sp>
          <p:sp>
            <p:nvSpPr>
              <p:cNvPr id="190477" name="Rectangle 7">
                <a:extLst>
                  <a:ext uri="{FF2B5EF4-FFF2-40B4-BE49-F238E27FC236}">
                    <a16:creationId xmlns:a16="http://schemas.microsoft.com/office/drawing/2014/main" id="{2BDAD62F-5A79-4535-A2F2-1A71AD9F4B95}"/>
                  </a:ext>
                </a:extLst>
              </p:cNvPr>
              <p:cNvSpPr>
                <a:spLocks noChangeArrowheads="1"/>
              </p:cNvSpPr>
              <p:nvPr/>
            </p:nvSpPr>
            <p:spPr bwMode="auto">
              <a:xfrm>
                <a:off x="3064" y="2448"/>
                <a:ext cx="939"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1384" tIns="31749" rIns="61384" bIns="31749">
                <a:spAutoFit/>
              </a:bodyPr>
              <a:lstStyle>
                <a:lvl1pPr defTabSz="228600">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defTabSz="22860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defTabSz="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defTabSz="228600">
                  <a:spcBef>
                    <a:spcPct val="20000"/>
                  </a:spcBef>
                  <a:buChar char="–"/>
                  <a:defRPr sz="2000">
                    <a:solidFill>
                      <a:schemeClr val="tx1"/>
                    </a:solidFill>
                    <a:latin typeface="Arial" panose="020B0604020202020204" pitchFamily="34" charset="0"/>
                  </a:defRPr>
                </a:lvl4pPr>
                <a:lvl5pPr marL="2057400" indent="-228600" defTabSz="228600">
                  <a:spcBef>
                    <a:spcPct val="20000"/>
                  </a:spcBef>
                  <a:buChar char="»"/>
                  <a:defRPr sz="2000">
                    <a:solidFill>
                      <a:schemeClr val="tx1"/>
                    </a:solidFill>
                    <a:latin typeface="Arial" panose="020B0604020202020204" pitchFamily="34" charset="0"/>
                  </a:defRPr>
                </a:lvl5pPr>
                <a:lvl6pPr marL="25146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1867"/>
                  <a:t>= Population  Mean</a:t>
                </a:r>
              </a:p>
            </p:txBody>
          </p:sp>
        </p:grpSp>
      </p:grpSp>
      <p:sp>
        <p:nvSpPr>
          <p:cNvPr id="190467" name="Freeform 10">
            <a:extLst>
              <a:ext uri="{FF2B5EF4-FFF2-40B4-BE49-F238E27FC236}">
                <a16:creationId xmlns:a16="http://schemas.microsoft.com/office/drawing/2014/main" id="{D6CA880C-0619-4233-91FD-3B127D09E113}"/>
              </a:ext>
            </a:extLst>
          </p:cNvPr>
          <p:cNvSpPr>
            <a:spLocks/>
          </p:cNvSpPr>
          <p:nvPr/>
        </p:nvSpPr>
        <p:spPr bwMode="auto">
          <a:xfrm>
            <a:off x="3210985" y="4083051"/>
            <a:ext cx="4337049" cy="1265767"/>
          </a:xfrm>
          <a:custGeom>
            <a:avLst/>
            <a:gdLst>
              <a:gd name="T0" fmla="*/ 2147483646 w 2049"/>
              <a:gd name="T1" fmla="*/ 2147483646 h 797"/>
              <a:gd name="T2" fmla="*/ 2147483646 w 2049"/>
              <a:gd name="T3" fmla="*/ 2147483646 h 797"/>
              <a:gd name="T4" fmla="*/ 2147483646 w 2049"/>
              <a:gd name="T5" fmla="*/ 2147483646 h 797"/>
              <a:gd name="T6" fmla="*/ 2147483646 w 2049"/>
              <a:gd name="T7" fmla="*/ 2147483646 h 797"/>
              <a:gd name="T8" fmla="*/ 2147483646 w 2049"/>
              <a:gd name="T9" fmla="*/ 2147483646 h 797"/>
              <a:gd name="T10" fmla="*/ 2147483646 w 2049"/>
              <a:gd name="T11" fmla="*/ 2147483646 h 797"/>
              <a:gd name="T12" fmla="*/ 2147483646 w 2049"/>
              <a:gd name="T13" fmla="*/ 2147483646 h 797"/>
              <a:gd name="T14" fmla="*/ 2147483646 w 2049"/>
              <a:gd name="T15" fmla="*/ 2147483646 h 797"/>
              <a:gd name="T16" fmla="*/ 2147483646 w 2049"/>
              <a:gd name="T17" fmla="*/ 2147483646 h 797"/>
              <a:gd name="T18" fmla="*/ 2147483646 w 2049"/>
              <a:gd name="T19" fmla="*/ 2147483646 h 797"/>
              <a:gd name="T20" fmla="*/ 2147483646 w 2049"/>
              <a:gd name="T21" fmla="*/ 2147483646 h 797"/>
              <a:gd name="T22" fmla="*/ 2147483646 w 2049"/>
              <a:gd name="T23" fmla="*/ 2147483646 h 797"/>
              <a:gd name="T24" fmla="*/ 2147483646 w 2049"/>
              <a:gd name="T25" fmla="*/ 2147483646 h 797"/>
              <a:gd name="T26" fmla="*/ 2147483646 w 2049"/>
              <a:gd name="T27" fmla="*/ 2147483646 h 797"/>
              <a:gd name="T28" fmla="*/ 2147483646 w 2049"/>
              <a:gd name="T29" fmla="*/ 2147483646 h 797"/>
              <a:gd name="T30" fmla="*/ 2147483646 w 2049"/>
              <a:gd name="T31" fmla="*/ 2147483646 h 797"/>
              <a:gd name="T32" fmla="*/ 2147483646 w 2049"/>
              <a:gd name="T33" fmla="*/ 2147483646 h 797"/>
              <a:gd name="T34" fmla="*/ 2147483646 w 2049"/>
              <a:gd name="T35" fmla="*/ 2147483646 h 797"/>
              <a:gd name="T36" fmla="*/ 2147483646 w 2049"/>
              <a:gd name="T37" fmla="*/ 2147483646 h 797"/>
              <a:gd name="T38" fmla="*/ 2147483646 w 2049"/>
              <a:gd name="T39" fmla="*/ 2147483646 h 797"/>
              <a:gd name="T40" fmla="*/ 2147483646 w 2049"/>
              <a:gd name="T41" fmla="*/ 2147483646 h 797"/>
              <a:gd name="T42" fmla="*/ 2147483646 w 2049"/>
              <a:gd name="T43" fmla="*/ 2147483646 h 797"/>
              <a:gd name="T44" fmla="*/ 2147483646 w 2049"/>
              <a:gd name="T45" fmla="*/ 2147483646 h 797"/>
              <a:gd name="T46" fmla="*/ 2147483646 w 2049"/>
              <a:gd name="T47" fmla="*/ 2147483646 h 797"/>
              <a:gd name="T48" fmla="*/ 2147483646 w 2049"/>
              <a:gd name="T49" fmla="*/ 2147483646 h 797"/>
              <a:gd name="T50" fmla="*/ 2147483646 w 2049"/>
              <a:gd name="T51" fmla="*/ 2147483646 h 797"/>
              <a:gd name="T52" fmla="*/ 2147483646 w 2049"/>
              <a:gd name="T53" fmla="*/ 2147483646 h 797"/>
              <a:gd name="T54" fmla="*/ 2147483646 w 2049"/>
              <a:gd name="T55" fmla="*/ 2147483646 h 797"/>
              <a:gd name="T56" fmla="*/ 2147483646 w 2049"/>
              <a:gd name="T57" fmla="*/ 2147483646 h 797"/>
              <a:gd name="T58" fmla="*/ 2147483646 w 2049"/>
              <a:gd name="T59" fmla="*/ 2147483646 h 797"/>
              <a:gd name="T60" fmla="*/ 2147483646 w 2049"/>
              <a:gd name="T61" fmla="*/ 2147483646 h 797"/>
              <a:gd name="T62" fmla="*/ 2147483646 w 2049"/>
              <a:gd name="T63" fmla="*/ 2147483646 h 797"/>
              <a:gd name="T64" fmla="*/ 2147483646 w 2049"/>
              <a:gd name="T65" fmla="*/ 2147483646 h 797"/>
              <a:gd name="T66" fmla="*/ 2147483646 w 2049"/>
              <a:gd name="T67" fmla="*/ 2147483646 h 797"/>
              <a:gd name="T68" fmla="*/ 2147483646 w 2049"/>
              <a:gd name="T69" fmla="*/ 2147483646 h 797"/>
              <a:gd name="T70" fmla="*/ 2147483646 w 2049"/>
              <a:gd name="T71" fmla="*/ 2147483646 h 797"/>
              <a:gd name="T72" fmla="*/ 2147483646 w 2049"/>
              <a:gd name="T73" fmla="*/ 2147483646 h 797"/>
              <a:gd name="T74" fmla="*/ 2147483646 w 2049"/>
              <a:gd name="T75" fmla="*/ 2147483646 h 797"/>
              <a:gd name="T76" fmla="*/ 2147483646 w 2049"/>
              <a:gd name="T77" fmla="*/ 2147483646 h 797"/>
              <a:gd name="T78" fmla="*/ 2147483646 w 2049"/>
              <a:gd name="T79" fmla="*/ 2147483646 h 79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49"/>
              <a:gd name="T121" fmla="*/ 0 h 797"/>
              <a:gd name="T122" fmla="*/ 2049 w 2049"/>
              <a:gd name="T123" fmla="*/ 797 h 79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49" h="797">
                <a:moveTo>
                  <a:pt x="0" y="796"/>
                </a:moveTo>
                <a:lnTo>
                  <a:pt x="25" y="796"/>
                </a:lnTo>
                <a:lnTo>
                  <a:pt x="51" y="796"/>
                </a:lnTo>
                <a:lnTo>
                  <a:pt x="76" y="796"/>
                </a:lnTo>
                <a:lnTo>
                  <a:pt x="100" y="796"/>
                </a:lnTo>
                <a:lnTo>
                  <a:pt x="127" y="796"/>
                </a:lnTo>
                <a:lnTo>
                  <a:pt x="151" y="796"/>
                </a:lnTo>
                <a:lnTo>
                  <a:pt x="176" y="796"/>
                </a:lnTo>
                <a:lnTo>
                  <a:pt x="201" y="792"/>
                </a:lnTo>
                <a:lnTo>
                  <a:pt x="227" y="792"/>
                </a:lnTo>
                <a:lnTo>
                  <a:pt x="251" y="792"/>
                </a:lnTo>
                <a:lnTo>
                  <a:pt x="276" y="787"/>
                </a:lnTo>
                <a:lnTo>
                  <a:pt x="301" y="782"/>
                </a:lnTo>
                <a:lnTo>
                  <a:pt x="335" y="777"/>
                </a:lnTo>
                <a:lnTo>
                  <a:pt x="360" y="772"/>
                </a:lnTo>
                <a:lnTo>
                  <a:pt x="385" y="763"/>
                </a:lnTo>
                <a:lnTo>
                  <a:pt x="409" y="753"/>
                </a:lnTo>
                <a:lnTo>
                  <a:pt x="435" y="743"/>
                </a:lnTo>
                <a:lnTo>
                  <a:pt x="460" y="728"/>
                </a:lnTo>
                <a:lnTo>
                  <a:pt x="485" y="709"/>
                </a:lnTo>
                <a:lnTo>
                  <a:pt x="511" y="689"/>
                </a:lnTo>
                <a:lnTo>
                  <a:pt x="536" y="665"/>
                </a:lnTo>
                <a:lnTo>
                  <a:pt x="560" y="641"/>
                </a:lnTo>
                <a:lnTo>
                  <a:pt x="585" y="612"/>
                </a:lnTo>
                <a:lnTo>
                  <a:pt x="611" y="578"/>
                </a:lnTo>
                <a:lnTo>
                  <a:pt x="636" y="539"/>
                </a:lnTo>
                <a:lnTo>
                  <a:pt x="661" y="500"/>
                </a:lnTo>
                <a:lnTo>
                  <a:pt x="695" y="457"/>
                </a:lnTo>
                <a:lnTo>
                  <a:pt x="719" y="412"/>
                </a:lnTo>
                <a:lnTo>
                  <a:pt x="744" y="364"/>
                </a:lnTo>
                <a:lnTo>
                  <a:pt x="769" y="316"/>
                </a:lnTo>
                <a:lnTo>
                  <a:pt x="795" y="267"/>
                </a:lnTo>
                <a:lnTo>
                  <a:pt x="820" y="218"/>
                </a:lnTo>
                <a:lnTo>
                  <a:pt x="845" y="175"/>
                </a:lnTo>
                <a:lnTo>
                  <a:pt x="871" y="131"/>
                </a:lnTo>
                <a:lnTo>
                  <a:pt x="895" y="97"/>
                </a:lnTo>
                <a:lnTo>
                  <a:pt x="920" y="64"/>
                </a:lnTo>
                <a:lnTo>
                  <a:pt x="945" y="34"/>
                </a:lnTo>
                <a:lnTo>
                  <a:pt x="971" y="19"/>
                </a:lnTo>
                <a:lnTo>
                  <a:pt x="995" y="5"/>
                </a:lnTo>
                <a:lnTo>
                  <a:pt x="1029" y="0"/>
                </a:lnTo>
                <a:lnTo>
                  <a:pt x="1053" y="5"/>
                </a:lnTo>
                <a:lnTo>
                  <a:pt x="1078" y="19"/>
                </a:lnTo>
                <a:lnTo>
                  <a:pt x="1104" y="34"/>
                </a:lnTo>
                <a:lnTo>
                  <a:pt x="1129" y="64"/>
                </a:lnTo>
                <a:lnTo>
                  <a:pt x="1153" y="97"/>
                </a:lnTo>
                <a:lnTo>
                  <a:pt x="1178" y="131"/>
                </a:lnTo>
                <a:lnTo>
                  <a:pt x="1204" y="175"/>
                </a:lnTo>
                <a:lnTo>
                  <a:pt x="1229" y="218"/>
                </a:lnTo>
                <a:lnTo>
                  <a:pt x="1254" y="267"/>
                </a:lnTo>
                <a:lnTo>
                  <a:pt x="1280" y="316"/>
                </a:lnTo>
                <a:lnTo>
                  <a:pt x="1304" y="364"/>
                </a:lnTo>
                <a:lnTo>
                  <a:pt x="1329" y="412"/>
                </a:lnTo>
                <a:lnTo>
                  <a:pt x="1354" y="457"/>
                </a:lnTo>
                <a:lnTo>
                  <a:pt x="1388" y="500"/>
                </a:lnTo>
                <a:lnTo>
                  <a:pt x="1413" y="539"/>
                </a:lnTo>
                <a:lnTo>
                  <a:pt x="1438" y="578"/>
                </a:lnTo>
                <a:lnTo>
                  <a:pt x="1462" y="612"/>
                </a:lnTo>
                <a:lnTo>
                  <a:pt x="1488" y="641"/>
                </a:lnTo>
                <a:lnTo>
                  <a:pt x="1513" y="665"/>
                </a:lnTo>
                <a:lnTo>
                  <a:pt x="1538" y="689"/>
                </a:lnTo>
                <a:lnTo>
                  <a:pt x="1562" y="709"/>
                </a:lnTo>
                <a:lnTo>
                  <a:pt x="1589" y="728"/>
                </a:lnTo>
                <a:lnTo>
                  <a:pt x="1614" y="743"/>
                </a:lnTo>
                <a:lnTo>
                  <a:pt x="1638" y="753"/>
                </a:lnTo>
                <a:lnTo>
                  <a:pt x="1664" y="763"/>
                </a:lnTo>
                <a:lnTo>
                  <a:pt x="1689" y="772"/>
                </a:lnTo>
                <a:lnTo>
                  <a:pt x="1714" y="777"/>
                </a:lnTo>
                <a:lnTo>
                  <a:pt x="1748" y="782"/>
                </a:lnTo>
                <a:lnTo>
                  <a:pt x="1773" y="787"/>
                </a:lnTo>
                <a:lnTo>
                  <a:pt x="1797" y="792"/>
                </a:lnTo>
                <a:lnTo>
                  <a:pt x="1822" y="792"/>
                </a:lnTo>
                <a:lnTo>
                  <a:pt x="1848" y="792"/>
                </a:lnTo>
                <a:lnTo>
                  <a:pt x="1873" y="796"/>
                </a:lnTo>
                <a:lnTo>
                  <a:pt x="1897" y="796"/>
                </a:lnTo>
                <a:lnTo>
                  <a:pt x="1924" y="796"/>
                </a:lnTo>
                <a:lnTo>
                  <a:pt x="1948" y="796"/>
                </a:lnTo>
                <a:lnTo>
                  <a:pt x="1973" y="796"/>
                </a:lnTo>
                <a:lnTo>
                  <a:pt x="1998" y="796"/>
                </a:lnTo>
                <a:lnTo>
                  <a:pt x="2024" y="796"/>
                </a:lnTo>
                <a:lnTo>
                  <a:pt x="2048" y="796"/>
                </a:lnTo>
              </a:path>
            </a:pathLst>
          </a:custGeom>
          <a:noFill/>
          <a:ln w="12700" cap="rnd"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IN" sz="2400"/>
          </a:p>
        </p:txBody>
      </p:sp>
      <p:sp>
        <p:nvSpPr>
          <p:cNvPr id="190468" name="Line 11">
            <a:extLst>
              <a:ext uri="{FF2B5EF4-FFF2-40B4-BE49-F238E27FC236}">
                <a16:creationId xmlns:a16="http://schemas.microsoft.com/office/drawing/2014/main" id="{44D65A1A-37F6-49C7-BC94-A928AC2898AE}"/>
              </a:ext>
            </a:extLst>
          </p:cNvPr>
          <p:cNvSpPr>
            <a:spLocks noChangeShapeType="1"/>
          </p:cNvSpPr>
          <p:nvPr/>
        </p:nvSpPr>
        <p:spPr bwMode="auto">
          <a:xfrm>
            <a:off x="3293534" y="5397500"/>
            <a:ext cx="4171951" cy="0"/>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IN" sz="2400"/>
          </a:p>
        </p:txBody>
      </p:sp>
      <p:sp>
        <p:nvSpPr>
          <p:cNvPr id="190469" name="Line 12">
            <a:extLst>
              <a:ext uri="{FF2B5EF4-FFF2-40B4-BE49-F238E27FC236}">
                <a16:creationId xmlns:a16="http://schemas.microsoft.com/office/drawing/2014/main" id="{F200A13A-15F4-45A1-8076-C2F427F9F962}"/>
              </a:ext>
            </a:extLst>
          </p:cNvPr>
          <p:cNvSpPr>
            <a:spLocks noChangeShapeType="1"/>
          </p:cNvSpPr>
          <p:nvPr/>
        </p:nvSpPr>
        <p:spPr bwMode="auto">
          <a:xfrm flipV="1">
            <a:off x="5378451" y="3697817"/>
            <a:ext cx="0" cy="1742016"/>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IN" sz="2400"/>
          </a:p>
        </p:txBody>
      </p:sp>
      <p:sp>
        <p:nvSpPr>
          <p:cNvPr id="190470" name="Rectangle 13">
            <a:extLst>
              <a:ext uri="{FF2B5EF4-FFF2-40B4-BE49-F238E27FC236}">
                <a16:creationId xmlns:a16="http://schemas.microsoft.com/office/drawing/2014/main" id="{F6C5DB48-897B-47A2-9ED7-9A027363E478}"/>
              </a:ext>
            </a:extLst>
          </p:cNvPr>
          <p:cNvSpPr>
            <a:spLocks noChangeArrowheads="1"/>
          </p:cNvSpPr>
          <p:nvPr/>
        </p:nvSpPr>
        <p:spPr bwMode="auto">
          <a:xfrm>
            <a:off x="6005156" y="4910667"/>
            <a:ext cx="456857" cy="44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2133">
                <a:latin typeface="Wingdings" panose="05000000000000000000" pitchFamily="2" charset="2"/>
              </a:rPr>
              <a:t>i</a:t>
            </a:r>
          </a:p>
        </p:txBody>
      </p:sp>
      <p:sp>
        <p:nvSpPr>
          <p:cNvPr id="190471" name="Line 14">
            <a:extLst>
              <a:ext uri="{FF2B5EF4-FFF2-40B4-BE49-F238E27FC236}">
                <a16:creationId xmlns:a16="http://schemas.microsoft.com/office/drawing/2014/main" id="{39AC3819-E2DE-4A15-9E8A-40F5FDCD021F}"/>
              </a:ext>
            </a:extLst>
          </p:cNvPr>
          <p:cNvSpPr>
            <a:spLocks noChangeShapeType="1"/>
          </p:cNvSpPr>
          <p:nvPr/>
        </p:nvSpPr>
        <p:spPr bwMode="auto">
          <a:xfrm>
            <a:off x="5441951" y="5080000"/>
            <a:ext cx="768349" cy="0"/>
          </a:xfrm>
          <a:prstGeom prst="line">
            <a:avLst/>
          </a:prstGeom>
          <a:noFill/>
          <a:ln w="12700">
            <a:solidFill>
              <a:schemeClr val="tx1"/>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IN" sz="2400"/>
          </a:p>
        </p:txBody>
      </p:sp>
      <p:sp>
        <p:nvSpPr>
          <p:cNvPr id="190472" name="Rectangle 15">
            <a:extLst>
              <a:ext uri="{FF2B5EF4-FFF2-40B4-BE49-F238E27FC236}">
                <a16:creationId xmlns:a16="http://schemas.microsoft.com/office/drawing/2014/main" id="{4917461A-CEA4-4784-885F-55452470072A}"/>
              </a:ext>
            </a:extLst>
          </p:cNvPr>
          <p:cNvSpPr>
            <a:spLocks noChangeArrowheads="1"/>
          </p:cNvSpPr>
          <p:nvPr/>
        </p:nvSpPr>
        <p:spPr bwMode="auto">
          <a:xfrm>
            <a:off x="6328834" y="4929718"/>
            <a:ext cx="3565081" cy="407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1867"/>
              <a:t>Deviation (distance from mean)</a:t>
            </a:r>
          </a:p>
        </p:txBody>
      </p:sp>
      <p:sp>
        <p:nvSpPr>
          <p:cNvPr id="190473" name="Title 17">
            <a:extLst>
              <a:ext uri="{FF2B5EF4-FFF2-40B4-BE49-F238E27FC236}">
                <a16:creationId xmlns:a16="http://schemas.microsoft.com/office/drawing/2014/main" id="{01D963D0-DE89-4579-BED8-20D7F9513B88}"/>
              </a:ext>
            </a:extLst>
          </p:cNvPr>
          <p:cNvSpPr>
            <a:spLocks noGrp="1"/>
          </p:cNvSpPr>
          <p:nvPr>
            <p:ph type="title"/>
          </p:nvPr>
        </p:nvSpPr>
        <p:spPr bwMode="auto">
          <a:xfrm>
            <a:off x="609600" y="275167"/>
            <a:ext cx="10972800" cy="4169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rtlCol="0" anchor="t" anchorCtr="0" compatLnSpc="1">
            <a:prstTxWarp prst="textNoShape">
              <a:avLst/>
            </a:prstTxWarp>
            <a:normAutofit fontScale="90000"/>
          </a:bodyPr>
          <a:lstStyle/>
          <a:p>
            <a:r>
              <a:rPr lang="en-IN" altLang="en-US"/>
              <a:t>Measures of Variability</a:t>
            </a:r>
          </a:p>
        </p:txBody>
      </p:sp>
    </p:spTree>
  </p:cSld>
  <p:clrMapOvr>
    <a:masterClrMapping/>
  </p:clrMapOvr>
  <p:transition>
    <p:pull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89" name="TextBox 3">
            <a:extLst>
              <a:ext uri="{FF2B5EF4-FFF2-40B4-BE49-F238E27FC236}">
                <a16:creationId xmlns:a16="http://schemas.microsoft.com/office/drawing/2014/main" id="{43DA9AA0-8EC7-4184-91FE-D9DFEDC322E8}"/>
              </a:ext>
            </a:extLst>
          </p:cNvPr>
          <p:cNvSpPr txBox="1">
            <a:spLocks noChangeArrowheads="1"/>
          </p:cNvSpPr>
          <p:nvPr/>
        </p:nvSpPr>
        <p:spPr bwMode="auto">
          <a:xfrm>
            <a:off x="624417" y="260352"/>
            <a:ext cx="595206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In class exercise</a:t>
            </a:r>
          </a:p>
        </p:txBody>
      </p:sp>
      <p:sp>
        <p:nvSpPr>
          <p:cNvPr id="191490" name="Rectangle 4">
            <a:extLst>
              <a:ext uri="{FF2B5EF4-FFF2-40B4-BE49-F238E27FC236}">
                <a16:creationId xmlns:a16="http://schemas.microsoft.com/office/drawing/2014/main" id="{C38837A5-97B3-4D35-B5E8-B55CDF81ED78}"/>
              </a:ext>
            </a:extLst>
          </p:cNvPr>
          <p:cNvSpPr>
            <a:spLocks noChangeArrowheads="1"/>
          </p:cNvSpPr>
          <p:nvPr/>
        </p:nvSpPr>
        <p:spPr bwMode="auto">
          <a:xfrm>
            <a:off x="624417" y="1198034"/>
            <a:ext cx="10464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Find std and Var </a:t>
            </a:r>
          </a:p>
          <a:p>
            <a:pPr eaLnBrk="1" hangingPunct="1">
              <a:spcBef>
                <a:spcPct val="0"/>
              </a:spcBef>
              <a:buClrTx/>
              <a:buSzTx/>
              <a:buFontTx/>
              <a:buNone/>
            </a:pPr>
            <a:endParaRPr lang="en-IN" altLang="en-US" sz="2400"/>
          </a:p>
          <a:p>
            <a:pPr eaLnBrk="1" hangingPunct="1">
              <a:spcBef>
                <a:spcPct val="0"/>
              </a:spcBef>
              <a:buClrTx/>
              <a:buSzTx/>
              <a:buFontTx/>
              <a:buNone/>
            </a:pPr>
            <a:r>
              <a:rPr lang="en-IN" altLang="en-US" sz="2400"/>
              <a:t>44, 50, 38, 96, 42, 47, 40, 39, 46, 50 </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3" name="Rectangle 3">
            <a:extLst>
              <a:ext uri="{FF2B5EF4-FFF2-40B4-BE49-F238E27FC236}">
                <a16:creationId xmlns:a16="http://schemas.microsoft.com/office/drawing/2014/main" id="{543595F6-14E4-443E-90B4-D6278313E786}"/>
              </a:ext>
            </a:extLst>
          </p:cNvPr>
          <p:cNvSpPr>
            <a:spLocks noChangeArrowheads="1"/>
          </p:cNvSpPr>
          <p:nvPr/>
        </p:nvSpPr>
        <p:spPr bwMode="auto">
          <a:xfrm>
            <a:off x="1107391" y="332318"/>
            <a:ext cx="109356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Range</a:t>
            </a:r>
          </a:p>
        </p:txBody>
      </p:sp>
      <p:sp>
        <p:nvSpPr>
          <p:cNvPr id="192514" name="Rectangle 4">
            <a:extLst>
              <a:ext uri="{FF2B5EF4-FFF2-40B4-BE49-F238E27FC236}">
                <a16:creationId xmlns:a16="http://schemas.microsoft.com/office/drawing/2014/main" id="{041DA033-4FA7-42CB-92DC-6BA3193B6D5D}"/>
              </a:ext>
            </a:extLst>
          </p:cNvPr>
          <p:cNvSpPr>
            <a:spLocks noChangeArrowheads="1"/>
          </p:cNvSpPr>
          <p:nvPr/>
        </p:nvSpPr>
        <p:spPr bwMode="auto">
          <a:xfrm>
            <a:off x="431800" y="1126067"/>
            <a:ext cx="11760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The "Range" for a data set is the difference between the largest value and smallest value contained in the data set. First reorder the data set from smallest to largest then subtract the first element from the last element</a:t>
            </a:r>
          </a:p>
        </p:txBody>
      </p:sp>
      <p:sp>
        <p:nvSpPr>
          <p:cNvPr id="192515" name="Rectangle 5">
            <a:extLst>
              <a:ext uri="{FF2B5EF4-FFF2-40B4-BE49-F238E27FC236}">
                <a16:creationId xmlns:a16="http://schemas.microsoft.com/office/drawing/2014/main" id="{679F157F-4868-49B4-A77C-0133CFA51175}"/>
              </a:ext>
            </a:extLst>
          </p:cNvPr>
          <p:cNvSpPr>
            <a:spLocks noChangeArrowheads="1"/>
          </p:cNvSpPr>
          <p:nvPr/>
        </p:nvSpPr>
        <p:spPr bwMode="auto">
          <a:xfrm>
            <a:off x="978859" y="2565401"/>
            <a:ext cx="403668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nn-NO" altLang="en-US" sz="2400"/>
              <a:t>Data Set = 2, 5, 9, 3, 5, 4, 7 </a:t>
            </a:r>
            <a:endParaRPr lang="en-IN" altLang="en-US" sz="2400"/>
          </a:p>
        </p:txBody>
      </p:sp>
      <p:sp>
        <p:nvSpPr>
          <p:cNvPr id="192516" name="Rectangle 6">
            <a:extLst>
              <a:ext uri="{FF2B5EF4-FFF2-40B4-BE49-F238E27FC236}">
                <a16:creationId xmlns:a16="http://schemas.microsoft.com/office/drawing/2014/main" id="{F2429BCA-21F5-43DD-B066-01BC54123749}"/>
              </a:ext>
            </a:extLst>
          </p:cNvPr>
          <p:cNvSpPr>
            <a:spLocks noChangeArrowheads="1"/>
          </p:cNvSpPr>
          <p:nvPr/>
        </p:nvSpPr>
        <p:spPr bwMode="auto">
          <a:xfrm>
            <a:off x="1016380" y="3500968"/>
            <a:ext cx="42114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Reordered = 2, 3, 4, 5, 5, 7, 9</a:t>
            </a:r>
          </a:p>
        </p:txBody>
      </p:sp>
      <p:sp>
        <p:nvSpPr>
          <p:cNvPr id="192517" name="Rectangle 7">
            <a:extLst>
              <a:ext uri="{FF2B5EF4-FFF2-40B4-BE49-F238E27FC236}">
                <a16:creationId xmlns:a16="http://schemas.microsoft.com/office/drawing/2014/main" id="{708E4746-6C90-4484-9525-9893061DB0E4}"/>
              </a:ext>
            </a:extLst>
          </p:cNvPr>
          <p:cNvSpPr>
            <a:spLocks noChangeArrowheads="1"/>
          </p:cNvSpPr>
          <p:nvPr/>
        </p:nvSpPr>
        <p:spPr bwMode="auto">
          <a:xfrm>
            <a:off x="1015049" y="4508501"/>
            <a:ext cx="295465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Range = ( 9 - 2 ) = 7</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5" name="Rectangle 5">
            <a:extLst>
              <a:ext uri="{FF2B5EF4-FFF2-40B4-BE49-F238E27FC236}">
                <a16:creationId xmlns:a16="http://schemas.microsoft.com/office/drawing/2014/main" id="{08A22771-C425-41D8-A896-E953ACEB01D5}"/>
              </a:ext>
            </a:extLst>
          </p:cNvPr>
          <p:cNvSpPr>
            <a:spLocks noChangeArrowheads="1"/>
          </p:cNvSpPr>
          <p:nvPr/>
        </p:nvSpPr>
        <p:spPr bwMode="auto">
          <a:xfrm>
            <a:off x="4627905" y="143934"/>
            <a:ext cx="2936190" cy="69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3733" i="1"/>
              <a:t>STATISTICS</a:t>
            </a:r>
          </a:p>
        </p:txBody>
      </p:sp>
      <p:sp>
        <p:nvSpPr>
          <p:cNvPr id="164866" name="Rectangle 7">
            <a:extLst>
              <a:ext uri="{FF2B5EF4-FFF2-40B4-BE49-F238E27FC236}">
                <a16:creationId xmlns:a16="http://schemas.microsoft.com/office/drawing/2014/main" id="{489E0261-E962-49D4-BB2D-69372AFB9EC2}"/>
              </a:ext>
            </a:extLst>
          </p:cNvPr>
          <p:cNvSpPr>
            <a:spLocks noChangeArrowheads="1"/>
          </p:cNvSpPr>
          <p:nvPr/>
        </p:nvSpPr>
        <p:spPr bwMode="auto">
          <a:xfrm>
            <a:off x="624418" y="1845733"/>
            <a:ext cx="10562167"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Statistics is the science of data.  It involves </a:t>
            </a:r>
          </a:p>
          <a:p>
            <a:pPr lvl="1" eaLnBrk="1" hangingPunct="1">
              <a:spcBef>
                <a:spcPct val="0"/>
              </a:spcBef>
              <a:buClrTx/>
              <a:buSzTx/>
              <a:buFont typeface="Wingdings" panose="05000000000000000000" pitchFamily="2" charset="2"/>
              <a:buChar char="ü"/>
            </a:pPr>
            <a:r>
              <a:rPr lang="en-IN" altLang="en-US" sz="2400"/>
              <a:t>collecting, </a:t>
            </a:r>
          </a:p>
          <a:p>
            <a:pPr lvl="1" eaLnBrk="1" hangingPunct="1">
              <a:spcBef>
                <a:spcPct val="0"/>
              </a:spcBef>
              <a:buClrTx/>
              <a:buSzTx/>
              <a:buFont typeface="Wingdings" panose="05000000000000000000" pitchFamily="2" charset="2"/>
              <a:buChar char="ü"/>
            </a:pPr>
            <a:r>
              <a:rPr lang="en-IN" altLang="en-US" sz="2400"/>
              <a:t>classifying, </a:t>
            </a:r>
          </a:p>
          <a:p>
            <a:pPr lvl="1" eaLnBrk="1" hangingPunct="1">
              <a:spcBef>
                <a:spcPct val="0"/>
              </a:spcBef>
              <a:buClrTx/>
              <a:buSzTx/>
              <a:buFont typeface="Wingdings" panose="05000000000000000000" pitchFamily="2" charset="2"/>
              <a:buChar char="ü"/>
            </a:pPr>
            <a:r>
              <a:rPr lang="en-IN" altLang="en-US" sz="2400"/>
              <a:t>summarizing, </a:t>
            </a:r>
          </a:p>
          <a:p>
            <a:pPr lvl="1" eaLnBrk="1" hangingPunct="1">
              <a:spcBef>
                <a:spcPct val="0"/>
              </a:spcBef>
              <a:buClrTx/>
              <a:buSzTx/>
              <a:buFont typeface="Wingdings" panose="05000000000000000000" pitchFamily="2" charset="2"/>
              <a:buChar char="ü"/>
            </a:pPr>
            <a:r>
              <a:rPr lang="en-IN" altLang="en-US" sz="2400"/>
              <a:t>analyzing,</a:t>
            </a:r>
          </a:p>
          <a:p>
            <a:pPr lvl="1" eaLnBrk="1" hangingPunct="1">
              <a:spcBef>
                <a:spcPct val="0"/>
              </a:spcBef>
              <a:buClrTx/>
              <a:buSzTx/>
              <a:buFont typeface="Wingdings" panose="05000000000000000000" pitchFamily="2" charset="2"/>
              <a:buChar char="ü"/>
            </a:pPr>
            <a:r>
              <a:rPr lang="en-IN" altLang="en-US" sz="2400"/>
              <a:t>and interpreting numerical information. </a:t>
            </a:r>
          </a:p>
          <a:p>
            <a:pPr eaLnBrk="1" hangingPunct="1">
              <a:spcBef>
                <a:spcPct val="0"/>
              </a:spcBef>
              <a:buClrTx/>
              <a:buSzTx/>
              <a:buFontTx/>
              <a:buNone/>
            </a:pPr>
            <a:endParaRPr lang="en-IN" altLang="en-US" sz="2400"/>
          </a:p>
          <a:p>
            <a:pPr eaLnBrk="1" hangingPunct="1">
              <a:spcBef>
                <a:spcPct val="0"/>
              </a:spcBef>
              <a:buClrTx/>
              <a:buSzTx/>
              <a:buFontTx/>
              <a:buNone/>
            </a:pPr>
            <a:r>
              <a:rPr lang="en-IN" altLang="en-US" sz="2400"/>
              <a:t>Statistics is used in several different disciplines (both scientific</a:t>
            </a:r>
          </a:p>
          <a:p>
            <a:pPr eaLnBrk="1" hangingPunct="1">
              <a:spcBef>
                <a:spcPct val="0"/>
              </a:spcBef>
              <a:buClrTx/>
              <a:buSzTx/>
              <a:buFontTx/>
              <a:buNone/>
            </a:pPr>
            <a:r>
              <a:rPr lang="en-IN" altLang="en-US" sz="2400"/>
              <a:t>and non-scientific) to make decisions and draw conclusions based on data.</a:t>
            </a:r>
          </a:p>
        </p:txBody>
      </p:sp>
    </p:spTree>
  </p:cSld>
  <p:clrMapOvr>
    <a:masterClrMapping/>
  </p:clrMapOvr>
  <p:transition>
    <p:pull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89" name="Picture 2">
            <a:extLst>
              <a:ext uri="{FF2B5EF4-FFF2-40B4-BE49-F238E27FC236}">
                <a16:creationId xmlns:a16="http://schemas.microsoft.com/office/drawing/2014/main" id="{F8B9E9E2-D011-4A5D-B46F-E86B7E8407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1134" y="980018"/>
            <a:ext cx="7564967" cy="3024716"/>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165890" name="TextBox 2">
            <a:extLst>
              <a:ext uri="{FF2B5EF4-FFF2-40B4-BE49-F238E27FC236}">
                <a16:creationId xmlns:a16="http://schemas.microsoft.com/office/drawing/2014/main" id="{51E1D199-0399-4639-9044-62949740B507}"/>
              </a:ext>
            </a:extLst>
          </p:cNvPr>
          <p:cNvSpPr txBox="1">
            <a:spLocks noChangeArrowheads="1"/>
          </p:cNvSpPr>
          <p:nvPr/>
        </p:nvSpPr>
        <p:spPr bwMode="auto">
          <a:xfrm>
            <a:off x="1200151" y="4150785"/>
            <a:ext cx="614468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Software for the Course</a:t>
            </a:r>
          </a:p>
        </p:txBody>
      </p:sp>
      <p:pic>
        <p:nvPicPr>
          <p:cNvPr id="7" name="Picture 6" descr="A picture containing drawing&#10;&#10;Description automatically generated">
            <a:extLst>
              <a:ext uri="{FF2B5EF4-FFF2-40B4-BE49-F238E27FC236}">
                <a16:creationId xmlns:a16="http://schemas.microsoft.com/office/drawing/2014/main" id="{DC1C1145-DD46-4A0F-8290-6CCC177959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0151" y="4830235"/>
            <a:ext cx="5719925" cy="1932021"/>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31A0D33A-3A9E-4DC2-AEEF-8C11EF6F11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32171" y="4811636"/>
            <a:ext cx="1531256" cy="1666576"/>
          </a:xfrm>
          <a:prstGeom prst="rect">
            <a:avLst/>
          </a:prstGeom>
        </p:spPr>
      </p:pic>
    </p:spTree>
  </p:cSld>
  <p:clrMapOvr>
    <a:masterClrMapping/>
  </p:clrMapOvr>
  <p:transition>
    <p:pull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Rectangle 11">
            <a:extLst>
              <a:ext uri="{FF2B5EF4-FFF2-40B4-BE49-F238E27FC236}">
                <a16:creationId xmlns:a16="http://schemas.microsoft.com/office/drawing/2014/main" id="{22E3C958-123F-4217-AEB9-72277ACDBC96}"/>
              </a:ext>
            </a:extLst>
          </p:cNvPr>
          <p:cNvSpPr>
            <a:spLocks noChangeArrowheads="1"/>
          </p:cNvSpPr>
          <p:nvPr/>
        </p:nvSpPr>
        <p:spPr bwMode="auto">
          <a:xfrm>
            <a:off x="8481485" y="886884"/>
            <a:ext cx="1986636" cy="44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2133"/>
              <a:t>POPULATION</a:t>
            </a:r>
          </a:p>
        </p:txBody>
      </p:sp>
      <p:sp>
        <p:nvSpPr>
          <p:cNvPr id="166914" name="Rectangle 12">
            <a:extLst>
              <a:ext uri="{FF2B5EF4-FFF2-40B4-BE49-F238E27FC236}">
                <a16:creationId xmlns:a16="http://schemas.microsoft.com/office/drawing/2014/main" id="{D8608019-7779-43BE-97A0-8E26C86CB09C}"/>
              </a:ext>
            </a:extLst>
          </p:cNvPr>
          <p:cNvSpPr>
            <a:spLocks noChangeArrowheads="1"/>
          </p:cNvSpPr>
          <p:nvPr/>
        </p:nvSpPr>
        <p:spPr bwMode="auto">
          <a:xfrm>
            <a:off x="6096000" y="3238500"/>
            <a:ext cx="5271743" cy="29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     Population Parameters</a:t>
            </a:r>
          </a:p>
          <a:p>
            <a:pPr eaLnBrk="1" hangingPunct="1">
              <a:spcBef>
                <a:spcPct val="0"/>
              </a:spcBef>
              <a:buClrTx/>
              <a:buSzTx/>
              <a:buFontTx/>
              <a:buNone/>
            </a:pPr>
            <a:r>
              <a:rPr lang="en-US" altLang="en-US" sz="2133"/>
              <a:t>a hypothetical set of N observations from </a:t>
            </a:r>
          </a:p>
          <a:p>
            <a:pPr eaLnBrk="1" hangingPunct="1">
              <a:spcBef>
                <a:spcPct val="0"/>
              </a:spcBef>
              <a:buClrTx/>
              <a:buSzTx/>
              <a:buFontTx/>
              <a:buNone/>
            </a:pPr>
            <a:r>
              <a:rPr lang="en-US" altLang="en-US" sz="2133"/>
              <a:t>which the sample is obtained (typically N </a:t>
            </a:r>
          </a:p>
          <a:p>
            <a:pPr eaLnBrk="1" hangingPunct="1">
              <a:spcBef>
                <a:spcPct val="0"/>
              </a:spcBef>
              <a:buClrTx/>
              <a:buSzTx/>
              <a:buFontTx/>
              <a:buNone/>
            </a:pPr>
            <a:r>
              <a:rPr lang="en-US" altLang="en-US" sz="2133"/>
              <a:t>very large)</a:t>
            </a:r>
          </a:p>
          <a:p>
            <a:pPr eaLnBrk="1" hangingPunct="1">
              <a:spcBef>
                <a:spcPct val="0"/>
              </a:spcBef>
              <a:buClrTx/>
              <a:buSzTx/>
              <a:buFontTx/>
              <a:buNone/>
            </a:pPr>
            <a:endParaRPr lang="en-US" altLang="en-US" sz="2400"/>
          </a:p>
          <a:p>
            <a:pPr eaLnBrk="1" hangingPunct="1">
              <a:spcBef>
                <a:spcPct val="0"/>
              </a:spcBef>
              <a:buClrTx/>
              <a:buSzTx/>
              <a:buFontTx/>
              <a:buNone/>
            </a:pPr>
            <a:r>
              <a:rPr lang="en-US" altLang="en-US" sz="2400">
                <a:latin typeface="Symbol" panose="05050102010706020507" pitchFamily="18" charset="2"/>
              </a:rPr>
              <a:t>m  = </a:t>
            </a:r>
            <a:r>
              <a:rPr lang="en-US" altLang="en-US" sz="2400"/>
              <a:t> Population mean</a:t>
            </a:r>
          </a:p>
          <a:p>
            <a:pPr eaLnBrk="1" hangingPunct="1">
              <a:spcBef>
                <a:spcPct val="0"/>
              </a:spcBef>
              <a:buClrTx/>
              <a:buSzTx/>
              <a:buFontTx/>
              <a:buNone/>
            </a:pPr>
            <a:r>
              <a:rPr lang="en-US" altLang="en-US" sz="2400">
                <a:latin typeface="Symbol" panose="05050102010706020507" pitchFamily="18" charset="2"/>
              </a:rPr>
              <a:t>s</a:t>
            </a:r>
            <a:r>
              <a:rPr lang="en-US" altLang="en-US" sz="2400" baseline="30000"/>
              <a:t>2 </a:t>
            </a:r>
            <a:r>
              <a:rPr lang="en-US" altLang="en-US" sz="2400"/>
              <a:t>= Population Variance</a:t>
            </a:r>
          </a:p>
          <a:p>
            <a:pPr eaLnBrk="1" hangingPunct="1">
              <a:spcBef>
                <a:spcPct val="0"/>
              </a:spcBef>
              <a:buClrTx/>
              <a:buSzTx/>
              <a:buFontTx/>
              <a:buNone/>
            </a:pPr>
            <a:r>
              <a:rPr lang="en-US" altLang="en-US" sz="2400">
                <a:latin typeface="Symbol" panose="05050102010706020507" pitchFamily="18" charset="2"/>
              </a:rPr>
              <a:t>s </a:t>
            </a:r>
            <a:r>
              <a:rPr lang="en-US" altLang="en-US" sz="2400"/>
              <a:t> = Population Standard Deviation</a:t>
            </a:r>
          </a:p>
        </p:txBody>
      </p:sp>
      <p:sp>
        <p:nvSpPr>
          <p:cNvPr id="166915" name="Rectangle 13">
            <a:extLst>
              <a:ext uri="{FF2B5EF4-FFF2-40B4-BE49-F238E27FC236}">
                <a16:creationId xmlns:a16="http://schemas.microsoft.com/office/drawing/2014/main" id="{9A9363DF-1FF9-4FF1-B5DA-AC66D5F5F263}"/>
              </a:ext>
            </a:extLst>
          </p:cNvPr>
          <p:cNvSpPr>
            <a:spLocks noChangeArrowheads="1"/>
          </p:cNvSpPr>
          <p:nvPr/>
        </p:nvSpPr>
        <p:spPr bwMode="auto">
          <a:xfrm>
            <a:off x="2863852" y="886884"/>
            <a:ext cx="1354540" cy="44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2133"/>
              <a:t>SAMPLE</a:t>
            </a:r>
          </a:p>
        </p:txBody>
      </p:sp>
      <p:sp>
        <p:nvSpPr>
          <p:cNvPr id="166916" name="Rectangle 14">
            <a:extLst>
              <a:ext uri="{FF2B5EF4-FFF2-40B4-BE49-F238E27FC236}">
                <a16:creationId xmlns:a16="http://schemas.microsoft.com/office/drawing/2014/main" id="{F738C3E7-C1AE-43FE-94B5-7BA8F0A0A50D}"/>
              </a:ext>
            </a:extLst>
          </p:cNvPr>
          <p:cNvSpPr>
            <a:spLocks noChangeArrowheads="1"/>
          </p:cNvSpPr>
          <p:nvPr/>
        </p:nvSpPr>
        <p:spPr bwMode="auto">
          <a:xfrm>
            <a:off x="311151" y="3306234"/>
            <a:ext cx="5545216" cy="2914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2767" tIns="61384" rIns="122767" bIns="61384">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altLang="en-US" sz="2400"/>
              <a:t>Sample Statistics</a:t>
            </a:r>
          </a:p>
          <a:p>
            <a:pPr eaLnBrk="1" hangingPunct="1">
              <a:spcBef>
                <a:spcPct val="0"/>
              </a:spcBef>
              <a:buClrTx/>
              <a:buSzTx/>
              <a:buFontTx/>
              <a:buNone/>
            </a:pPr>
            <a:r>
              <a:rPr lang="en-US" altLang="en-US" sz="2133"/>
              <a:t>A sample is a set of n observations actually </a:t>
            </a:r>
          </a:p>
          <a:p>
            <a:pPr eaLnBrk="1" hangingPunct="1">
              <a:spcBef>
                <a:spcPct val="0"/>
              </a:spcBef>
              <a:buClrTx/>
              <a:buSzTx/>
              <a:buFontTx/>
              <a:buNone/>
            </a:pPr>
            <a:r>
              <a:rPr lang="en-US" altLang="en-US" sz="2133"/>
              <a:t>obtained and a statistic is a numerical value</a:t>
            </a:r>
          </a:p>
          <a:p>
            <a:pPr eaLnBrk="1" hangingPunct="1">
              <a:spcBef>
                <a:spcPct val="0"/>
              </a:spcBef>
              <a:buClrTx/>
              <a:buSzTx/>
              <a:buFontTx/>
              <a:buNone/>
            </a:pPr>
            <a:r>
              <a:rPr lang="en-US" altLang="en-US" sz="2133"/>
              <a:t>that describes the sample.</a:t>
            </a:r>
          </a:p>
          <a:p>
            <a:pPr eaLnBrk="1" hangingPunct="1">
              <a:spcBef>
                <a:spcPct val="0"/>
              </a:spcBef>
              <a:buClrTx/>
              <a:buSzTx/>
              <a:buFontTx/>
              <a:buNone/>
            </a:pPr>
            <a:endParaRPr lang="en-US" altLang="en-US" sz="2133"/>
          </a:p>
          <a:p>
            <a:pPr eaLnBrk="1" hangingPunct="1">
              <a:spcBef>
                <a:spcPct val="0"/>
              </a:spcBef>
              <a:buClrTx/>
              <a:buSzTx/>
              <a:buFontTx/>
              <a:buNone/>
            </a:pPr>
            <a:r>
              <a:rPr lang="en-US" altLang="en-US" sz="2400"/>
              <a:t>X</a:t>
            </a:r>
            <a:r>
              <a:rPr lang="en-US" altLang="en-US" sz="2400">
                <a:latin typeface="Symbol" panose="05050102010706020507" pitchFamily="18" charset="2"/>
              </a:rPr>
              <a:t>  = </a:t>
            </a:r>
            <a:r>
              <a:rPr lang="en-US" altLang="en-US" sz="2400"/>
              <a:t> Sample Mean</a:t>
            </a:r>
          </a:p>
          <a:p>
            <a:pPr eaLnBrk="1" hangingPunct="1">
              <a:spcBef>
                <a:spcPct val="0"/>
              </a:spcBef>
              <a:buClrTx/>
              <a:buSzTx/>
              <a:buFontTx/>
              <a:buNone/>
            </a:pPr>
            <a:r>
              <a:rPr lang="en-US" altLang="en-US" sz="2400"/>
              <a:t>s</a:t>
            </a:r>
            <a:r>
              <a:rPr lang="en-US" altLang="en-US" sz="2400" baseline="30000"/>
              <a:t>2  </a:t>
            </a:r>
            <a:r>
              <a:rPr lang="en-US" altLang="en-US" sz="2400"/>
              <a:t>= Sample Variance</a:t>
            </a:r>
          </a:p>
          <a:p>
            <a:pPr eaLnBrk="1" hangingPunct="1">
              <a:spcBef>
                <a:spcPct val="0"/>
              </a:spcBef>
              <a:buClrTx/>
              <a:buSzTx/>
              <a:buFontTx/>
              <a:buNone/>
            </a:pPr>
            <a:r>
              <a:rPr lang="en-US" altLang="en-US" sz="2400"/>
              <a:t>s  = Sample Standard Deviation</a:t>
            </a:r>
          </a:p>
        </p:txBody>
      </p:sp>
      <p:graphicFrame>
        <p:nvGraphicFramePr>
          <p:cNvPr id="166917" name="Object 15">
            <a:extLst>
              <a:ext uri="{FF2B5EF4-FFF2-40B4-BE49-F238E27FC236}">
                <a16:creationId xmlns:a16="http://schemas.microsoft.com/office/drawing/2014/main" id="{ECE6A5C6-BBA3-46AD-B726-3E4C4503367A}"/>
              </a:ext>
            </a:extLst>
          </p:cNvPr>
          <p:cNvGraphicFramePr>
            <a:graphicFrameLocks/>
          </p:cNvGraphicFramePr>
          <p:nvPr/>
        </p:nvGraphicFramePr>
        <p:xfrm>
          <a:off x="679451" y="924984"/>
          <a:ext cx="4584700" cy="2294467"/>
        </p:xfrm>
        <a:graphic>
          <a:graphicData uri="http://schemas.openxmlformats.org/presentationml/2006/ole">
            <mc:AlternateContent xmlns:mc="http://schemas.openxmlformats.org/markup-compatibility/2006">
              <mc:Choice xmlns:v="urn:schemas-microsoft-com:vml" Requires="v">
                <p:oleObj name="Mtb Graph" r:id="rId2" imgW="0" imgH="0" progId="MinitabGraph.Document">
                  <p:embed/>
                </p:oleObj>
              </mc:Choice>
              <mc:Fallback>
                <p:oleObj name="Mtb Graph" r:id="rId2" imgW="0" imgH="0" progId="MinitabGraph.Document">
                  <p:embed/>
                  <p:pic>
                    <p:nvPicPr>
                      <p:cNvPr id="166917" name="Object 15">
                        <a:extLst>
                          <a:ext uri="{FF2B5EF4-FFF2-40B4-BE49-F238E27FC236}">
                            <a16:creationId xmlns:a16="http://schemas.microsoft.com/office/drawing/2014/main" id="{ECE6A5C6-BBA3-46AD-B726-3E4C4503367A}"/>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451" y="924984"/>
                        <a:ext cx="4584700" cy="2294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6918" name="Rectangle 16">
            <a:extLst>
              <a:ext uri="{FF2B5EF4-FFF2-40B4-BE49-F238E27FC236}">
                <a16:creationId xmlns:a16="http://schemas.microsoft.com/office/drawing/2014/main" id="{7C92EDFA-CA71-4933-AB32-DDA69C9CA007}"/>
              </a:ext>
            </a:extLst>
          </p:cNvPr>
          <p:cNvSpPr>
            <a:spLocks noChangeArrowheads="1"/>
          </p:cNvSpPr>
          <p:nvPr/>
        </p:nvSpPr>
        <p:spPr bwMode="auto">
          <a:xfrm>
            <a:off x="2080685" y="886884"/>
            <a:ext cx="1354540" cy="447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50000"/>
              </a:spcBef>
              <a:buClrTx/>
              <a:buSzTx/>
              <a:buFontTx/>
              <a:buNone/>
            </a:pPr>
            <a:r>
              <a:rPr lang="en-US" altLang="en-US" sz="2133"/>
              <a:t>SAMPLE</a:t>
            </a:r>
          </a:p>
        </p:txBody>
      </p:sp>
      <p:grpSp>
        <p:nvGrpSpPr>
          <p:cNvPr id="166919" name="Group 20">
            <a:extLst>
              <a:ext uri="{FF2B5EF4-FFF2-40B4-BE49-F238E27FC236}">
                <a16:creationId xmlns:a16="http://schemas.microsoft.com/office/drawing/2014/main" id="{DE791699-9C3D-471A-9897-CA6C38B08714}"/>
              </a:ext>
            </a:extLst>
          </p:cNvPr>
          <p:cNvGrpSpPr>
            <a:grpSpLocks/>
          </p:cNvGrpSpPr>
          <p:nvPr/>
        </p:nvGrpSpPr>
        <p:grpSpPr bwMode="auto">
          <a:xfrm>
            <a:off x="4064000" y="234952"/>
            <a:ext cx="4013200" cy="1365249"/>
            <a:chOff x="1920" y="148"/>
            <a:chExt cx="1896" cy="860"/>
          </a:xfrm>
        </p:grpSpPr>
        <p:sp>
          <p:nvSpPr>
            <p:cNvPr id="166922" name="Oval 17">
              <a:extLst>
                <a:ext uri="{FF2B5EF4-FFF2-40B4-BE49-F238E27FC236}">
                  <a16:creationId xmlns:a16="http://schemas.microsoft.com/office/drawing/2014/main" id="{3F536314-B254-4CA7-BD0D-8E437C404AAE}"/>
                </a:ext>
              </a:extLst>
            </p:cNvPr>
            <p:cNvSpPr>
              <a:spLocks noChangeArrowheads="1"/>
            </p:cNvSpPr>
            <p:nvPr/>
          </p:nvSpPr>
          <p:spPr bwMode="auto">
            <a:xfrm>
              <a:off x="2142" y="148"/>
              <a:ext cx="1448" cy="860"/>
            </a:xfrm>
            <a:prstGeom prst="ellipse">
              <a:avLst/>
            </a:prstGeom>
            <a:solidFill>
              <a:schemeClr val="accent1"/>
            </a:solidFill>
            <a:ln w="12700">
              <a:solidFill>
                <a:schemeClr val="tx1"/>
              </a:solidFill>
              <a:round/>
              <a:headEnd/>
              <a:tailEnd/>
            </a:ln>
          </p:spPr>
          <p:txBody>
            <a:bodyPr wrap="none" anchor="ct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endParaRPr lang="en-IN" altLang="en-US" sz="2400"/>
            </a:p>
          </p:txBody>
        </p:sp>
        <p:sp>
          <p:nvSpPr>
            <p:cNvPr id="166923" name="Rectangle 18">
              <a:extLst>
                <a:ext uri="{FF2B5EF4-FFF2-40B4-BE49-F238E27FC236}">
                  <a16:creationId xmlns:a16="http://schemas.microsoft.com/office/drawing/2014/main" id="{EE8A679A-31A6-48C7-AA25-E693225E208E}"/>
                </a:ext>
              </a:extLst>
            </p:cNvPr>
            <p:cNvSpPr>
              <a:spLocks noChangeArrowheads="1"/>
            </p:cNvSpPr>
            <p:nvPr/>
          </p:nvSpPr>
          <p:spPr bwMode="auto">
            <a:xfrm>
              <a:off x="1920" y="377"/>
              <a:ext cx="1896"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67"/>
                <a:t>ENTIRE POPULATION</a:t>
              </a:r>
            </a:p>
          </p:txBody>
        </p:sp>
        <p:sp>
          <p:nvSpPr>
            <p:cNvPr id="166924" name="Oval 19">
              <a:extLst>
                <a:ext uri="{FF2B5EF4-FFF2-40B4-BE49-F238E27FC236}">
                  <a16:creationId xmlns:a16="http://schemas.microsoft.com/office/drawing/2014/main" id="{5CEE75B1-E9CA-4045-B784-12946AB09E4D}"/>
                </a:ext>
              </a:extLst>
            </p:cNvPr>
            <p:cNvSpPr>
              <a:spLocks noChangeArrowheads="1"/>
            </p:cNvSpPr>
            <p:nvPr/>
          </p:nvSpPr>
          <p:spPr bwMode="auto">
            <a:xfrm>
              <a:off x="2299" y="578"/>
              <a:ext cx="1124" cy="396"/>
            </a:xfrm>
            <a:prstGeom prst="ellipse">
              <a:avLst/>
            </a:prstGeom>
            <a:solidFill>
              <a:schemeClr val="accent1"/>
            </a:solidFill>
            <a:ln w="12700">
              <a:solidFill>
                <a:schemeClr val="tx1"/>
              </a:solidFill>
              <a:round/>
              <a:headEnd/>
              <a:tailEnd/>
            </a:ln>
          </p:spPr>
          <p:txBody>
            <a:bodyPr wrap="none" lIns="120651" tIns="59267" rIns="120651" bIns="59267" anchor="ct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1867"/>
                <a:t>SAMPLE WITHIN</a:t>
              </a:r>
            </a:p>
            <a:p>
              <a:pPr algn="ctr">
                <a:lnSpc>
                  <a:spcPct val="40000"/>
                </a:lnSpc>
                <a:spcBef>
                  <a:spcPct val="50000"/>
                </a:spcBef>
                <a:buClrTx/>
                <a:buSzTx/>
                <a:buFontTx/>
                <a:buNone/>
              </a:pPr>
              <a:r>
                <a:rPr lang="en-US" altLang="en-US" sz="1867"/>
                <a:t>(subset)</a:t>
              </a:r>
            </a:p>
          </p:txBody>
        </p:sp>
      </p:grpSp>
      <p:sp>
        <p:nvSpPr>
          <p:cNvPr id="166920" name="Freeform 21">
            <a:extLst>
              <a:ext uri="{FF2B5EF4-FFF2-40B4-BE49-F238E27FC236}">
                <a16:creationId xmlns:a16="http://schemas.microsoft.com/office/drawing/2014/main" id="{47EC3B3D-67B1-42B3-A68C-E94B35EADF99}"/>
              </a:ext>
            </a:extLst>
          </p:cNvPr>
          <p:cNvSpPr>
            <a:spLocks/>
          </p:cNvSpPr>
          <p:nvPr/>
        </p:nvSpPr>
        <p:spPr bwMode="auto">
          <a:xfrm>
            <a:off x="8331200" y="1447800"/>
            <a:ext cx="2237317" cy="1373717"/>
          </a:xfrm>
          <a:custGeom>
            <a:avLst/>
            <a:gdLst>
              <a:gd name="T0" fmla="*/ 2147483646 w 1057"/>
              <a:gd name="T1" fmla="*/ 2147483646 h 865"/>
              <a:gd name="T2" fmla="*/ 2147483646 w 1057"/>
              <a:gd name="T3" fmla="*/ 2147483646 h 865"/>
              <a:gd name="T4" fmla="*/ 2147483646 w 1057"/>
              <a:gd name="T5" fmla="*/ 2147483646 h 865"/>
              <a:gd name="T6" fmla="*/ 2147483646 w 1057"/>
              <a:gd name="T7" fmla="*/ 2147483646 h 865"/>
              <a:gd name="T8" fmla="*/ 2147483646 w 1057"/>
              <a:gd name="T9" fmla="*/ 2147483646 h 865"/>
              <a:gd name="T10" fmla="*/ 2147483646 w 1057"/>
              <a:gd name="T11" fmla="*/ 2147483646 h 865"/>
              <a:gd name="T12" fmla="*/ 2147483646 w 1057"/>
              <a:gd name="T13" fmla="*/ 2147483646 h 865"/>
              <a:gd name="T14" fmla="*/ 2147483646 w 1057"/>
              <a:gd name="T15" fmla="*/ 2147483646 h 865"/>
              <a:gd name="T16" fmla="*/ 2147483646 w 1057"/>
              <a:gd name="T17" fmla="*/ 2147483646 h 865"/>
              <a:gd name="T18" fmla="*/ 2147483646 w 1057"/>
              <a:gd name="T19" fmla="*/ 2147483646 h 865"/>
              <a:gd name="T20" fmla="*/ 2147483646 w 1057"/>
              <a:gd name="T21" fmla="*/ 2147483646 h 865"/>
              <a:gd name="T22" fmla="*/ 2147483646 w 1057"/>
              <a:gd name="T23" fmla="*/ 2147483646 h 865"/>
              <a:gd name="T24" fmla="*/ 2147483646 w 1057"/>
              <a:gd name="T25" fmla="*/ 2147483646 h 865"/>
              <a:gd name="T26" fmla="*/ 2147483646 w 1057"/>
              <a:gd name="T27" fmla="*/ 2147483646 h 865"/>
              <a:gd name="T28" fmla="*/ 2147483646 w 1057"/>
              <a:gd name="T29" fmla="*/ 2147483646 h 865"/>
              <a:gd name="T30" fmla="*/ 2147483646 w 1057"/>
              <a:gd name="T31" fmla="*/ 2147483646 h 865"/>
              <a:gd name="T32" fmla="*/ 2147483646 w 1057"/>
              <a:gd name="T33" fmla="*/ 2147483646 h 865"/>
              <a:gd name="T34" fmla="*/ 2147483646 w 1057"/>
              <a:gd name="T35" fmla="*/ 2147483646 h 865"/>
              <a:gd name="T36" fmla="*/ 2147483646 w 1057"/>
              <a:gd name="T37" fmla="*/ 2147483646 h 865"/>
              <a:gd name="T38" fmla="*/ 2147483646 w 1057"/>
              <a:gd name="T39" fmla="*/ 2147483646 h 865"/>
              <a:gd name="T40" fmla="*/ 2147483646 w 1057"/>
              <a:gd name="T41" fmla="*/ 2147483646 h 865"/>
              <a:gd name="T42" fmla="*/ 2147483646 w 1057"/>
              <a:gd name="T43" fmla="*/ 2147483646 h 865"/>
              <a:gd name="T44" fmla="*/ 2147483646 w 1057"/>
              <a:gd name="T45" fmla="*/ 2147483646 h 865"/>
              <a:gd name="T46" fmla="*/ 2147483646 w 1057"/>
              <a:gd name="T47" fmla="*/ 2147483646 h 865"/>
              <a:gd name="T48" fmla="*/ 2147483646 w 1057"/>
              <a:gd name="T49" fmla="*/ 2147483646 h 865"/>
              <a:gd name="T50" fmla="*/ 2147483646 w 1057"/>
              <a:gd name="T51" fmla="*/ 2147483646 h 865"/>
              <a:gd name="T52" fmla="*/ 2147483646 w 1057"/>
              <a:gd name="T53" fmla="*/ 2147483646 h 865"/>
              <a:gd name="T54" fmla="*/ 2147483646 w 1057"/>
              <a:gd name="T55" fmla="*/ 2147483646 h 865"/>
              <a:gd name="T56" fmla="*/ 2147483646 w 1057"/>
              <a:gd name="T57" fmla="*/ 2147483646 h 865"/>
              <a:gd name="T58" fmla="*/ 2147483646 w 1057"/>
              <a:gd name="T59" fmla="*/ 2147483646 h 865"/>
              <a:gd name="T60" fmla="*/ 2147483646 w 1057"/>
              <a:gd name="T61" fmla="*/ 2147483646 h 865"/>
              <a:gd name="T62" fmla="*/ 2147483646 w 1057"/>
              <a:gd name="T63" fmla="*/ 2147483646 h 865"/>
              <a:gd name="T64" fmla="*/ 2147483646 w 1057"/>
              <a:gd name="T65" fmla="*/ 2147483646 h 865"/>
              <a:gd name="T66" fmla="*/ 2147483646 w 1057"/>
              <a:gd name="T67" fmla="*/ 2147483646 h 865"/>
              <a:gd name="T68" fmla="*/ 2147483646 w 1057"/>
              <a:gd name="T69" fmla="*/ 2147483646 h 865"/>
              <a:gd name="T70" fmla="*/ 2147483646 w 1057"/>
              <a:gd name="T71" fmla="*/ 2147483646 h 865"/>
              <a:gd name="T72" fmla="*/ 2147483646 w 1057"/>
              <a:gd name="T73" fmla="*/ 2147483646 h 865"/>
              <a:gd name="T74" fmla="*/ 2147483646 w 1057"/>
              <a:gd name="T75" fmla="*/ 2147483646 h 865"/>
              <a:gd name="T76" fmla="*/ 2147483646 w 1057"/>
              <a:gd name="T77" fmla="*/ 2147483646 h 865"/>
              <a:gd name="T78" fmla="*/ 2147483646 w 1057"/>
              <a:gd name="T79" fmla="*/ 2147483646 h 86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057"/>
              <a:gd name="T121" fmla="*/ 0 h 865"/>
              <a:gd name="T122" fmla="*/ 1057 w 1057"/>
              <a:gd name="T123" fmla="*/ 865 h 86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057" h="865">
                <a:moveTo>
                  <a:pt x="0" y="864"/>
                </a:moveTo>
                <a:lnTo>
                  <a:pt x="13" y="864"/>
                </a:lnTo>
                <a:lnTo>
                  <a:pt x="25" y="864"/>
                </a:lnTo>
                <a:lnTo>
                  <a:pt x="39" y="864"/>
                </a:lnTo>
                <a:lnTo>
                  <a:pt x="51" y="864"/>
                </a:lnTo>
                <a:lnTo>
                  <a:pt x="64" y="864"/>
                </a:lnTo>
                <a:lnTo>
                  <a:pt x="77" y="864"/>
                </a:lnTo>
                <a:lnTo>
                  <a:pt x="91" y="864"/>
                </a:lnTo>
                <a:lnTo>
                  <a:pt x="102" y="858"/>
                </a:lnTo>
                <a:lnTo>
                  <a:pt x="116" y="858"/>
                </a:lnTo>
                <a:lnTo>
                  <a:pt x="128" y="858"/>
                </a:lnTo>
                <a:lnTo>
                  <a:pt x="142" y="852"/>
                </a:lnTo>
                <a:lnTo>
                  <a:pt x="154" y="847"/>
                </a:lnTo>
                <a:lnTo>
                  <a:pt x="172" y="841"/>
                </a:lnTo>
                <a:lnTo>
                  <a:pt x="185" y="837"/>
                </a:lnTo>
                <a:lnTo>
                  <a:pt x="198" y="826"/>
                </a:lnTo>
                <a:lnTo>
                  <a:pt x="210" y="816"/>
                </a:lnTo>
                <a:lnTo>
                  <a:pt x="224" y="804"/>
                </a:lnTo>
                <a:lnTo>
                  <a:pt x="235" y="789"/>
                </a:lnTo>
                <a:lnTo>
                  <a:pt x="249" y="768"/>
                </a:lnTo>
                <a:lnTo>
                  <a:pt x="262" y="747"/>
                </a:lnTo>
                <a:lnTo>
                  <a:pt x="275" y="721"/>
                </a:lnTo>
                <a:lnTo>
                  <a:pt x="288" y="695"/>
                </a:lnTo>
                <a:lnTo>
                  <a:pt x="302" y="663"/>
                </a:lnTo>
                <a:lnTo>
                  <a:pt x="313" y="627"/>
                </a:lnTo>
                <a:lnTo>
                  <a:pt x="327" y="584"/>
                </a:lnTo>
                <a:lnTo>
                  <a:pt x="340" y="542"/>
                </a:lnTo>
                <a:lnTo>
                  <a:pt x="357" y="494"/>
                </a:lnTo>
                <a:lnTo>
                  <a:pt x="370" y="447"/>
                </a:lnTo>
                <a:lnTo>
                  <a:pt x="382" y="394"/>
                </a:lnTo>
                <a:lnTo>
                  <a:pt x="396" y="342"/>
                </a:lnTo>
                <a:lnTo>
                  <a:pt x="409" y="290"/>
                </a:lnTo>
                <a:lnTo>
                  <a:pt x="421" y="236"/>
                </a:lnTo>
                <a:lnTo>
                  <a:pt x="435" y="189"/>
                </a:lnTo>
                <a:lnTo>
                  <a:pt x="449" y="142"/>
                </a:lnTo>
                <a:lnTo>
                  <a:pt x="460" y="105"/>
                </a:lnTo>
                <a:lnTo>
                  <a:pt x="473" y="69"/>
                </a:lnTo>
                <a:lnTo>
                  <a:pt x="487" y="37"/>
                </a:lnTo>
                <a:lnTo>
                  <a:pt x="499" y="20"/>
                </a:lnTo>
                <a:lnTo>
                  <a:pt x="512" y="5"/>
                </a:lnTo>
                <a:lnTo>
                  <a:pt x="529" y="0"/>
                </a:lnTo>
                <a:lnTo>
                  <a:pt x="542" y="5"/>
                </a:lnTo>
                <a:lnTo>
                  <a:pt x="556" y="20"/>
                </a:lnTo>
                <a:lnTo>
                  <a:pt x="568" y="37"/>
                </a:lnTo>
                <a:lnTo>
                  <a:pt x="582" y="69"/>
                </a:lnTo>
                <a:lnTo>
                  <a:pt x="594" y="105"/>
                </a:lnTo>
                <a:lnTo>
                  <a:pt x="606" y="142"/>
                </a:lnTo>
                <a:lnTo>
                  <a:pt x="620" y="189"/>
                </a:lnTo>
                <a:lnTo>
                  <a:pt x="634" y="236"/>
                </a:lnTo>
                <a:lnTo>
                  <a:pt x="645" y="290"/>
                </a:lnTo>
                <a:lnTo>
                  <a:pt x="658" y="342"/>
                </a:lnTo>
                <a:lnTo>
                  <a:pt x="671" y="394"/>
                </a:lnTo>
                <a:lnTo>
                  <a:pt x="684" y="447"/>
                </a:lnTo>
                <a:lnTo>
                  <a:pt x="698" y="494"/>
                </a:lnTo>
                <a:lnTo>
                  <a:pt x="715" y="542"/>
                </a:lnTo>
                <a:lnTo>
                  <a:pt x="727" y="584"/>
                </a:lnTo>
                <a:lnTo>
                  <a:pt x="741" y="627"/>
                </a:lnTo>
                <a:lnTo>
                  <a:pt x="752" y="663"/>
                </a:lnTo>
                <a:lnTo>
                  <a:pt x="767" y="695"/>
                </a:lnTo>
                <a:lnTo>
                  <a:pt x="780" y="721"/>
                </a:lnTo>
                <a:lnTo>
                  <a:pt x="793" y="747"/>
                </a:lnTo>
                <a:lnTo>
                  <a:pt x="805" y="768"/>
                </a:lnTo>
                <a:lnTo>
                  <a:pt x="817" y="789"/>
                </a:lnTo>
                <a:lnTo>
                  <a:pt x="831" y="804"/>
                </a:lnTo>
                <a:lnTo>
                  <a:pt x="845" y="816"/>
                </a:lnTo>
                <a:lnTo>
                  <a:pt x="858" y="826"/>
                </a:lnTo>
                <a:lnTo>
                  <a:pt x="869" y="837"/>
                </a:lnTo>
                <a:lnTo>
                  <a:pt x="883" y="841"/>
                </a:lnTo>
                <a:lnTo>
                  <a:pt x="900" y="847"/>
                </a:lnTo>
                <a:lnTo>
                  <a:pt x="913" y="852"/>
                </a:lnTo>
                <a:lnTo>
                  <a:pt x="925" y="858"/>
                </a:lnTo>
                <a:lnTo>
                  <a:pt x="939" y="858"/>
                </a:lnTo>
                <a:lnTo>
                  <a:pt x="952" y="858"/>
                </a:lnTo>
                <a:lnTo>
                  <a:pt x="964" y="864"/>
                </a:lnTo>
                <a:lnTo>
                  <a:pt x="977" y="864"/>
                </a:lnTo>
                <a:lnTo>
                  <a:pt x="991" y="864"/>
                </a:lnTo>
                <a:lnTo>
                  <a:pt x="1002" y="864"/>
                </a:lnTo>
                <a:lnTo>
                  <a:pt x="1016" y="864"/>
                </a:lnTo>
                <a:lnTo>
                  <a:pt x="1027" y="864"/>
                </a:lnTo>
                <a:lnTo>
                  <a:pt x="1042" y="864"/>
                </a:lnTo>
                <a:lnTo>
                  <a:pt x="1056" y="864"/>
                </a:lnTo>
              </a:path>
            </a:pathLst>
          </a:custGeom>
          <a:noFill/>
          <a:ln w="25400" cap="rnd" cmpd="sng">
            <a:solidFill>
              <a:srgbClr val="FC0128"/>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IN" sz="2400"/>
          </a:p>
        </p:txBody>
      </p:sp>
    </p:spTree>
  </p:cSld>
  <p:clrMapOvr>
    <a:masterClrMapping/>
  </p:clrMapOvr>
  <p:transition>
    <p:pull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Rectangle 5">
            <a:extLst>
              <a:ext uri="{FF2B5EF4-FFF2-40B4-BE49-F238E27FC236}">
                <a16:creationId xmlns:a16="http://schemas.microsoft.com/office/drawing/2014/main" id="{60D9708D-8F4F-471D-AD36-35FCF9121F7B}"/>
              </a:ext>
            </a:extLst>
          </p:cNvPr>
          <p:cNvSpPr>
            <a:spLocks noChangeArrowheads="1"/>
          </p:cNvSpPr>
          <p:nvPr/>
        </p:nvSpPr>
        <p:spPr bwMode="auto">
          <a:xfrm>
            <a:off x="4627905" y="143934"/>
            <a:ext cx="2936190" cy="69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3733" i="1"/>
              <a:t>STATISTICS</a:t>
            </a:r>
          </a:p>
        </p:txBody>
      </p:sp>
      <p:sp>
        <p:nvSpPr>
          <p:cNvPr id="167938" name="Rectangle 2">
            <a:extLst>
              <a:ext uri="{FF2B5EF4-FFF2-40B4-BE49-F238E27FC236}">
                <a16:creationId xmlns:a16="http://schemas.microsoft.com/office/drawing/2014/main" id="{4B7CC73C-63C3-4AD4-9F99-BA85C204A176}"/>
              </a:ext>
            </a:extLst>
          </p:cNvPr>
          <p:cNvSpPr>
            <a:spLocks noChangeArrowheads="1"/>
          </p:cNvSpPr>
          <p:nvPr/>
        </p:nvSpPr>
        <p:spPr bwMode="auto">
          <a:xfrm>
            <a:off x="431801" y="908051"/>
            <a:ext cx="11233151"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There are two types of statistics that are often referred to when making a statistical decision or working on a statistical problem.</a:t>
            </a:r>
          </a:p>
        </p:txBody>
      </p:sp>
      <p:sp>
        <p:nvSpPr>
          <p:cNvPr id="167939" name="Rectangle 3">
            <a:extLst>
              <a:ext uri="{FF2B5EF4-FFF2-40B4-BE49-F238E27FC236}">
                <a16:creationId xmlns:a16="http://schemas.microsoft.com/office/drawing/2014/main" id="{CF538D62-0E77-424C-9B22-FDA21BD4C56A}"/>
              </a:ext>
            </a:extLst>
          </p:cNvPr>
          <p:cNvSpPr>
            <a:spLocks noChangeArrowheads="1"/>
          </p:cNvSpPr>
          <p:nvPr/>
        </p:nvSpPr>
        <p:spPr bwMode="auto">
          <a:xfrm>
            <a:off x="527051" y="1843617"/>
            <a:ext cx="10464800" cy="2718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133">
                <a:latin typeface="MyriadPro-BoldIt"/>
              </a:rPr>
              <a:t>Descriptive Statistics : </a:t>
            </a:r>
            <a:r>
              <a:rPr lang="en-IN" altLang="en-US" sz="2133"/>
              <a:t>Descriptive statistics utilize numerical and graphical methods to look for patterns in a data set, to summarize the information revealed in a data set, and to present the information in a convenient form that individuals can use to make decisions. The main goal of descriptive statistics is to describe a data set. Thus, the class of descriptive statistics includes both numerical measures (e.g. the mean or the median) and graphical displays of data</a:t>
            </a:r>
          </a:p>
          <a:p>
            <a:pPr eaLnBrk="1" hangingPunct="1">
              <a:spcBef>
                <a:spcPct val="0"/>
              </a:spcBef>
              <a:buClrTx/>
              <a:buSzTx/>
              <a:buFontTx/>
              <a:buNone/>
            </a:pPr>
            <a:r>
              <a:rPr lang="en-IN" altLang="en-US" sz="2133"/>
              <a:t>(e.g. pie charts or bar graphs).</a:t>
            </a:r>
          </a:p>
          <a:p>
            <a:pPr eaLnBrk="1" hangingPunct="1">
              <a:spcBef>
                <a:spcPct val="0"/>
              </a:spcBef>
              <a:buClrTx/>
              <a:buSzTx/>
              <a:buFontTx/>
              <a:buNone/>
            </a:pPr>
            <a:endParaRPr lang="en-IN" altLang="en-US" sz="2133"/>
          </a:p>
        </p:txBody>
      </p:sp>
      <p:sp>
        <p:nvSpPr>
          <p:cNvPr id="167940" name="Rectangle 4">
            <a:extLst>
              <a:ext uri="{FF2B5EF4-FFF2-40B4-BE49-F238E27FC236}">
                <a16:creationId xmlns:a16="http://schemas.microsoft.com/office/drawing/2014/main" id="{49A3DEF4-6147-409D-AD04-D2502E992C30}"/>
              </a:ext>
            </a:extLst>
          </p:cNvPr>
          <p:cNvSpPr>
            <a:spLocks noChangeArrowheads="1"/>
          </p:cNvSpPr>
          <p:nvPr/>
        </p:nvSpPr>
        <p:spPr bwMode="auto">
          <a:xfrm>
            <a:off x="431800" y="4389967"/>
            <a:ext cx="11040533" cy="1118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Inferential Statistics: </a:t>
            </a:r>
            <a:r>
              <a:rPr lang="en-IN" altLang="en-US" sz="2133"/>
              <a:t>Inferential statistics utilizes sample data to make estimates, decisions, predictions, or other generalizations about a larger set of data. Some examples of inferential statistics might be a z statistics or a t-statistics</a:t>
            </a:r>
          </a:p>
        </p:txBody>
      </p:sp>
    </p:spTree>
  </p:cSld>
  <p:clrMapOvr>
    <a:masterClrMapping/>
  </p:clrMapOvr>
  <p:transition>
    <p:pull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1" name="Rectangle 5">
            <a:extLst>
              <a:ext uri="{FF2B5EF4-FFF2-40B4-BE49-F238E27FC236}">
                <a16:creationId xmlns:a16="http://schemas.microsoft.com/office/drawing/2014/main" id="{A5456062-7814-494C-85C3-785576D05DDD}"/>
              </a:ext>
            </a:extLst>
          </p:cNvPr>
          <p:cNvSpPr>
            <a:spLocks noChangeArrowheads="1"/>
          </p:cNvSpPr>
          <p:nvPr/>
        </p:nvSpPr>
        <p:spPr bwMode="auto">
          <a:xfrm>
            <a:off x="4627905" y="143934"/>
            <a:ext cx="2936190" cy="694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120651" tIns="59267" rIns="120651" bIns="59267">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3733" i="1"/>
              <a:t>STATISTICS</a:t>
            </a:r>
          </a:p>
        </p:txBody>
      </p:sp>
      <p:sp>
        <p:nvSpPr>
          <p:cNvPr id="168962" name="Rectangle 2">
            <a:extLst>
              <a:ext uri="{FF2B5EF4-FFF2-40B4-BE49-F238E27FC236}">
                <a16:creationId xmlns:a16="http://schemas.microsoft.com/office/drawing/2014/main" id="{390CCFC1-CD36-4267-92C4-51EEE3DC96E6}"/>
              </a:ext>
            </a:extLst>
          </p:cNvPr>
          <p:cNvSpPr>
            <a:spLocks noChangeArrowheads="1"/>
          </p:cNvSpPr>
          <p:nvPr/>
        </p:nvSpPr>
        <p:spPr bwMode="auto">
          <a:xfrm>
            <a:off x="749100" y="1126068"/>
            <a:ext cx="285366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Inferential Statistics</a:t>
            </a:r>
          </a:p>
        </p:txBody>
      </p:sp>
      <p:sp>
        <p:nvSpPr>
          <p:cNvPr id="168963" name="Rectangle 3">
            <a:extLst>
              <a:ext uri="{FF2B5EF4-FFF2-40B4-BE49-F238E27FC236}">
                <a16:creationId xmlns:a16="http://schemas.microsoft.com/office/drawing/2014/main" id="{4F884688-6F61-494B-AE2C-6F3A866F8F3D}"/>
              </a:ext>
            </a:extLst>
          </p:cNvPr>
          <p:cNvSpPr>
            <a:spLocks noChangeArrowheads="1"/>
          </p:cNvSpPr>
          <p:nvPr/>
        </p:nvSpPr>
        <p:spPr bwMode="auto">
          <a:xfrm>
            <a:off x="624418" y="1989667"/>
            <a:ext cx="1123314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2400"/>
              <a:t>The main goal of inferential statistics is to make a conclusion about a population based off of a sample of data from that population. One of the most commonly used inferential techniques is </a:t>
            </a:r>
            <a:r>
              <a:rPr lang="en-IN" altLang="en-US" sz="2400" i="1"/>
              <a:t>hypothesis testing</a:t>
            </a:r>
            <a:endParaRPr lang="en-IN" altLang="en-US" sz="2400"/>
          </a:p>
        </p:txBody>
      </p:sp>
      <p:sp>
        <p:nvSpPr>
          <p:cNvPr id="168964" name="TextBox 4">
            <a:extLst>
              <a:ext uri="{FF2B5EF4-FFF2-40B4-BE49-F238E27FC236}">
                <a16:creationId xmlns:a16="http://schemas.microsoft.com/office/drawing/2014/main" id="{D9B8FE52-6DCE-4902-AF77-9A4D5ABA2B85}"/>
              </a:ext>
            </a:extLst>
          </p:cNvPr>
          <p:cNvSpPr txBox="1">
            <a:spLocks noChangeArrowheads="1"/>
          </p:cNvSpPr>
          <p:nvPr/>
        </p:nvSpPr>
        <p:spPr bwMode="auto">
          <a:xfrm>
            <a:off x="527051" y="3860801"/>
            <a:ext cx="451273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anose="05050102010706020507" pitchFamily="18"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anose="05050102010706020507" pitchFamily="18"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2400"/>
              <a:t>Ex: New drug tests</a:t>
            </a:r>
          </a:p>
        </p:txBody>
      </p:sp>
    </p:spTree>
  </p:cSld>
  <p:clrMapOvr>
    <a:masterClrMapping/>
  </p:clrMapOvr>
  <p:transition>
    <p:pull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5" name="Picture 2">
            <a:extLst>
              <a:ext uri="{FF2B5EF4-FFF2-40B4-BE49-F238E27FC236}">
                <a16:creationId xmlns:a16="http://schemas.microsoft.com/office/drawing/2014/main" id="{B8760832-CBA9-4E8A-9C21-EC5238643C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00151" y="1126067"/>
            <a:ext cx="9313333" cy="5073651"/>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9D642-C48B-4639-B344-777D5806F440}"/>
              </a:ext>
            </a:extLst>
          </p:cNvPr>
          <p:cNvSpPr>
            <a:spLocks noGrp="1"/>
          </p:cNvSpPr>
          <p:nvPr>
            <p:ph type="title"/>
          </p:nvPr>
        </p:nvSpPr>
        <p:spPr>
          <a:xfrm>
            <a:off x="0" y="2117"/>
            <a:ext cx="10972800" cy="878416"/>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2">
            <a:schemeClr val="accent3">
              <a:shade val="50000"/>
            </a:schemeClr>
          </a:lnRef>
          <a:fillRef idx="1">
            <a:schemeClr val="accent3"/>
          </a:fillRef>
          <a:effectRef idx="0">
            <a:schemeClr val="accent3"/>
          </a:effectRef>
          <a:fontRef idx="minor">
            <a:schemeClr val="lt1"/>
          </a:fontRef>
        </p:style>
        <p:txBody>
          <a:bodyPr rtlCol="0">
            <a:normAutofit/>
          </a:bodyPr>
          <a:lstStyle/>
          <a:p>
            <a:pPr>
              <a:defRPr/>
            </a:pPr>
            <a:r>
              <a:rPr lang="en-GB" sz="4267" dirty="0">
                <a:solidFill>
                  <a:schemeClr val="accent5">
                    <a:lumMod val="75000"/>
                  </a:schemeClr>
                </a:solidFill>
                <a:latin typeface="Times New Roman" pitchFamily="18" charset="0"/>
                <a:ea typeface="+mj-ea"/>
                <a:cs typeface="Times New Roman" pitchFamily="18" charset="0"/>
              </a:rPr>
              <a:t>Data Types – Preliminaries</a:t>
            </a:r>
            <a:endParaRPr lang="en-IN" sz="4267" dirty="0">
              <a:solidFill>
                <a:schemeClr val="accent5">
                  <a:lumMod val="75000"/>
                </a:schemeClr>
              </a:solidFill>
              <a:latin typeface="Times New Roman" pitchFamily="18" charset="0"/>
              <a:ea typeface="+mj-ea"/>
              <a:cs typeface="Times New Roman" pitchFamily="18" charset="0"/>
            </a:endParaRPr>
          </a:p>
        </p:txBody>
      </p:sp>
      <p:pic>
        <p:nvPicPr>
          <p:cNvPr id="172034" name="Picture 2">
            <a:extLst>
              <a:ext uri="{FF2B5EF4-FFF2-40B4-BE49-F238E27FC236}">
                <a16:creationId xmlns:a16="http://schemas.microsoft.com/office/drawing/2014/main" id="{B198151B-3CAF-41B4-B4FD-92C6F32C8AA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000" y="1143000"/>
            <a:ext cx="5588000" cy="5029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2035" name="Picture 3">
            <a:extLst>
              <a:ext uri="{FF2B5EF4-FFF2-40B4-BE49-F238E27FC236}">
                <a16:creationId xmlns:a16="http://schemas.microsoft.com/office/drawing/2014/main" id="{F023AE82-C008-4C5F-8FD8-5665447EE1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99201" y="1143000"/>
            <a:ext cx="5416551" cy="50292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140</TotalTime>
  <Words>1564</Words>
  <Application>Microsoft Office PowerPoint</Application>
  <PresentationFormat>Widescreen</PresentationFormat>
  <Paragraphs>196</Paragraphs>
  <Slides>25</Slides>
  <Notes>9</Notes>
  <HiddenSlides>1</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6" baseType="lpstr">
      <vt:lpstr>Arial</vt:lpstr>
      <vt:lpstr>Calibri</vt:lpstr>
      <vt:lpstr>Calibri Light</vt:lpstr>
      <vt:lpstr>Comic Sans MS</vt:lpstr>
      <vt:lpstr>Monotype Sorts</vt:lpstr>
      <vt:lpstr>MyriadPro-BoldIt</vt:lpstr>
      <vt:lpstr>Symbol</vt:lpstr>
      <vt:lpstr>Times New Roman</vt:lpstr>
      <vt:lpstr>Wingdings</vt:lpstr>
      <vt:lpstr>Office Theme</vt:lpstr>
      <vt:lpstr>Mtb Graph</vt:lpstr>
      <vt:lpstr>Basic Statistics</vt:lpstr>
      <vt:lpstr>Agenda – Basic Statistics</vt:lpstr>
      <vt:lpstr>PowerPoint Presentation</vt:lpstr>
      <vt:lpstr>PowerPoint Presentation</vt:lpstr>
      <vt:lpstr>PowerPoint Presentation</vt:lpstr>
      <vt:lpstr>PowerPoint Presentation</vt:lpstr>
      <vt:lpstr>PowerPoint Presentation</vt:lpstr>
      <vt:lpstr>PowerPoint Presentation</vt:lpstr>
      <vt:lpstr>Data Types – Preliminaries</vt:lpstr>
      <vt:lpstr>Data Types – Continuous &amp; Discrete</vt:lpstr>
      <vt:lpstr>PowerPoint Presentation</vt:lpstr>
      <vt:lpstr>PowerPoint Presentation</vt:lpstr>
      <vt:lpstr>PowerPoint Presentation</vt:lpstr>
      <vt:lpstr>PowerPoint Presentation</vt:lpstr>
      <vt:lpstr>PowerPoint Presentation</vt:lpstr>
      <vt:lpstr>PowerPoint Presentation</vt:lpstr>
      <vt:lpstr>Simple Random Sampling</vt:lpstr>
      <vt:lpstr>Measures of Variability</vt:lpstr>
      <vt:lpstr>PowerPoint Presentation</vt:lpstr>
      <vt:lpstr>PowerPoint Presentation</vt:lpstr>
      <vt:lpstr>PowerPoint Presentation</vt:lpstr>
      <vt:lpstr>PowerPoint Presentation</vt:lpstr>
      <vt:lpstr>Measures of Variability</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Statistics</dc:title>
  <dc:creator>Tinge Photography</dc:creator>
  <cp:lastModifiedBy>hp</cp:lastModifiedBy>
  <cp:revision>11</cp:revision>
  <dcterms:created xsi:type="dcterms:W3CDTF">2020-04-07T15:57:26Z</dcterms:created>
  <dcterms:modified xsi:type="dcterms:W3CDTF">2022-09-24T16:45:12Z</dcterms:modified>
</cp:coreProperties>
</file>