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47"/>
  </p:notesMasterIdLst>
  <p:sldIdLst>
    <p:sldId id="256" r:id="rId2"/>
    <p:sldId id="257" r:id="rId3"/>
    <p:sldId id="331" r:id="rId4"/>
    <p:sldId id="332" r:id="rId5"/>
    <p:sldId id="258" r:id="rId6"/>
    <p:sldId id="261" r:id="rId7"/>
    <p:sldId id="262" r:id="rId8"/>
    <p:sldId id="263" r:id="rId9"/>
    <p:sldId id="264" r:id="rId10"/>
    <p:sldId id="301" r:id="rId11"/>
    <p:sldId id="333" r:id="rId12"/>
    <p:sldId id="334" r:id="rId13"/>
    <p:sldId id="335" r:id="rId14"/>
    <p:sldId id="336" r:id="rId15"/>
    <p:sldId id="337" r:id="rId16"/>
    <p:sldId id="338" r:id="rId17"/>
    <p:sldId id="339" r:id="rId18"/>
    <p:sldId id="340" r:id="rId19"/>
    <p:sldId id="267" r:id="rId20"/>
    <p:sldId id="268" r:id="rId21"/>
    <p:sldId id="269" r:id="rId22"/>
    <p:sldId id="270" r:id="rId23"/>
    <p:sldId id="271" r:id="rId24"/>
    <p:sldId id="272" r:id="rId25"/>
    <p:sldId id="274" r:id="rId26"/>
    <p:sldId id="275" r:id="rId27"/>
    <p:sldId id="276" r:id="rId28"/>
    <p:sldId id="277" r:id="rId29"/>
    <p:sldId id="278" r:id="rId30"/>
    <p:sldId id="279" r:id="rId31"/>
    <p:sldId id="280" r:id="rId32"/>
    <p:sldId id="281" r:id="rId33"/>
    <p:sldId id="282" r:id="rId34"/>
    <p:sldId id="286" r:id="rId35"/>
    <p:sldId id="283" r:id="rId36"/>
    <p:sldId id="284" r:id="rId37"/>
    <p:sldId id="289" r:id="rId38"/>
    <p:sldId id="295" r:id="rId39"/>
    <p:sldId id="297" r:id="rId40"/>
    <p:sldId id="296" r:id="rId41"/>
    <p:sldId id="298" r:id="rId42"/>
    <p:sldId id="958" r:id="rId43"/>
    <p:sldId id="982" r:id="rId44"/>
    <p:sldId id="326" r:id="rId45"/>
    <p:sldId id="983" r:id="rId4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2439" autoAdjust="0"/>
    <p:restoredTop sz="94660"/>
  </p:normalViewPr>
  <p:slideViewPr>
    <p:cSldViewPr snapToGrid="0">
      <p:cViewPr>
        <p:scale>
          <a:sx n="63" d="100"/>
          <a:sy n="63" d="100"/>
        </p:scale>
        <p:origin x="-62" y="13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notesMaster" Target="notesMasters/notesMaster1.xml"/><Relationship Id="rId50"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tableStyles" Target="tableStyle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1BC9B43-6C86-4105-AE8A-26C6AC82A911}" type="datetimeFigureOut">
              <a:rPr lang="en-US" smtClean="0"/>
              <a:t>1/27/2021</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C35B555-7100-4285-9AD5-4C99DEA7ECE6}" type="slidenum">
              <a:rPr lang="en-US" smtClean="0"/>
              <a:t>‹#›</a:t>
            </a:fld>
            <a:endParaRPr lang="en-US"/>
          </a:p>
        </p:txBody>
      </p:sp>
    </p:spTree>
    <p:extLst>
      <p:ext uri="{BB962C8B-B14F-4D97-AF65-F5344CB8AC3E}">
        <p14:creationId xmlns:p14="http://schemas.microsoft.com/office/powerpoint/2010/main" val="306737743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1C35B555-7100-4285-9AD5-4C99DEA7ECE6}" type="slidenum">
              <a:rPr lang="en-US" smtClean="0"/>
              <a:t>1</a:t>
            </a:fld>
            <a:endParaRPr lang="en-US"/>
          </a:p>
        </p:txBody>
      </p:sp>
    </p:spTree>
    <p:extLst>
      <p:ext uri="{BB962C8B-B14F-4D97-AF65-F5344CB8AC3E}">
        <p14:creationId xmlns:p14="http://schemas.microsoft.com/office/powerpoint/2010/main" val="377070716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350E461F-61FE-4D81-8611-0097AAEF7B68}" type="datetime1">
              <a:rPr lang="en-US" smtClean="0"/>
              <a:t>1/27/2021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841CA95-E0BC-48B5-948A-ECC494EB4D84}" type="slidenum">
              <a:rPr lang="en-US" smtClean="0"/>
              <a:t>‹#›</a:t>
            </a:fld>
            <a:endParaRPr lang="en-US"/>
          </a:p>
        </p:txBody>
      </p:sp>
    </p:spTree>
    <p:extLst>
      <p:ext uri="{BB962C8B-B14F-4D97-AF65-F5344CB8AC3E}">
        <p14:creationId xmlns:p14="http://schemas.microsoft.com/office/powerpoint/2010/main" val="203232927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EC93E650-B1F9-41B7-A814-30DF5D824348}" type="datetime1">
              <a:rPr lang="en-US" smtClean="0"/>
              <a:t>1/27/2021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841CA95-E0BC-48B5-948A-ECC494EB4D84}" type="slidenum">
              <a:rPr lang="en-US" smtClean="0"/>
              <a:t>‹#›</a:t>
            </a:fld>
            <a:endParaRPr lang="en-US"/>
          </a:p>
        </p:txBody>
      </p:sp>
    </p:spTree>
    <p:extLst>
      <p:ext uri="{BB962C8B-B14F-4D97-AF65-F5344CB8AC3E}">
        <p14:creationId xmlns:p14="http://schemas.microsoft.com/office/powerpoint/2010/main" val="335218492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73C66AA3-ECFC-423D-9D1F-F2B307D4D685}" type="datetime1">
              <a:rPr lang="en-US" smtClean="0"/>
              <a:t>1/27/2021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841CA95-E0BC-48B5-948A-ECC494EB4D84}" type="slidenum">
              <a:rPr lang="en-US" smtClean="0"/>
              <a:t>‹#›</a:t>
            </a:fld>
            <a:endParaRPr lang="en-US"/>
          </a:p>
        </p:txBody>
      </p:sp>
    </p:spTree>
    <p:extLst>
      <p:ext uri="{BB962C8B-B14F-4D97-AF65-F5344CB8AC3E}">
        <p14:creationId xmlns:p14="http://schemas.microsoft.com/office/powerpoint/2010/main" val="298875922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74946075-E8DF-4742-8C24-79E95A67D237}" type="datetime1">
              <a:rPr lang="en-US" smtClean="0"/>
              <a:t>1/27/2021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841CA95-E0BC-48B5-948A-ECC494EB4D84}" type="slidenum">
              <a:rPr lang="en-US" smtClean="0"/>
              <a:t>‹#›</a:t>
            </a:fld>
            <a:endParaRPr lang="en-US"/>
          </a:p>
        </p:txBody>
      </p:sp>
    </p:spTree>
    <p:extLst>
      <p:ext uri="{BB962C8B-B14F-4D97-AF65-F5344CB8AC3E}">
        <p14:creationId xmlns:p14="http://schemas.microsoft.com/office/powerpoint/2010/main" val="180468712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7B0B2289-7CF1-4619-A455-B0B4017B374E}" type="datetime1">
              <a:rPr lang="en-US" smtClean="0"/>
              <a:t>1/27/2021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841CA95-E0BC-48B5-948A-ECC494EB4D84}" type="slidenum">
              <a:rPr lang="en-US" smtClean="0"/>
              <a:t>‹#›</a:t>
            </a:fld>
            <a:endParaRPr lang="en-US"/>
          </a:p>
        </p:txBody>
      </p:sp>
    </p:spTree>
    <p:extLst>
      <p:ext uri="{BB962C8B-B14F-4D97-AF65-F5344CB8AC3E}">
        <p14:creationId xmlns:p14="http://schemas.microsoft.com/office/powerpoint/2010/main" val="218443984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E94FDEA8-FDD0-47AB-9B1E-6412E7EC60D7}" type="datetime1">
              <a:rPr lang="en-US" smtClean="0"/>
              <a:t>1/27/2021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841CA95-E0BC-48B5-948A-ECC494EB4D84}" type="slidenum">
              <a:rPr lang="en-US" smtClean="0"/>
              <a:t>‹#›</a:t>
            </a:fld>
            <a:endParaRPr lang="en-US"/>
          </a:p>
        </p:txBody>
      </p:sp>
    </p:spTree>
    <p:extLst>
      <p:ext uri="{BB962C8B-B14F-4D97-AF65-F5344CB8AC3E}">
        <p14:creationId xmlns:p14="http://schemas.microsoft.com/office/powerpoint/2010/main" val="402796508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7957D6ED-9C9A-4467-8EC7-039C0829B3DE}" type="datetime1">
              <a:rPr lang="en-US" smtClean="0"/>
              <a:t>1/27/2021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841CA95-E0BC-48B5-948A-ECC494EB4D84}" type="slidenum">
              <a:rPr lang="en-US" smtClean="0"/>
              <a:t>‹#›</a:t>
            </a:fld>
            <a:endParaRPr lang="en-US"/>
          </a:p>
        </p:txBody>
      </p:sp>
    </p:spTree>
    <p:extLst>
      <p:ext uri="{BB962C8B-B14F-4D97-AF65-F5344CB8AC3E}">
        <p14:creationId xmlns:p14="http://schemas.microsoft.com/office/powerpoint/2010/main" val="349231395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5D9C30DE-6A64-4BEE-8EF3-DF084BEA05C1}" type="datetime1">
              <a:rPr lang="en-US" smtClean="0"/>
              <a:t>1/27/2021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841CA95-E0BC-48B5-948A-ECC494EB4D84}" type="slidenum">
              <a:rPr lang="en-US" smtClean="0"/>
              <a:t>‹#›</a:t>
            </a:fld>
            <a:endParaRPr lang="en-US"/>
          </a:p>
        </p:txBody>
      </p:sp>
    </p:spTree>
    <p:extLst>
      <p:ext uri="{BB962C8B-B14F-4D97-AF65-F5344CB8AC3E}">
        <p14:creationId xmlns:p14="http://schemas.microsoft.com/office/powerpoint/2010/main" val="7035326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CB4CAAF-2F01-498F-89B0-DB7EA8EC2343}" type="datetime1">
              <a:rPr lang="en-US" smtClean="0"/>
              <a:t>1/27/2021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841CA95-E0BC-48B5-948A-ECC494EB4D84}" type="slidenum">
              <a:rPr lang="en-US" smtClean="0"/>
              <a:t>‹#›</a:t>
            </a:fld>
            <a:endParaRPr lang="en-US"/>
          </a:p>
        </p:txBody>
      </p:sp>
    </p:spTree>
    <p:extLst>
      <p:ext uri="{BB962C8B-B14F-4D97-AF65-F5344CB8AC3E}">
        <p14:creationId xmlns:p14="http://schemas.microsoft.com/office/powerpoint/2010/main" val="227880194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4F10F7E6-27E1-42EF-8BDB-5661503F4C2D}" type="datetime1">
              <a:rPr lang="en-US" smtClean="0"/>
              <a:t>1/27/2021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841CA95-E0BC-48B5-948A-ECC494EB4D84}" type="slidenum">
              <a:rPr lang="en-US" smtClean="0"/>
              <a:t>‹#›</a:t>
            </a:fld>
            <a:endParaRPr lang="en-US"/>
          </a:p>
        </p:txBody>
      </p:sp>
    </p:spTree>
    <p:extLst>
      <p:ext uri="{BB962C8B-B14F-4D97-AF65-F5344CB8AC3E}">
        <p14:creationId xmlns:p14="http://schemas.microsoft.com/office/powerpoint/2010/main" val="281355778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04F16676-04F5-493E-A02A-6B73A4AE7951}" type="datetime1">
              <a:rPr lang="en-US" smtClean="0"/>
              <a:t>1/27/2021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841CA95-E0BC-48B5-948A-ECC494EB4D84}" type="slidenum">
              <a:rPr lang="en-US" smtClean="0"/>
              <a:t>‹#›</a:t>
            </a:fld>
            <a:endParaRPr lang="en-US"/>
          </a:p>
        </p:txBody>
      </p:sp>
    </p:spTree>
    <p:extLst>
      <p:ext uri="{BB962C8B-B14F-4D97-AF65-F5344CB8AC3E}">
        <p14:creationId xmlns:p14="http://schemas.microsoft.com/office/powerpoint/2010/main" val="162607947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0969F45-234F-4D98-8AAE-7ED1F80960E9}" type="datetime1">
              <a:rPr lang="en-US" smtClean="0"/>
              <a:t>1/27/2021</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841CA95-E0BC-48B5-948A-ECC494EB4D84}" type="slidenum">
              <a:rPr lang="en-US" smtClean="0"/>
              <a:t>‹#›</a:t>
            </a:fld>
            <a:endParaRPr lang="en-US"/>
          </a:p>
        </p:txBody>
      </p:sp>
    </p:spTree>
    <p:extLst>
      <p:ext uri="{BB962C8B-B14F-4D97-AF65-F5344CB8AC3E}">
        <p14:creationId xmlns:p14="http://schemas.microsoft.com/office/powerpoint/2010/main" val="282039480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hyperlink" Target="https://github.com/" TargetMode="Externa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hyperlink" Target="http://doc.python.org/2/library/datetime.html" TargetMode="Externa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https://www.anaconda.com/products/individual" TargetMode="Externa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3.xml.rels><?xml version="1.0" encoding="UTF-8" standalone="yes"?>
<Relationships xmlns="http://schemas.openxmlformats.org/package/2006/relationships"><Relationship Id="rId2" Type="http://schemas.openxmlformats.org/officeDocument/2006/relationships/image" Target="../media/image20.tiff"/><Relationship Id="rId1" Type="http://schemas.openxmlformats.org/officeDocument/2006/relationships/slideLayout" Target="../slideLayouts/slideLayout6.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hyperlink" Target="http://pandas.pydata.org/"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hyperlink" Target="http://scikit-learn.org/stable/"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hyperlink" Target="https://matplotlib.org/" TargetMode="Externa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hyperlink" Target="https://seaborn.pydata.org/"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2887522"/>
            <a:ext cx="9144000" cy="1082955"/>
          </a:xfrm>
        </p:spPr>
        <p:txBody>
          <a:bodyPr/>
          <a:lstStyle/>
          <a:p>
            <a:r>
              <a:rPr lang="en-US" dirty="0">
                <a:solidFill>
                  <a:schemeClr val="accent2"/>
                </a:solidFill>
              </a:rPr>
              <a:t>Python for Data Science</a:t>
            </a:r>
          </a:p>
        </p:txBody>
      </p:sp>
    </p:spTree>
    <p:extLst>
      <p:ext uri="{BB962C8B-B14F-4D97-AF65-F5344CB8AC3E}">
        <p14:creationId xmlns:p14="http://schemas.microsoft.com/office/powerpoint/2010/main" val="111515558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0671A8AE-40A1-4631-A6B8-581AFF06548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p:cNvPicPr>
            <a:picLocks noChangeAspect="1"/>
          </p:cNvPicPr>
          <p:nvPr/>
        </p:nvPicPr>
        <p:blipFill rotWithShape="1">
          <a:blip r:embed="rId2">
            <a:extLst>
              <a:ext uri="{28A0092B-C50C-407E-A947-70E740481C1C}">
                <a14:useLocalDpi xmlns:a14="http://schemas.microsoft.com/office/drawing/2010/main" val="0"/>
              </a:ext>
            </a:extLst>
          </a:blip>
          <a:srcRect t="4000" r="70877"/>
          <a:stretch/>
        </p:blipFill>
        <p:spPr>
          <a:xfrm>
            <a:off x="3523488" y="10"/>
            <a:ext cx="8668512" cy="6857990"/>
          </a:xfrm>
          <a:prstGeom prst="rect">
            <a:avLst/>
          </a:prstGeom>
        </p:spPr>
      </p:pic>
      <p:sp>
        <p:nvSpPr>
          <p:cNvPr id="12" name="Rectangle 11">
            <a:extLst>
              <a:ext uri="{FF2B5EF4-FFF2-40B4-BE49-F238E27FC236}">
                <a16:creationId xmlns:a16="http://schemas.microsoft.com/office/drawing/2014/main" id="{AB58EF07-17C2-48CF-ABB0-EEF1F17CB8F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 y="0"/>
            <a:ext cx="9339206" cy="6858000"/>
          </a:xfrm>
          <a:prstGeom prst="rect">
            <a:avLst/>
          </a:prstGeom>
          <a:gradFill>
            <a:gsLst>
              <a:gs pos="58000">
                <a:schemeClr val="bg1"/>
              </a:gs>
              <a:gs pos="33000">
                <a:schemeClr val="bg1">
                  <a:alpha val="64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p:nvPr>
        </p:nvSpPr>
        <p:spPr>
          <a:xfrm>
            <a:off x="477981" y="1122363"/>
            <a:ext cx="4023360" cy="3204134"/>
          </a:xfrm>
        </p:spPr>
        <p:txBody>
          <a:bodyPr vert="horz" lIns="91440" tIns="45720" rIns="91440" bIns="45720" rtlCol="0" anchor="b">
            <a:normAutofit/>
          </a:bodyPr>
          <a:lstStyle/>
          <a:p>
            <a:r>
              <a:rPr lang="en-US" sz="4800"/>
              <a:t>Start Jupyter notebook</a:t>
            </a:r>
          </a:p>
        </p:txBody>
      </p:sp>
      <p:sp>
        <p:nvSpPr>
          <p:cNvPr id="14" name="Rectangle 13">
            <a:extLst>
              <a:ext uri="{FF2B5EF4-FFF2-40B4-BE49-F238E27FC236}">
                <a16:creationId xmlns:a16="http://schemas.microsoft.com/office/drawing/2014/main" id="{AF2F604E-43BE-4DC3-B983-E071523364F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759921" y="346791"/>
            <a:ext cx="146304" cy="7040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16" name="Rectangle 15">
            <a:extLst>
              <a:ext uri="{FF2B5EF4-FFF2-40B4-BE49-F238E27FC236}">
                <a16:creationId xmlns:a16="http://schemas.microsoft.com/office/drawing/2014/main" id="{08C9B587-E65E-4B52-B37C-ABEBB6E8792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81029" y="4546920"/>
            <a:ext cx="3977640" cy="18288"/>
          </a:xfrm>
          <a:prstGeom prst="rect">
            <a:avLst/>
          </a:prstGeom>
          <a:solidFill>
            <a:schemeClr val="tx1"/>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 name="Slide Number Placeholder 3"/>
          <p:cNvSpPr>
            <a:spLocks noGrp="1"/>
          </p:cNvSpPr>
          <p:nvPr>
            <p:ph type="sldNum" sz="quarter" idx="12"/>
          </p:nvPr>
        </p:nvSpPr>
        <p:spPr>
          <a:xfrm>
            <a:off x="8970819" y="6356350"/>
            <a:ext cx="2743200" cy="365125"/>
          </a:xfrm>
        </p:spPr>
        <p:txBody>
          <a:bodyPr vert="horz" lIns="91440" tIns="45720" rIns="91440" bIns="45720" rtlCol="0" anchor="ctr">
            <a:normAutofit/>
          </a:bodyPr>
          <a:lstStyle/>
          <a:p>
            <a:pPr>
              <a:spcAft>
                <a:spcPts val="600"/>
              </a:spcAft>
              <a:defRPr/>
            </a:pPr>
            <a:fld id="{B841CA95-E0BC-48B5-948A-ECC494EB4D84}" type="slidenum">
              <a:rPr lang="en-US">
                <a:solidFill>
                  <a:schemeClr val="tx1"/>
                </a:solidFill>
                <a:latin typeface="Calibri" panose="020F0502020204030204"/>
              </a:rPr>
              <a:pPr>
                <a:spcAft>
                  <a:spcPts val="600"/>
                </a:spcAft>
                <a:defRPr/>
              </a:pPr>
              <a:t>10</a:t>
            </a:fld>
            <a:endParaRPr lang="en-US">
              <a:solidFill>
                <a:schemeClr val="tx1"/>
              </a:solidFill>
              <a:latin typeface="Calibri" panose="020F0502020204030204"/>
            </a:endParaRPr>
          </a:p>
        </p:txBody>
      </p:sp>
    </p:spTree>
    <p:extLst>
      <p:ext uri="{BB962C8B-B14F-4D97-AF65-F5344CB8AC3E}">
        <p14:creationId xmlns:p14="http://schemas.microsoft.com/office/powerpoint/2010/main" val="307539005"/>
      </p:ext>
    </p:extLst>
  </p:cSld>
  <p:clrMapOvr>
    <a:overrideClrMapping bg1="dk1" tx1="lt1" bg2="dk2" tx2="lt2" accent1="accent1" accent2="accent2" accent3="accent3" accent4="accent4" accent5="accent5" accent6="accent6" hlink="hlink" folHlink="folHlink"/>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0C1E9433-C967-4B49-94A5-E5AB5A941EA4}"/>
              </a:ext>
            </a:extLst>
          </p:cNvPr>
          <p:cNvSpPr>
            <a:spLocks noGrp="1"/>
          </p:cNvSpPr>
          <p:nvPr>
            <p:ph type="sldNum" sz="quarter" idx="12"/>
          </p:nvPr>
        </p:nvSpPr>
        <p:spPr/>
        <p:txBody>
          <a:bodyPr/>
          <a:lstStyle/>
          <a:p>
            <a:fld id="{B841CA95-E0BC-48B5-948A-ECC494EB4D84}" type="slidenum">
              <a:rPr lang="en-US" smtClean="0"/>
              <a:t>11</a:t>
            </a:fld>
            <a:endParaRPr lang="en-US"/>
          </a:p>
        </p:txBody>
      </p:sp>
      <p:pic>
        <p:nvPicPr>
          <p:cNvPr id="5" name="Picture 4">
            <a:extLst>
              <a:ext uri="{FF2B5EF4-FFF2-40B4-BE49-F238E27FC236}">
                <a16:creationId xmlns:a16="http://schemas.microsoft.com/office/drawing/2014/main" id="{7601B81E-FEB1-6F41-BB07-A1C3F5802D0C}"/>
              </a:ext>
            </a:extLst>
          </p:cNvPr>
          <p:cNvPicPr>
            <a:picLocks noChangeAspect="1"/>
          </p:cNvPicPr>
          <p:nvPr/>
        </p:nvPicPr>
        <p:blipFill>
          <a:blip r:embed="rId2"/>
          <a:stretch>
            <a:fillRect/>
          </a:stretch>
        </p:blipFill>
        <p:spPr>
          <a:xfrm>
            <a:off x="0" y="205729"/>
            <a:ext cx="12192000" cy="6446541"/>
          </a:xfrm>
          <a:prstGeom prst="rect">
            <a:avLst/>
          </a:prstGeom>
        </p:spPr>
      </p:pic>
    </p:spTree>
    <p:extLst>
      <p:ext uri="{BB962C8B-B14F-4D97-AF65-F5344CB8AC3E}">
        <p14:creationId xmlns:p14="http://schemas.microsoft.com/office/powerpoint/2010/main" val="135170630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09065639-FF4B-C944-9193-0A1A39142A3D}"/>
              </a:ext>
            </a:extLst>
          </p:cNvPr>
          <p:cNvSpPr>
            <a:spLocks noGrp="1"/>
          </p:cNvSpPr>
          <p:nvPr>
            <p:ph type="sldNum" sz="quarter" idx="12"/>
          </p:nvPr>
        </p:nvSpPr>
        <p:spPr/>
        <p:txBody>
          <a:bodyPr/>
          <a:lstStyle/>
          <a:p>
            <a:fld id="{B841CA95-E0BC-48B5-948A-ECC494EB4D84}" type="slidenum">
              <a:rPr lang="en-US" smtClean="0"/>
              <a:t>12</a:t>
            </a:fld>
            <a:endParaRPr lang="en-US"/>
          </a:p>
        </p:txBody>
      </p:sp>
      <p:pic>
        <p:nvPicPr>
          <p:cNvPr id="5" name="Picture 4">
            <a:extLst>
              <a:ext uri="{FF2B5EF4-FFF2-40B4-BE49-F238E27FC236}">
                <a16:creationId xmlns:a16="http://schemas.microsoft.com/office/drawing/2014/main" id="{CEA436B4-6F85-A744-818F-7A8E367494B0}"/>
              </a:ext>
            </a:extLst>
          </p:cNvPr>
          <p:cNvPicPr>
            <a:picLocks noChangeAspect="1"/>
          </p:cNvPicPr>
          <p:nvPr/>
        </p:nvPicPr>
        <p:blipFill>
          <a:blip r:embed="rId2"/>
          <a:stretch>
            <a:fillRect/>
          </a:stretch>
        </p:blipFill>
        <p:spPr>
          <a:xfrm>
            <a:off x="172936" y="988206"/>
            <a:ext cx="11846128" cy="2077723"/>
          </a:xfrm>
          <a:prstGeom prst="rect">
            <a:avLst/>
          </a:prstGeom>
        </p:spPr>
      </p:pic>
      <p:sp>
        <p:nvSpPr>
          <p:cNvPr id="6" name="Oval 5">
            <a:extLst>
              <a:ext uri="{FF2B5EF4-FFF2-40B4-BE49-F238E27FC236}">
                <a16:creationId xmlns:a16="http://schemas.microsoft.com/office/drawing/2014/main" id="{06D32487-5C32-D24B-A997-595E7AF42C97}"/>
              </a:ext>
            </a:extLst>
          </p:cNvPr>
          <p:cNvSpPr/>
          <p:nvPr/>
        </p:nvSpPr>
        <p:spPr>
          <a:xfrm>
            <a:off x="10355580" y="2027067"/>
            <a:ext cx="1748790" cy="876153"/>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Picture 6">
            <a:extLst>
              <a:ext uri="{FF2B5EF4-FFF2-40B4-BE49-F238E27FC236}">
                <a16:creationId xmlns:a16="http://schemas.microsoft.com/office/drawing/2014/main" id="{4805983E-4DE3-DD48-82E7-E74B761041DA}"/>
              </a:ext>
            </a:extLst>
          </p:cNvPr>
          <p:cNvPicPr>
            <a:picLocks noChangeAspect="1"/>
          </p:cNvPicPr>
          <p:nvPr/>
        </p:nvPicPr>
        <p:blipFill>
          <a:blip r:embed="rId3"/>
          <a:stretch>
            <a:fillRect/>
          </a:stretch>
        </p:blipFill>
        <p:spPr>
          <a:xfrm>
            <a:off x="768877" y="3592256"/>
            <a:ext cx="10654246" cy="3129219"/>
          </a:xfrm>
          <a:prstGeom prst="rect">
            <a:avLst/>
          </a:prstGeom>
        </p:spPr>
      </p:pic>
      <p:sp>
        <p:nvSpPr>
          <p:cNvPr id="8" name="Down Arrow 7">
            <a:extLst>
              <a:ext uri="{FF2B5EF4-FFF2-40B4-BE49-F238E27FC236}">
                <a16:creationId xmlns:a16="http://schemas.microsoft.com/office/drawing/2014/main" id="{263380A8-F7EE-7042-91A5-452563D5C79F}"/>
              </a:ext>
            </a:extLst>
          </p:cNvPr>
          <p:cNvSpPr/>
          <p:nvPr/>
        </p:nvSpPr>
        <p:spPr>
          <a:xfrm>
            <a:off x="11041380" y="2766060"/>
            <a:ext cx="754380" cy="1026012"/>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58220174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B8779713-8B45-B043-A76B-207BA1AC56C3}"/>
              </a:ext>
            </a:extLst>
          </p:cNvPr>
          <p:cNvSpPr>
            <a:spLocks noGrp="1"/>
          </p:cNvSpPr>
          <p:nvPr>
            <p:ph type="sldNum" sz="quarter" idx="12"/>
          </p:nvPr>
        </p:nvSpPr>
        <p:spPr/>
        <p:txBody>
          <a:bodyPr/>
          <a:lstStyle/>
          <a:p>
            <a:fld id="{B841CA95-E0BC-48B5-948A-ECC494EB4D84}" type="slidenum">
              <a:rPr lang="en-US" smtClean="0"/>
              <a:t>13</a:t>
            </a:fld>
            <a:endParaRPr lang="en-US"/>
          </a:p>
        </p:txBody>
      </p:sp>
      <p:sp>
        <p:nvSpPr>
          <p:cNvPr id="5" name="TextBox 4">
            <a:extLst>
              <a:ext uri="{FF2B5EF4-FFF2-40B4-BE49-F238E27FC236}">
                <a16:creationId xmlns:a16="http://schemas.microsoft.com/office/drawing/2014/main" id="{01CC0B44-90C9-5E43-8A18-533FC135DBBE}"/>
              </a:ext>
            </a:extLst>
          </p:cNvPr>
          <p:cNvSpPr txBox="1"/>
          <p:nvPr/>
        </p:nvSpPr>
        <p:spPr>
          <a:xfrm>
            <a:off x="0" y="0"/>
            <a:ext cx="1546705" cy="369332"/>
          </a:xfrm>
          <a:prstGeom prst="rect">
            <a:avLst/>
          </a:prstGeom>
          <a:noFill/>
        </p:spPr>
        <p:txBody>
          <a:bodyPr wrap="none" rtlCol="0">
            <a:spAutoFit/>
          </a:bodyPr>
          <a:lstStyle/>
          <a:p>
            <a:r>
              <a:rPr lang="en-US" dirty="0"/>
              <a:t>Install libraries</a:t>
            </a:r>
          </a:p>
        </p:txBody>
      </p:sp>
      <p:pic>
        <p:nvPicPr>
          <p:cNvPr id="7" name="Picture 6">
            <a:extLst>
              <a:ext uri="{FF2B5EF4-FFF2-40B4-BE49-F238E27FC236}">
                <a16:creationId xmlns:a16="http://schemas.microsoft.com/office/drawing/2014/main" id="{059CB7C6-792B-6F47-AFF4-256683EE2A34}"/>
              </a:ext>
            </a:extLst>
          </p:cNvPr>
          <p:cNvPicPr>
            <a:picLocks noChangeAspect="1"/>
          </p:cNvPicPr>
          <p:nvPr/>
        </p:nvPicPr>
        <p:blipFill>
          <a:blip r:embed="rId2"/>
          <a:stretch>
            <a:fillRect/>
          </a:stretch>
        </p:blipFill>
        <p:spPr>
          <a:xfrm>
            <a:off x="0" y="1536226"/>
            <a:ext cx="12192000" cy="3785547"/>
          </a:xfrm>
          <a:prstGeom prst="rect">
            <a:avLst/>
          </a:prstGeom>
        </p:spPr>
      </p:pic>
    </p:spTree>
    <p:extLst>
      <p:ext uri="{BB962C8B-B14F-4D97-AF65-F5344CB8AC3E}">
        <p14:creationId xmlns:p14="http://schemas.microsoft.com/office/powerpoint/2010/main" val="244477566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090F6E-9E31-8F48-9B45-DE66379CBF3B}"/>
              </a:ext>
            </a:extLst>
          </p:cNvPr>
          <p:cNvSpPr>
            <a:spLocks noGrp="1"/>
          </p:cNvSpPr>
          <p:nvPr>
            <p:ph type="title"/>
          </p:nvPr>
        </p:nvSpPr>
        <p:spPr>
          <a:xfrm>
            <a:off x="3308985" y="2766218"/>
            <a:ext cx="5574030" cy="1325563"/>
          </a:xfrm>
        </p:spPr>
        <p:txBody>
          <a:bodyPr/>
          <a:lstStyle/>
          <a:p>
            <a:r>
              <a:rPr lang="en-US" dirty="0"/>
              <a:t>Create GITHUB account</a:t>
            </a:r>
          </a:p>
        </p:txBody>
      </p:sp>
      <p:sp>
        <p:nvSpPr>
          <p:cNvPr id="4" name="Slide Number Placeholder 3">
            <a:extLst>
              <a:ext uri="{FF2B5EF4-FFF2-40B4-BE49-F238E27FC236}">
                <a16:creationId xmlns:a16="http://schemas.microsoft.com/office/drawing/2014/main" id="{63CC9323-575C-5B45-90B1-2380A7A3464D}"/>
              </a:ext>
            </a:extLst>
          </p:cNvPr>
          <p:cNvSpPr>
            <a:spLocks noGrp="1"/>
          </p:cNvSpPr>
          <p:nvPr>
            <p:ph type="sldNum" sz="quarter" idx="12"/>
          </p:nvPr>
        </p:nvSpPr>
        <p:spPr/>
        <p:txBody>
          <a:bodyPr/>
          <a:lstStyle/>
          <a:p>
            <a:fld id="{B841CA95-E0BC-48B5-948A-ECC494EB4D84}" type="slidenum">
              <a:rPr lang="en-US" smtClean="0"/>
              <a:t>14</a:t>
            </a:fld>
            <a:endParaRPr lang="en-US"/>
          </a:p>
        </p:txBody>
      </p:sp>
      <p:sp>
        <p:nvSpPr>
          <p:cNvPr id="5" name="Rectangle 4">
            <a:extLst>
              <a:ext uri="{FF2B5EF4-FFF2-40B4-BE49-F238E27FC236}">
                <a16:creationId xmlns:a16="http://schemas.microsoft.com/office/drawing/2014/main" id="{9A0B54FD-3B81-2E43-AAF1-7B83EE40727F}"/>
              </a:ext>
            </a:extLst>
          </p:cNvPr>
          <p:cNvSpPr/>
          <p:nvPr/>
        </p:nvSpPr>
        <p:spPr>
          <a:xfrm>
            <a:off x="5067321" y="4091781"/>
            <a:ext cx="2057358" cy="369332"/>
          </a:xfrm>
          <a:prstGeom prst="rect">
            <a:avLst/>
          </a:prstGeom>
        </p:spPr>
        <p:txBody>
          <a:bodyPr wrap="none">
            <a:spAutoFit/>
          </a:bodyPr>
          <a:lstStyle/>
          <a:p>
            <a:r>
              <a:rPr lang="en-IN" dirty="0">
                <a:hlinkClick r:id="rId2"/>
              </a:rPr>
              <a:t>https://github.com/</a:t>
            </a:r>
            <a:endParaRPr lang="en-US" dirty="0"/>
          </a:p>
        </p:txBody>
      </p:sp>
    </p:spTree>
    <p:extLst>
      <p:ext uri="{BB962C8B-B14F-4D97-AF65-F5344CB8AC3E}">
        <p14:creationId xmlns:p14="http://schemas.microsoft.com/office/powerpoint/2010/main" val="384652285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867E4BD8-8493-0C4C-8D73-02442CF01B83}"/>
              </a:ext>
            </a:extLst>
          </p:cNvPr>
          <p:cNvSpPr>
            <a:spLocks noGrp="1"/>
          </p:cNvSpPr>
          <p:nvPr>
            <p:ph type="sldNum" sz="quarter" idx="12"/>
          </p:nvPr>
        </p:nvSpPr>
        <p:spPr/>
        <p:txBody>
          <a:bodyPr/>
          <a:lstStyle/>
          <a:p>
            <a:fld id="{B841CA95-E0BC-48B5-948A-ECC494EB4D84}" type="slidenum">
              <a:rPr lang="en-US" smtClean="0"/>
              <a:t>15</a:t>
            </a:fld>
            <a:endParaRPr lang="en-US"/>
          </a:p>
        </p:txBody>
      </p:sp>
      <p:sp>
        <p:nvSpPr>
          <p:cNvPr id="5" name="TextBox 4">
            <a:extLst>
              <a:ext uri="{FF2B5EF4-FFF2-40B4-BE49-F238E27FC236}">
                <a16:creationId xmlns:a16="http://schemas.microsoft.com/office/drawing/2014/main" id="{2D0DAEA6-6637-D745-BCAF-7F6B99FCC323}"/>
              </a:ext>
            </a:extLst>
          </p:cNvPr>
          <p:cNvSpPr txBox="1"/>
          <p:nvPr/>
        </p:nvSpPr>
        <p:spPr>
          <a:xfrm>
            <a:off x="262890" y="285750"/>
            <a:ext cx="3110595" cy="369332"/>
          </a:xfrm>
          <a:prstGeom prst="rect">
            <a:avLst/>
          </a:prstGeom>
          <a:noFill/>
        </p:spPr>
        <p:txBody>
          <a:bodyPr wrap="none" rtlCol="0">
            <a:spAutoFit/>
          </a:bodyPr>
          <a:lstStyle/>
          <a:p>
            <a:r>
              <a:rPr lang="en-US"/>
              <a:t>Link gist with Jupyter notebook</a:t>
            </a:r>
            <a:endParaRPr lang="en-US" dirty="0"/>
          </a:p>
        </p:txBody>
      </p:sp>
      <p:sp>
        <p:nvSpPr>
          <p:cNvPr id="6" name="TextBox 5">
            <a:extLst>
              <a:ext uri="{FF2B5EF4-FFF2-40B4-BE49-F238E27FC236}">
                <a16:creationId xmlns:a16="http://schemas.microsoft.com/office/drawing/2014/main" id="{B5508F4D-146F-4F45-8AF3-FC1EE1D58143}"/>
              </a:ext>
            </a:extLst>
          </p:cNvPr>
          <p:cNvSpPr txBox="1"/>
          <p:nvPr/>
        </p:nvSpPr>
        <p:spPr>
          <a:xfrm>
            <a:off x="297180" y="1485900"/>
            <a:ext cx="5337810" cy="2031325"/>
          </a:xfrm>
          <a:prstGeom prst="rect">
            <a:avLst/>
          </a:prstGeom>
          <a:noFill/>
        </p:spPr>
        <p:txBody>
          <a:bodyPr wrap="square" rtlCol="0">
            <a:spAutoFit/>
          </a:bodyPr>
          <a:lstStyle/>
          <a:p>
            <a:r>
              <a:rPr lang="en-US" dirty="0"/>
              <a:t>#Install </a:t>
            </a:r>
            <a:r>
              <a:rPr lang="en-US" dirty="0" err="1"/>
              <a:t>jupyter</a:t>
            </a:r>
            <a:r>
              <a:rPr lang="en-US" dirty="0"/>
              <a:t> extensions</a:t>
            </a:r>
          </a:p>
          <a:p>
            <a:endParaRPr lang="en-US" dirty="0"/>
          </a:p>
          <a:p>
            <a:r>
              <a:rPr lang="en-IN" dirty="0"/>
              <a:t>Run below code in the notebook</a:t>
            </a:r>
          </a:p>
          <a:p>
            <a:endParaRPr lang="en-IN" dirty="0"/>
          </a:p>
          <a:p>
            <a:r>
              <a:rPr lang="en-IN" i="1" dirty="0">
                <a:solidFill>
                  <a:srgbClr val="7030A0"/>
                </a:solidFill>
              </a:rPr>
              <a:t>!pip install </a:t>
            </a:r>
            <a:r>
              <a:rPr lang="en-IN" i="1" dirty="0" err="1">
                <a:solidFill>
                  <a:srgbClr val="7030A0"/>
                </a:solidFill>
              </a:rPr>
              <a:t>jupyter_contrib_nbextensions</a:t>
            </a:r>
            <a:endParaRPr lang="en-IN" i="1" dirty="0">
              <a:solidFill>
                <a:srgbClr val="7030A0"/>
              </a:solidFill>
            </a:endParaRPr>
          </a:p>
          <a:p>
            <a:r>
              <a:rPr lang="en-IN" i="1" dirty="0">
                <a:solidFill>
                  <a:srgbClr val="7030A0"/>
                </a:solidFill>
              </a:rPr>
              <a:t>!</a:t>
            </a:r>
            <a:r>
              <a:rPr lang="en-IN" i="1" dirty="0" err="1">
                <a:solidFill>
                  <a:srgbClr val="7030A0"/>
                </a:solidFill>
              </a:rPr>
              <a:t>jupyter</a:t>
            </a:r>
            <a:r>
              <a:rPr lang="en-IN" i="1" dirty="0">
                <a:solidFill>
                  <a:srgbClr val="7030A0"/>
                </a:solidFill>
              </a:rPr>
              <a:t> </a:t>
            </a:r>
            <a:r>
              <a:rPr lang="en-IN" i="1" dirty="0" err="1">
                <a:solidFill>
                  <a:srgbClr val="7030A0"/>
                </a:solidFill>
              </a:rPr>
              <a:t>contrib</a:t>
            </a:r>
            <a:r>
              <a:rPr lang="en-IN" i="1" dirty="0">
                <a:solidFill>
                  <a:srgbClr val="7030A0"/>
                </a:solidFill>
              </a:rPr>
              <a:t> </a:t>
            </a:r>
            <a:r>
              <a:rPr lang="en-IN" i="1" dirty="0" err="1">
                <a:solidFill>
                  <a:srgbClr val="7030A0"/>
                </a:solidFill>
              </a:rPr>
              <a:t>nbextension</a:t>
            </a:r>
            <a:r>
              <a:rPr lang="en-IN" i="1" dirty="0">
                <a:solidFill>
                  <a:srgbClr val="7030A0"/>
                </a:solidFill>
              </a:rPr>
              <a:t> install --user</a:t>
            </a:r>
          </a:p>
          <a:p>
            <a:endParaRPr lang="en-US" dirty="0"/>
          </a:p>
        </p:txBody>
      </p:sp>
      <p:grpSp>
        <p:nvGrpSpPr>
          <p:cNvPr id="10" name="Group 9">
            <a:extLst>
              <a:ext uri="{FF2B5EF4-FFF2-40B4-BE49-F238E27FC236}">
                <a16:creationId xmlns:a16="http://schemas.microsoft.com/office/drawing/2014/main" id="{E29C4AD0-A474-6D4F-8421-9AA44D9B1F26}"/>
              </a:ext>
            </a:extLst>
          </p:cNvPr>
          <p:cNvGrpSpPr/>
          <p:nvPr/>
        </p:nvGrpSpPr>
        <p:grpSpPr>
          <a:xfrm>
            <a:off x="491490" y="3342635"/>
            <a:ext cx="8812530" cy="875035"/>
            <a:chOff x="262890" y="4657085"/>
            <a:chExt cx="9932670" cy="1430029"/>
          </a:xfrm>
        </p:grpSpPr>
        <p:pic>
          <p:nvPicPr>
            <p:cNvPr id="9" name="Picture 8">
              <a:extLst>
                <a:ext uri="{FF2B5EF4-FFF2-40B4-BE49-F238E27FC236}">
                  <a16:creationId xmlns:a16="http://schemas.microsoft.com/office/drawing/2014/main" id="{CF3FE45A-8A6F-7547-842D-F6B9AED7DDA7}"/>
                </a:ext>
              </a:extLst>
            </p:cNvPr>
            <p:cNvPicPr>
              <a:picLocks noChangeAspect="1"/>
            </p:cNvPicPr>
            <p:nvPr/>
          </p:nvPicPr>
          <p:blipFill>
            <a:blip r:embed="rId2"/>
            <a:stretch>
              <a:fillRect/>
            </a:stretch>
          </p:blipFill>
          <p:spPr>
            <a:xfrm>
              <a:off x="262890" y="4657085"/>
              <a:ext cx="9932670" cy="1430029"/>
            </a:xfrm>
            <a:prstGeom prst="rect">
              <a:avLst/>
            </a:prstGeom>
          </p:spPr>
        </p:pic>
        <p:sp>
          <p:nvSpPr>
            <p:cNvPr id="8" name="Oval 7">
              <a:extLst>
                <a:ext uri="{FF2B5EF4-FFF2-40B4-BE49-F238E27FC236}">
                  <a16:creationId xmlns:a16="http://schemas.microsoft.com/office/drawing/2014/main" id="{158AA866-4C42-4E4B-839F-3C8F40B1796A}"/>
                </a:ext>
              </a:extLst>
            </p:cNvPr>
            <p:cNvSpPr/>
            <p:nvPr/>
          </p:nvSpPr>
          <p:spPr>
            <a:xfrm>
              <a:off x="1996440" y="5028882"/>
              <a:ext cx="1918605" cy="686436"/>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124360830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01939E41-E63A-C049-ADE3-87F07E0BCB4A}"/>
              </a:ext>
            </a:extLst>
          </p:cNvPr>
          <p:cNvSpPr>
            <a:spLocks noGrp="1"/>
          </p:cNvSpPr>
          <p:nvPr>
            <p:ph type="sldNum" sz="quarter" idx="12"/>
          </p:nvPr>
        </p:nvSpPr>
        <p:spPr/>
        <p:txBody>
          <a:bodyPr/>
          <a:lstStyle/>
          <a:p>
            <a:fld id="{B841CA95-E0BC-48B5-948A-ECC494EB4D84}" type="slidenum">
              <a:rPr lang="en-US" smtClean="0"/>
              <a:t>16</a:t>
            </a:fld>
            <a:endParaRPr lang="en-US"/>
          </a:p>
        </p:txBody>
      </p:sp>
      <p:grpSp>
        <p:nvGrpSpPr>
          <p:cNvPr id="7" name="Group 6">
            <a:extLst>
              <a:ext uri="{FF2B5EF4-FFF2-40B4-BE49-F238E27FC236}">
                <a16:creationId xmlns:a16="http://schemas.microsoft.com/office/drawing/2014/main" id="{BF43F771-6EFE-804B-90DF-5646AC30D808}"/>
              </a:ext>
            </a:extLst>
          </p:cNvPr>
          <p:cNvGrpSpPr/>
          <p:nvPr/>
        </p:nvGrpSpPr>
        <p:grpSpPr>
          <a:xfrm>
            <a:off x="4139565" y="136525"/>
            <a:ext cx="8052435" cy="2521387"/>
            <a:chOff x="1160145" y="1822013"/>
            <a:chExt cx="8052435" cy="2521387"/>
          </a:xfrm>
        </p:grpSpPr>
        <p:pic>
          <p:nvPicPr>
            <p:cNvPr id="5" name="Picture 4">
              <a:extLst>
                <a:ext uri="{FF2B5EF4-FFF2-40B4-BE49-F238E27FC236}">
                  <a16:creationId xmlns:a16="http://schemas.microsoft.com/office/drawing/2014/main" id="{23A8A244-D700-784A-B56A-2EBAE9DE4951}"/>
                </a:ext>
              </a:extLst>
            </p:cNvPr>
            <p:cNvPicPr>
              <a:picLocks noChangeAspect="1"/>
            </p:cNvPicPr>
            <p:nvPr/>
          </p:nvPicPr>
          <p:blipFill>
            <a:blip r:embed="rId2"/>
            <a:stretch>
              <a:fillRect/>
            </a:stretch>
          </p:blipFill>
          <p:spPr>
            <a:xfrm>
              <a:off x="1160145" y="1822013"/>
              <a:ext cx="7920990" cy="2383854"/>
            </a:xfrm>
            <a:prstGeom prst="rect">
              <a:avLst/>
            </a:prstGeom>
          </p:spPr>
        </p:pic>
        <p:sp>
          <p:nvSpPr>
            <p:cNvPr id="6" name="Oval 5">
              <a:extLst>
                <a:ext uri="{FF2B5EF4-FFF2-40B4-BE49-F238E27FC236}">
                  <a16:creationId xmlns:a16="http://schemas.microsoft.com/office/drawing/2014/main" id="{36DEEDCF-3FDB-F04B-A369-5873B28B28A5}"/>
                </a:ext>
              </a:extLst>
            </p:cNvPr>
            <p:cNvSpPr/>
            <p:nvPr/>
          </p:nvSpPr>
          <p:spPr>
            <a:xfrm>
              <a:off x="6709410" y="3897630"/>
              <a:ext cx="2503170" cy="44577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8" name="Picture 7">
            <a:extLst>
              <a:ext uri="{FF2B5EF4-FFF2-40B4-BE49-F238E27FC236}">
                <a16:creationId xmlns:a16="http://schemas.microsoft.com/office/drawing/2014/main" id="{4A60B926-3361-4E49-B4EA-2B4F8ED356D7}"/>
              </a:ext>
            </a:extLst>
          </p:cNvPr>
          <p:cNvPicPr>
            <a:picLocks noChangeAspect="1"/>
          </p:cNvPicPr>
          <p:nvPr/>
        </p:nvPicPr>
        <p:blipFill>
          <a:blip r:embed="rId3"/>
          <a:stretch>
            <a:fillRect/>
          </a:stretch>
        </p:blipFill>
        <p:spPr>
          <a:xfrm>
            <a:off x="131445" y="2212142"/>
            <a:ext cx="7189470" cy="4018357"/>
          </a:xfrm>
          <a:prstGeom prst="rect">
            <a:avLst/>
          </a:prstGeom>
        </p:spPr>
      </p:pic>
      <p:sp>
        <p:nvSpPr>
          <p:cNvPr id="9" name="Oval 8">
            <a:extLst>
              <a:ext uri="{FF2B5EF4-FFF2-40B4-BE49-F238E27FC236}">
                <a16:creationId xmlns:a16="http://schemas.microsoft.com/office/drawing/2014/main" id="{CC224790-9BFA-C745-8522-83AC1926C8C6}"/>
              </a:ext>
            </a:extLst>
          </p:cNvPr>
          <p:cNvSpPr/>
          <p:nvPr/>
        </p:nvSpPr>
        <p:spPr>
          <a:xfrm>
            <a:off x="131445" y="5909310"/>
            <a:ext cx="5217795" cy="44704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92450833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CE666895-D688-6648-B3C4-D7EF30CE0F25}"/>
              </a:ext>
            </a:extLst>
          </p:cNvPr>
          <p:cNvSpPr>
            <a:spLocks noGrp="1"/>
          </p:cNvSpPr>
          <p:nvPr>
            <p:ph type="sldNum" sz="quarter" idx="12"/>
          </p:nvPr>
        </p:nvSpPr>
        <p:spPr/>
        <p:txBody>
          <a:bodyPr/>
          <a:lstStyle/>
          <a:p>
            <a:fld id="{B841CA95-E0BC-48B5-948A-ECC494EB4D84}" type="slidenum">
              <a:rPr lang="en-US" smtClean="0"/>
              <a:t>17</a:t>
            </a:fld>
            <a:endParaRPr lang="en-US"/>
          </a:p>
        </p:txBody>
      </p:sp>
      <p:pic>
        <p:nvPicPr>
          <p:cNvPr id="5" name="Picture 4">
            <a:extLst>
              <a:ext uri="{FF2B5EF4-FFF2-40B4-BE49-F238E27FC236}">
                <a16:creationId xmlns:a16="http://schemas.microsoft.com/office/drawing/2014/main" id="{05B74CC2-A6AD-E54A-8505-A4955B5C41D8}"/>
              </a:ext>
            </a:extLst>
          </p:cNvPr>
          <p:cNvPicPr>
            <a:picLocks noChangeAspect="1"/>
          </p:cNvPicPr>
          <p:nvPr/>
        </p:nvPicPr>
        <p:blipFill>
          <a:blip r:embed="rId2"/>
          <a:stretch>
            <a:fillRect/>
          </a:stretch>
        </p:blipFill>
        <p:spPr>
          <a:xfrm>
            <a:off x="0" y="857227"/>
            <a:ext cx="12192000" cy="1169939"/>
          </a:xfrm>
          <a:prstGeom prst="rect">
            <a:avLst/>
          </a:prstGeom>
        </p:spPr>
      </p:pic>
      <p:sp>
        <p:nvSpPr>
          <p:cNvPr id="6" name="Oval 5">
            <a:extLst>
              <a:ext uri="{FF2B5EF4-FFF2-40B4-BE49-F238E27FC236}">
                <a16:creationId xmlns:a16="http://schemas.microsoft.com/office/drawing/2014/main" id="{5D82110A-5C2C-7741-A718-A1D8D272F94B}"/>
              </a:ext>
            </a:extLst>
          </p:cNvPr>
          <p:cNvSpPr/>
          <p:nvPr/>
        </p:nvSpPr>
        <p:spPr>
          <a:xfrm>
            <a:off x="5360670" y="1348740"/>
            <a:ext cx="857250" cy="83439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Picture 6">
            <a:extLst>
              <a:ext uri="{FF2B5EF4-FFF2-40B4-BE49-F238E27FC236}">
                <a16:creationId xmlns:a16="http://schemas.microsoft.com/office/drawing/2014/main" id="{1CC952A3-3972-E148-90C0-BD37C9735D57}"/>
              </a:ext>
            </a:extLst>
          </p:cNvPr>
          <p:cNvPicPr>
            <a:picLocks noChangeAspect="1"/>
          </p:cNvPicPr>
          <p:nvPr/>
        </p:nvPicPr>
        <p:blipFill>
          <a:blip r:embed="rId3"/>
          <a:stretch>
            <a:fillRect/>
          </a:stretch>
        </p:blipFill>
        <p:spPr>
          <a:xfrm>
            <a:off x="217170" y="2674643"/>
            <a:ext cx="10470294" cy="3587045"/>
          </a:xfrm>
          <a:prstGeom prst="rect">
            <a:avLst/>
          </a:prstGeom>
        </p:spPr>
      </p:pic>
    </p:spTree>
    <p:extLst>
      <p:ext uri="{BB962C8B-B14F-4D97-AF65-F5344CB8AC3E}">
        <p14:creationId xmlns:p14="http://schemas.microsoft.com/office/powerpoint/2010/main" val="4136645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E4A4EF68-00CD-AC4F-804C-E8D57C548C60}"/>
              </a:ext>
            </a:extLst>
          </p:cNvPr>
          <p:cNvSpPr>
            <a:spLocks noGrp="1"/>
          </p:cNvSpPr>
          <p:nvPr>
            <p:ph type="sldNum" sz="quarter" idx="12"/>
          </p:nvPr>
        </p:nvSpPr>
        <p:spPr/>
        <p:txBody>
          <a:bodyPr/>
          <a:lstStyle/>
          <a:p>
            <a:fld id="{B841CA95-E0BC-48B5-948A-ECC494EB4D84}" type="slidenum">
              <a:rPr lang="en-US" smtClean="0"/>
              <a:t>18</a:t>
            </a:fld>
            <a:endParaRPr lang="en-US"/>
          </a:p>
        </p:txBody>
      </p:sp>
      <p:pic>
        <p:nvPicPr>
          <p:cNvPr id="7" name="Picture 6" descr="A screenshot of a cell phone&#10;&#10;Description automatically generated">
            <a:extLst>
              <a:ext uri="{FF2B5EF4-FFF2-40B4-BE49-F238E27FC236}">
                <a16:creationId xmlns:a16="http://schemas.microsoft.com/office/drawing/2014/main" id="{1C754D98-4CBC-CF4C-B1A3-1D0105004DF2}"/>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t="20632" b="20922"/>
          <a:stretch/>
        </p:blipFill>
        <p:spPr>
          <a:xfrm>
            <a:off x="0" y="0"/>
            <a:ext cx="9033679" cy="2903855"/>
          </a:xfrm>
          <a:prstGeom prst="rect">
            <a:avLst/>
          </a:prstGeom>
        </p:spPr>
      </p:pic>
      <p:pic>
        <p:nvPicPr>
          <p:cNvPr id="9" name="Picture 8" descr="A screenshot of a cell phone&#10;&#10;Description automatically generated">
            <a:extLst>
              <a:ext uri="{FF2B5EF4-FFF2-40B4-BE49-F238E27FC236}">
                <a16:creationId xmlns:a16="http://schemas.microsoft.com/office/drawing/2014/main" id="{E7C8EA4D-BB18-4D4C-9F9D-FBDB285F0121}"/>
              </a:ext>
            </a:extLst>
          </p:cNvPr>
          <p:cNvPicPr>
            <a:picLocks noChangeAspect="1"/>
          </p:cNvPicPr>
          <p:nvPr/>
        </p:nvPicPr>
        <p:blipFill rotWithShape="1">
          <a:blip r:embed="rId3">
            <a:extLst>
              <a:ext uri="{28A0092B-C50C-407E-A947-70E740481C1C}">
                <a14:useLocalDpi xmlns:a14="http://schemas.microsoft.com/office/drawing/2010/main" val="0"/>
              </a:ext>
            </a:extLst>
          </a:blip>
          <a:srcRect l="25920" t="32754" r="25904" b="32954"/>
          <a:stretch/>
        </p:blipFill>
        <p:spPr>
          <a:xfrm>
            <a:off x="1594149" y="3429000"/>
            <a:ext cx="7946560" cy="3110978"/>
          </a:xfrm>
          <a:prstGeom prst="rect">
            <a:avLst/>
          </a:prstGeom>
        </p:spPr>
      </p:pic>
      <p:sp>
        <p:nvSpPr>
          <p:cNvPr id="10" name="Oval 9">
            <a:extLst>
              <a:ext uri="{FF2B5EF4-FFF2-40B4-BE49-F238E27FC236}">
                <a16:creationId xmlns:a16="http://schemas.microsoft.com/office/drawing/2014/main" id="{B34690EB-1428-D84B-99D9-85176FB78BB1}"/>
              </a:ext>
            </a:extLst>
          </p:cNvPr>
          <p:cNvSpPr/>
          <p:nvPr/>
        </p:nvSpPr>
        <p:spPr>
          <a:xfrm>
            <a:off x="7280910" y="891540"/>
            <a:ext cx="1143000" cy="6858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70520770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892576" y="1865480"/>
            <a:ext cx="1540822" cy="369332"/>
          </a:xfrm>
          <a:prstGeom prst="rect">
            <a:avLst/>
          </a:prstGeom>
          <a:noFill/>
          <a:ln>
            <a:noFill/>
          </a:ln>
        </p:spPr>
        <p:txBody>
          <a:bodyPr wrap="square" rtlCol="0">
            <a:spAutoFit/>
          </a:bodyPr>
          <a:lstStyle/>
          <a:p>
            <a:r>
              <a:rPr lang="en-US" dirty="0"/>
              <a:t>         </a:t>
            </a:r>
            <a:r>
              <a:rPr lang="en-US" sz="1600" dirty="0">
                <a:solidFill>
                  <a:schemeClr val="accent5">
                    <a:lumMod val="75000"/>
                  </a:schemeClr>
                </a:solidFill>
                <a:latin typeface="Courier New" panose="02070309020205020404" pitchFamily="49" charset="0"/>
                <a:cs typeface="Courier New" panose="02070309020205020404" pitchFamily="49" charset="0"/>
              </a:rPr>
              <a:t>In [ ]:</a:t>
            </a:r>
          </a:p>
        </p:txBody>
      </p:sp>
      <p:sp>
        <p:nvSpPr>
          <p:cNvPr id="2" name="Title 1"/>
          <p:cNvSpPr>
            <a:spLocks noGrp="1"/>
          </p:cNvSpPr>
          <p:nvPr>
            <p:ph type="title"/>
          </p:nvPr>
        </p:nvSpPr>
        <p:spPr>
          <a:xfrm>
            <a:off x="4414" y="20304"/>
            <a:ext cx="10515600" cy="1325563"/>
          </a:xfrm>
        </p:spPr>
        <p:txBody>
          <a:bodyPr>
            <a:normAutofit/>
          </a:bodyPr>
          <a:lstStyle/>
          <a:p>
            <a:r>
              <a:rPr lang="en-US" sz="6000" dirty="0">
                <a:solidFill>
                  <a:schemeClr val="accent2"/>
                </a:solidFill>
              </a:rPr>
              <a:t>Loading Python Libraries</a:t>
            </a:r>
          </a:p>
        </p:txBody>
      </p:sp>
      <p:sp>
        <p:nvSpPr>
          <p:cNvPr id="4" name="Slide Number Placeholder 3"/>
          <p:cNvSpPr>
            <a:spLocks noGrp="1"/>
          </p:cNvSpPr>
          <p:nvPr>
            <p:ph type="sldNum" sz="quarter" idx="12"/>
          </p:nvPr>
        </p:nvSpPr>
        <p:spPr/>
        <p:txBody>
          <a:bodyPr/>
          <a:lstStyle/>
          <a:p>
            <a:fld id="{B841CA95-E0BC-48B5-948A-ECC494EB4D84}" type="slidenum">
              <a:rPr lang="en-US" smtClean="0"/>
              <a:t>19</a:t>
            </a:fld>
            <a:endParaRPr lang="en-US"/>
          </a:p>
        </p:txBody>
      </p:sp>
      <p:sp>
        <p:nvSpPr>
          <p:cNvPr id="7" name="TextBox 6"/>
          <p:cNvSpPr txBox="1"/>
          <p:nvPr/>
        </p:nvSpPr>
        <p:spPr>
          <a:xfrm>
            <a:off x="2423276" y="1865480"/>
            <a:ext cx="8491513" cy="1477328"/>
          </a:xfrm>
          <a:prstGeom prst="rect">
            <a:avLst/>
          </a:prstGeom>
          <a:noFill/>
          <a:ln>
            <a:solidFill>
              <a:schemeClr val="bg2">
                <a:lumMod val="90000"/>
              </a:schemeClr>
            </a:solidFill>
          </a:ln>
        </p:spPr>
        <p:txBody>
          <a:bodyPr wrap="square" rtlCol="0">
            <a:spAutoFit/>
          </a:bodyPr>
          <a:lstStyle/>
          <a:p>
            <a:r>
              <a:rPr lang="en-US" i="1" dirty="0">
                <a:solidFill>
                  <a:schemeClr val="accent1">
                    <a:lumMod val="75000"/>
                  </a:schemeClr>
                </a:solidFill>
                <a:latin typeface="Courier New" panose="02070309020205020404" pitchFamily="49" charset="0"/>
                <a:cs typeface="Courier New" panose="02070309020205020404" pitchFamily="49" charset="0"/>
              </a:rPr>
              <a:t>#Import Python Libraries</a:t>
            </a:r>
          </a:p>
          <a:p>
            <a:r>
              <a:rPr lang="en-US" b="1" dirty="0">
                <a:solidFill>
                  <a:schemeClr val="accent6">
                    <a:lumMod val="75000"/>
                  </a:schemeClr>
                </a:solidFill>
                <a:latin typeface="Courier New" panose="02070309020205020404" pitchFamily="49" charset="0"/>
                <a:cs typeface="Courier New" panose="02070309020205020404" pitchFamily="49" charset="0"/>
              </a:rPr>
              <a:t>import</a:t>
            </a:r>
            <a:r>
              <a:rPr lang="en-US" dirty="0">
                <a:solidFill>
                  <a:schemeClr val="accent1">
                    <a:lumMod val="75000"/>
                  </a:schemeClr>
                </a:solidFill>
                <a:latin typeface="Courier New" panose="02070309020205020404" pitchFamily="49" charset="0"/>
                <a:cs typeface="Courier New" panose="02070309020205020404" pitchFamily="49" charset="0"/>
              </a:rPr>
              <a:t> </a:t>
            </a:r>
            <a:r>
              <a:rPr lang="en-US" dirty="0" err="1">
                <a:solidFill>
                  <a:schemeClr val="bg2">
                    <a:lumMod val="25000"/>
                  </a:schemeClr>
                </a:solidFill>
                <a:latin typeface="Courier New" panose="02070309020205020404" pitchFamily="49" charset="0"/>
                <a:cs typeface="Courier New" panose="02070309020205020404" pitchFamily="49" charset="0"/>
              </a:rPr>
              <a:t>numpy</a:t>
            </a:r>
            <a:r>
              <a:rPr lang="en-US" dirty="0">
                <a:solidFill>
                  <a:schemeClr val="accent1">
                    <a:lumMod val="75000"/>
                  </a:schemeClr>
                </a:solidFill>
                <a:latin typeface="Courier New" panose="02070309020205020404" pitchFamily="49" charset="0"/>
                <a:cs typeface="Courier New" panose="02070309020205020404" pitchFamily="49" charset="0"/>
              </a:rPr>
              <a:t> </a:t>
            </a:r>
            <a:r>
              <a:rPr lang="en-US" b="1" dirty="0">
                <a:solidFill>
                  <a:schemeClr val="accent6">
                    <a:lumMod val="75000"/>
                  </a:schemeClr>
                </a:solidFill>
                <a:latin typeface="Courier New" panose="02070309020205020404" pitchFamily="49" charset="0"/>
                <a:cs typeface="Courier New" panose="02070309020205020404" pitchFamily="49" charset="0"/>
              </a:rPr>
              <a:t>as</a:t>
            </a:r>
            <a:r>
              <a:rPr lang="en-US" dirty="0">
                <a:solidFill>
                  <a:schemeClr val="accent1">
                    <a:lumMod val="75000"/>
                  </a:schemeClr>
                </a:solidFill>
                <a:latin typeface="Courier New" panose="02070309020205020404" pitchFamily="49" charset="0"/>
                <a:cs typeface="Courier New" panose="02070309020205020404" pitchFamily="49" charset="0"/>
              </a:rPr>
              <a:t> </a:t>
            </a:r>
            <a:r>
              <a:rPr lang="en-US" dirty="0">
                <a:solidFill>
                  <a:schemeClr val="bg2">
                    <a:lumMod val="25000"/>
                  </a:schemeClr>
                </a:solidFill>
                <a:latin typeface="Courier New" panose="02070309020205020404" pitchFamily="49" charset="0"/>
                <a:cs typeface="Courier New" panose="02070309020205020404" pitchFamily="49" charset="0"/>
              </a:rPr>
              <a:t>np</a:t>
            </a:r>
          </a:p>
          <a:p>
            <a:r>
              <a:rPr lang="en-US" b="1" dirty="0">
                <a:solidFill>
                  <a:schemeClr val="accent6">
                    <a:lumMod val="75000"/>
                  </a:schemeClr>
                </a:solidFill>
                <a:latin typeface="Courier New" panose="02070309020205020404" pitchFamily="49" charset="0"/>
                <a:cs typeface="Courier New" panose="02070309020205020404" pitchFamily="49" charset="0"/>
              </a:rPr>
              <a:t>import</a:t>
            </a:r>
            <a:r>
              <a:rPr lang="en-US" dirty="0">
                <a:solidFill>
                  <a:schemeClr val="bg2">
                    <a:lumMod val="25000"/>
                  </a:schemeClr>
                </a:solidFill>
                <a:latin typeface="Courier New" panose="02070309020205020404" pitchFamily="49" charset="0"/>
                <a:cs typeface="Courier New" panose="02070309020205020404" pitchFamily="49" charset="0"/>
              </a:rPr>
              <a:t> pandas </a:t>
            </a:r>
            <a:r>
              <a:rPr lang="en-US" b="1" dirty="0">
                <a:solidFill>
                  <a:schemeClr val="accent6">
                    <a:lumMod val="75000"/>
                  </a:schemeClr>
                </a:solidFill>
                <a:latin typeface="Courier New" panose="02070309020205020404" pitchFamily="49" charset="0"/>
                <a:cs typeface="Courier New" panose="02070309020205020404" pitchFamily="49" charset="0"/>
              </a:rPr>
              <a:t>as</a:t>
            </a:r>
            <a:r>
              <a:rPr lang="en-US" dirty="0">
                <a:solidFill>
                  <a:schemeClr val="bg2">
                    <a:lumMod val="25000"/>
                  </a:schemeClr>
                </a:solidFill>
                <a:latin typeface="Courier New" panose="02070309020205020404" pitchFamily="49" charset="0"/>
                <a:cs typeface="Courier New" panose="02070309020205020404" pitchFamily="49" charset="0"/>
              </a:rPr>
              <a:t> pd</a:t>
            </a:r>
          </a:p>
          <a:p>
            <a:r>
              <a:rPr lang="en-US" b="1" dirty="0">
                <a:solidFill>
                  <a:schemeClr val="accent6">
                    <a:lumMod val="75000"/>
                  </a:schemeClr>
                </a:solidFill>
                <a:latin typeface="Courier New" panose="02070309020205020404" pitchFamily="49" charset="0"/>
                <a:cs typeface="Courier New" panose="02070309020205020404" pitchFamily="49" charset="0"/>
              </a:rPr>
              <a:t>import</a:t>
            </a:r>
            <a:r>
              <a:rPr lang="en-US" dirty="0">
                <a:solidFill>
                  <a:schemeClr val="bg2">
                    <a:lumMod val="25000"/>
                  </a:schemeClr>
                </a:solidFill>
                <a:latin typeface="Courier New" panose="02070309020205020404" pitchFamily="49" charset="0"/>
                <a:cs typeface="Courier New" panose="02070309020205020404" pitchFamily="49" charset="0"/>
              </a:rPr>
              <a:t> </a:t>
            </a:r>
            <a:r>
              <a:rPr lang="en-US" dirty="0" err="1">
                <a:solidFill>
                  <a:schemeClr val="bg2">
                    <a:lumMod val="25000"/>
                  </a:schemeClr>
                </a:solidFill>
                <a:latin typeface="Courier New" panose="02070309020205020404" pitchFamily="49" charset="0"/>
                <a:cs typeface="Courier New" panose="02070309020205020404" pitchFamily="49" charset="0"/>
              </a:rPr>
              <a:t>matplotlib</a:t>
            </a:r>
            <a:r>
              <a:rPr lang="en-US" dirty="0">
                <a:solidFill>
                  <a:schemeClr val="bg2">
                    <a:lumMod val="25000"/>
                  </a:schemeClr>
                </a:solidFill>
                <a:latin typeface="Courier New" panose="02070309020205020404" pitchFamily="49" charset="0"/>
                <a:cs typeface="Courier New" panose="02070309020205020404" pitchFamily="49" charset="0"/>
              </a:rPr>
              <a:t> </a:t>
            </a:r>
            <a:r>
              <a:rPr lang="en-US" b="1" dirty="0">
                <a:solidFill>
                  <a:schemeClr val="accent6">
                    <a:lumMod val="75000"/>
                  </a:schemeClr>
                </a:solidFill>
                <a:latin typeface="Courier New" panose="02070309020205020404" pitchFamily="49" charset="0"/>
                <a:cs typeface="Courier New" panose="02070309020205020404" pitchFamily="49" charset="0"/>
              </a:rPr>
              <a:t>as</a:t>
            </a:r>
            <a:r>
              <a:rPr lang="en-US" dirty="0">
                <a:solidFill>
                  <a:schemeClr val="bg2">
                    <a:lumMod val="25000"/>
                  </a:schemeClr>
                </a:solidFill>
                <a:latin typeface="Courier New" panose="02070309020205020404" pitchFamily="49" charset="0"/>
                <a:cs typeface="Courier New" panose="02070309020205020404" pitchFamily="49" charset="0"/>
              </a:rPr>
              <a:t> </a:t>
            </a:r>
            <a:r>
              <a:rPr lang="en-US" dirty="0" err="1">
                <a:solidFill>
                  <a:schemeClr val="bg2">
                    <a:lumMod val="25000"/>
                  </a:schemeClr>
                </a:solidFill>
                <a:latin typeface="Courier New" panose="02070309020205020404" pitchFamily="49" charset="0"/>
                <a:cs typeface="Courier New" panose="02070309020205020404" pitchFamily="49" charset="0"/>
              </a:rPr>
              <a:t>mpl</a:t>
            </a:r>
            <a:endParaRPr lang="en-US" dirty="0">
              <a:solidFill>
                <a:schemeClr val="bg2">
                  <a:lumMod val="25000"/>
                </a:schemeClr>
              </a:solidFill>
              <a:latin typeface="Courier New" panose="02070309020205020404" pitchFamily="49" charset="0"/>
              <a:cs typeface="Courier New" panose="02070309020205020404" pitchFamily="49" charset="0"/>
            </a:endParaRPr>
          </a:p>
          <a:p>
            <a:r>
              <a:rPr lang="en-US" b="1" dirty="0">
                <a:solidFill>
                  <a:schemeClr val="accent6">
                    <a:lumMod val="75000"/>
                  </a:schemeClr>
                </a:solidFill>
                <a:latin typeface="Courier New" panose="02070309020205020404" pitchFamily="49" charset="0"/>
                <a:cs typeface="Courier New" panose="02070309020205020404" pitchFamily="49" charset="0"/>
              </a:rPr>
              <a:t>import</a:t>
            </a:r>
            <a:r>
              <a:rPr lang="en-US" dirty="0">
                <a:solidFill>
                  <a:schemeClr val="bg2">
                    <a:lumMod val="25000"/>
                  </a:schemeClr>
                </a:solidFill>
                <a:latin typeface="Courier New" panose="02070309020205020404" pitchFamily="49" charset="0"/>
                <a:cs typeface="Courier New" panose="02070309020205020404" pitchFamily="49" charset="0"/>
              </a:rPr>
              <a:t> </a:t>
            </a:r>
            <a:r>
              <a:rPr lang="en-US" dirty="0" err="1">
                <a:solidFill>
                  <a:schemeClr val="bg2">
                    <a:lumMod val="25000"/>
                  </a:schemeClr>
                </a:solidFill>
                <a:latin typeface="Courier New" panose="02070309020205020404" pitchFamily="49" charset="0"/>
                <a:cs typeface="Courier New" panose="02070309020205020404" pitchFamily="49" charset="0"/>
              </a:rPr>
              <a:t>seaborn</a:t>
            </a:r>
            <a:r>
              <a:rPr lang="en-US" dirty="0">
                <a:solidFill>
                  <a:schemeClr val="bg2">
                    <a:lumMod val="25000"/>
                  </a:schemeClr>
                </a:solidFill>
                <a:latin typeface="Courier New" panose="02070309020205020404" pitchFamily="49" charset="0"/>
                <a:cs typeface="Courier New" panose="02070309020205020404" pitchFamily="49" charset="0"/>
              </a:rPr>
              <a:t> </a:t>
            </a:r>
            <a:r>
              <a:rPr lang="en-US" b="1" dirty="0">
                <a:solidFill>
                  <a:schemeClr val="accent6">
                    <a:lumMod val="75000"/>
                  </a:schemeClr>
                </a:solidFill>
                <a:latin typeface="Courier New" panose="02070309020205020404" pitchFamily="49" charset="0"/>
                <a:cs typeface="Courier New" panose="02070309020205020404" pitchFamily="49" charset="0"/>
              </a:rPr>
              <a:t>as</a:t>
            </a:r>
            <a:r>
              <a:rPr lang="en-US" dirty="0">
                <a:solidFill>
                  <a:schemeClr val="bg2">
                    <a:lumMod val="25000"/>
                  </a:schemeClr>
                </a:solidFill>
                <a:latin typeface="Courier New" panose="02070309020205020404" pitchFamily="49" charset="0"/>
                <a:cs typeface="Courier New" panose="02070309020205020404" pitchFamily="49" charset="0"/>
              </a:rPr>
              <a:t> </a:t>
            </a:r>
            <a:r>
              <a:rPr lang="en-US" dirty="0" err="1">
                <a:solidFill>
                  <a:schemeClr val="bg2">
                    <a:lumMod val="25000"/>
                  </a:schemeClr>
                </a:solidFill>
                <a:latin typeface="Courier New" panose="02070309020205020404" pitchFamily="49" charset="0"/>
                <a:cs typeface="Courier New" panose="02070309020205020404" pitchFamily="49" charset="0"/>
              </a:rPr>
              <a:t>sns</a:t>
            </a:r>
            <a:endParaRPr lang="en-US" dirty="0">
              <a:solidFill>
                <a:schemeClr val="bg2">
                  <a:lumMod val="25000"/>
                </a:schemeClr>
              </a:solidFill>
              <a:latin typeface="Courier New" panose="02070309020205020404" pitchFamily="49" charset="0"/>
              <a:cs typeface="Courier New" panose="02070309020205020404" pitchFamily="49" charset="0"/>
            </a:endParaRPr>
          </a:p>
        </p:txBody>
      </p:sp>
      <p:sp>
        <p:nvSpPr>
          <p:cNvPr id="8" name="Rectangle 7"/>
          <p:cNvSpPr/>
          <p:nvPr/>
        </p:nvSpPr>
        <p:spPr>
          <a:xfrm>
            <a:off x="992516" y="1773836"/>
            <a:ext cx="10160166" cy="1918741"/>
          </a:xfrm>
          <a:prstGeom prst="rect">
            <a:avLst/>
          </a:prstGeom>
          <a:noFill/>
          <a:ln w="9525">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0" name="Straight Connector 9"/>
          <p:cNvCxnSpPr/>
          <p:nvPr/>
        </p:nvCxnSpPr>
        <p:spPr>
          <a:xfrm>
            <a:off x="992516" y="1773836"/>
            <a:ext cx="0" cy="1918741"/>
          </a:xfrm>
          <a:prstGeom prst="line">
            <a:avLst/>
          </a:prstGeom>
          <a:ln w="508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sp>
        <p:nvSpPr>
          <p:cNvPr id="11" name="TextBox 10"/>
          <p:cNvSpPr txBox="1"/>
          <p:nvPr/>
        </p:nvSpPr>
        <p:spPr>
          <a:xfrm>
            <a:off x="992516" y="4947793"/>
            <a:ext cx="8539397" cy="369332"/>
          </a:xfrm>
          <a:prstGeom prst="rect">
            <a:avLst/>
          </a:prstGeom>
          <a:noFill/>
        </p:spPr>
        <p:txBody>
          <a:bodyPr wrap="square" rtlCol="0">
            <a:spAutoFit/>
          </a:bodyPr>
          <a:lstStyle/>
          <a:p>
            <a:r>
              <a:rPr lang="en-US" dirty="0"/>
              <a:t>Press </a:t>
            </a:r>
            <a:r>
              <a:rPr lang="en-US" dirty="0" err="1">
                <a:latin typeface="Courier New" panose="02070309020205020404" pitchFamily="49" charset="0"/>
                <a:cs typeface="Courier New" panose="02070309020205020404" pitchFamily="49" charset="0"/>
              </a:rPr>
              <a:t>Shift+Enter</a:t>
            </a:r>
            <a:r>
              <a:rPr lang="en-US" dirty="0"/>
              <a:t> to execute the </a:t>
            </a:r>
            <a:r>
              <a:rPr lang="en-US" i="1" dirty="0" err="1"/>
              <a:t>jupyter</a:t>
            </a:r>
            <a:r>
              <a:rPr lang="en-US" dirty="0"/>
              <a:t> cell</a:t>
            </a:r>
          </a:p>
        </p:txBody>
      </p:sp>
    </p:spTree>
    <p:extLst>
      <p:ext uri="{BB962C8B-B14F-4D97-AF65-F5344CB8AC3E}">
        <p14:creationId xmlns:p14="http://schemas.microsoft.com/office/powerpoint/2010/main" val="143897829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B841CA95-E0BC-48B5-948A-ECC494EB4D84}" type="slidenum">
              <a:rPr lang="en-US" smtClean="0"/>
              <a:t>2</a:t>
            </a:fld>
            <a:endParaRPr lang="en-US"/>
          </a:p>
        </p:txBody>
      </p:sp>
      <p:sp>
        <p:nvSpPr>
          <p:cNvPr id="19" name="Oval 18"/>
          <p:cNvSpPr/>
          <p:nvPr/>
        </p:nvSpPr>
        <p:spPr>
          <a:xfrm>
            <a:off x="-17720144" y="-6849586"/>
            <a:ext cx="20726400" cy="20726400"/>
          </a:xfrm>
          <a:prstGeom prst="ellipse">
            <a:avLst/>
          </a:prstGeom>
          <a:noFill/>
          <a:ln w="1524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Oval 21"/>
          <p:cNvSpPr/>
          <p:nvPr/>
        </p:nvSpPr>
        <p:spPr>
          <a:xfrm>
            <a:off x="2196100" y="784433"/>
            <a:ext cx="908462" cy="865295"/>
          </a:xfrm>
          <a:prstGeom prst="ellipse">
            <a:avLst/>
          </a:prstGeom>
          <a:ln w="2222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TextBox 22"/>
          <p:cNvSpPr txBox="1"/>
          <p:nvPr/>
        </p:nvSpPr>
        <p:spPr>
          <a:xfrm>
            <a:off x="3161546" y="853211"/>
            <a:ext cx="5449054" cy="646331"/>
          </a:xfrm>
          <a:prstGeom prst="rect">
            <a:avLst/>
          </a:prstGeom>
          <a:noFill/>
        </p:spPr>
        <p:txBody>
          <a:bodyPr wrap="square" rtlCol="0">
            <a:spAutoFit/>
          </a:bodyPr>
          <a:lstStyle/>
          <a:p>
            <a:r>
              <a:rPr lang="en-US" dirty="0"/>
              <a:t>Installation and Overview of Python Libraries for Data Scientists</a:t>
            </a:r>
          </a:p>
        </p:txBody>
      </p:sp>
      <p:sp>
        <p:nvSpPr>
          <p:cNvPr id="25" name="TextBox 24"/>
          <p:cNvSpPr txBox="1"/>
          <p:nvPr/>
        </p:nvSpPr>
        <p:spPr>
          <a:xfrm>
            <a:off x="3460600" y="2045316"/>
            <a:ext cx="7034784" cy="646331"/>
          </a:xfrm>
          <a:prstGeom prst="rect">
            <a:avLst/>
          </a:prstGeom>
          <a:noFill/>
        </p:spPr>
        <p:txBody>
          <a:bodyPr wrap="square" rtlCol="0">
            <a:spAutoFit/>
          </a:bodyPr>
          <a:lstStyle/>
          <a:p>
            <a:r>
              <a:rPr lang="en-US" dirty="0"/>
              <a:t>Reading Data; Selecting and Filtering the Data; Data manipulation, sorting, grouping, rearranging </a:t>
            </a:r>
          </a:p>
        </p:txBody>
      </p:sp>
      <p:sp>
        <p:nvSpPr>
          <p:cNvPr id="27" name="TextBox 26"/>
          <p:cNvSpPr txBox="1"/>
          <p:nvPr/>
        </p:nvSpPr>
        <p:spPr>
          <a:xfrm>
            <a:off x="3509368" y="3479747"/>
            <a:ext cx="5279136" cy="369332"/>
          </a:xfrm>
          <a:prstGeom prst="rect">
            <a:avLst/>
          </a:prstGeom>
          <a:noFill/>
        </p:spPr>
        <p:txBody>
          <a:bodyPr wrap="square" rtlCol="0">
            <a:spAutoFit/>
          </a:bodyPr>
          <a:lstStyle/>
          <a:p>
            <a:r>
              <a:rPr lang="en-US" dirty="0"/>
              <a:t>Plotting the data</a:t>
            </a:r>
          </a:p>
        </p:txBody>
      </p:sp>
      <p:sp>
        <p:nvSpPr>
          <p:cNvPr id="29" name="TextBox 28"/>
          <p:cNvSpPr txBox="1"/>
          <p:nvPr/>
        </p:nvSpPr>
        <p:spPr>
          <a:xfrm>
            <a:off x="3460600" y="4702688"/>
            <a:ext cx="5279136" cy="369332"/>
          </a:xfrm>
          <a:prstGeom prst="rect">
            <a:avLst/>
          </a:prstGeom>
          <a:noFill/>
        </p:spPr>
        <p:txBody>
          <a:bodyPr wrap="square" rtlCol="0">
            <a:spAutoFit/>
          </a:bodyPr>
          <a:lstStyle/>
          <a:p>
            <a:r>
              <a:rPr lang="en-US" dirty="0"/>
              <a:t>Descriptive statistics</a:t>
            </a:r>
          </a:p>
        </p:txBody>
      </p:sp>
      <p:sp>
        <p:nvSpPr>
          <p:cNvPr id="31" name="Oval 30"/>
          <p:cNvSpPr/>
          <p:nvPr/>
        </p:nvSpPr>
        <p:spPr>
          <a:xfrm>
            <a:off x="2457843" y="1995687"/>
            <a:ext cx="908462" cy="865295"/>
          </a:xfrm>
          <a:prstGeom prst="ellipse">
            <a:avLst/>
          </a:prstGeom>
          <a:solidFill>
            <a:schemeClr val="accent4"/>
          </a:solidFill>
          <a:ln w="22225">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Oval 31"/>
          <p:cNvSpPr/>
          <p:nvPr/>
        </p:nvSpPr>
        <p:spPr>
          <a:xfrm>
            <a:off x="2514906" y="3237421"/>
            <a:ext cx="908462" cy="865295"/>
          </a:xfrm>
          <a:prstGeom prst="ellipse">
            <a:avLst/>
          </a:prstGeom>
          <a:solidFill>
            <a:schemeClr val="accent3"/>
          </a:solidFill>
          <a:ln w="22225">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Oval 32"/>
          <p:cNvSpPr/>
          <p:nvPr/>
        </p:nvSpPr>
        <p:spPr>
          <a:xfrm>
            <a:off x="2514906" y="4479155"/>
            <a:ext cx="908462" cy="865295"/>
          </a:xfrm>
          <a:prstGeom prst="ellipse">
            <a:avLst/>
          </a:prstGeom>
          <a:solidFill>
            <a:schemeClr val="accent6"/>
          </a:solidFill>
          <a:ln w="22225">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53481149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203023" y="1865480"/>
            <a:ext cx="10453566" cy="369332"/>
          </a:xfrm>
          <a:prstGeom prst="rect">
            <a:avLst/>
          </a:prstGeom>
          <a:noFill/>
          <a:ln>
            <a:noFill/>
          </a:ln>
        </p:spPr>
        <p:txBody>
          <a:bodyPr wrap="square" rtlCol="0">
            <a:spAutoFit/>
          </a:bodyPr>
          <a:lstStyle/>
          <a:p>
            <a:r>
              <a:rPr lang="en-US" dirty="0"/>
              <a:t>         </a:t>
            </a:r>
            <a:r>
              <a:rPr lang="en-US" sz="1600" dirty="0">
                <a:solidFill>
                  <a:schemeClr val="accent5">
                    <a:lumMod val="75000"/>
                  </a:schemeClr>
                </a:solidFill>
                <a:latin typeface="Courier New" panose="02070309020205020404" pitchFamily="49" charset="0"/>
                <a:cs typeface="Courier New" panose="02070309020205020404" pitchFamily="49" charset="0"/>
              </a:rPr>
              <a:t>In [ ]:</a:t>
            </a:r>
          </a:p>
        </p:txBody>
      </p:sp>
      <p:sp>
        <p:nvSpPr>
          <p:cNvPr id="2" name="Title 1"/>
          <p:cNvSpPr>
            <a:spLocks noGrp="1"/>
          </p:cNvSpPr>
          <p:nvPr>
            <p:ph type="title"/>
          </p:nvPr>
        </p:nvSpPr>
        <p:spPr>
          <a:xfrm>
            <a:off x="0" y="11388"/>
            <a:ext cx="10515600" cy="1325563"/>
          </a:xfrm>
        </p:spPr>
        <p:txBody>
          <a:bodyPr>
            <a:normAutofit/>
          </a:bodyPr>
          <a:lstStyle/>
          <a:p>
            <a:r>
              <a:rPr lang="en-US" sz="6000" dirty="0">
                <a:solidFill>
                  <a:schemeClr val="accent2"/>
                </a:solidFill>
              </a:rPr>
              <a:t>Reading data using pandas</a:t>
            </a:r>
          </a:p>
        </p:txBody>
      </p:sp>
      <p:sp>
        <p:nvSpPr>
          <p:cNvPr id="4" name="Slide Number Placeholder 3"/>
          <p:cNvSpPr>
            <a:spLocks noGrp="1"/>
          </p:cNvSpPr>
          <p:nvPr>
            <p:ph type="sldNum" sz="quarter" idx="12"/>
          </p:nvPr>
        </p:nvSpPr>
        <p:spPr/>
        <p:txBody>
          <a:bodyPr/>
          <a:lstStyle/>
          <a:p>
            <a:fld id="{B841CA95-E0BC-48B5-948A-ECC494EB4D84}" type="slidenum">
              <a:rPr lang="en-US" smtClean="0"/>
              <a:t>20</a:t>
            </a:fld>
            <a:endParaRPr lang="en-US"/>
          </a:p>
        </p:txBody>
      </p:sp>
      <p:sp>
        <p:nvSpPr>
          <p:cNvPr id="7" name="TextBox 6"/>
          <p:cNvSpPr txBox="1"/>
          <p:nvPr/>
        </p:nvSpPr>
        <p:spPr>
          <a:xfrm>
            <a:off x="1648913" y="1865480"/>
            <a:ext cx="10268267" cy="615553"/>
          </a:xfrm>
          <a:prstGeom prst="rect">
            <a:avLst/>
          </a:prstGeom>
          <a:noFill/>
          <a:ln>
            <a:solidFill>
              <a:schemeClr val="bg2">
                <a:lumMod val="90000"/>
              </a:schemeClr>
            </a:solidFill>
          </a:ln>
        </p:spPr>
        <p:txBody>
          <a:bodyPr wrap="square" rtlCol="0">
            <a:spAutoFit/>
          </a:bodyPr>
          <a:lstStyle/>
          <a:p>
            <a:r>
              <a:rPr lang="en-US" i="1" dirty="0">
                <a:solidFill>
                  <a:schemeClr val="accent1">
                    <a:lumMod val="75000"/>
                  </a:schemeClr>
                </a:solidFill>
                <a:latin typeface="Courier New" panose="02070309020205020404" pitchFamily="49" charset="0"/>
                <a:cs typeface="Courier New" panose="02070309020205020404" pitchFamily="49" charset="0"/>
              </a:rPr>
              <a:t>#Read csv file</a:t>
            </a:r>
          </a:p>
          <a:p>
            <a:r>
              <a:rPr lang="en-US" sz="1600" dirty="0" err="1">
                <a:solidFill>
                  <a:schemeClr val="bg2">
                    <a:lumMod val="25000"/>
                  </a:schemeClr>
                </a:solidFill>
                <a:latin typeface="Courier New" panose="02070309020205020404" pitchFamily="49" charset="0"/>
                <a:cs typeface="Courier New" panose="02070309020205020404" pitchFamily="49" charset="0"/>
              </a:rPr>
              <a:t>df</a:t>
            </a:r>
            <a:r>
              <a:rPr lang="en-US" sz="1600" dirty="0">
                <a:solidFill>
                  <a:schemeClr val="bg2">
                    <a:lumMod val="25000"/>
                  </a:schemeClr>
                </a:solidFill>
                <a:latin typeface="Courier New" panose="02070309020205020404" pitchFamily="49" charset="0"/>
                <a:cs typeface="Courier New" panose="02070309020205020404" pitchFamily="49" charset="0"/>
              </a:rPr>
              <a:t> = </a:t>
            </a:r>
            <a:r>
              <a:rPr lang="en-US" sz="1600" dirty="0" err="1">
                <a:solidFill>
                  <a:schemeClr val="bg2">
                    <a:lumMod val="25000"/>
                  </a:schemeClr>
                </a:solidFill>
                <a:latin typeface="Courier New" panose="02070309020205020404" pitchFamily="49" charset="0"/>
                <a:cs typeface="Courier New" panose="02070309020205020404" pitchFamily="49" charset="0"/>
              </a:rPr>
              <a:t>pd.read_csv</a:t>
            </a:r>
            <a:r>
              <a:rPr lang="en-US" sz="1600" dirty="0">
                <a:solidFill>
                  <a:schemeClr val="bg2">
                    <a:lumMod val="25000"/>
                  </a:schemeClr>
                </a:solidFill>
                <a:latin typeface="Courier New" panose="02070309020205020404" pitchFamily="49" charset="0"/>
                <a:cs typeface="Courier New" panose="02070309020205020404" pitchFamily="49" charset="0"/>
              </a:rPr>
              <a:t>(</a:t>
            </a:r>
            <a:r>
              <a:rPr lang="en-US" sz="1600" dirty="0">
                <a:solidFill>
                  <a:schemeClr val="accent2">
                    <a:lumMod val="50000"/>
                  </a:schemeClr>
                </a:solidFill>
                <a:latin typeface="Courier New" panose="02070309020205020404" pitchFamily="49" charset="0"/>
                <a:cs typeface="Courier New" panose="02070309020205020404" pitchFamily="49" charset="0"/>
              </a:rPr>
              <a:t>"http://rcs.bu.edu/examples/python/</a:t>
            </a:r>
            <a:r>
              <a:rPr lang="en-US" sz="1600" dirty="0" err="1">
                <a:solidFill>
                  <a:schemeClr val="accent2">
                    <a:lumMod val="50000"/>
                  </a:schemeClr>
                </a:solidFill>
                <a:latin typeface="Courier New" panose="02070309020205020404" pitchFamily="49" charset="0"/>
                <a:cs typeface="Courier New" panose="02070309020205020404" pitchFamily="49" charset="0"/>
              </a:rPr>
              <a:t>data_analysis</a:t>
            </a:r>
            <a:r>
              <a:rPr lang="en-US" sz="1600" dirty="0">
                <a:solidFill>
                  <a:schemeClr val="accent2">
                    <a:lumMod val="50000"/>
                  </a:schemeClr>
                </a:solidFill>
                <a:latin typeface="Courier New" panose="02070309020205020404" pitchFamily="49" charset="0"/>
                <a:cs typeface="Courier New" panose="02070309020205020404" pitchFamily="49" charset="0"/>
              </a:rPr>
              <a:t>/Salaries.csv"</a:t>
            </a:r>
            <a:r>
              <a:rPr lang="en-US" sz="1600" dirty="0">
                <a:solidFill>
                  <a:schemeClr val="bg2">
                    <a:lumMod val="25000"/>
                  </a:schemeClr>
                </a:solidFill>
                <a:latin typeface="Courier New" panose="02070309020205020404" pitchFamily="49" charset="0"/>
                <a:cs typeface="Courier New" panose="02070309020205020404" pitchFamily="49" charset="0"/>
              </a:rPr>
              <a:t>)</a:t>
            </a:r>
          </a:p>
        </p:txBody>
      </p:sp>
      <p:sp>
        <p:nvSpPr>
          <p:cNvPr id="3" name="TextBox 2"/>
          <p:cNvSpPr txBox="1"/>
          <p:nvPr/>
        </p:nvSpPr>
        <p:spPr>
          <a:xfrm>
            <a:off x="669560" y="3538091"/>
            <a:ext cx="11412511" cy="2585323"/>
          </a:xfrm>
          <a:prstGeom prst="rect">
            <a:avLst/>
          </a:prstGeom>
          <a:noFill/>
        </p:spPr>
        <p:txBody>
          <a:bodyPr wrap="square" rtlCol="0">
            <a:spAutoFit/>
          </a:bodyPr>
          <a:lstStyle/>
          <a:p>
            <a:r>
              <a:rPr lang="en-US" dirty="0"/>
              <a:t>There is a number of pandas commands to read other data formats:</a:t>
            </a:r>
          </a:p>
          <a:p>
            <a:endParaRPr lang="en-US" dirty="0"/>
          </a:p>
          <a:p>
            <a:pPr>
              <a:lnSpc>
                <a:spcPct val="150000"/>
              </a:lnSpc>
            </a:pPr>
            <a:r>
              <a:rPr lang="en-US" dirty="0" err="1">
                <a:latin typeface="Courier New" panose="02070309020205020404" pitchFamily="49" charset="0"/>
                <a:cs typeface="Courier New" panose="02070309020205020404" pitchFamily="49" charset="0"/>
              </a:rPr>
              <a:t>pd.read_excel</a:t>
            </a:r>
            <a:r>
              <a:rPr lang="en-US" dirty="0">
                <a:latin typeface="Courier New" panose="02070309020205020404" pitchFamily="49" charset="0"/>
                <a:cs typeface="Courier New" panose="02070309020205020404" pitchFamily="49" charset="0"/>
              </a:rPr>
              <a:t>('myfile.</a:t>
            </a:r>
            <a:r>
              <a:rPr lang="en-US" dirty="0" err="1">
                <a:latin typeface="Courier New" panose="02070309020205020404" pitchFamily="49" charset="0"/>
                <a:cs typeface="Courier New" panose="02070309020205020404" pitchFamily="49" charset="0"/>
              </a:rPr>
              <a:t>xlsx</a:t>
            </a:r>
            <a:r>
              <a:rPr lang="en-US" dirty="0">
                <a:latin typeface="Courier New" panose="02070309020205020404" pitchFamily="49" charset="0"/>
                <a:cs typeface="Courier New" panose="02070309020205020404" pitchFamily="49" charset="0"/>
              </a:rPr>
              <a:t>',</a:t>
            </a:r>
            <a:r>
              <a:rPr lang="en-US" dirty="0" err="1">
                <a:latin typeface="Courier New" panose="02070309020205020404" pitchFamily="49" charset="0"/>
                <a:cs typeface="Courier New" panose="02070309020205020404" pitchFamily="49" charset="0"/>
              </a:rPr>
              <a:t>sheet_name</a:t>
            </a:r>
            <a:r>
              <a:rPr lang="en-US" dirty="0">
                <a:latin typeface="Courier New" panose="02070309020205020404" pitchFamily="49" charset="0"/>
                <a:cs typeface="Courier New" panose="02070309020205020404" pitchFamily="49" charset="0"/>
              </a:rPr>
              <a:t>='Sheet1', </a:t>
            </a:r>
            <a:r>
              <a:rPr lang="en-US" dirty="0" err="1">
                <a:latin typeface="Courier New" panose="02070309020205020404" pitchFamily="49" charset="0"/>
                <a:cs typeface="Courier New" panose="02070309020205020404" pitchFamily="49" charset="0"/>
              </a:rPr>
              <a:t>index_col</a:t>
            </a:r>
            <a:r>
              <a:rPr lang="en-US" dirty="0">
                <a:latin typeface="Courier New" panose="02070309020205020404" pitchFamily="49" charset="0"/>
                <a:cs typeface="Courier New" panose="02070309020205020404" pitchFamily="49" charset="0"/>
              </a:rPr>
              <a:t>=None, </a:t>
            </a:r>
            <a:r>
              <a:rPr lang="en-US" dirty="0" err="1">
                <a:latin typeface="Courier New" panose="02070309020205020404" pitchFamily="49" charset="0"/>
                <a:cs typeface="Courier New" panose="02070309020205020404" pitchFamily="49" charset="0"/>
              </a:rPr>
              <a:t>na_values</a:t>
            </a:r>
            <a:r>
              <a:rPr lang="en-US" dirty="0">
                <a:latin typeface="Courier New" panose="02070309020205020404" pitchFamily="49" charset="0"/>
                <a:cs typeface="Courier New" panose="02070309020205020404" pitchFamily="49" charset="0"/>
              </a:rPr>
              <a:t>=['NA'])</a:t>
            </a:r>
          </a:p>
          <a:p>
            <a:pPr>
              <a:lnSpc>
                <a:spcPct val="150000"/>
              </a:lnSpc>
            </a:pPr>
            <a:r>
              <a:rPr lang="en-US" dirty="0" err="1">
                <a:latin typeface="Courier New" panose="02070309020205020404" pitchFamily="49" charset="0"/>
                <a:cs typeface="Courier New" panose="02070309020205020404" pitchFamily="49" charset="0"/>
              </a:rPr>
              <a:t>pd.read_stata</a:t>
            </a:r>
            <a:r>
              <a:rPr lang="en-US" dirty="0">
                <a:latin typeface="Courier New" panose="02070309020205020404" pitchFamily="49" charset="0"/>
                <a:cs typeface="Courier New" panose="02070309020205020404" pitchFamily="49" charset="0"/>
              </a:rPr>
              <a:t>('</a:t>
            </a:r>
            <a:r>
              <a:rPr lang="en-US" dirty="0" err="1">
                <a:latin typeface="Courier New" panose="02070309020205020404" pitchFamily="49" charset="0"/>
                <a:cs typeface="Courier New" panose="02070309020205020404" pitchFamily="49" charset="0"/>
              </a:rPr>
              <a:t>myfile.dta</a:t>
            </a:r>
            <a:r>
              <a:rPr lang="en-US" dirty="0">
                <a:latin typeface="Courier New" panose="02070309020205020404" pitchFamily="49" charset="0"/>
                <a:cs typeface="Courier New" panose="02070309020205020404" pitchFamily="49" charset="0"/>
              </a:rPr>
              <a:t>')</a:t>
            </a:r>
          </a:p>
          <a:p>
            <a:pPr>
              <a:lnSpc>
                <a:spcPct val="150000"/>
              </a:lnSpc>
            </a:pPr>
            <a:r>
              <a:rPr lang="en-US" dirty="0" err="1">
                <a:latin typeface="Courier New" panose="02070309020205020404" pitchFamily="49" charset="0"/>
                <a:cs typeface="Courier New" panose="02070309020205020404" pitchFamily="49" charset="0"/>
              </a:rPr>
              <a:t>pd.read_sas</a:t>
            </a:r>
            <a:r>
              <a:rPr lang="en-US" dirty="0">
                <a:latin typeface="Courier New" panose="02070309020205020404" pitchFamily="49" charset="0"/>
                <a:cs typeface="Courier New" panose="02070309020205020404" pitchFamily="49" charset="0"/>
              </a:rPr>
              <a:t>('myfile.sas7bdat')</a:t>
            </a:r>
          </a:p>
          <a:p>
            <a:pPr>
              <a:lnSpc>
                <a:spcPct val="150000"/>
              </a:lnSpc>
            </a:pPr>
            <a:r>
              <a:rPr lang="en-US" dirty="0" err="1">
                <a:latin typeface="Courier New" panose="02070309020205020404" pitchFamily="49" charset="0"/>
                <a:cs typeface="Courier New" panose="02070309020205020404" pitchFamily="49" charset="0"/>
              </a:rPr>
              <a:t>pd.read_hdf</a:t>
            </a:r>
            <a:r>
              <a:rPr lang="en-US" dirty="0">
                <a:latin typeface="Courier New" panose="02070309020205020404" pitchFamily="49" charset="0"/>
                <a:cs typeface="Courier New" panose="02070309020205020404" pitchFamily="49" charset="0"/>
              </a:rPr>
              <a:t>('myfile.h5','df')</a:t>
            </a:r>
          </a:p>
          <a:p>
            <a:endParaRPr lang="en-US" dirty="0"/>
          </a:p>
        </p:txBody>
      </p:sp>
      <p:sp>
        <p:nvSpPr>
          <p:cNvPr id="5" name="TextBox 4"/>
          <p:cNvSpPr txBox="1"/>
          <p:nvPr/>
        </p:nvSpPr>
        <p:spPr>
          <a:xfrm>
            <a:off x="1543986" y="2574376"/>
            <a:ext cx="9543738" cy="369332"/>
          </a:xfrm>
          <a:prstGeom prst="rect">
            <a:avLst/>
          </a:prstGeom>
          <a:noFill/>
        </p:spPr>
        <p:txBody>
          <a:bodyPr wrap="square" rtlCol="0">
            <a:spAutoFit/>
          </a:bodyPr>
          <a:lstStyle/>
          <a:p>
            <a:r>
              <a:rPr lang="en-US" b="1" i="1" dirty="0">
                <a:solidFill>
                  <a:schemeClr val="accent6">
                    <a:lumMod val="75000"/>
                  </a:schemeClr>
                </a:solidFill>
              </a:rPr>
              <a:t>Note: </a:t>
            </a:r>
            <a:r>
              <a:rPr lang="en-US" dirty="0">
                <a:solidFill>
                  <a:schemeClr val="accent6">
                    <a:lumMod val="75000"/>
                  </a:schemeClr>
                </a:solidFill>
              </a:rPr>
              <a:t>The above command has many optional arguments to fine-tune the data import process.</a:t>
            </a:r>
          </a:p>
        </p:txBody>
      </p:sp>
    </p:spTree>
    <p:extLst>
      <p:ext uri="{BB962C8B-B14F-4D97-AF65-F5344CB8AC3E}">
        <p14:creationId xmlns:p14="http://schemas.microsoft.com/office/powerpoint/2010/main" val="256527019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203023" y="1865480"/>
            <a:ext cx="10453566" cy="369332"/>
          </a:xfrm>
          <a:prstGeom prst="rect">
            <a:avLst/>
          </a:prstGeom>
          <a:noFill/>
          <a:ln>
            <a:noFill/>
          </a:ln>
        </p:spPr>
        <p:txBody>
          <a:bodyPr wrap="square" rtlCol="0">
            <a:spAutoFit/>
          </a:bodyPr>
          <a:lstStyle/>
          <a:p>
            <a:r>
              <a:rPr lang="en-US" dirty="0"/>
              <a:t>         </a:t>
            </a:r>
            <a:r>
              <a:rPr lang="en-US" sz="1600" dirty="0">
                <a:solidFill>
                  <a:schemeClr val="accent5">
                    <a:lumMod val="75000"/>
                  </a:schemeClr>
                </a:solidFill>
                <a:latin typeface="Courier New" panose="02070309020205020404" pitchFamily="49" charset="0"/>
                <a:cs typeface="Courier New" panose="02070309020205020404" pitchFamily="49" charset="0"/>
              </a:rPr>
              <a:t>In [3]:</a:t>
            </a:r>
          </a:p>
        </p:txBody>
      </p:sp>
      <p:sp>
        <p:nvSpPr>
          <p:cNvPr id="2" name="Title 1"/>
          <p:cNvSpPr>
            <a:spLocks noGrp="1"/>
          </p:cNvSpPr>
          <p:nvPr>
            <p:ph type="title"/>
          </p:nvPr>
        </p:nvSpPr>
        <p:spPr>
          <a:xfrm>
            <a:off x="0" y="0"/>
            <a:ext cx="10515600" cy="1325563"/>
          </a:xfrm>
        </p:spPr>
        <p:txBody>
          <a:bodyPr>
            <a:normAutofit/>
          </a:bodyPr>
          <a:lstStyle/>
          <a:p>
            <a:r>
              <a:rPr lang="en-US" sz="6000" dirty="0">
                <a:solidFill>
                  <a:schemeClr val="accent2"/>
                </a:solidFill>
              </a:rPr>
              <a:t>Exploring data frames</a:t>
            </a:r>
          </a:p>
        </p:txBody>
      </p:sp>
      <p:sp>
        <p:nvSpPr>
          <p:cNvPr id="4" name="Slide Number Placeholder 3"/>
          <p:cNvSpPr>
            <a:spLocks noGrp="1"/>
          </p:cNvSpPr>
          <p:nvPr>
            <p:ph type="sldNum" sz="quarter" idx="12"/>
          </p:nvPr>
        </p:nvSpPr>
        <p:spPr/>
        <p:txBody>
          <a:bodyPr/>
          <a:lstStyle/>
          <a:p>
            <a:fld id="{B841CA95-E0BC-48B5-948A-ECC494EB4D84}" type="slidenum">
              <a:rPr lang="en-US" smtClean="0"/>
              <a:t>21</a:t>
            </a:fld>
            <a:endParaRPr lang="en-US"/>
          </a:p>
        </p:txBody>
      </p:sp>
      <p:sp>
        <p:nvSpPr>
          <p:cNvPr id="7" name="TextBox 6"/>
          <p:cNvSpPr txBox="1"/>
          <p:nvPr/>
        </p:nvSpPr>
        <p:spPr>
          <a:xfrm>
            <a:off x="1648913" y="1865480"/>
            <a:ext cx="10268267" cy="646331"/>
          </a:xfrm>
          <a:prstGeom prst="rect">
            <a:avLst/>
          </a:prstGeom>
          <a:noFill/>
          <a:ln>
            <a:solidFill>
              <a:schemeClr val="bg2">
                <a:lumMod val="90000"/>
              </a:schemeClr>
            </a:solidFill>
          </a:ln>
        </p:spPr>
        <p:txBody>
          <a:bodyPr wrap="square" rtlCol="0">
            <a:spAutoFit/>
          </a:bodyPr>
          <a:lstStyle/>
          <a:p>
            <a:r>
              <a:rPr lang="en-US" i="1" dirty="0">
                <a:solidFill>
                  <a:schemeClr val="accent1">
                    <a:lumMod val="75000"/>
                  </a:schemeClr>
                </a:solidFill>
                <a:latin typeface="Courier New" panose="02070309020205020404" pitchFamily="49" charset="0"/>
                <a:cs typeface="Courier New" panose="02070309020205020404" pitchFamily="49" charset="0"/>
              </a:rPr>
              <a:t>#List first 5 records</a:t>
            </a:r>
          </a:p>
          <a:p>
            <a:r>
              <a:rPr lang="en-US" dirty="0" err="1">
                <a:solidFill>
                  <a:schemeClr val="bg2">
                    <a:lumMod val="25000"/>
                  </a:schemeClr>
                </a:solidFill>
                <a:latin typeface="Courier New" panose="02070309020205020404" pitchFamily="49" charset="0"/>
                <a:cs typeface="Courier New" panose="02070309020205020404" pitchFamily="49" charset="0"/>
              </a:rPr>
              <a:t>df.head</a:t>
            </a:r>
            <a:r>
              <a:rPr lang="en-US" dirty="0">
                <a:solidFill>
                  <a:schemeClr val="bg2">
                    <a:lumMod val="25000"/>
                  </a:schemeClr>
                </a:solidFill>
                <a:latin typeface="Courier New" panose="02070309020205020404" pitchFamily="49" charset="0"/>
                <a:cs typeface="Courier New" panose="02070309020205020404" pitchFamily="49" charset="0"/>
              </a:rPr>
              <a:t>()</a:t>
            </a:r>
          </a:p>
        </p:txBody>
      </p:sp>
      <p:sp>
        <p:nvSpPr>
          <p:cNvPr id="8" name="TextBox 7"/>
          <p:cNvSpPr txBox="1"/>
          <p:nvPr/>
        </p:nvSpPr>
        <p:spPr>
          <a:xfrm>
            <a:off x="200520" y="2797367"/>
            <a:ext cx="10453566" cy="369332"/>
          </a:xfrm>
          <a:prstGeom prst="rect">
            <a:avLst/>
          </a:prstGeom>
          <a:noFill/>
          <a:ln>
            <a:noFill/>
          </a:ln>
        </p:spPr>
        <p:txBody>
          <a:bodyPr wrap="square" rtlCol="0">
            <a:spAutoFit/>
          </a:bodyPr>
          <a:lstStyle/>
          <a:p>
            <a:r>
              <a:rPr lang="en-US" dirty="0"/>
              <a:t>         </a:t>
            </a:r>
            <a:r>
              <a:rPr lang="en-US" sz="1600" dirty="0">
                <a:solidFill>
                  <a:srgbClr val="C00000"/>
                </a:solidFill>
                <a:latin typeface="Courier New" panose="02070309020205020404" pitchFamily="49" charset="0"/>
                <a:cs typeface="Courier New" panose="02070309020205020404" pitchFamily="49" charset="0"/>
              </a:rPr>
              <a:t>Out[3]:</a:t>
            </a:r>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03091" y="2797367"/>
            <a:ext cx="3261643" cy="1767993"/>
          </a:xfrm>
          <a:prstGeom prst="rect">
            <a:avLst/>
          </a:prstGeom>
        </p:spPr>
      </p:pic>
    </p:spTree>
    <p:extLst>
      <p:ext uri="{BB962C8B-B14F-4D97-AF65-F5344CB8AC3E}">
        <p14:creationId xmlns:p14="http://schemas.microsoft.com/office/powerpoint/2010/main" val="220997222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chemeClr val="accent1">
                    <a:lumMod val="75000"/>
                  </a:schemeClr>
                </a:solidFill>
              </a:rPr>
              <a:t>      Hands-on exercises</a:t>
            </a:r>
          </a:p>
        </p:txBody>
      </p:sp>
      <p:sp>
        <p:nvSpPr>
          <p:cNvPr id="4" name="Slide Number Placeholder 3"/>
          <p:cNvSpPr>
            <a:spLocks noGrp="1"/>
          </p:cNvSpPr>
          <p:nvPr>
            <p:ph type="sldNum" sz="quarter" idx="12"/>
          </p:nvPr>
        </p:nvSpPr>
        <p:spPr/>
        <p:txBody>
          <a:bodyPr/>
          <a:lstStyle/>
          <a:p>
            <a:fld id="{B841CA95-E0BC-48B5-948A-ECC494EB4D84}" type="slidenum">
              <a:rPr lang="en-US" smtClean="0"/>
              <a:t>22</a:t>
            </a:fld>
            <a:endParaRPr lang="en-US"/>
          </a:p>
        </p:txBody>
      </p:sp>
      <p:sp>
        <p:nvSpPr>
          <p:cNvPr id="3" name="TextBox 2"/>
          <p:cNvSpPr txBox="1"/>
          <p:nvPr/>
        </p:nvSpPr>
        <p:spPr>
          <a:xfrm>
            <a:off x="1004341" y="2013679"/>
            <a:ext cx="10418164" cy="866071"/>
          </a:xfrm>
          <a:prstGeom prst="rect">
            <a:avLst/>
          </a:prstGeom>
          <a:noFill/>
        </p:spPr>
        <p:txBody>
          <a:bodyPr wrap="square" rtlCol="0">
            <a:spAutoFit/>
          </a:bodyPr>
          <a:lstStyle/>
          <a:p>
            <a:pPr marL="285750" indent="-285750">
              <a:lnSpc>
                <a:spcPct val="250000"/>
              </a:lnSpc>
              <a:buFont typeface="Wingdings" panose="05000000000000000000" pitchFamily="2" charset="2"/>
              <a:buChar char="ü"/>
            </a:pPr>
            <a:r>
              <a:rPr lang="en-US" sz="2400" dirty="0"/>
              <a:t>Read the first 10, 20, 50 records;</a:t>
            </a:r>
          </a:p>
        </p:txBody>
      </p:sp>
      <p:grpSp>
        <p:nvGrpSpPr>
          <p:cNvPr id="24" name="Group 23"/>
          <p:cNvGrpSpPr/>
          <p:nvPr/>
        </p:nvGrpSpPr>
        <p:grpSpPr>
          <a:xfrm rot="-8100000">
            <a:off x="1184980" y="754334"/>
            <a:ext cx="87443" cy="547143"/>
            <a:chOff x="2136098" y="5086662"/>
            <a:chExt cx="87443" cy="547143"/>
          </a:xfrm>
        </p:grpSpPr>
        <p:cxnSp>
          <p:nvCxnSpPr>
            <p:cNvPr id="11" name="Straight Connector 10"/>
            <p:cNvCxnSpPr/>
            <p:nvPr/>
          </p:nvCxnSpPr>
          <p:spPr>
            <a:xfrm flipH="1">
              <a:off x="2181067" y="5206584"/>
              <a:ext cx="2502" cy="354767"/>
            </a:xfrm>
            <a:prstGeom prst="line">
              <a:avLst/>
            </a:prstGeom>
            <a:ln w="79375"/>
          </p:spPr>
          <p:style>
            <a:lnRef idx="1">
              <a:schemeClr val="accent1"/>
            </a:lnRef>
            <a:fillRef idx="0">
              <a:schemeClr val="accent1"/>
            </a:fillRef>
            <a:effectRef idx="0">
              <a:schemeClr val="accent1"/>
            </a:effectRef>
            <a:fontRef idx="minor">
              <a:schemeClr val="tx1"/>
            </a:fontRef>
          </p:style>
        </p:cxnSp>
        <p:sp>
          <p:nvSpPr>
            <p:cNvPr id="12" name="Isosceles Triangle 11"/>
            <p:cNvSpPr/>
            <p:nvPr/>
          </p:nvSpPr>
          <p:spPr>
            <a:xfrm>
              <a:off x="2136098" y="5086662"/>
              <a:ext cx="87443" cy="87836"/>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2" name="Straight Connector 21"/>
            <p:cNvCxnSpPr/>
            <p:nvPr/>
          </p:nvCxnSpPr>
          <p:spPr>
            <a:xfrm flipH="1">
              <a:off x="2178566" y="5581339"/>
              <a:ext cx="2" cy="52466"/>
            </a:xfrm>
            <a:prstGeom prst="line">
              <a:avLst/>
            </a:prstGeom>
            <a:ln w="79375"/>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91572172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10515600" cy="1325563"/>
          </a:xfrm>
        </p:spPr>
        <p:txBody>
          <a:bodyPr>
            <a:normAutofit/>
          </a:bodyPr>
          <a:lstStyle/>
          <a:p>
            <a:r>
              <a:rPr lang="en-US" sz="6000" dirty="0">
                <a:solidFill>
                  <a:schemeClr val="accent2"/>
                </a:solidFill>
              </a:rPr>
              <a:t>Data Frame data types</a:t>
            </a:r>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1460045177"/>
              </p:ext>
            </p:extLst>
          </p:nvPr>
        </p:nvGraphicFramePr>
        <p:xfrm>
          <a:off x="838200" y="1690688"/>
          <a:ext cx="9153729" cy="4432090"/>
        </p:xfrm>
        <a:graphic>
          <a:graphicData uri="http://schemas.openxmlformats.org/drawingml/2006/table">
            <a:tbl>
              <a:tblPr/>
              <a:tblGrid>
                <a:gridCol w="3051243">
                  <a:extLst>
                    <a:ext uri="{9D8B030D-6E8A-4147-A177-3AD203B41FA5}">
                      <a16:colId xmlns:a16="http://schemas.microsoft.com/office/drawing/2014/main" val="20000"/>
                    </a:ext>
                  </a:extLst>
                </a:gridCol>
                <a:gridCol w="3051243">
                  <a:extLst>
                    <a:ext uri="{9D8B030D-6E8A-4147-A177-3AD203B41FA5}">
                      <a16:colId xmlns:a16="http://schemas.microsoft.com/office/drawing/2014/main" val="20001"/>
                    </a:ext>
                  </a:extLst>
                </a:gridCol>
                <a:gridCol w="3051243">
                  <a:extLst>
                    <a:ext uri="{9D8B030D-6E8A-4147-A177-3AD203B41FA5}">
                      <a16:colId xmlns:a16="http://schemas.microsoft.com/office/drawing/2014/main" val="20002"/>
                    </a:ext>
                  </a:extLst>
                </a:gridCol>
              </a:tblGrid>
              <a:tr h="344923">
                <a:tc>
                  <a:txBody>
                    <a:bodyPr/>
                    <a:lstStyle/>
                    <a:p>
                      <a:pPr algn="l" fontAlgn="b"/>
                      <a:r>
                        <a:rPr lang="en-US" sz="1600" b="1" dirty="0">
                          <a:effectLst/>
                        </a:rPr>
                        <a:t>Pandas Type</a:t>
                      </a:r>
                    </a:p>
                  </a:txBody>
                  <a:tcPr marL="53065" marR="53065" marT="53065" marB="53065" anchor="b">
                    <a:lnL>
                      <a:noFill/>
                    </a:lnL>
                    <a:lnR>
                      <a:noFill/>
                    </a:lnR>
                    <a:lnT>
                      <a:noFill/>
                    </a:lnT>
                    <a:lnB w="7620" cap="flat" cmpd="sng" algn="ctr">
                      <a:solidFill>
                        <a:srgbClr val="DDDDDD"/>
                      </a:solidFill>
                      <a:prstDash val="solid"/>
                      <a:round/>
                      <a:headEnd type="none" w="med" len="med"/>
                      <a:tailEnd type="none" w="med" len="med"/>
                    </a:lnB>
                    <a:solidFill>
                      <a:srgbClr val="FFFFFF"/>
                    </a:solidFill>
                  </a:tcPr>
                </a:tc>
                <a:tc>
                  <a:txBody>
                    <a:bodyPr/>
                    <a:lstStyle/>
                    <a:p>
                      <a:pPr algn="l" fontAlgn="b"/>
                      <a:r>
                        <a:rPr lang="en-US" sz="1600" b="1">
                          <a:effectLst/>
                        </a:rPr>
                        <a:t>Native Python Type</a:t>
                      </a:r>
                    </a:p>
                  </a:txBody>
                  <a:tcPr marL="53065" marR="53065" marT="53065" marB="53065" anchor="b">
                    <a:lnL>
                      <a:noFill/>
                    </a:lnL>
                    <a:lnR>
                      <a:noFill/>
                    </a:lnR>
                    <a:lnT>
                      <a:noFill/>
                    </a:lnT>
                    <a:lnB w="7620" cap="flat" cmpd="sng" algn="ctr">
                      <a:solidFill>
                        <a:srgbClr val="DDDDDD"/>
                      </a:solidFill>
                      <a:prstDash val="solid"/>
                      <a:round/>
                      <a:headEnd type="none" w="med" len="med"/>
                      <a:tailEnd type="none" w="med" len="med"/>
                    </a:lnB>
                    <a:solidFill>
                      <a:srgbClr val="FFFFFF"/>
                    </a:solidFill>
                  </a:tcPr>
                </a:tc>
                <a:tc>
                  <a:txBody>
                    <a:bodyPr/>
                    <a:lstStyle/>
                    <a:p>
                      <a:pPr algn="l" fontAlgn="b"/>
                      <a:r>
                        <a:rPr lang="en-US" sz="1600" b="1" dirty="0">
                          <a:effectLst/>
                        </a:rPr>
                        <a:t>Description</a:t>
                      </a:r>
                    </a:p>
                  </a:txBody>
                  <a:tcPr marL="53065" marR="53065" marT="53065" marB="53065" anchor="b">
                    <a:lnL>
                      <a:noFill/>
                    </a:lnL>
                    <a:lnR>
                      <a:noFill/>
                    </a:lnR>
                    <a:lnT>
                      <a:noFill/>
                    </a:lnT>
                    <a:lnB w="7620" cap="flat" cmpd="sng" algn="ctr">
                      <a:solidFill>
                        <a:srgbClr val="DDDDDD"/>
                      </a:solidFill>
                      <a:prstDash val="solid"/>
                      <a:round/>
                      <a:headEnd type="none" w="med" len="med"/>
                      <a:tailEnd type="none" w="med" len="med"/>
                    </a:lnB>
                    <a:solidFill>
                      <a:srgbClr val="FFFFFF"/>
                    </a:solidFill>
                  </a:tcPr>
                </a:tc>
                <a:extLst>
                  <a:ext uri="{0D108BD9-81ED-4DB2-BD59-A6C34878D82A}">
                    <a16:rowId xmlns:a16="http://schemas.microsoft.com/office/drawing/2014/main" val="10000"/>
                  </a:ext>
                </a:extLst>
              </a:tr>
              <a:tr h="1061302">
                <a:tc>
                  <a:txBody>
                    <a:bodyPr/>
                    <a:lstStyle/>
                    <a:p>
                      <a:pPr fontAlgn="t"/>
                      <a:r>
                        <a:rPr lang="en-US" sz="1600" dirty="0">
                          <a:effectLst/>
                        </a:rPr>
                        <a:t>object</a:t>
                      </a:r>
                    </a:p>
                  </a:txBody>
                  <a:tcPr marL="53065" marR="53065" marT="53065" marB="53065">
                    <a:lnL>
                      <a:noFill/>
                    </a:lnL>
                    <a:lnR>
                      <a:noFill/>
                    </a:lnR>
                    <a:lnT w="7620" cap="flat" cmpd="sng" algn="ctr">
                      <a:solidFill>
                        <a:srgbClr val="DDDDDD"/>
                      </a:solidFill>
                      <a:prstDash val="solid"/>
                      <a:round/>
                      <a:headEnd type="none" w="med" len="med"/>
                      <a:tailEnd type="none" w="med" len="med"/>
                    </a:lnT>
                    <a:lnB w="7620" cap="flat" cmpd="sng" algn="ctr">
                      <a:solidFill>
                        <a:srgbClr val="DDDDDD"/>
                      </a:solidFill>
                      <a:prstDash val="solid"/>
                      <a:round/>
                      <a:headEnd type="none" w="med" len="med"/>
                      <a:tailEnd type="none" w="med" len="med"/>
                    </a:lnB>
                    <a:solidFill>
                      <a:srgbClr val="F9F9F9"/>
                    </a:solidFill>
                  </a:tcPr>
                </a:tc>
                <a:tc>
                  <a:txBody>
                    <a:bodyPr/>
                    <a:lstStyle/>
                    <a:p>
                      <a:pPr fontAlgn="t"/>
                      <a:r>
                        <a:rPr lang="en-US" sz="1600" dirty="0">
                          <a:effectLst/>
                        </a:rPr>
                        <a:t>string</a:t>
                      </a:r>
                    </a:p>
                  </a:txBody>
                  <a:tcPr marL="53065" marR="53065" marT="53065" marB="53065">
                    <a:lnL>
                      <a:noFill/>
                    </a:lnL>
                    <a:lnR>
                      <a:noFill/>
                    </a:lnR>
                    <a:lnT w="7620" cap="flat" cmpd="sng" algn="ctr">
                      <a:solidFill>
                        <a:srgbClr val="DDDDDD"/>
                      </a:solidFill>
                      <a:prstDash val="solid"/>
                      <a:round/>
                      <a:headEnd type="none" w="med" len="med"/>
                      <a:tailEnd type="none" w="med" len="med"/>
                    </a:lnT>
                    <a:lnB w="7620" cap="flat" cmpd="sng" algn="ctr">
                      <a:solidFill>
                        <a:srgbClr val="DDDDDD"/>
                      </a:solidFill>
                      <a:prstDash val="solid"/>
                      <a:round/>
                      <a:headEnd type="none" w="med" len="med"/>
                      <a:tailEnd type="none" w="med" len="med"/>
                    </a:lnB>
                    <a:solidFill>
                      <a:srgbClr val="F9F9F9"/>
                    </a:solidFill>
                  </a:tcPr>
                </a:tc>
                <a:tc>
                  <a:txBody>
                    <a:bodyPr/>
                    <a:lstStyle/>
                    <a:p>
                      <a:pPr fontAlgn="t"/>
                      <a:r>
                        <a:rPr lang="en-US" sz="1600">
                          <a:effectLst/>
                        </a:rPr>
                        <a:t>The most general dtype. Will be assigned to your column if column has mixed types (numbers and strings).</a:t>
                      </a:r>
                    </a:p>
                  </a:txBody>
                  <a:tcPr marL="53065" marR="53065" marT="53065" marB="53065">
                    <a:lnL>
                      <a:noFill/>
                    </a:lnL>
                    <a:lnR>
                      <a:noFill/>
                    </a:lnR>
                    <a:lnT w="7620" cap="flat" cmpd="sng" algn="ctr">
                      <a:solidFill>
                        <a:srgbClr val="DDDDDD"/>
                      </a:solidFill>
                      <a:prstDash val="solid"/>
                      <a:round/>
                      <a:headEnd type="none" w="med" len="med"/>
                      <a:tailEnd type="none" w="med" len="med"/>
                    </a:lnT>
                    <a:lnB w="7620" cap="flat" cmpd="sng" algn="ctr">
                      <a:solidFill>
                        <a:srgbClr val="DDDDDD"/>
                      </a:solidFill>
                      <a:prstDash val="solid"/>
                      <a:round/>
                      <a:headEnd type="none" w="med" len="med"/>
                      <a:tailEnd type="none" w="med" len="med"/>
                    </a:lnB>
                    <a:solidFill>
                      <a:srgbClr val="F9F9F9"/>
                    </a:solidFill>
                  </a:tcPr>
                </a:tc>
                <a:extLst>
                  <a:ext uri="{0D108BD9-81ED-4DB2-BD59-A6C34878D82A}">
                    <a16:rowId xmlns:a16="http://schemas.microsoft.com/office/drawing/2014/main" val="10001"/>
                  </a:ext>
                </a:extLst>
              </a:tr>
              <a:tr h="822509">
                <a:tc>
                  <a:txBody>
                    <a:bodyPr/>
                    <a:lstStyle/>
                    <a:p>
                      <a:pPr fontAlgn="t"/>
                      <a:r>
                        <a:rPr lang="en-US" sz="1600" dirty="0">
                          <a:effectLst/>
                        </a:rPr>
                        <a:t>int64</a:t>
                      </a:r>
                    </a:p>
                  </a:txBody>
                  <a:tcPr marL="53065" marR="53065" marT="53065" marB="53065">
                    <a:lnL>
                      <a:noFill/>
                    </a:lnL>
                    <a:lnR>
                      <a:noFill/>
                    </a:lnR>
                    <a:lnT w="7620" cap="flat" cmpd="sng" algn="ctr">
                      <a:solidFill>
                        <a:srgbClr val="DDDDDD"/>
                      </a:solidFill>
                      <a:prstDash val="solid"/>
                      <a:round/>
                      <a:headEnd type="none" w="med" len="med"/>
                      <a:tailEnd type="none" w="med" len="med"/>
                    </a:lnT>
                    <a:lnB w="7620" cap="flat" cmpd="sng" algn="ctr">
                      <a:solidFill>
                        <a:srgbClr val="DDDDDD"/>
                      </a:solidFill>
                      <a:prstDash val="solid"/>
                      <a:round/>
                      <a:headEnd type="none" w="med" len="med"/>
                      <a:tailEnd type="none" w="med" len="med"/>
                    </a:lnB>
                    <a:solidFill>
                      <a:srgbClr val="FFFFFF"/>
                    </a:solidFill>
                  </a:tcPr>
                </a:tc>
                <a:tc>
                  <a:txBody>
                    <a:bodyPr/>
                    <a:lstStyle/>
                    <a:p>
                      <a:pPr fontAlgn="t"/>
                      <a:r>
                        <a:rPr lang="en-US" sz="1600">
                          <a:effectLst/>
                        </a:rPr>
                        <a:t>int</a:t>
                      </a:r>
                    </a:p>
                  </a:txBody>
                  <a:tcPr marL="53065" marR="53065" marT="53065" marB="53065">
                    <a:lnL>
                      <a:noFill/>
                    </a:lnL>
                    <a:lnR>
                      <a:noFill/>
                    </a:lnR>
                    <a:lnT w="7620" cap="flat" cmpd="sng" algn="ctr">
                      <a:solidFill>
                        <a:srgbClr val="DDDDDD"/>
                      </a:solidFill>
                      <a:prstDash val="solid"/>
                      <a:round/>
                      <a:headEnd type="none" w="med" len="med"/>
                      <a:tailEnd type="none" w="med" len="med"/>
                    </a:lnT>
                    <a:lnB w="7620" cap="flat" cmpd="sng" algn="ctr">
                      <a:solidFill>
                        <a:srgbClr val="DDDDDD"/>
                      </a:solidFill>
                      <a:prstDash val="solid"/>
                      <a:round/>
                      <a:headEnd type="none" w="med" len="med"/>
                      <a:tailEnd type="none" w="med" len="med"/>
                    </a:lnB>
                    <a:solidFill>
                      <a:srgbClr val="FFFFFF"/>
                    </a:solidFill>
                  </a:tcPr>
                </a:tc>
                <a:tc>
                  <a:txBody>
                    <a:bodyPr/>
                    <a:lstStyle/>
                    <a:p>
                      <a:pPr fontAlgn="t"/>
                      <a:r>
                        <a:rPr lang="en-US" sz="1600">
                          <a:effectLst/>
                        </a:rPr>
                        <a:t>Numeric characters. 64 refers to the memory allocated to hold this character.</a:t>
                      </a:r>
                    </a:p>
                  </a:txBody>
                  <a:tcPr marL="53065" marR="53065" marT="53065" marB="53065">
                    <a:lnL>
                      <a:noFill/>
                    </a:lnL>
                    <a:lnR>
                      <a:noFill/>
                    </a:lnR>
                    <a:lnT w="7620" cap="flat" cmpd="sng" algn="ctr">
                      <a:solidFill>
                        <a:srgbClr val="DDDDDD"/>
                      </a:solidFill>
                      <a:prstDash val="solid"/>
                      <a:round/>
                      <a:headEnd type="none" w="med" len="med"/>
                      <a:tailEnd type="none" w="med" len="med"/>
                    </a:lnT>
                    <a:lnB w="7620" cap="flat" cmpd="sng" algn="ctr">
                      <a:solidFill>
                        <a:srgbClr val="DDDDDD"/>
                      </a:solidFill>
                      <a:prstDash val="solid"/>
                      <a:round/>
                      <a:headEnd type="none" w="med" len="med"/>
                      <a:tailEnd type="none" w="med" len="med"/>
                    </a:lnB>
                    <a:solidFill>
                      <a:srgbClr val="FFFFFF"/>
                    </a:solidFill>
                  </a:tcPr>
                </a:tc>
                <a:extLst>
                  <a:ext uri="{0D108BD9-81ED-4DB2-BD59-A6C34878D82A}">
                    <a16:rowId xmlns:a16="http://schemas.microsoft.com/office/drawing/2014/main" val="10002"/>
                  </a:ext>
                </a:extLst>
              </a:tr>
              <a:tr h="1300095">
                <a:tc>
                  <a:txBody>
                    <a:bodyPr/>
                    <a:lstStyle/>
                    <a:p>
                      <a:pPr fontAlgn="t"/>
                      <a:r>
                        <a:rPr lang="en-US" sz="1600">
                          <a:effectLst/>
                        </a:rPr>
                        <a:t>float64</a:t>
                      </a:r>
                    </a:p>
                  </a:txBody>
                  <a:tcPr marL="53065" marR="53065" marT="53065" marB="53065">
                    <a:lnL>
                      <a:noFill/>
                    </a:lnL>
                    <a:lnR>
                      <a:noFill/>
                    </a:lnR>
                    <a:lnT w="7620" cap="flat" cmpd="sng" algn="ctr">
                      <a:solidFill>
                        <a:srgbClr val="DDDDDD"/>
                      </a:solidFill>
                      <a:prstDash val="solid"/>
                      <a:round/>
                      <a:headEnd type="none" w="med" len="med"/>
                      <a:tailEnd type="none" w="med" len="med"/>
                    </a:lnT>
                    <a:lnB w="7620" cap="flat" cmpd="sng" algn="ctr">
                      <a:solidFill>
                        <a:srgbClr val="DDDDDD"/>
                      </a:solidFill>
                      <a:prstDash val="solid"/>
                      <a:round/>
                      <a:headEnd type="none" w="med" len="med"/>
                      <a:tailEnd type="none" w="med" len="med"/>
                    </a:lnB>
                    <a:solidFill>
                      <a:srgbClr val="F9F9F9"/>
                    </a:solidFill>
                  </a:tcPr>
                </a:tc>
                <a:tc>
                  <a:txBody>
                    <a:bodyPr/>
                    <a:lstStyle/>
                    <a:p>
                      <a:pPr fontAlgn="t"/>
                      <a:r>
                        <a:rPr lang="en-US" sz="1600">
                          <a:effectLst/>
                        </a:rPr>
                        <a:t>float</a:t>
                      </a:r>
                    </a:p>
                  </a:txBody>
                  <a:tcPr marL="53065" marR="53065" marT="53065" marB="53065">
                    <a:lnL>
                      <a:noFill/>
                    </a:lnL>
                    <a:lnR>
                      <a:noFill/>
                    </a:lnR>
                    <a:lnT w="7620" cap="flat" cmpd="sng" algn="ctr">
                      <a:solidFill>
                        <a:srgbClr val="DDDDDD"/>
                      </a:solidFill>
                      <a:prstDash val="solid"/>
                      <a:round/>
                      <a:headEnd type="none" w="med" len="med"/>
                      <a:tailEnd type="none" w="med" len="med"/>
                    </a:lnT>
                    <a:lnB w="7620" cap="flat" cmpd="sng" algn="ctr">
                      <a:solidFill>
                        <a:srgbClr val="DDDDDD"/>
                      </a:solidFill>
                      <a:prstDash val="solid"/>
                      <a:round/>
                      <a:headEnd type="none" w="med" len="med"/>
                      <a:tailEnd type="none" w="med" len="med"/>
                    </a:lnB>
                    <a:solidFill>
                      <a:srgbClr val="F9F9F9"/>
                    </a:solidFill>
                  </a:tcPr>
                </a:tc>
                <a:tc>
                  <a:txBody>
                    <a:bodyPr/>
                    <a:lstStyle/>
                    <a:p>
                      <a:pPr fontAlgn="t"/>
                      <a:r>
                        <a:rPr lang="en-US" sz="1600">
                          <a:effectLst/>
                        </a:rPr>
                        <a:t>Numeric characters with decimals. If a column contains numbers and NaNs(see below), pandas will default to float64, in case your missing value has a decimal.</a:t>
                      </a:r>
                    </a:p>
                  </a:txBody>
                  <a:tcPr marL="53065" marR="53065" marT="53065" marB="53065">
                    <a:lnL>
                      <a:noFill/>
                    </a:lnL>
                    <a:lnR>
                      <a:noFill/>
                    </a:lnR>
                    <a:lnT w="7620" cap="flat" cmpd="sng" algn="ctr">
                      <a:solidFill>
                        <a:srgbClr val="DDDDDD"/>
                      </a:solidFill>
                      <a:prstDash val="solid"/>
                      <a:round/>
                      <a:headEnd type="none" w="med" len="med"/>
                      <a:tailEnd type="none" w="med" len="med"/>
                    </a:lnT>
                    <a:lnB w="7620" cap="flat" cmpd="sng" algn="ctr">
                      <a:solidFill>
                        <a:srgbClr val="DDDDDD"/>
                      </a:solidFill>
                      <a:prstDash val="solid"/>
                      <a:round/>
                      <a:headEnd type="none" w="med" len="med"/>
                      <a:tailEnd type="none" w="med" len="med"/>
                    </a:lnB>
                    <a:solidFill>
                      <a:srgbClr val="F9F9F9"/>
                    </a:solidFill>
                  </a:tcPr>
                </a:tc>
                <a:extLst>
                  <a:ext uri="{0D108BD9-81ED-4DB2-BD59-A6C34878D82A}">
                    <a16:rowId xmlns:a16="http://schemas.microsoft.com/office/drawing/2014/main" val="10003"/>
                  </a:ext>
                </a:extLst>
              </a:tr>
              <a:tr h="822509">
                <a:tc>
                  <a:txBody>
                    <a:bodyPr/>
                    <a:lstStyle/>
                    <a:p>
                      <a:pPr fontAlgn="t"/>
                      <a:r>
                        <a:rPr lang="en-US" sz="1600">
                          <a:effectLst/>
                        </a:rPr>
                        <a:t>datetime64, timedelta[ns]</a:t>
                      </a:r>
                    </a:p>
                  </a:txBody>
                  <a:tcPr marL="53065" marR="53065" marT="53065" marB="53065">
                    <a:lnL>
                      <a:noFill/>
                    </a:lnL>
                    <a:lnR>
                      <a:noFill/>
                    </a:lnR>
                    <a:lnT w="7620" cap="flat" cmpd="sng" algn="ctr">
                      <a:solidFill>
                        <a:srgbClr val="DDDDDD"/>
                      </a:solidFill>
                      <a:prstDash val="solid"/>
                      <a:round/>
                      <a:headEnd type="none" w="med" len="med"/>
                      <a:tailEnd type="none" w="med" len="med"/>
                    </a:lnT>
                    <a:lnB>
                      <a:noFill/>
                    </a:lnB>
                    <a:solidFill>
                      <a:srgbClr val="FFFFFF"/>
                    </a:solidFill>
                  </a:tcPr>
                </a:tc>
                <a:tc>
                  <a:txBody>
                    <a:bodyPr/>
                    <a:lstStyle/>
                    <a:p>
                      <a:pPr fontAlgn="t"/>
                      <a:r>
                        <a:rPr lang="en-US" sz="1600" dirty="0">
                          <a:effectLst/>
                        </a:rPr>
                        <a:t>N/A (but see the </a:t>
                      </a:r>
                      <a:r>
                        <a:rPr lang="en-US" sz="1600" u="none" strike="noStrike" dirty="0" err="1">
                          <a:solidFill>
                            <a:srgbClr val="337AB7"/>
                          </a:solidFill>
                          <a:effectLst/>
                          <a:hlinkClick r:id="rId2"/>
                        </a:rPr>
                        <a:t>datetime</a:t>
                      </a:r>
                      <a:r>
                        <a:rPr lang="en-US" sz="1600" dirty="0">
                          <a:effectLst/>
                        </a:rPr>
                        <a:t> module in Python’s standard library)</a:t>
                      </a:r>
                    </a:p>
                  </a:txBody>
                  <a:tcPr marL="53065" marR="53065" marT="53065" marB="53065">
                    <a:lnL>
                      <a:noFill/>
                    </a:lnL>
                    <a:lnR>
                      <a:noFill/>
                    </a:lnR>
                    <a:lnT w="7620" cap="flat" cmpd="sng" algn="ctr">
                      <a:solidFill>
                        <a:srgbClr val="DDDDDD"/>
                      </a:solidFill>
                      <a:prstDash val="solid"/>
                      <a:round/>
                      <a:headEnd type="none" w="med" len="med"/>
                      <a:tailEnd type="none" w="med" len="med"/>
                    </a:lnT>
                    <a:lnB>
                      <a:noFill/>
                    </a:lnB>
                    <a:solidFill>
                      <a:srgbClr val="FFFFFF"/>
                    </a:solidFill>
                  </a:tcPr>
                </a:tc>
                <a:tc>
                  <a:txBody>
                    <a:bodyPr/>
                    <a:lstStyle/>
                    <a:p>
                      <a:pPr fontAlgn="t"/>
                      <a:r>
                        <a:rPr lang="en-US" sz="1600" dirty="0">
                          <a:effectLst/>
                        </a:rPr>
                        <a:t>Values meant to hold time data. Look into these for time series experiments.</a:t>
                      </a:r>
                    </a:p>
                  </a:txBody>
                  <a:tcPr marL="53065" marR="53065" marT="53065" marB="53065">
                    <a:lnL>
                      <a:noFill/>
                    </a:lnL>
                    <a:lnR>
                      <a:noFill/>
                    </a:lnR>
                    <a:lnT w="7620" cap="flat" cmpd="sng" algn="ctr">
                      <a:solidFill>
                        <a:srgbClr val="DDDDDD"/>
                      </a:solidFill>
                      <a:prstDash val="solid"/>
                      <a:round/>
                      <a:headEnd type="none" w="med" len="med"/>
                      <a:tailEnd type="none" w="med" len="med"/>
                    </a:lnT>
                    <a:lnB>
                      <a:noFill/>
                    </a:lnB>
                    <a:solidFill>
                      <a:srgbClr val="FFFFFF"/>
                    </a:solidFill>
                  </a:tcPr>
                </a:tc>
                <a:extLst>
                  <a:ext uri="{0D108BD9-81ED-4DB2-BD59-A6C34878D82A}">
                    <a16:rowId xmlns:a16="http://schemas.microsoft.com/office/drawing/2014/main" val="10004"/>
                  </a:ext>
                </a:extLst>
              </a:tr>
            </a:tbl>
          </a:graphicData>
        </a:graphic>
      </p:graphicFrame>
      <p:sp>
        <p:nvSpPr>
          <p:cNvPr id="4" name="Slide Number Placeholder 3"/>
          <p:cNvSpPr>
            <a:spLocks noGrp="1"/>
          </p:cNvSpPr>
          <p:nvPr>
            <p:ph type="sldNum" sz="quarter" idx="12"/>
          </p:nvPr>
        </p:nvSpPr>
        <p:spPr/>
        <p:txBody>
          <a:bodyPr/>
          <a:lstStyle/>
          <a:p>
            <a:fld id="{B841CA95-E0BC-48B5-948A-ECC494EB4D84}" type="slidenum">
              <a:rPr lang="en-US" smtClean="0"/>
              <a:t>23</a:t>
            </a:fld>
            <a:endParaRPr lang="en-US"/>
          </a:p>
        </p:txBody>
      </p:sp>
    </p:spTree>
    <p:extLst>
      <p:ext uri="{BB962C8B-B14F-4D97-AF65-F5344CB8AC3E}">
        <p14:creationId xmlns:p14="http://schemas.microsoft.com/office/powerpoint/2010/main" val="384404847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203023" y="1865480"/>
            <a:ext cx="10453566" cy="369332"/>
          </a:xfrm>
          <a:prstGeom prst="rect">
            <a:avLst/>
          </a:prstGeom>
          <a:noFill/>
          <a:ln>
            <a:noFill/>
          </a:ln>
        </p:spPr>
        <p:txBody>
          <a:bodyPr wrap="square" rtlCol="0">
            <a:spAutoFit/>
          </a:bodyPr>
          <a:lstStyle/>
          <a:p>
            <a:r>
              <a:rPr lang="en-US" dirty="0"/>
              <a:t>         </a:t>
            </a:r>
            <a:r>
              <a:rPr lang="en-US" sz="1600" dirty="0">
                <a:solidFill>
                  <a:schemeClr val="accent5">
                    <a:lumMod val="75000"/>
                  </a:schemeClr>
                </a:solidFill>
                <a:latin typeface="Courier New" panose="02070309020205020404" pitchFamily="49" charset="0"/>
                <a:cs typeface="Courier New" panose="02070309020205020404" pitchFamily="49" charset="0"/>
              </a:rPr>
              <a:t>In [4]:</a:t>
            </a:r>
          </a:p>
        </p:txBody>
      </p:sp>
      <p:sp>
        <p:nvSpPr>
          <p:cNvPr id="2" name="Title 1"/>
          <p:cNvSpPr>
            <a:spLocks noGrp="1"/>
          </p:cNvSpPr>
          <p:nvPr>
            <p:ph type="title"/>
          </p:nvPr>
        </p:nvSpPr>
        <p:spPr>
          <a:xfrm>
            <a:off x="0" y="0"/>
            <a:ext cx="10515600" cy="1325563"/>
          </a:xfrm>
        </p:spPr>
        <p:txBody>
          <a:bodyPr>
            <a:normAutofit/>
          </a:bodyPr>
          <a:lstStyle/>
          <a:p>
            <a:r>
              <a:rPr lang="en-US" sz="6000" dirty="0">
                <a:solidFill>
                  <a:schemeClr val="accent2"/>
                </a:solidFill>
              </a:rPr>
              <a:t>Data Frame data types</a:t>
            </a:r>
          </a:p>
        </p:txBody>
      </p:sp>
      <p:sp>
        <p:nvSpPr>
          <p:cNvPr id="4" name="Slide Number Placeholder 3"/>
          <p:cNvSpPr>
            <a:spLocks noGrp="1"/>
          </p:cNvSpPr>
          <p:nvPr>
            <p:ph type="sldNum" sz="quarter" idx="12"/>
          </p:nvPr>
        </p:nvSpPr>
        <p:spPr/>
        <p:txBody>
          <a:bodyPr/>
          <a:lstStyle/>
          <a:p>
            <a:fld id="{B841CA95-E0BC-48B5-948A-ECC494EB4D84}" type="slidenum">
              <a:rPr lang="en-US" smtClean="0"/>
              <a:t>24</a:t>
            </a:fld>
            <a:endParaRPr lang="en-US"/>
          </a:p>
        </p:txBody>
      </p:sp>
      <p:sp>
        <p:nvSpPr>
          <p:cNvPr id="7" name="TextBox 6"/>
          <p:cNvSpPr txBox="1"/>
          <p:nvPr/>
        </p:nvSpPr>
        <p:spPr>
          <a:xfrm>
            <a:off x="1648913" y="1865480"/>
            <a:ext cx="10268267" cy="646331"/>
          </a:xfrm>
          <a:prstGeom prst="rect">
            <a:avLst/>
          </a:prstGeom>
          <a:noFill/>
          <a:ln>
            <a:solidFill>
              <a:schemeClr val="bg2">
                <a:lumMod val="90000"/>
              </a:schemeClr>
            </a:solidFill>
          </a:ln>
        </p:spPr>
        <p:txBody>
          <a:bodyPr wrap="square" rtlCol="0">
            <a:spAutoFit/>
          </a:bodyPr>
          <a:lstStyle/>
          <a:p>
            <a:r>
              <a:rPr lang="en-US" i="1" dirty="0">
                <a:solidFill>
                  <a:schemeClr val="accent1">
                    <a:lumMod val="75000"/>
                  </a:schemeClr>
                </a:solidFill>
                <a:latin typeface="Courier New" panose="02070309020205020404" pitchFamily="49" charset="0"/>
                <a:cs typeface="Courier New" panose="02070309020205020404" pitchFamily="49" charset="0"/>
              </a:rPr>
              <a:t>#Check a particular column type</a:t>
            </a:r>
          </a:p>
          <a:p>
            <a:r>
              <a:rPr lang="en-US" dirty="0" err="1">
                <a:solidFill>
                  <a:schemeClr val="bg2">
                    <a:lumMod val="25000"/>
                  </a:schemeClr>
                </a:solidFill>
                <a:latin typeface="Courier New" panose="02070309020205020404" pitchFamily="49" charset="0"/>
                <a:cs typeface="Courier New" panose="02070309020205020404" pitchFamily="49" charset="0"/>
              </a:rPr>
              <a:t>df</a:t>
            </a:r>
            <a:r>
              <a:rPr lang="en-US" dirty="0">
                <a:solidFill>
                  <a:schemeClr val="accent6">
                    <a:lumMod val="75000"/>
                  </a:schemeClr>
                </a:solidFill>
                <a:latin typeface="Courier New" panose="02070309020205020404" pitchFamily="49" charset="0"/>
                <a:cs typeface="Courier New" panose="02070309020205020404" pitchFamily="49" charset="0"/>
              </a:rPr>
              <a:t>[</a:t>
            </a:r>
            <a:r>
              <a:rPr lang="en-US" dirty="0">
                <a:solidFill>
                  <a:srgbClr val="C00000"/>
                </a:solidFill>
                <a:latin typeface="Courier New" panose="02070309020205020404" pitchFamily="49" charset="0"/>
                <a:cs typeface="Courier New" panose="02070309020205020404" pitchFamily="49" charset="0"/>
              </a:rPr>
              <a:t>'salary'</a:t>
            </a:r>
            <a:r>
              <a:rPr lang="en-US" dirty="0">
                <a:solidFill>
                  <a:schemeClr val="accent6">
                    <a:lumMod val="75000"/>
                  </a:schemeClr>
                </a:solidFill>
                <a:latin typeface="Courier New" panose="02070309020205020404" pitchFamily="49" charset="0"/>
                <a:cs typeface="Courier New" panose="02070309020205020404" pitchFamily="49" charset="0"/>
              </a:rPr>
              <a:t>]</a:t>
            </a:r>
            <a:r>
              <a:rPr lang="en-US" dirty="0">
                <a:solidFill>
                  <a:schemeClr val="bg2">
                    <a:lumMod val="25000"/>
                  </a:schemeClr>
                </a:solidFill>
                <a:latin typeface="Courier New" panose="02070309020205020404" pitchFamily="49" charset="0"/>
                <a:cs typeface="Courier New" panose="02070309020205020404" pitchFamily="49" charset="0"/>
              </a:rPr>
              <a:t>.</a:t>
            </a:r>
            <a:r>
              <a:rPr lang="en-US" dirty="0" err="1">
                <a:solidFill>
                  <a:schemeClr val="bg2">
                    <a:lumMod val="25000"/>
                  </a:schemeClr>
                </a:solidFill>
                <a:latin typeface="Courier New" panose="02070309020205020404" pitchFamily="49" charset="0"/>
                <a:cs typeface="Courier New" panose="02070309020205020404" pitchFamily="49" charset="0"/>
              </a:rPr>
              <a:t>dtype</a:t>
            </a:r>
            <a:endParaRPr lang="en-US" dirty="0">
              <a:solidFill>
                <a:schemeClr val="bg2">
                  <a:lumMod val="25000"/>
                </a:schemeClr>
              </a:solidFill>
              <a:latin typeface="Courier New" panose="02070309020205020404" pitchFamily="49" charset="0"/>
              <a:cs typeface="Courier New" panose="02070309020205020404" pitchFamily="49" charset="0"/>
            </a:endParaRPr>
          </a:p>
        </p:txBody>
      </p:sp>
      <p:sp>
        <p:nvSpPr>
          <p:cNvPr id="8" name="TextBox 7"/>
          <p:cNvSpPr txBox="1"/>
          <p:nvPr/>
        </p:nvSpPr>
        <p:spPr>
          <a:xfrm>
            <a:off x="200520" y="2607492"/>
            <a:ext cx="10453566" cy="369332"/>
          </a:xfrm>
          <a:prstGeom prst="rect">
            <a:avLst/>
          </a:prstGeom>
          <a:noFill/>
          <a:ln>
            <a:noFill/>
          </a:ln>
        </p:spPr>
        <p:txBody>
          <a:bodyPr wrap="square" rtlCol="0">
            <a:spAutoFit/>
          </a:bodyPr>
          <a:lstStyle/>
          <a:p>
            <a:r>
              <a:rPr lang="en-US" dirty="0"/>
              <a:t>         </a:t>
            </a:r>
            <a:r>
              <a:rPr lang="en-US" sz="1600" dirty="0">
                <a:solidFill>
                  <a:srgbClr val="C00000"/>
                </a:solidFill>
                <a:latin typeface="Courier New" panose="02070309020205020404" pitchFamily="49" charset="0"/>
                <a:cs typeface="Courier New" panose="02070309020205020404" pitchFamily="49" charset="0"/>
              </a:rPr>
              <a:t>Out[4]: </a:t>
            </a:r>
            <a:r>
              <a:rPr lang="en-US" sz="1600" dirty="0" err="1">
                <a:solidFill>
                  <a:schemeClr val="bg2">
                    <a:lumMod val="25000"/>
                  </a:schemeClr>
                </a:solidFill>
                <a:latin typeface="Courier New" panose="02070309020205020404" pitchFamily="49" charset="0"/>
                <a:cs typeface="Courier New" panose="02070309020205020404" pitchFamily="49" charset="0"/>
              </a:rPr>
              <a:t>dtype</a:t>
            </a:r>
            <a:r>
              <a:rPr lang="en-US" sz="1600" dirty="0">
                <a:solidFill>
                  <a:schemeClr val="bg2">
                    <a:lumMod val="25000"/>
                  </a:schemeClr>
                </a:solidFill>
                <a:latin typeface="Courier New" panose="02070309020205020404" pitchFamily="49" charset="0"/>
                <a:cs typeface="Courier New" panose="02070309020205020404" pitchFamily="49" charset="0"/>
              </a:rPr>
              <a:t>('int64')</a:t>
            </a:r>
          </a:p>
        </p:txBody>
      </p:sp>
      <p:sp>
        <p:nvSpPr>
          <p:cNvPr id="10" name="TextBox 9"/>
          <p:cNvSpPr txBox="1"/>
          <p:nvPr/>
        </p:nvSpPr>
        <p:spPr>
          <a:xfrm>
            <a:off x="200527" y="3386978"/>
            <a:ext cx="10453566" cy="369332"/>
          </a:xfrm>
          <a:prstGeom prst="rect">
            <a:avLst/>
          </a:prstGeom>
          <a:noFill/>
          <a:ln>
            <a:noFill/>
          </a:ln>
        </p:spPr>
        <p:txBody>
          <a:bodyPr wrap="square" rtlCol="0">
            <a:spAutoFit/>
          </a:bodyPr>
          <a:lstStyle/>
          <a:p>
            <a:r>
              <a:rPr lang="en-US" dirty="0"/>
              <a:t>         </a:t>
            </a:r>
            <a:r>
              <a:rPr lang="en-US" sz="1600" dirty="0">
                <a:solidFill>
                  <a:schemeClr val="accent5">
                    <a:lumMod val="75000"/>
                  </a:schemeClr>
                </a:solidFill>
                <a:latin typeface="Courier New" panose="02070309020205020404" pitchFamily="49" charset="0"/>
                <a:cs typeface="Courier New" panose="02070309020205020404" pitchFamily="49" charset="0"/>
              </a:rPr>
              <a:t>In [5]:</a:t>
            </a:r>
          </a:p>
        </p:txBody>
      </p:sp>
      <p:sp>
        <p:nvSpPr>
          <p:cNvPr id="11" name="TextBox 10"/>
          <p:cNvSpPr txBox="1"/>
          <p:nvPr/>
        </p:nvSpPr>
        <p:spPr>
          <a:xfrm>
            <a:off x="1646417" y="3386978"/>
            <a:ext cx="10268267" cy="646331"/>
          </a:xfrm>
          <a:prstGeom prst="rect">
            <a:avLst/>
          </a:prstGeom>
          <a:noFill/>
          <a:ln>
            <a:solidFill>
              <a:schemeClr val="bg2">
                <a:lumMod val="90000"/>
              </a:schemeClr>
            </a:solidFill>
          </a:ln>
        </p:spPr>
        <p:txBody>
          <a:bodyPr wrap="square" rtlCol="0">
            <a:spAutoFit/>
          </a:bodyPr>
          <a:lstStyle/>
          <a:p>
            <a:r>
              <a:rPr lang="en-US" i="1" dirty="0">
                <a:solidFill>
                  <a:schemeClr val="accent1">
                    <a:lumMod val="75000"/>
                  </a:schemeClr>
                </a:solidFill>
                <a:latin typeface="Courier New" panose="02070309020205020404" pitchFamily="49" charset="0"/>
                <a:cs typeface="Courier New" panose="02070309020205020404" pitchFamily="49" charset="0"/>
              </a:rPr>
              <a:t>#Check types for all the columns</a:t>
            </a:r>
          </a:p>
          <a:p>
            <a:r>
              <a:rPr lang="en-US" dirty="0" err="1">
                <a:solidFill>
                  <a:schemeClr val="bg2">
                    <a:lumMod val="25000"/>
                  </a:schemeClr>
                </a:solidFill>
                <a:latin typeface="Courier New" panose="02070309020205020404" pitchFamily="49" charset="0"/>
                <a:cs typeface="Courier New" panose="02070309020205020404" pitchFamily="49" charset="0"/>
              </a:rPr>
              <a:t>df.dtypes</a:t>
            </a:r>
            <a:endParaRPr lang="en-US" dirty="0">
              <a:solidFill>
                <a:schemeClr val="bg2">
                  <a:lumMod val="25000"/>
                </a:schemeClr>
              </a:solidFill>
              <a:latin typeface="Courier New" panose="02070309020205020404" pitchFamily="49" charset="0"/>
              <a:cs typeface="Courier New" panose="02070309020205020404" pitchFamily="49" charset="0"/>
            </a:endParaRPr>
          </a:p>
        </p:txBody>
      </p:sp>
      <p:sp>
        <p:nvSpPr>
          <p:cNvPr id="12" name="TextBox 11"/>
          <p:cNvSpPr txBox="1"/>
          <p:nvPr/>
        </p:nvSpPr>
        <p:spPr>
          <a:xfrm>
            <a:off x="198024" y="4318865"/>
            <a:ext cx="10453566" cy="369332"/>
          </a:xfrm>
          <a:prstGeom prst="rect">
            <a:avLst/>
          </a:prstGeom>
          <a:noFill/>
          <a:ln>
            <a:noFill/>
          </a:ln>
        </p:spPr>
        <p:txBody>
          <a:bodyPr wrap="square" rtlCol="0">
            <a:spAutoFit/>
          </a:bodyPr>
          <a:lstStyle/>
          <a:p>
            <a:r>
              <a:rPr lang="en-US" dirty="0"/>
              <a:t>         </a:t>
            </a:r>
            <a:r>
              <a:rPr lang="en-US" sz="1600" dirty="0">
                <a:solidFill>
                  <a:srgbClr val="C00000"/>
                </a:solidFill>
                <a:latin typeface="Courier New" panose="02070309020205020404" pitchFamily="49" charset="0"/>
                <a:cs typeface="Courier New" panose="02070309020205020404" pitchFamily="49" charset="0"/>
              </a:rPr>
              <a:t>Out[4]:</a:t>
            </a:r>
            <a:endParaRPr lang="en-US" sz="1600" dirty="0">
              <a:solidFill>
                <a:schemeClr val="bg2">
                  <a:lumMod val="25000"/>
                </a:schemeClr>
              </a:solidFill>
              <a:latin typeface="Courier New" panose="02070309020205020404" pitchFamily="49" charset="0"/>
              <a:cs typeface="Courier New" panose="02070309020205020404" pitchFamily="49" charset="0"/>
            </a:endParaRPr>
          </a:p>
        </p:txBody>
      </p:sp>
      <p:sp>
        <p:nvSpPr>
          <p:cNvPr id="3" name="TextBox 2"/>
          <p:cNvSpPr txBox="1"/>
          <p:nvPr/>
        </p:nvSpPr>
        <p:spPr>
          <a:xfrm>
            <a:off x="1648913" y="4360681"/>
            <a:ext cx="3227887" cy="2031325"/>
          </a:xfrm>
          <a:prstGeom prst="rect">
            <a:avLst/>
          </a:prstGeom>
          <a:noFill/>
        </p:spPr>
        <p:txBody>
          <a:bodyPr wrap="square" rtlCol="0">
            <a:spAutoFit/>
          </a:bodyPr>
          <a:lstStyle/>
          <a:p>
            <a:r>
              <a:rPr lang="en-US" dirty="0"/>
              <a:t>rank             </a:t>
            </a:r>
          </a:p>
          <a:p>
            <a:r>
              <a:rPr lang="en-US" dirty="0"/>
              <a:t>discipline  </a:t>
            </a:r>
          </a:p>
          <a:p>
            <a:r>
              <a:rPr lang="en-US" dirty="0" err="1"/>
              <a:t>phd</a:t>
            </a:r>
            <a:r>
              <a:rPr lang="en-US" dirty="0"/>
              <a:t> </a:t>
            </a:r>
          </a:p>
          <a:p>
            <a:r>
              <a:rPr lang="en-US" dirty="0"/>
              <a:t>service      </a:t>
            </a:r>
          </a:p>
          <a:p>
            <a:r>
              <a:rPr lang="en-US" dirty="0"/>
              <a:t>sex              </a:t>
            </a:r>
          </a:p>
          <a:p>
            <a:r>
              <a:rPr lang="en-US" dirty="0"/>
              <a:t>salary         </a:t>
            </a:r>
          </a:p>
          <a:p>
            <a:r>
              <a:rPr lang="en-US" dirty="0" err="1"/>
              <a:t>dtype</a:t>
            </a:r>
            <a:r>
              <a:rPr lang="en-US" dirty="0"/>
              <a:t>: object</a:t>
            </a:r>
          </a:p>
        </p:txBody>
      </p:sp>
      <p:sp>
        <p:nvSpPr>
          <p:cNvPr id="13" name="TextBox 12"/>
          <p:cNvSpPr txBox="1"/>
          <p:nvPr/>
        </p:nvSpPr>
        <p:spPr>
          <a:xfrm>
            <a:off x="3220380" y="4358185"/>
            <a:ext cx="3227887" cy="1754326"/>
          </a:xfrm>
          <a:prstGeom prst="rect">
            <a:avLst/>
          </a:prstGeom>
          <a:noFill/>
        </p:spPr>
        <p:txBody>
          <a:bodyPr wrap="square" rtlCol="0">
            <a:spAutoFit/>
          </a:bodyPr>
          <a:lstStyle/>
          <a:p>
            <a:r>
              <a:rPr lang="en-US" dirty="0"/>
              <a:t>object</a:t>
            </a:r>
          </a:p>
          <a:p>
            <a:r>
              <a:rPr lang="en-US" dirty="0"/>
              <a:t>object</a:t>
            </a:r>
          </a:p>
          <a:p>
            <a:r>
              <a:rPr lang="en-US" dirty="0"/>
              <a:t>int64</a:t>
            </a:r>
          </a:p>
          <a:p>
            <a:r>
              <a:rPr lang="en-US" dirty="0"/>
              <a:t>int64</a:t>
            </a:r>
          </a:p>
          <a:p>
            <a:r>
              <a:rPr lang="en-US" dirty="0"/>
              <a:t>object</a:t>
            </a:r>
          </a:p>
          <a:p>
            <a:r>
              <a:rPr lang="en-US" dirty="0"/>
              <a:t>int64</a:t>
            </a:r>
          </a:p>
        </p:txBody>
      </p:sp>
    </p:spTree>
    <p:extLst>
      <p:ext uri="{BB962C8B-B14F-4D97-AF65-F5344CB8AC3E}">
        <p14:creationId xmlns:p14="http://schemas.microsoft.com/office/powerpoint/2010/main" val="231850336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10515600" cy="1325563"/>
          </a:xfrm>
        </p:spPr>
        <p:txBody>
          <a:bodyPr>
            <a:normAutofit/>
          </a:bodyPr>
          <a:lstStyle/>
          <a:p>
            <a:r>
              <a:rPr lang="en-US" sz="6000" dirty="0">
                <a:solidFill>
                  <a:schemeClr val="accent2"/>
                </a:solidFill>
              </a:rPr>
              <a:t>Data Frames attributes</a:t>
            </a:r>
          </a:p>
        </p:txBody>
      </p:sp>
      <p:sp>
        <p:nvSpPr>
          <p:cNvPr id="5" name="Slide Number Placeholder 4"/>
          <p:cNvSpPr>
            <a:spLocks noGrp="1"/>
          </p:cNvSpPr>
          <p:nvPr>
            <p:ph type="sldNum" sz="quarter" idx="12"/>
          </p:nvPr>
        </p:nvSpPr>
        <p:spPr/>
        <p:txBody>
          <a:bodyPr/>
          <a:lstStyle/>
          <a:p>
            <a:fld id="{B841CA95-E0BC-48B5-948A-ECC494EB4D84}" type="slidenum">
              <a:rPr lang="en-US" smtClean="0"/>
              <a:t>25</a:t>
            </a:fld>
            <a:endParaRPr lang="en-US"/>
          </a:p>
        </p:txBody>
      </p:sp>
      <p:sp>
        <p:nvSpPr>
          <p:cNvPr id="6" name="TextBox 5"/>
          <p:cNvSpPr txBox="1"/>
          <p:nvPr/>
        </p:nvSpPr>
        <p:spPr>
          <a:xfrm>
            <a:off x="838200" y="1690688"/>
            <a:ext cx="7485089" cy="369332"/>
          </a:xfrm>
          <a:prstGeom prst="rect">
            <a:avLst/>
          </a:prstGeom>
          <a:noFill/>
        </p:spPr>
        <p:txBody>
          <a:bodyPr wrap="square" rtlCol="0">
            <a:spAutoFit/>
          </a:bodyPr>
          <a:lstStyle/>
          <a:p>
            <a:r>
              <a:rPr lang="en-US" dirty="0"/>
              <a:t>Python objects have </a:t>
            </a:r>
            <a:r>
              <a:rPr lang="en-US" i="1" dirty="0"/>
              <a:t>attributes</a:t>
            </a:r>
            <a:r>
              <a:rPr lang="en-US" dirty="0"/>
              <a:t> and </a:t>
            </a:r>
            <a:r>
              <a:rPr lang="en-US" i="1" dirty="0"/>
              <a:t>methods</a:t>
            </a:r>
            <a:r>
              <a:rPr lang="en-US" dirty="0"/>
              <a:t>.</a:t>
            </a:r>
          </a:p>
        </p:txBody>
      </p:sp>
      <p:graphicFrame>
        <p:nvGraphicFramePr>
          <p:cNvPr id="7" name="Table 6"/>
          <p:cNvGraphicFramePr>
            <a:graphicFrameLocks noGrp="1"/>
          </p:cNvGraphicFramePr>
          <p:nvPr>
            <p:extLst>
              <p:ext uri="{D42A27DB-BD31-4B8C-83A1-F6EECF244321}">
                <p14:modId xmlns:p14="http://schemas.microsoft.com/office/powerpoint/2010/main" val="1007027669"/>
              </p:ext>
            </p:extLst>
          </p:nvPr>
        </p:nvGraphicFramePr>
        <p:xfrm>
          <a:off x="927725" y="2363450"/>
          <a:ext cx="8431134" cy="3492709"/>
        </p:xfrm>
        <a:graphic>
          <a:graphicData uri="http://schemas.openxmlformats.org/drawingml/2006/table">
            <a:tbl>
              <a:tblPr firstRow="1" bandRow="1">
                <a:tableStyleId>{B301B821-A1FF-4177-AEE7-76D212191A09}</a:tableStyleId>
              </a:tblPr>
              <a:tblGrid>
                <a:gridCol w="2200223">
                  <a:extLst>
                    <a:ext uri="{9D8B030D-6E8A-4147-A177-3AD203B41FA5}">
                      <a16:colId xmlns:a16="http://schemas.microsoft.com/office/drawing/2014/main" val="20000"/>
                    </a:ext>
                  </a:extLst>
                </a:gridCol>
                <a:gridCol w="6230911">
                  <a:extLst>
                    <a:ext uri="{9D8B030D-6E8A-4147-A177-3AD203B41FA5}">
                      <a16:colId xmlns:a16="http://schemas.microsoft.com/office/drawing/2014/main" val="20001"/>
                    </a:ext>
                  </a:extLst>
                </a:gridCol>
              </a:tblGrid>
              <a:tr h="489678">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400" dirty="0" err="1"/>
                        <a:t>df.attribute</a:t>
                      </a:r>
                      <a:endParaRPr lang="en-US" sz="24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400" dirty="0"/>
                        <a:t>description</a:t>
                      </a:r>
                    </a:p>
                  </a:txBody>
                  <a:tcPr/>
                </a:tc>
                <a:extLst>
                  <a:ext uri="{0D108BD9-81ED-4DB2-BD59-A6C34878D82A}">
                    <a16:rowId xmlns:a16="http://schemas.microsoft.com/office/drawing/2014/main" val="10000"/>
                  </a:ext>
                </a:extLst>
              </a:tr>
              <a:tr h="409731">
                <a:tc>
                  <a:txBody>
                    <a:bodyPr/>
                    <a:lstStyle/>
                    <a:p>
                      <a:r>
                        <a:rPr lang="en-US" dirty="0" err="1"/>
                        <a:t>dtypes</a:t>
                      </a:r>
                      <a:endParaRPr lang="en-US" dirty="0"/>
                    </a:p>
                  </a:txBody>
                  <a:tcPr/>
                </a:tc>
                <a:tc>
                  <a:txBody>
                    <a:bodyPr/>
                    <a:lstStyle/>
                    <a:p>
                      <a:r>
                        <a:rPr lang="en-US" dirty="0"/>
                        <a:t>list the types of the columns</a:t>
                      </a:r>
                    </a:p>
                  </a:txBody>
                  <a:tcPr/>
                </a:tc>
                <a:extLst>
                  <a:ext uri="{0D108BD9-81ED-4DB2-BD59-A6C34878D82A}">
                    <a16:rowId xmlns:a16="http://schemas.microsoft.com/office/drawing/2014/main" val="10001"/>
                  </a:ext>
                </a:extLst>
              </a:tr>
              <a:tr h="409731">
                <a:tc>
                  <a:txBody>
                    <a:bodyPr/>
                    <a:lstStyle/>
                    <a:p>
                      <a:r>
                        <a:rPr lang="en-US" dirty="0"/>
                        <a:t>columns</a:t>
                      </a:r>
                    </a:p>
                  </a:txBody>
                  <a:tcPr/>
                </a:tc>
                <a:tc>
                  <a:txBody>
                    <a:bodyPr/>
                    <a:lstStyle/>
                    <a:p>
                      <a:r>
                        <a:rPr lang="en-US" dirty="0"/>
                        <a:t>list the column names</a:t>
                      </a:r>
                    </a:p>
                  </a:txBody>
                  <a:tcPr/>
                </a:tc>
                <a:extLst>
                  <a:ext uri="{0D108BD9-81ED-4DB2-BD59-A6C34878D82A}">
                    <a16:rowId xmlns:a16="http://schemas.microsoft.com/office/drawing/2014/main" val="10002"/>
                  </a:ext>
                </a:extLst>
              </a:tr>
              <a:tr h="449705">
                <a:tc>
                  <a:txBody>
                    <a:bodyPr/>
                    <a:lstStyle/>
                    <a:p>
                      <a:r>
                        <a:rPr lang="en-US" dirty="0"/>
                        <a:t>axes</a:t>
                      </a:r>
                    </a:p>
                  </a:txBody>
                  <a:tcPr/>
                </a:tc>
                <a:tc>
                  <a:txBody>
                    <a:bodyPr/>
                    <a:lstStyle/>
                    <a:p>
                      <a:r>
                        <a:rPr lang="en-US" dirty="0"/>
                        <a:t>list the row labels</a:t>
                      </a:r>
                      <a:r>
                        <a:rPr lang="en-US" baseline="0" dirty="0"/>
                        <a:t> and column names</a:t>
                      </a:r>
                      <a:endParaRPr lang="en-US" dirty="0"/>
                    </a:p>
                  </a:txBody>
                  <a:tcPr/>
                </a:tc>
                <a:extLst>
                  <a:ext uri="{0D108BD9-81ED-4DB2-BD59-A6C34878D82A}">
                    <a16:rowId xmlns:a16="http://schemas.microsoft.com/office/drawing/2014/main" val="10003"/>
                  </a:ext>
                </a:extLst>
              </a:tr>
              <a:tr h="459698">
                <a:tc>
                  <a:txBody>
                    <a:bodyPr/>
                    <a:lstStyle/>
                    <a:p>
                      <a:r>
                        <a:rPr lang="en-US" dirty="0" err="1"/>
                        <a:t>ndim</a:t>
                      </a:r>
                      <a:endParaRPr lang="en-US" dirty="0"/>
                    </a:p>
                  </a:txBody>
                  <a:tcPr/>
                </a:tc>
                <a:tc>
                  <a:txBody>
                    <a:bodyPr/>
                    <a:lstStyle/>
                    <a:p>
                      <a:r>
                        <a:rPr lang="en-US" dirty="0"/>
                        <a:t>number of dimensions</a:t>
                      </a:r>
                    </a:p>
                  </a:txBody>
                  <a:tcPr/>
                </a:tc>
                <a:extLst>
                  <a:ext uri="{0D108BD9-81ED-4DB2-BD59-A6C34878D82A}">
                    <a16:rowId xmlns:a16="http://schemas.microsoft.com/office/drawing/2014/main" val="10004"/>
                  </a:ext>
                </a:extLst>
              </a:tr>
              <a:tr h="424722">
                <a:tc>
                  <a:txBody>
                    <a:bodyPr/>
                    <a:lstStyle/>
                    <a:p>
                      <a:r>
                        <a:rPr lang="en-US" dirty="0"/>
                        <a:t>size</a:t>
                      </a:r>
                    </a:p>
                  </a:txBody>
                  <a:tcPr/>
                </a:tc>
                <a:tc>
                  <a:txBody>
                    <a:bodyPr/>
                    <a:lstStyle/>
                    <a:p>
                      <a:r>
                        <a:rPr lang="en-US" dirty="0"/>
                        <a:t>number of elements </a:t>
                      </a:r>
                    </a:p>
                  </a:txBody>
                  <a:tcPr/>
                </a:tc>
                <a:extLst>
                  <a:ext uri="{0D108BD9-81ED-4DB2-BD59-A6C34878D82A}">
                    <a16:rowId xmlns:a16="http://schemas.microsoft.com/office/drawing/2014/main" val="10005"/>
                  </a:ext>
                </a:extLst>
              </a:tr>
              <a:tr h="424722">
                <a:tc>
                  <a:txBody>
                    <a:bodyPr/>
                    <a:lstStyle/>
                    <a:p>
                      <a:r>
                        <a:rPr lang="en-US" dirty="0"/>
                        <a:t>shape</a:t>
                      </a:r>
                    </a:p>
                  </a:txBody>
                  <a:tcPr/>
                </a:tc>
                <a:tc>
                  <a:txBody>
                    <a:bodyPr/>
                    <a:lstStyle/>
                    <a:p>
                      <a:r>
                        <a:rPr lang="en-US" dirty="0"/>
                        <a:t>return a tuple</a:t>
                      </a:r>
                      <a:r>
                        <a:rPr lang="en-US" baseline="0" dirty="0"/>
                        <a:t> representing the dimensionality </a:t>
                      </a:r>
                      <a:endParaRPr lang="en-US" dirty="0"/>
                    </a:p>
                  </a:txBody>
                  <a:tcPr/>
                </a:tc>
                <a:extLst>
                  <a:ext uri="{0D108BD9-81ED-4DB2-BD59-A6C34878D82A}">
                    <a16:rowId xmlns:a16="http://schemas.microsoft.com/office/drawing/2014/main" val="10006"/>
                  </a:ext>
                </a:extLst>
              </a:tr>
              <a:tr h="424722">
                <a:tc>
                  <a:txBody>
                    <a:bodyPr/>
                    <a:lstStyle/>
                    <a:p>
                      <a:r>
                        <a:rPr lang="en-US" dirty="0"/>
                        <a:t>values</a:t>
                      </a:r>
                    </a:p>
                  </a:txBody>
                  <a:tcPr/>
                </a:tc>
                <a:tc>
                  <a:txBody>
                    <a:bodyPr/>
                    <a:lstStyle/>
                    <a:p>
                      <a:r>
                        <a:rPr lang="en-US" dirty="0" err="1"/>
                        <a:t>numpy</a:t>
                      </a:r>
                      <a:r>
                        <a:rPr lang="en-US" baseline="0" dirty="0"/>
                        <a:t> representation of the data</a:t>
                      </a:r>
                      <a:endParaRPr lang="en-US" dirty="0"/>
                    </a:p>
                  </a:txBody>
                  <a:tcPr/>
                </a:tc>
                <a:extLst>
                  <a:ext uri="{0D108BD9-81ED-4DB2-BD59-A6C34878D82A}">
                    <a16:rowId xmlns:a16="http://schemas.microsoft.com/office/drawing/2014/main" val="10007"/>
                  </a:ext>
                </a:extLst>
              </a:tr>
            </a:tbl>
          </a:graphicData>
        </a:graphic>
      </p:graphicFrame>
    </p:spTree>
    <p:extLst>
      <p:ext uri="{BB962C8B-B14F-4D97-AF65-F5344CB8AC3E}">
        <p14:creationId xmlns:p14="http://schemas.microsoft.com/office/powerpoint/2010/main" val="207684982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chemeClr val="accent1">
                    <a:lumMod val="75000"/>
                  </a:schemeClr>
                </a:solidFill>
              </a:rPr>
              <a:t>      Hands-on exercises</a:t>
            </a:r>
          </a:p>
        </p:txBody>
      </p:sp>
      <p:sp>
        <p:nvSpPr>
          <p:cNvPr id="4" name="Slide Number Placeholder 3"/>
          <p:cNvSpPr>
            <a:spLocks noGrp="1"/>
          </p:cNvSpPr>
          <p:nvPr>
            <p:ph type="sldNum" sz="quarter" idx="12"/>
          </p:nvPr>
        </p:nvSpPr>
        <p:spPr/>
        <p:txBody>
          <a:bodyPr/>
          <a:lstStyle/>
          <a:p>
            <a:fld id="{B841CA95-E0BC-48B5-948A-ECC494EB4D84}" type="slidenum">
              <a:rPr lang="en-US" smtClean="0"/>
              <a:t>26</a:t>
            </a:fld>
            <a:endParaRPr lang="en-US"/>
          </a:p>
        </p:txBody>
      </p:sp>
      <p:sp>
        <p:nvSpPr>
          <p:cNvPr id="3" name="TextBox 2"/>
          <p:cNvSpPr txBox="1"/>
          <p:nvPr/>
        </p:nvSpPr>
        <p:spPr>
          <a:xfrm>
            <a:off x="1117403" y="1752457"/>
            <a:ext cx="10418164" cy="3785652"/>
          </a:xfrm>
          <a:prstGeom prst="rect">
            <a:avLst/>
          </a:prstGeom>
          <a:noFill/>
        </p:spPr>
        <p:txBody>
          <a:bodyPr wrap="square" rtlCol="0">
            <a:spAutoFit/>
          </a:bodyPr>
          <a:lstStyle/>
          <a:p>
            <a:pPr marL="285750" indent="-285750">
              <a:lnSpc>
                <a:spcPct val="250000"/>
              </a:lnSpc>
              <a:buFont typeface="Wingdings" panose="05000000000000000000" pitchFamily="2" charset="2"/>
              <a:buChar char="ü"/>
            </a:pPr>
            <a:r>
              <a:rPr lang="en-US" sz="2400" dirty="0"/>
              <a:t>Find how many records this data frame has;</a:t>
            </a:r>
          </a:p>
          <a:p>
            <a:pPr marL="285750" indent="-285750">
              <a:lnSpc>
                <a:spcPct val="250000"/>
              </a:lnSpc>
              <a:buFont typeface="Wingdings" panose="05000000000000000000" pitchFamily="2" charset="2"/>
              <a:buChar char="ü"/>
            </a:pPr>
            <a:r>
              <a:rPr lang="en-US" sz="2400" dirty="0"/>
              <a:t>How many columns are there?     </a:t>
            </a:r>
          </a:p>
          <a:p>
            <a:pPr marL="285750" indent="-285750">
              <a:lnSpc>
                <a:spcPct val="250000"/>
              </a:lnSpc>
              <a:buFont typeface="Wingdings" panose="05000000000000000000" pitchFamily="2" charset="2"/>
              <a:buChar char="ü"/>
            </a:pPr>
            <a:r>
              <a:rPr lang="en-US" sz="2400" dirty="0"/>
              <a:t>What are the column names?</a:t>
            </a:r>
          </a:p>
          <a:p>
            <a:pPr marL="285750" indent="-285750">
              <a:lnSpc>
                <a:spcPct val="250000"/>
              </a:lnSpc>
              <a:buFont typeface="Wingdings" panose="05000000000000000000" pitchFamily="2" charset="2"/>
              <a:buChar char="ü"/>
            </a:pPr>
            <a:r>
              <a:rPr lang="en-US" sz="2400" dirty="0"/>
              <a:t>What types of columns we have in this data frame?</a:t>
            </a:r>
          </a:p>
        </p:txBody>
      </p:sp>
      <p:grpSp>
        <p:nvGrpSpPr>
          <p:cNvPr id="24" name="Group 23"/>
          <p:cNvGrpSpPr/>
          <p:nvPr/>
        </p:nvGrpSpPr>
        <p:grpSpPr>
          <a:xfrm rot="-8100000">
            <a:off x="1184980" y="754334"/>
            <a:ext cx="87443" cy="547143"/>
            <a:chOff x="2136098" y="5086662"/>
            <a:chExt cx="87443" cy="547143"/>
          </a:xfrm>
        </p:grpSpPr>
        <p:cxnSp>
          <p:nvCxnSpPr>
            <p:cNvPr id="11" name="Straight Connector 10"/>
            <p:cNvCxnSpPr/>
            <p:nvPr/>
          </p:nvCxnSpPr>
          <p:spPr>
            <a:xfrm flipH="1">
              <a:off x="2181067" y="5206584"/>
              <a:ext cx="2502" cy="354767"/>
            </a:xfrm>
            <a:prstGeom prst="line">
              <a:avLst/>
            </a:prstGeom>
            <a:ln w="79375"/>
          </p:spPr>
          <p:style>
            <a:lnRef idx="1">
              <a:schemeClr val="accent1"/>
            </a:lnRef>
            <a:fillRef idx="0">
              <a:schemeClr val="accent1"/>
            </a:fillRef>
            <a:effectRef idx="0">
              <a:schemeClr val="accent1"/>
            </a:effectRef>
            <a:fontRef idx="minor">
              <a:schemeClr val="tx1"/>
            </a:fontRef>
          </p:style>
        </p:cxnSp>
        <p:sp>
          <p:nvSpPr>
            <p:cNvPr id="12" name="Isosceles Triangle 11"/>
            <p:cNvSpPr/>
            <p:nvPr/>
          </p:nvSpPr>
          <p:spPr>
            <a:xfrm>
              <a:off x="2136098" y="5086662"/>
              <a:ext cx="87443" cy="87836"/>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2" name="Straight Connector 21"/>
            <p:cNvCxnSpPr/>
            <p:nvPr/>
          </p:nvCxnSpPr>
          <p:spPr>
            <a:xfrm flipH="1">
              <a:off x="2178566" y="5581339"/>
              <a:ext cx="2" cy="52466"/>
            </a:xfrm>
            <a:prstGeom prst="line">
              <a:avLst/>
            </a:prstGeom>
            <a:ln w="79375"/>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02360004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10515600" cy="1325563"/>
          </a:xfrm>
        </p:spPr>
        <p:txBody>
          <a:bodyPr>
            <a:normAutofit/>
          </a:bodyPr>
          <a:lstStyle/>
          <a:p>
            <a:r>
              <a:rPr lang="en-US" sz="6000" dirty="0">
                <a:solidFill>
                  <a:schemeClr val="accent2"/>
                </a:solidFill>
              </a:rPr>
              <a:t>Data Frames methods</a:t>
            </a:r>
          </a:p>
        </p:txBody>
      </p:sp>
      <p:sp>
        <p:nvSpPr>
          <p:cNvPr id="5" name="Slide Number Placeholder 4"/>
          <p:cNvSpPr>
            <a:spLocks noGrp="1"/>
          </p:cNvSpPr>
          <p:nvPr>
            <p:ph type="sldNum" sz="quarter" idx="12"/>
          </p:nvPr>
        </p:nvSpPr>
        <p:spPr/>
        <p:txBody>
          <a:bodyPr/>
          <a:lstStyle/>
          <a:p>
            <a:fld id="{B841CA95-E0BC-48B5-948A-ECC494EB4D84}" type="slidenum">
              <a:rPr lang="en-US" smtClean="0"/>
              <a:t>27</a:t>
            </a:fld>
            <a:endParaRPr lang="en-US"/>
          </a:p>
        </p:txBody>
      </p:sp>
      <p:graphicFrame>
        <p:nvGraphicFramePr>
          <p:cNvPr id="7" name="Table 6"/>
          <p:cNvGraphicFramePr>
            <a:graphicFrameLocks noGrp="1"/>
          </p:cNvGraphicFramePr>
          <p:nvPr>
            <p:extLst>
              <p:ext uri="{D42A27DB-BD31-4B8C-83A1-F6EECF244321}">
                <p14:modId xmlns:p14="http://schemas.microsoft.com/office/powerpoint/2010/main" val="3777600703"/>
              </p:ext>
            </p:extLst>
          </p:nvPr>
        </p:nvGraphicFramePr>
        <p:xfrm>
          <a:off x="927725" y="2418414"/>
          <a:ext cx="8431134" cy="4165425"/>
        </p:xfrm>
        <a:graphic>
          <a:graphicData uri="http://schemas.openxmlformats.org/drawingml/2006/table">
            <a:tbl>
              <a:tblPr firstRow="1" bandRow="1">
                <a:tableStyleId>{B301B821-A1FF-4177-AEE7-76D212191A09}</a:tableStyleId>
              </a:tblPr>
              <a:tblGrid>
                <a:gridCol w="2564983">
                  <a:extLst>
                    <a:ext uri="{9D8B030D-6E8A-4147-A177-3AD203B41FA5}">
                      <a16:colId xmlns:a16="http://schemas.microsoft.com/office/drawing/2014/main" val="20000"/>
                    </a:ext>
                  </a:extLst>
                </a:gridCol>
                <a:gridCol w="5866151">
                  <a:extLst>
                    <a:ext uri="{9D8B030D-6E8A-4147-A177-3AD203B41FA5}">
                      <a16:colId xmlns:a16="http://schemas.microsoft.com/office/drawing/2014/main" val="20001"/>
                    </a:ext>
                  </a:extLst>
                </a:gridCol>
              </a:tblGrid>
              <a:tr h="578202">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400" dirty="0" err="1"/>
                        <a:t>df.method</a:t>
                      </a:r>
                      <a:r>
                        <a:rPr lang="en-US" sz="2400" dirty="0"/>
                        <a:t>()</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400" dirty="0"/>
                        <a:t>description</a:t>
                      </a:r>
                    </a:p>
                  </a:txBody>
                  <a:tcPr/>
                </a:tc>
                <a:extLst>
                  <a:ext uri="{0D108BD9-81ED-4DB2-BD59-A6C34878D82A}">
                    <a16:rowId xmlns:a16="http://schemas.microsoft.com/office/drawing/2014/main" val="10000"/>
                  </a:ext>
                </a:extLst>
              </a:tr>
              <a:tr h="483804">
                <a:tc>
                  <a:txBody>
                    <a:bodyPr/>
                    <a:lstStyle/>
                    <a:p>
                      <a:r>
                        <a:rPr lang="en-US" dirty="0"/>
                        <a:t>head( n), tail( n )</a:t>
                      </a:r>
                    </a:p>
                  </a:txBody>
                  <a:tcPr/>
                </a:tc>
                <a:tc>
                  <a:txBody>
                    <a:bodyPr/>
                    <a:lstStyle/>
                    <a:p>
                      <a:r>
                        <a:rPr lang="en-US" dirty="0"/>
                        <a:t>first/last</a:t>
                      </a:r>
                      <a:r>
                        <a:rPr lang="en-US" baseline="0" dirty="0"/>
                        <a:t> n rows</a:t>
                      </a:r>
                      <a:endParaRPr lang="en-US" dirty="0"/>
                    </a:p>
                  </a:txBody>
                  <a:tcPr/>
                </a:tc>
                <a:extLst>
                  <a:ext uri="{0D108BD9-81ED-4DB2-BD59-A6C34878D82A}">
                    <a16:rowId xmlns:a16="http://schemas.microsoft.com/office/drawing/2014/main" val="10001"/>
                  </a:ext>
                </a:extLst>
              </a:tr>
              <a:tr h="483804">
                <a:tc>
                  <a:txBody>
                    <a:bodyPr/>
                    <a:lstStyle/>
                    <a:p>
                      <a:r>
                        <a:rPr lang="en-US" dirty="0"/>
                        <a:t>describe()</a:t>
                      </a:r>
                    </a:p>
                  </a:txBody>
                  <a:tcPr/>
                </a:tc>
                <a:tc>
                  <a:txBody>
                    <a:bodyPr/>
                    <a:lstStyle/>
                    <a:p>
                      <a:r>
                        <a:rPr lang="en-US" dirty="0"/>
                        <a:t>generate descriptive statistics (for numeric columns only)</a:t>
                      </a:r>
                    </a:p>
                  </a:txBody>
                  <a:tcPr/>
                </a:tc>
                <a:extLst>
                  <a:ext uri="{0D108BD9-81ED-4DB2-BD59-A6C34878D82A}">
                    <a16:rowId xmlns:a16="http://schemas.microsoft.com/office/drawing/2014/main" val="10002"/>
                  </a:ext>
                </a:extLst>
              </a:tr>
              <a:tr h="531003">
                <a:tc>
                  <a:txBody>
                    <a:bodyPr/>
                    <a:lstStyle/>
                    <a:p>
                      <a:r>
                        <a:rPr lang="en-US" dirty="0"/>
                        <a:t>max(), min()</a:t>
                      </a:r>
                    </a:p>
                  </a:txBody>
                  <a:tcPr/>
                </a:tc>
                <a:tc>
                  <a:txBody>
                    <a:bodyPr/>
                    <a:lstStyle/>
                    <a:p>
                      <a:r>
                        <a:rPr lang="en-US" dirty="0"/>
                        <a:t>return max/min</a:t>
                      </a:r>
                      <a:r>
                        <a:rPr lang="en-US" baseline="0" dirty="0"/>
                        <a:t> values for all numeric columns</a:t>
                      </a:r>
                      <a:endParaRPr lang="en-US" dirty="0"/>
                    </a:p>
                  </a:txBody>
                  <a:tcPr/>
                </a:tc>
                <a:extLst>
                  <a:ext uri="{0D108BD9-81ED-4DB2-BD59-A6C34878D82A}">
                    <a16:rowId xmlns:a16="http://schemas.microsoft.com/office/drawing/2014/main" val="10003"/>
                  </a:ext>
                </a:extLst>
              </a:tr>
              <a:tr h="542803">
                <a:tc>
                  <a:txBody>
                    <a:bodyPr/>
                    <a:lstStyle/>
                    <a:p>
                      <a:r>
                        <a:rPr lang="en-US" dirty="0"/>
                        <a:t>mean(), median()</a:t>
                      </a:r>
                    </a:p>
                  </a:txBody>
                  <a:tcPr/>
                </a:tc>
                <a:tc>
                  <a:txBody>
                    <a:bodyPr/>
                    <a:lstStyle/>
                    <a:p>
                      <a:r>
                        <a:rPr lang="en-US" dirty="0"/>
                        <a:t>return mean/median</a:t>
                      </a:r>
                      <a:r>
                        <a:rPr lang="en-US" baseline="0" dirty="0"/>
                        <a:t> values for all numeric columns</a:t>
                      </a:r>
                      <a:endParaRPr lang="en-US" dirty="0"/>
                    </a:p>
                  </a:txBody>
                  <a:tcPr/>
                </a:tc>
                <a:extLst>
                  <a:ext uri="{0D108BD9-81ED-4DB2-BD59-A6C34878D82A}">
                    <a16:rowId xmlns:a16="http://schemas.microsoft.com/office/drawing/2014/main" val="10004"/>
                  </a:ext>
                </a:extLst>
              </a:tr>
              <a:tr h="542803">
                <a:tc>
                  <a:txBody>
                    <a:bodyPr/>
                    <a:lstStyle/>
                    <a:p>
                      <a:r>
                        <a:rPr lang="en-US" dirty="0" err="1"/>
                        <a:t>std</a:t>
                      </a:r>
                      <a:r>
                        <a:rPr lang="en-US" dirty="0"/>
                        <a:t>()</a:t>
                      </a:r>
                    </a:p>
                  </a:txBody>
                  <a:tcPr/>
                </a:tc>
                <a:tc>
                  <a:txBody>
                    <a:bodyPr/>
                    <a:lstStyle/>
                    <a:p>
                      <a:r>
                        <a:rPr lang="en-US" dirty="0"/>
                        <a:t>standard deviation</a:t>
                      </a:r>
                    </a:p>
                  </a:txBody>
                  <a:tcPr/>
                </a:tc>
                <a:extLst>
                  <a:ext uri="{0D108BD9-81ED-4DB2-BD59-A6C34878D82A}">
                    <a16:rowId xmlns:a16="http://schemas.microsoft.com/office/drawing/2014/main" val="10005"/>
                  </a:ext>
                </a:extLst>
              </a:tr>
              <a:tr h="501503">
                <a:tc>
                  <a:txBody>
                    <a:bodyPr/>
                    <a:lstStyle/>
                    <a:p>
                      <a:r>
                        <a:rPr lang="en-US"/>
                        <a:t>sample(n)</a:t>
                      </a:r>
                      <a:endParaRPr lang="en-US" dirty="0"/>
                    </a:p>
                  </a:txBody>
                  <a:tcPr/>
                </a:tc>
                <a:tc>
                  <a:txBody>
                    <a:bodyPr/>
                    <a:lstStyle/>
                    <a:p>
                      <a:r>
                        <a:rPr lang="en-US" dirty="0"/>
                        <a:t>returns a random sample of the</a:t>
                      </a:r>
                      <a:r>
                        <a:rPr lang="en-US" baseline="0" dirty="0"/>
                        <a:t> data frame</a:t>
                      </a:r>
                      <a:endParaRPr lang="en-US" dirty="0"/>
                    </a:p>
                  </a:txBody>
                  <a:tcPr/>
                </a:tc>
                <a:extLst>
                  <a:ext uri="{0D108BD9-81ED-4DB2-BD59-A6C34878D82A}">
                    <a16:rowId xmlns:a16="http://schemas.microsoft.com/office/drawing/2014/main" val="10006"/>
                  </a:ext>
                </a:extLst>
              </a:tr>
              <a:tr h="501503">
                <a:tc>
                  <a:txBody>
                    <a:bodyPr/>
                    <a:lstStyle/>
                    <a:p>
                      <a:r>
                        <a:rPr lang="en-US" dirty="0" err="1"/>
                        <a:t>dropna</a:t>
                      </a:r>
                      <a:r>
                        <a:rPr lang="en-US" dirty="0"/>
                        <a:t>()</a:t>
                      </a:r>
                    </a:p>
                  </a:txBody>
                  <a:tcPr/>
                </a:tc>
                <a:tc>
                  <a:txBody>
                    <a:bodyPr/>
                    <a:lstStyle/>
                    <a:p>
                      <a:r>
                        <a:rPr lang="en-US" dirty="0"/>
                        <a:t>drop all the records with missing values</a:t>
                      </a:r>
                    </a:p>
                  </a:txBody>
                  <a:tcPr/>
                </a:tc>
                <a:extLst>
                  <a:ext uri="{0D108BD9-81ED-4DB2-BD59-A6C34878D82A}">
                    <a16:rowId xmlns:a16="http://schemas.microsoft.com/office/drawing/2014/main" val="10007"/>
                  </a:ext>
                </a:extLst>
              </a:tr>
            </a:tbl>
          </a:graphicData>
        </a:graphic>
      </p:graphicFrame>
      <p:sp>
        <p:nvSpPr>
          <p:cNvPr id="8" name="TextBox 7"/>
          <p:cNvSpPr txBox="1"/>
          <p:nvPr/>
        </p:nvSpPr>
        <p:spPr>
          <a:xfrm>
            <a:off x="838200" y="1610741"/>
            <a:ext cx="9849928" cy="738664"/>
          </a:xfrm>
          <a:prstGeom prst="rect">
            <a:avLst/>
          </a:prstGeom>
          <a:noFill/>
        </p:spPr>
        <p:txBody>
          <a:bodyPr wrap="square" rtlCol="0">
            <a:spAutoFit/>
          </a:bodyPr>
          <a:lstStyle/>
          <a:p>
            <a:r>
              <a:rPr lang="en-US" dirty="0"/>
              <a:t>Unlike attributes, python methods have </a:t>
            </a:r>
            <a:r>
              <a:rPr lang="en-US" i="1" dirty="0"/>
              <a:t>parenthesis.</a:t>
            </a:r>
          </a:p>
          <a:p>
            <a:r>
              <a:rPr lang="en-US" sz="2400" b="1" dirty="0"/>
              <a:t>All attributes and methods can be listed with a </a:t>
            </a:r>
            <a:r>
              <a:rPr lang="en-US" sz="2400" b="1" i="1" dirty="0" err="1"/>
              <a:t>dir</a:t>
            </a:r>
            <a:r>
              <a:rPr lang="en-US" sz="2400" b="1" i="1" dirty="0"/>
              <a:t>() </a:t>
            </a:r>
            <a:r>
              <a:rPr lang="en-US" sz="2400" b="1" dirty="0"/>
              <a:t>function: </a:t>
            </a:r>
            <a:r>
              <a:rPr lang="en-US" sz="2400" b="1" dirty="0" err="1">
                <a:solidFill>
                  <a:schemeClr val="accent1">
                    <a:lumMod val="50000"/>
                  </a:schemeClr>
                </a:solidFill>
                <a:latin typeface="Courier New" panose="02070309020205020404" pitchFamily="49" charset="0"/>
                <a:cs typeface="Courier New" panose="02070309020205020404" pitchFamily="49" charset="0"/>
              </a:rPr>
              <a:t>dir</a:t>
            </a:r>
            <a:r>
              <a:rPr lang="en-US" sz="2400" b="1" dirty="0">
                <a:solidFill>
                  <a:schemeClr val="accent1">
                    <a:lumMod val="50000"/>
                  </a:schemeClr>
                </a:solidFill>
                <a:latin typeface="Courier New" panose="02070309020205020404" pitchFamily="49" charset="0"/>
                <a:cs typeface="Courier New" panose="02070309020205020404" pitchFamily="49" charset="0"/>
              </a:rPr>
              <a:t>(</a:t>
            </a:r>
            <a:r>
              <a:rPr lang="en-US" sz="2400" b="1" dirty="0" err="1">
                <a:solidFill>
                  <a:schemeClr val="accent1">
                    <a:lumMod val="50000"/>
                  </a:schemeClr>
                </a:solidFill>
                <a:latin typeface="Courier New" panose="02070309020205020404" pitchFamily="49" charset="0"/>
                <a:cs typeface="Courier New" panose="02070309020205020404" pitchFamily="49" charset="0"/>
              </a:rPr>
              <a:t>df</a:t>
            </a:r>
            <a:r>
              <a:rPr lang="en-US" sz="2400" b="1" dirty="0">
                <a:solidFill>
                  <a:schemeClr val="accent1">
                    <a:lumMod val="50000"/>
                  </a:schemeClr>
                </a:solidFill>
                <a:latin typeface="Courier New" panose="02070309020205020404" pitchFamily="49" charset="0"/>
                <a:cs typeface="Courier New" panose="02070309020205020404" pitchFamily="49" charset="0"/>
              </a:rPr>
              <a:t>)</a:t>
            </a:r>
          </a:p>
        </p:txBody>
      </p:sp>
    </p:spTree>
    <p:extLst>
      <p:ext uri="{BB962C8B-B14F-4D97-AF65-F5344CB8AC3E}">
        <p14:creationId xmlns:p14="http://schemas.microsoft.com/office/powerpoint/2010/main" val="41498656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chemeClr val="accent1">
                    <a:lumMod val="75000"/>
                  </a:schemeClr>
                </a:solidFill>
              </a:rPr>
              <a:t>      Hands-on exercises</a:t>
            </a:r>
          </a:p>
        </p:txBody>
      </p:sp>
      <p:sp>
        <p:nvSpPr>
          <p:cNvPr id="4" name="Slide Number Placeholder 3"/>
          <p:cNvSpPr>
            <a:spLocks noGrp="1"/>
          </p:cNvSpPr>
          <p:nvPr>
            <p:ph type="sldNum" sz="quarter" idx="12"/>
          </p:nvPr>
        </p:nvSpPr>
        <p:spPr/>
        <p:txBody>
          <a:bodyPr/>
          <a:lstStyle/>
          <a:p>
            <a:fld id="{B841CA95-E0BC-48B5-948A-ECC494EB4D84}" type="slidenum">
              <a:rPr lang="en-US" smtClean="0"/>
              <a:t>28</a:t>
            </a:fld>
            <a:endParaRPr lang="en-US"/>
          </a:p>
        </p:txBody>
      </p:sp>
      <p:sp>
        <p:nvSpPr>
          <p:cNvPr id="3" name="TextBox 2"/>
          <p:cNvSpPr txBox="1"/>
          <p:nvPr/>
        </p:nvSpPr>
        <p:spPr>
          <a:xfrm>
            <a:off x="1004341" y="2013679"/>
            <a:ext cx="10418164" cy="2492990"/>
          </a:xfrm>
          <a:prstGeom prst="rect">
            <a:avLst/>
          </a:prstGeom>
          <a:noFill/>
        </p:spPr>
        <p:txBody>
          <a:bodyPr wrap="square" rtlCol="0">
            <a:spAutoFit/>
          </a:bodyPr>
          <a:lstStyle/>
          <a:p>
            <a:pPr marL="285750" indent="-285750">
              <a:lnSpc>
                <a:spcPct val="250000"/>
              </a:lnSpc>
              <a:buFont typeface="Wingdings" panose="05000000000000000000" pitchFamily="2" charset="2"/>
              <a:buChar char="ü"/>
            </a:pPr>
            <a:r>
              <a:rPr lang="en-US" sz="2400" dirty="0"/>
              <a:t>Give the summary for the numeric columns in the dataset</a:t>
            </a:r>
          </a:p>
          <a:p>
            <a:pPr marL="285750" indent="-285750">
              <a:lnSpc>
                <a:spcPct val="200000"/>
              </a:lnSpc>
              <a:buFont typeface="Wingdings" panose="05000000000000000000" pitchFamily="2" charset="2"/>
              <a:buChar char="ü"/>
            </a:pPr>
            <a:r>
              <a:rPr lang="en-US" sz="2400" dirty="0"/>
              <a:t>Calculate standard deviation for all numeric columns;</a:t>
            </a:r>
          </a:p>
          <a:p>
            <a:pPr marL="285750" indent="-285750">
              <a:lnSpc>
                <a:spcPct val="200000"/>
              </a:lnSpc>
              <a:buFont typeface="Wingdings" panose="05000000000000000000" pitchFamily="2" charset="2"/>
              <a:buChar char="ü"/>
            </a:pPr>
            <a:r>
              <a:rPr lang="en-US" sz="2400" dirty="0"/>
              <a:t>What are the mean values of the first 50 records in the dataset?   </a:t>
            </a:r>
          </a:p>
        </p:txBody>
      </p:sp>
      <p:grpSp>
        <p:nvGrpSpPr>
          <p:cNvPr id="24" name="Group 23"/>
          <p:cNvGrpSpPr/>
          <p:nvPr/>
        </p:nvGrpSpPr>
        <p:grpSpPr>
          <a:xfrm rot="-8100000">
            <a:off x="1184980" y="754334"/>
            <a:ext cx="87443" cy="547143"/>
            <a:chOff x="2136098" y="5086662"/>
            <a:chExt cx="87443" cy="547143"/>
          </a:xfrm>
        </p:grpSpPr>
        <p:cxnSp>
          <p:nvCxnSpPr>
            <p:cNvPr id="11" name="Straight Connector 10"/>
            <p:cNvCxnSpPr/>
            <p:nvPr/>
          </p:nvCxnSpPr>
          <p:spPr>
            <a:xfrm flipH="1">
              <a:off x="2181067" y="5206584"/>
              <a:ext cx="2502" cy="354767"/>
            </a:xfrm>
            <a:prstGeom prst="line">
              <a:avLst/>
            </a:prstGeom>
            <a:ln w="79375"/>
          </p:spPr>
          <p:style>
            <a:lnRef idx="1">
              <a:schemeClr val="accent1"/>
            </a:lnRef>
            <a:fillRef idx="0">
              <a:schemeClr val="accent1"/>
            </a:fillRef>
            <a:effectRef idx="0">
              <a:schemeClr val="accent1"/>
            </a:effectRef>
            <a:fontRef idx="minor">
              <a:schemeClr val="tx1"/>
            </a:fontRef>
          </p:style>
        </p:cxnSp>
        <p:sp>
          <p:nvSpPr>
            <p:cNvPr id="12" name="Isosceles Triangle 11"/>
            <p:cNvSpPr/>
            <p:nvPr/>
          </p:nvSpPr>
          <p:spPr>
            <a:xfrm>
              <a:off x="2136098" y="5086662"/>
              <a:ext cx="87443" cy="87836"/>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2" name="Straight Connector 21"/>
            <p:cNvCxnSpPr/>
            <p:nvPr/>
          </p:nvCxnSpPr>
          <p:spPr>
            <a:xfrm flipH="1">
              <a:off x="2178566" y="5581339"/>
              <a:ext cx="2" cy="52466"/>
            </a:xfrm>
            <a:prstGeom prst="line">
              <a:avLst/>
            </a:prstGeom>
            <a:ln w="79375"/>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48219456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 y="0"/>
            <a:ext cx="11840901" cy="1325563"/>
          </a:xfrm>
        </p:spPr>
        <p:txBody>
          <a:bodyPr>
            <a:noAutofit/>
          </a:bodyPr>
          <a:lstStyle/>
          <a:p>
            <a:r>
              <a:rPr lang="en-US" sz="6000" dirty="0">
                <a:solidFill>
                  <a:schemeClr val="accent2"/>
                </a:solidFill>
              </a:rPr>
              <a:t>Selecting a column in a Data Frame</a:t>
            </a:r>
          </a:p>
        </p:txBody>
      </p:sp>
      <p:sp>
        <p:nvSpPr>
          <p:cNvPr id="3" name="Content Placeholder 2"/>
          <p:cNvSpPr>
            <a:spLocks noGrp="1"/>
          </p:cNvSpPr>
          <p:nvPr>
            <p:ph idx="1"/>
          </p:nvPr>
        </p:nvSpPr>
        <p:spPr>
          <a:xfrm>
            <a:off x="199845" y="1690688"/>
            <a:ext cx="11353800" cy="4351338"/>
          </a:xfrm>
        </p:spPr>
        <p:txBody>
          <a:bodyPr/>
          <a:lstStyle/>
          <a:p>
            <a:pPr marL="0" indent="0">
              <a:buNone/>
            </a:pPr>
            <a:r>
              <a:rPr lang="en-US" i="1" dirty="0"/>
              <a:t>Method 1:   </a:t>
            </a:r>
            <a:r>
              <a:rPr lang="en-US" dirty="0"/>
              <a:t>Subset the data frame using column name:</a:t>
            </a:r>
          </a:p>
          <a:p>
            <a:pPr marL="0" indent="0">
              <a:buNone/>
            </a:pPr>
            <a:r>
              <a:rPr lang="en-US" dirty="0"/>
              <a:t>                      </a:t>
            </a:r>
            <a:r>
              <a:rPr lang="en-US" dirty="0" err="1"/>
              <a:t>df</a:t>
            </a:r>
            <a:r>
              <a:rPr lang="en-US" dirty="0"/>
              <a:t>[‘rank']</a:t>
            </a:r>
          </a:p>
          <a:p>
            <a:pPr marL="0" indent="0">
              <a:buNone/>
            </a:pPr>
            <a:endParaRPr lang="en-US" dirty="0"/>
          </a:p>
          <a:p>
            <a:pPr marL="0" indent="0">
              <a:buNone/>
            </a:pPr>
            <a:r>
              <a:rPr lang="en-US" i="1" dirty="0"/>
              <a:t>Method 2</a:t>
            </a:r>
            <a:r>
              <a:rPr lang="en-US" dirty="0"/>
              <a:t>:   Use the column name as an attribute:</a:t>
            </a:r>
          </a:p>
          <a:p>
            <a:pPr marL="0" indent="0">
              <a:buNone/>
            </a:pPr>
            <a:r>
              <a:rPr lang="en-US" dirty="0"/>
              <a:t>                      </a:t>
            </a:r>
            <a:r>
              <a:rPr lang="en-US" dirty="0" err="1"/>
              <a:t>df.rank</a:t>
            </a:r>
            <a:endParaRPr lang="en-US" dirty="0"/>
          </a:p>
          <a:p>
            <a:pPr marL="0" indent="0">
              <a:buNone/>
            </a:pPr>
            <a:endParaRPr lang="en-US" dirty="0"/>
          </a:p>
          <a:p>
            <a:pPr marL="0" indent="0">
              <a:buNone/>
            </a:pPr>
            <a:r>
              <a:rPr lang="en-US" dirty="0"/>
              <a:t>            </a:t>
            </a:r>
            <a:r>
              <a:rPr lang="en-US" sz="2000" i="1" dirty="0">
                <a:solidFill>
                  <a:schemeClr val="tx1">
                    <a:lumMod val="50000"/>
                    <a:lumOff val="50000"/>
                  </a:schemeClr>
                </a:solidFill>
              </a:rPr>
              <a:t>Note:</a:t>
            </a:r>
            <a:r>
              <a:rPr lang="en-US" sz="2000" dirty="0">
                <a:solidFill>
                  <a:schemeClr val="tx1">
                    <a:lumMod val="50000"/>
                    <a:lumOff val="50000"/>
                  </a:schemeClr>
                </a:solidFill>
              </a:rPr>
              <a:t> there is an attribute </a:t>
            </a:r>
            <a:r>
              <a:rPr lang="en-US" sz="2000" i="1" dirty="0">
                <a:solidFill>
                  <a:schemeClr val="tx1">
                    <a:lumMod val="50000"/>
                    <a:lumOff val="50000"/>
                  </a:schemeClr>
                </a:solidFill>
              </a:rPr>
              <a:t>rank</a:t>
            </a:r>
            <a:r>
              <a:rPr lang="en-US" sz="2000" dirty="0">
                <a:solidFill>
                  <a:schemeClr val="tx1">
                    <a:lumMod val="50000"/>
                    <a:lumOff val="50000"/>
                  </a:schemeClr>
                </a:solidFill>
              </a:rPr>
              <a:t> for pandas data frames, so to select a column with a name "rank" we should use method 1.</a:t>
            </a:r>
          </a:p>
        </p:txBody>
      </p:sp>
      <p:sp>
        <p:nvSpPr>
          <p:cNvPr id="4" name="Slide Number Placeholder 3"/>
          <p:cNvSpPr>
            <a:spLocks noGrp="1"/>
          </p:cNvSpPr>
          <p:nvPr>
            <p:ph type="sldNum" sz="quarter" idx="12"/>
          </p:nvPr>
        </p:nvSpPr>
        <p:spPr/>
        <p:txBody>
          <a:bodyPr/>
          <a:lstStyle/>
          <a:p>
            <a:fld id="{B841CA95-E0BC-48B5-948A-ECC494EB4D84}" type="slidenum">
              <a:rPr lang="en-US" smtClean="0"/>
              <a:t>29</a:t>
            </a:fld>
            <a:endParaRPr lang="en-US"/>
          </a:p>
        </p:txBody>
      </p:sp>
    </p:spTree>
    <p:extLst>
      <p:ext uri="{BB962C8B-B14F-4D97-AF65-F5344CB8AC3E}">
        <p14:creationId xmlns:p14="http://schemas.microsoft.com/office/powerpoint/2010/main" val="293586795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solidFill>
                  <a:schemeClr val="accent2"/>
                </a:solidFill>
              </a:rPr>
              <a:t>Installation</a:t>
            </a:r>
            <a:r>
              <a:rPr lang="en-US" b="1" dirty="0">
                <a:latin typeface="+mn-lt"/>
              </a:rPr>
              <a:t> </a:t>
            </a:r>
            <a:r>
              <a:rPr lang="en-US" dirty="0">
                <a:solidFill>
                  <a:schemeClr val="accent2"/>
                </a:solidFill>
              </a:rPr>
              <a:t>of </a:t>
            </a:r>
            <a:r>
              <a:rPr lang="en-US" dirty="0" err="1">
                <a:solidFill>
                  <a:schemeClr val="accent2"/>
                </a:solidFill>
              </a:rPr>
              <a:t>Anacoda</a:t>
            </a:r>
            <a:r>
              <a:rPr lang="en-US" dirty="0">
                <a:latin typeface="+mn-lt"/>
              </a:rPr>
              <a:t>	</a:t>
            </a:r>
          </a:p>
        </p:txBody>
      </p:sp>
    </p:spTree>
    <p:extLst>
      <p:ext uri="{BB962C8B-B14F-4D97-AF65-F5344CB8AC3E}">
        <p14:creationId xmlns:p14="http://schemas.microsoft.com/office/powerpoint/2010/main" val="22776115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chemeClr val="accent1">
                    <a:lumMod val="75000"/>
                  </a:schemeClr>
                </a:solidFill>
              </a:rPr>
              <a:t>      Hands-on exercises</a:t>
            </a:r>
          </a:p>
        </p:txBody>
      </p:sp>
      <p:sp>
        <p:nvSpPr>
          <p:cNvPr id="4" name="Slide Number Placeholder 3"/>
          <p:cNvSpPr>
            <a:spLocks noGrp="1"/>
          </p:cNvSpPr>
          <p:nvPr>
            <p:ph type="sldNum" sz="quarter" idx="12"/>
          </p:nvPr>
        </p:nvSpPr>
        <p:spPr/>
        <p:txBody>
          <a:bodyPr/>
          <a:lstStyle/>
          <a:p>
            <a:fld id="{B841CA95-E0BC-48B5-948A-ECC494EB4D84}" type="slidenum">
              <a:rPr lang="en-US" smtClean="0"/>
              <a:t>30</a:t>
            </a:fld>
            <a:endParaRPr lang="en-US"/>
          </a:p>
        </p:txBody>
      </p:sp>
      <p:sp>
        <p:nvSpPr>
          <p:cNvPr id="3" name="TextBox 2"/>
          <p:cNvSpPr txBox="1"/>
          <p:nvPr/>
        </p:nvSpPr>
        <p:spPr>
          <a:xfrm>
            <a:off x="1004341" y="2013679"/>
            <a:ext cx="10418164" cy="2389565"/>
          </a:xfrm>
          <a:prstGeom prst="rect">
            <a:avLst/>
          </a:prstGeom>
          <a:noFill/>
        </p:spPr>
        <p:txBody>
          <a:bodyPr wrap="square" rtlCol="0">
            <a:spAutoFit/>
          </a:bodyPr>
          <a:lstStyle/>
          <a:p>
            <a:pPr marL="285750" indent="-285750">
              <a:lnSpc>
                <a:spcPct val="250000"/>
              </a:lnSpc>
              <a:buFont typeface="Wingdings" panose="05000000000000000000" pitchFamily="2" charset="2"/>
              <a:buChar char="ü"/>
            </a:pPr>
            <a:r>
              <a:rPr lang="en-US" sz="2400" dirty="0"/>
              <a:t>Calculate the basic statistics for the </a:t>
            </a:r>
            <a:r>
              <a:rPr lang="en-US" sz="2400" i="1" dirty="0" err="1"/>
              <a:t>Phd</a:t>
            </a:r>
            <a:r>
              <a:rPr lang="en-US" sz="2400" dirty="0"/>
              <a:t> column;</a:t>
            </a:r>
          </a:p>
          <a:p>
            <a:pPr marL="285750" indent="-285750">
              <a:lnSpc>
                <a:spcPct val="200000"/>
              </a:lnSpc>
              <a:buFont typeface="Wingdings" panose="05000000000000000000" pitchFamily="2" charset="2"/>
              <a:buChar char="ü"/>
            </a:pPr>
            <a:r>
              <a:rPr lang="en-US" sz="2400" dirty="0"/>
              <a:t>Find how many values in the </a:t>
            </a:r>
            <a:r>
              <a:rPr lang="en-US" sz="2400" i="1" dirty="0" err="1"/>
              <a:t>Phd</a:t>
            </a:r>
            <a:r>
              <a:rPr lang="en-US" sz="2400" dirty="0"/>
              <a:t> column (use </a:t>
            </a:r>
            <a:r>
              <a:rPr lang="en-US" sz="2400" i="1" dirty="0"/>
              <a:t>count</a:t>
            </a:r>
            <a:r>
              <a:rPr lang="en-US" sz="2400" dirty="0"/>
              <a:t> method);</a:t>
            </a:r>
          </a:p>
          <a:p>
            <a:pPr marL="285750" indent="-285750">
              <a:lnSpc>
                <a:spcPct val="200000"/>
              </a:lnSpc>
              <a:buFont typeface="Wingdings" panose="05000000000000000000" pitchFamily="2" charset="2"/>
              <a:buChar char="ü"/>
            </a:pPr>
            <a:r>
              <a:rPr lang="en-US" sz="2400" dirty="0"/>
              <a:t>Calculate the average </a:t>
            </a:r>
            <a:r>
              <a:rPr lang="en-US" sz="2400"/>
              <a:t>Phd;</a:t>
            </a:r>
            <a:endParaRPr lang="en-US" sz="2400" dirty="0">
              <a:solidFill>
                <a:schemeClr val="tx1">
                  <a:lumMod val="50000"/>
                  <a:lumOff val="50000"/>
                </a:schemeClr>
              </a:solidFill>
            </a:endParaRPr>
          </a:p>
        </p:txBody>
      </p:sp>
      <p:grpSp>
        <p:nvGrpSpPr>
          <p:cNvPr id="24" name="Group 23"/>
          <p:cNvGrpSpPr/>
          <p:nvPr/>
        </p:nvGrpSpPr>
        <p:grpSpPr>
          <a:xfrm rot="-8100000">
            <a:off x="1184980" y="754334"/>
            <a:ext cx="87443" cy="547143"/>
            <a:chOff x="2136098" y="5086662"/>
            <a:chExt cx="87443" cy="547143"/>
          </a:xfrm>
        </p:grpSpPr>
        <p:cxnSp>
          <p:nvCxnSpPr>
            <p:cNvPr id="11" name="Straight Connector 10"/>
            <p:cNvCxnSpPr/>
            <p:nvPr/>
          </p:nvCxnSpPr>
          <p:spPr>
            <a:xfrm flipH="1">
              <a:off x="2181067" y="5206584"/>
              <a:ext cx="2502" cy="354767"/>
            </a:xfrm>
            <a:prstGeom prst="line">
              <a:avLst/>
            </a:prstGeom>
            <a:ln w="79375"/>
          </p:spPr>
          <p:style>
            <a:lnRef idx="1">
              <a:schemeClr val="accent1"/>
            </a:lnRef>
            <a:fillRef idx="0">
              <a:schemeClr val="accent1"/>
            </a:fillRef>
            <a:effectRef idx="0">
              <a:schemeClr val="accent1"/>
            </a:effectRef>
            <a:fontRef idx="minor">
              <a:schemeClr val="tx1"/>
            </a:fontRef>
          </p:style>
        </p:cxnSp>
        <p:sp>
          <p:nvSpPr>
            <p:cNvPr id="12" name="Isosceles Triangle 11"/>
            <p:cNvSpPr/>
            <p:nvPr/>
          </p:nvSpPr>
          <p:spPr>
            <a:xfrm>
              <a:off x="2136098" y="5086662"/>
              <a:ext cx="87443" cy="87836"/>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2" name="Straight Connector 21"/>
            <p:cNvCxnSpPr/>
            <p:nvPr/>
          </p:nvCxnSpPr>
          <p:spPr>
            <a:xfrm flipH="1">
              <a:off x="2178566" y="5581339"/>
              <a:ext cx="2" cy="52466"/>
            </a:xfrm>
            <a:prstGeom prst="line">
              <a:avLst/>
            </a:prstGeom>
            <a:ln w="79375"/>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407082889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10515600" cy="1325563"/>
          </a:xfrm>
        </p:spPr>
        <p:txBody>
          <a:bodyPr/>
          <a:lstStyle/>
          <a:p>
            <a:r>
              <a:rPr lang="en-US" sz="6000" dirty="0">
                <a:solidFill>
                  <a:schemeClr val="accent2"/>
                </a:solidFill>
              </a:rPr>
              <a:t>Data Frames </a:t>
            </a:r>
            <a:r>
              <a:rPr lang="en-US" sz="6000" dirty="0" err="1">
                <a:solidFill>
                  <a:schemeClr val="accent2"/>
                </a:solidFill>
              </a:rPr>
              <a:t>groupby</a:t>
            </a:r>
            <a:r>
              <a:rPr lang="en-US" sz="6000" dirty="0">
                <a:solidFill>
                  <a:schemeClr val="accent2"/>
                </a:solidFill>
              </a:rPr>
              <a:t> method</a:t>
            </a:r>
          </a:p>
        </p:txBody>
      </p:sp>
      <p:sp>
        <p:nvSpPr>
          <p:cNvPr id="4" name="Slide Number Placeholder 3"/>
          <p:cNvSpPr>
            <a:spLocks noGrp="1"/>
          </p:cNvSpPr>
          <p:nvPr>
            <p:ph type="sldNum" sz="quarter" idx="12"/>
          </p:nvPr>
        </p:nvSpPr>
        <p:spPr/>
        <p:txBody>
          <a:bodyPr/>
          <a:lstStyle/>
          <a:p>
            <a:fld id="{B841CA95-E0BC-48B5-948A-ECC494EB4D84}" type="slidenum">
              <a:rPr lang="en-US" smtClean="0"/>
              <a:t>31</a:t>
            </a:fld>
            <a:endParaRPr lang="en-US"/>
          </a:p>
        </p:txBody>
      </p:sp>
      <p:sp>
        <p:nvSpPr>
          <p:cNvPr id="12" name="TextBox 11"/>
          <p:cNvSpPr txBox="1"/>
          <p:nvPr/>
        </p:nvSpPr>
        <p:spPr>
          <a:xfrm>
            <a:off x="1004341" y="1361272"/>
            <a:ext cx="10418164" cy="2123658"/>
          </a:xfrm>
          <a:prstGeom prst="rect">
            <a:avLst/>
          </a:prstGeom>
          <a:noFill/>
        </p:spPr>
        <p:txBody>
          <a:bodyPr wrap="square" rtlCol="0">
            <a:spAutoFit/>
          </a:bodyPr>
          <a:lstStyle/>
          <a:p>
            <a:pPr>
              <a:lnSpc>
                <a:spcPct val="250000"/>
              </a:lnSpc>
            </a:pPr>
            <a:r>
              <a:rPr lang="en-US" sz="2400" dirty="0"/>
              <a:t>Using "group by" method we can:</a:t>
            </a:r>
          </a:p>
          <a:p>
            <a:pPr marL="800100" lvl="1" indent="-342900">
              <a:buFont typeface="Arial" panose="020B0604020202020204" pitchFamily="34" charset="0"/>
              <a:buChar char="•"/>
            </a:pPr>
            <a:r>
              <a:rPr lang="en-US" sz="2400" dirty="0"/>
              <a:t>Split the data into groups based on some criteria</a:t>
            </a:r>
          </a:p>
          <a:p>
            <a:pPr marL="800100" lvl="1" indent="-342900">
              <a:buFont typeface="Arial" panose="020B0604020202020204" pitchFamily="34" charset="0"/>
              <a:buChar char="•"/>
            </a:pPr>
            <a:r>
              <a:rPr lang="en-US" sz="2400" dirty="0"/>
              <a:t>Calculate statistics (or apply a function) to each group</a:t>
            </a:r>
          </a:p>
          <a:p>
            <a:pPr marL="800100" lvl="1" indent="-342900">
              <a:buFont typeface="Arial" panose="020B0604020202020204" pitchFamily="34" charset="0"/>
              <a:buChar char="•"/>
            </a:pPr>
            <a:r>
              <a:rPr lang="en-US" sz="2400" dirty="0"/>
              <a:t>Similar to </a:t>
            </a:r>
            <a:r>
              <a:rPr lang="en-US" sz="2400" dirty="0" err="1"/>
              <a:t>dplyr</a:t>
            </a:r>
            <a:r>
              <a:rPr lang="en-US" sz="2400" dirty="0"/>
              <a:t>() function in R</a:t>
            </a:r>
          </a:p>
        </p:txBody>
      </p:sp>
      <p:sp>
        <p:nvSpPr>
          <p:cNvPr id="13" name="TextBox 12"/>
          <p:cNvSpPr txBox="1"/>
          <p:nvPr/>
        </p:nvSpPr>
        <p:spPr>
          <a:xfrm>
            <a:off x="172201" y="3562583"/>
            <a:ext cx="10453566" cy="369332"/>
          </a:xfrm>
          <a:prstGeom prst="rect">
            <a:avLst/>
          </a:prstGeom>
          <a:noFill/>
          <a:ln>
            <a:noFill/>
          </a:ln>
        </p:spPr>
        <p:txBody>
          <a:bodyPr wrap="square" rtlCol="0">
            <a:spAutoFit/>
          </a:bodyPr>
          <a:lstStyle/>
          <a:p>
            <a:r>
              <a:rPr lang="en-US" dirty="0"/>
              <a:t>         </a:t>
            </a:r>
            <a:r>
              <a:rPr lang="en-US" sz="1600" dirty="0">
                <a:solidFill>
                  <a:schemeClr val="accent5">
                    <a:lumMod val="75000"/>
                  </a:schemeClr>
                </a:solidFill>
                <a:latin typeface="Courier New" panose="02070309020205020404" pitchFamily="49" charset="0"/>
                <a:cs typeface="Courier New" panose="02070309020205020404" pitchFamily="49" charset="0"/>
              </a:rPr>
              <a:t>In [ ]:</a:t>
            </a:r>
          </a:p>
        </p:txBody>
      </p:sp>
      <p:sp>
        <p:nvSpPr>
          <p:cNvPr id="14" name="TextBox 13"/>
          <p:cNvSpPr txBox="1"/>
          <p:nvPr/>
        </p:nvSpPr>
        <p:spPr>
          <a:xfrm>
            <a:off x="1618091" y="3562583"/>
            <a:ext cx="10268267" cy="646331"/>
          </a:xfrm>
          <a:prstGeom prst="rect">
            <a:avLst/>
          </a:prstGeom>
          <a:noFill/>
          <a:ln>
            <a:solidFill>
              <a:schemeClr val="bg2">
                <a:lumMod val="90000"/>
              </a:schemeClr>
            </a:solidFill>
          </a:ln>
        </p:spPr>
        <p:txBody>
          <a:bodyPr wrap="square" rtlCol="0">
            <a:spAutoFit/>
          </a:bodyPr>
          <a:lstStyle/>
          <a:p>
            <a:r>
              <a:rPr lang="en-US" i="1" dirty="0">
                <a:solidFill>
                  <a:schemeClr val="accent1">
                    <a:lumMod val="75000"/>
                  </a:schemeClr>
                </a:solidFill>
                <a:latin typeface="Courier New" panose="02070309020205020404" pitchFamily="49" charset="0"/>
                <a:cs typeface="Courier New" panose="02070309020205020404" pitchFamily="49" charset="0"/>
              </a:rPr>
              <a:t>#Group data using rank</a:t>
            </a:r>
          </a:p>
          <a:p>
            <a:r>
              <a:rPr lang="en-US" dirty="0" err="1">
                <a:solidFill>
                  <a:schemeClr val="bg2">
                    <a:lumMod val="25000"/>
                  </a:schemeClr>
                </a:solidFill>
                <a:latin typeface="Courier New" panose="02070309020205020404" pitchFamily="49" charset="0"/>
                <a:cs typeface="Courier New" panose="02070309020205020404" pitchFamily="49" charset="0"/>
              </a:rPr>
              <a:t>df_rank</a:t>
            </a:r>
            <a:r>
              <a:rPr lang="en-US" dirty="0">
                <a:solidFill>
                  <a:schemeClr val="bg2">
                    <a:lumMod val="25000"/>
                  </a:schemeClr>
                </a:solidFill>
                <a:latin typeface="Courier New" panose="02070309020205020404" pitchFamily="49" charset="0"/>
                <a:cs typeface="Courier New" panose="02070309020205020404" pitchFamily="49" charset="0"/>
              </a:rPr>
              <a:t> = </a:t>
            </a:r>
            <a:r>
              <a:rPr lang="en-US" dirty="0" err="1">
                <a:solidFill>
                  <a:schemeClr val="bg2">
                    <a:lumMod val="25000"/>
                  </a:schemeClr>
                </a:solidFill>
                <a:latin typeface="Courier New" panose="02070309020205020404" pitchFamily="49" charset="0"/>
                <a:cs typeface="Courier New" panose="02070309020205020404" pitchFamily="49" charset="0"/>
              </a:rPr>
              <a:t>df.groupby</a:t>
            </a:r>
            <a:r>
              <a:rPr lang="en-US" dirty="0">
                <a:solidFill>
                  <a:schemeClr val="bg2">
                    <a:lumMod val="25000"/>
                  </a:schemeClr>
                </a:solidFill>
                <a:latin typeface="Courier New" panose="02070309020205020404" pitchFamily="49" charset="0"/>
                <a:cs typeface="Courier New" panose="02070309020205020404" pitchFamily="49" charset="0"/>
              </a:rPr>
              <a:t>(</a:t>
            </a:r>
            <a:r>
              <a:rPr lang="en-US" dirty="0">
                <a:solidFill>
                  <a:schemeClr val="accent6">
                    <a:lumMod val="75000"/>
                  </a:schemeClr>
                </a:solidFill>
                <a:latin typeface="Courier New" panose="02070309020205020404" pitchFamily="49" charset="0"/>
                <a:cs typeface="Courier New" panose="02070309020205020404" pitchFamily="49" charset="0"/>
              </a:rPr>
              <a:t>[</a:t>
            </a:r>
            <a:r>
              <a:rPr lang="en-US" dirty="0">
                <a:solidFill>
                  <a:srgbClr val="C00000"/>
                </a:solidFill>
                <a:latin typeface="Courier New" panose="02070309020205020404" pitchFamily="49" charset="0"/>
                <a:cs typeface="Courier New" panose="02070309020205020404" pitchFamily="49" charset="0"/>
              </a:rPr>
              <a:t>'rank'</a:t>
            </a:r>
            <a:r>
              <a:rPr lang="en-US" dirty="0">
                <a:solidFill>
                  <a:schemeClr val="accent6">
                    <a:lumMod val="75000"/>
                  </a:schemeClr>
                </a:solidFill>
                <a:latin typeface="Courier New" panose="02070309020205020404" pitchFamily="49" charset="0"/>
                <a:cs typeface="Courier New" panose="02070309020205020404" pitchFamily="49" charset="0"/>
              </a:rPr>
              <a:t>])</a:t>
            </a:r>
            <a:endParaRPr lang="en-US" dirty="0">
              <a:solidFill>
                <a:schemeClr val="bg2">
                  <a:lumMod val="25000"/>
                </a:schemeClr>
              </a:solidFill>
              <a:latin typeface="Courier New" panose="02070309020205020404" pitchFamily="49" charset="0"/>
              <a:cs typeface="Courier New" panose="02070309020205020404" pitchFamily="49" charset="0"/>
            </a:endParaRPr>
          </a:p>
        </p:txBody>
      </p:sp>
      <p:sp>
        <p:nvSpPr>
          <p:cNvPr id="7" name="TextBox 6"/>
          <p:cNvSpPr txBox="1"/>
          <p:nvPr/>
        </p:nvSpPr>
        <p:spPr>
          <a:xfrm>
            <a:off x="165354" y="4403350"/>
            <a:ext cx="10453566" cy="369332"/>
          </a:xfrm>
          <a:prstGeom prst="rect">
            <a:avLst/>
          </a:prstGeom>
          <a:noFill/>
          <a:ln>
            <a:noFill/>
          </a:ln>
        </p:spPr>
        <p:txBody>
          <a:bodyPr wrap="square" rtlCol="0">
            <a:spAutoFit/>
          </a:bodyPr>
          <a:lstStyle/>
          <a:p>
            <a:r>
              <a:rPr lang="en-US" dirty="0"/>
              <a:t>         </a:t>
            </a:r>
            <a:r>
              <a:rPr lang="en-US" sz="1600" dirty="0">
                <a:solidFill>
                  <a:schemeClr val="accent5">
                    <a:lumMod val="75000"/>
                  </a:schemeClr>
                </a:solidFill>
                <a:latin typeface="Courier New" panose="02070309020205020404" pitchFamily="49" charset="0"/>
                <a:cs typeface="Courier New" panose="02070309020205020404" pitchFamily="49" charset="0"/>
              </a:rPr>
              <a:t>In [ ]:</a:t>
            </a:r>
          </a:p>
        </p:txBody>
      </p:sp>
      <p:sp>
        <p:nvSpPr>
          <p:cNvPr id="8" name="TextBox 7"/>
          <p:cNvSpPr txBox="1"/>
          <p:nvPr/>
        </p:nvSpPr>
        <p:spPr>
          <a:xfrm>
            <a:off x="1611244" y="4403350"/>
            <a:ext cx="10268267" cy="646331"/>
          </a:xfrm>
          <a:prstGeom prst="rect">
            <a:avLst/>
          </a:prstGeom>
          <a:noFill/>
          <a:ln>
            <a:solidFill>
              <a:schemeClr val="bg2">
                <a:lumMod val="90000"/>
              </a:schemeClr>
            </a:solidFill>
          </a:ln>
        </p:spPr>
        <p:txBody>
          <a:bodyPr wrap="square" rtlCol="0">
            <a:spAutoFit/>
          </a:bodyPr>
          <a:lstStyle/>
          <a:p>
            <a:r>
              <a:rPr lang="en-US" i="1" dirty="0">
                <a:solidFill>
                  <a:schemeClr val="accent1">
                    <a:lumMod val="75000"/>
                  </a:schemeClr>
                </a:solidFill>
                <a:latin typeface="Courier New" panose="02070309020205020404" pitchFamily="49" charset="0"/>
                <a:cs typeface="Courier New" panose="02070309020205020404" pitchFamily="49" charset="0"/>
              </a:rPr>
              <a:t>#Calculate mean value for each numeric column per each group</a:t>
            </a:r>
          </a:p>
          <a:p>
            <a:r>
              <a:rPr lang="en-US" dirty="0" err="1">
                <a:solidFill>
                  <a:schemeClr val="bg2">
                    <a:lumMod val="25000"/>
                  </a:schemeClr>
                </a:solidFill>
                <a:latin typeface="Courier New" panose="02070309020205020404" pitchFamily="49" charset="0"/>
                <a:cs typeface="Courier New" panose="02070309020205020404" pitchFamily="49" charset="0"/>
              </a:rPr>
              <a:t>df_rank.mean</a:t>
            </a:r>
            <a:r>
              <a:rPr lang="en-US" dirty="0">
                <a:solidFill>
                  <a:schemeClr val="bg2">
                    <a:lumMod val="25000"/>
                  </a:schemeClr>
                </a:solidFill>
                <a:latin typeface="Courier New" panose="02070309020205020404" pitchFamily="49" charset="0"/>
                <a:cs typeface="Courier New" panose="02070309020205020404" pitchFamily="49" charset="0"/>
              </a:rPr>
              <a:t>()</a:t>
            </a:r>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11244" y="5244117"/>
            <a:ext cx="3185436" cy="1524132"/>
          </a:xfrm>
          <a:prstGeom prst="rect">
            <a:avLst/>
          </a:prstGeom>
        </p:spPr>
      </p:pic>
    </p:spTree>
    <p:extLst>
      <p:ext uri="{BB962C8B-B14F-4D97-AF65-F5344CB8AC3E}">
        <p14:creationId xmlns:p14="http://schemas.microsoft.com/office/powerpoint/2010/main" val="300941780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10515600" cy="1325563"/>
          </a:xfrm>
        </p:spPr>
        <p:txBody>
          <a:bodyPr/>
          <a:lstStyle/>
          <a:p>
            <a:r>
              <a:rPr lang="en-US" sz="6000" dirty="0">
                <a:solidFill>
                  <a:schemeClr val="accent2"/>
                </a:solidFill>
              </a:rPr>
              <a:t>Data Frames </a:t>
            </a:r>
            <a:r>
              <a:rPr lang="en-US" sz="6000" dirty="0" err="1">
                <a:solidFill>
                  <a:schemeClr val="accent2"/>
                </a:solidFill>
              </a:rPr>
              <a:t>groupby</a:t>
            </a:r>
            <a:r>
              <a:rPr lang="en-US" sz="6000" dirty="0">
                <a:solidFill>
                  <a:schemeClr val="accent2"/>
                </a:solidFill>
              </a:rPr>
              <a:t> method</a:t>
            </a:r>
          </a:p>
        </p:txBody>
      </p:sp>
      <p:sp>
        <p:nvSpPr>
          <p:cNvPr id="4" name="Slide Number Placeholder 3"/>
          <p:cNvSpPr>
            <a:spLocks noGrp="1"/>
          </p:cNvSpPr>
          <p:nvPr>
            <p:ph type="sldNum" sz="quarter" idx="12"/>
          </p:nvPr>
        </p:nvSpPr>
        <p:spPr/>
        <p:txBody>
          <a:bodyPr/>
          <a:lstStyle/>
          <a:p>
            <a:fld id="{B841CA95-E0BC-48B5-948A-ECC494EB4D84}" type="slidenum">
              <a:rPr lang="en-US" smtClean="0"/>
              <a:t>32</a:t>
            </a:fld>
            <a:endParaRPr lang="en-US"/>
          </a:p>
        </p:txBody>
      </p:sp>
      <p:sp>
        <p:nvSpPr>
          <p:cNvPr id="12" name="TextBox 11"/>
          <p:cNvSpPr txBox="1"/>
          <p:nvPr/>
        </p:nvSpPr>
        <p:spPr>
          <a:xfrm>
            <a:off x="1004341" y="2013679"/>
            <a:ext cx="10418164" cy="1015663"/>
          </a:xfrm>
          <a:prstGeom prst="rect">
            <a:avLst/>
          </a:prstGeom>
          <a:noFill/>
        </p:spPr>
        <p:txBody>
          <a:bodyPr wrap="square" rtlCol="0">
            <a:spAutoFit/>
          </a:bodyPr>
          <a:lstStyle/>
          <a:p>
            <a:pPr>
              <a:lnSpc>
                <a:spcPct val="250000"/>
              </a:lnSpc>
            </a:pPr>
            <a:r>
              <a:rPr lang="en-US" sz="2400" dirty="0"/>
              <a:t>Once </a:t>
            </a:r>
            <a:r>
              <a:rPr lang="en-US" sz="2400" dirty="0" err="1"/>
              <a:t>groupby</a:t>
            </a:r>
            <a:r>
              <a:rPr lang="en-US" sz="2400" dirty="0"/>
              <a:t> object is created we can calculate various statistics for each group:</a:t>
            </a:r>
          </a:p>
        </p:txBody>
      </p:sp>
      <p:sp>
        <p:nvSpPr>
          <p:cNvPr id="13" name="TextBox 12"/>
          <p:cNvSpPr txBox="1"/>
          <p:nvPr/>
        </p:nvSpPr>
        <p:spPr>
          <a:xfrm>
            <a:off x="203023" y="3244085"/>
            <a:ext cx="10453566" cy="369332"/>
          </a:xfrm>
          <a:prstGeom prst="rect">
            <a:avLst/>
          </a:prstGeom>
          <a:noFill/>
          <a:ln>
            <a:noFill/>
          </a:ln>
        </p:spPr>
        <p:txBody>
          <a:bodyPr wrap="square" rtlCol="0">
            <a:spAutoFit/>
          </a:bodyPr>
          <a:lstStyle/>
          <a:p>
            <a:r>
              <a:rPr lang="en-US" dirty="0"/>
              <a:t>         </a:t>
            </a:r>
            <a:r>
              <a:rPr lang="en-US" sz="1600" dirty="0">
                <a:solidFill>
                  <a:schemeClr val="accent5">
                    <a:lumMod val="75000"/>
                  </a:schemeClr>
                </a:solidFill>
                <a:latin typeface="Courier New" panose="02070309020205020404" pitchFamily="49" charset="0"/>
                <a:cs typeface="Courier New" panose="02070309020205020404" pitchFamily="49" charset="0"/>
              </a:rPr>
              <a:t>In [ ]:</a:t>
            </a:r>
          </a:p>
        </p:txBody>
      </p:sp>
      <p:sp>
        <p:nvSpPr>
          <p:cNvPr id="14" name="TextBox 13"/>
          <p:cNvSpPr txBox="1"/>
          <p:nvPr/>
        </p:nvSpPr>
        <p:spPr>
          <a:xfrm>
            <a:off x="1648913" y="3244085"/>
            <a:ext cx="10268267" cy="646331"/>
          </a:xfrm>
          <a:prstGeom prst="rect">
            <a:avLst/>
          </a:prstGeom>
          <a:noFill/>
          <a:ln>
            <a:solidFill>
              <a:schemeClr val="bg2">
                <a:lumMod val="90000"/>
              </a:schemeClr>
            </a:solidFill>
          </a:ln>
        </p:spPr>
        <p:txBody>
          <a:bodyPr wrap="square" rtlCol="0">
            <a:spAutoFit/>
          </a:bodyPr>
          <a:lstStyle/>
          <a:p>
            <a:r>
              <a:rPr lang="en-US" i="1" dirty="0">
                <a:solidFill>
                  <a:schemeClr val="accent1">
                    <a:lumMod val="75000"/>
                  </a:schemeClr>
                </a:solidFill>
                <a:latin typeface="Courier New" panose="02070309020205020404" pitchFamily="49" charset="0"/>
                <a:cs typeface="Courier New" panose="02070309020205020404" pitchFamily="49" charset="0"/>
              </a:rPr>
              <a:t>#Calculate mean salary for each professor rank:</a:t>
            </a:r>
          </a:p>
          <a:p>
            <a:r>
              <a:rPr lang="en-US" dirty="0" err="1">
                <a:solidFill>
                  <a:schemeClr val="bg2">
                    <a:lumMod val="25000"/>
                  </a:schemeClr>
                </a:solidFill>
                <a:latin typeface="Courier New" panose="02070309020205020404" pitchFamily="49" charset="0"/>
                <a:cs typeface="Courier New" panose="02070309020205020404" pitchFamily="49" charset="0"/>
              </a:rPr>
              <a:t>df.groupby</a:t>
            </a:r>
            <a:r>
              <a:rPr lang="en-US" dirty="0">
                <a:solidFill>
                  <a:schemeClr val="bg2">
                    <a:lumMod val="25000"/>
                  </a:schemeClr>
                </a:solidFill>
                <a:latin typeface="Courier New" panose="02070309020205020404" pitchFamily="49" charset="0"/>
                <a:cs typeface="Courier New" panose="02070309020205020404" pitchFamily="49" charset="0"/>
              </a:rPr>
              <a:t>(</a:t>
            </a:r>
            <a:r>
              <a:rPr lang="en-US" dirty="0">
                <a:solidFill>
                  <a:srgbClr val="C00000"/>
                </a:solidFill>
                <a:latin typeface="Courier New" panose="02070309020205020404" pitchFamily="49" charset="0"/>
                <a:cs typeface="Courier New" panose="02070309020205020404" pitchFamily="49" charset="0"/>
              </a:rPr>
              <a:t>'rank'</a:t>
            </a:r>
            <a:r>
              <a:rPr lang="en-US" dirty="0">
                <a:latin typeface="Courier New" panose="02070309020205020404" pitchFamily="49" charset="0"/>
                <a:cs typeface="Courier New" panose="02070309020205020404" pitchFamily="49" charset="0"/>
              </a:rPr>
              <a:t>)[[</a:t>
            </a:r>
            <a:r>
              <a:rPr lang="en-US" dirty="0">
                <a:solidFill>
                  <a:srgbClr val="C00000"/>
                </a:solidFill>
                <a:latin typeface="Courier New" panose="02070309020205020404" pitchFamily="49" charset="0"/>
                <a:cs typeface="Courier New" panose="02070309020205020404" pitchFamily="49" charset="0"/>
              </a:rPr>
              <a:t>'salary'</a:t>
            </a:r>
            <a:r>
              <a:rPr lang="en-US" dirty="0">
                <a:latin typeface="Courier New" panose="02070309020205020404" pitchFamily="49" charset="0"/>
                <a:cs typeface="Courier New" panose="02070309020205020404" pitchFamily="49" charset="0"/>
              </a:rPr>
              <a:t>]].mean()</a:t>
            </a:r>
          </a:p>
        </p:txBody>
      </p:sp>
      <p:sp>
        <p:nvSpPr>
          <p:cNvPr id="3" name="Rectangle 2"/>
          <p:cNvSpPr/>
          <p:nvPr/>
        </p:nvSpPr>
        <p:spPr>
          <a:xfrm>
            <a:off x="1648913" y="5935512"/>
            <a:ext cx="10217739" cy="646331"/>
          </a:xfrm>
          <a:prstGeom prst="rect">
            <a:avLst/>
          </a:prstGeom>
        </p:spPr>
        <p:txBody>
          <a:bodyPr wrap="square">
            <a:spAutoFit/>
          </a:bodyPr>
          <a:lstStyle/>
          <a:p>
            <a:r>
              <a:rPr lang="en-US" i="1" dirty="0">
                <a:solidFill>
                  <a:schemeClr val="tx1">
                    <a:lumMod val="50000"/>
                    <a:lumOff val="50000"/>
                  </a:schemeClr>
                </a:solidFill>
              </a:rPr>
              <a:t>Note:</a:t>
            </a:r>
            <a:r>
              <a:rPr lang="en-US" dirty="0">
                <a:solidFill>
                  <a:schemeClr val="tx1">
                    <a:lumMod val="50000"/>
                    <a:lumOff val="50000"/>
                  </a:schemeClr>
                </a:solidFill>
              </a:rPr>
              <a:t> If single brackets are used to specify the column (e.g. salary), then the output is Pandas Series object. When double brackets are used the output is a Data Frame</a:t>
            </a:r>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48913" y="4058122"/>
            <a:ext cx="1928027" cy="1432684"/>
          </a:xfrm>
          <a:prstGeom prst="rect">
            <a:avLst/>
          </a:prstGeom>
        </p:spPr>
      </p:pic>
    </p:spTree>
    <p:extLst>
      <p:ext uri="{BB962C8B-B14F-4D97-AF65-F5344CB8AC3E}">
        <p14:creationId xmlns:p14="http://schemas.microsoft.com/office/powerpoint/2010/main" val="401138064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10515600" cy="1325563"/>
          </a:xfrm>
        </p:spPr>
        <p:txBody>
          <a:bodyPr/>
          <a:lstStyle/>
          <a:p>
            <a:r>
              <a:rPr lang="en-US" sz="6000" dirty="0">
                <a:solidFill>
                  <a:schemeClr val="accent2"/>
                </a:solidFill>
              </a:rPr>
              <a:t>Data Frames </a:t>
            </a:r>
            <a:r>
              <a:rPr lang="en-US" sz="6000" dirty="0" err="1">
                <a:solidFill>
                  <a:schemeClr val="accent2"/>
                </a:solidFill>
              </a:rPr>
              <a:t>groupby</a:t>
            </a:r>
            <a:r>
              <a:rPr lang="en-US" sz="6000" dirty="0">
                <a:solidFill>
                  <a:schemeClr val="accent2"/>
                </a:solidFill>
              </a:rPr>
              <a:t> method</a:t>
            </a:r>
          </a:p>
        </p:txBody>
      </p:sp>
      <p:sp>
        <p:nvSpPr>
          <p:cNvPr id="4" name="Slide Number Placeholder 3"/>
          <p:cNvSpPr>
            <a:spLocks noGrp="1"/>
          </p:cNvSpPr>
          <p:nvPr>
            <p:ph type="sldNum" sz="quarter" idx="12"/>
          </p:nvPr>
        </p:nvSpPr>
        <p:spPr/>
        <p:txBody>
          <a:bodyPr/>
          <a:lstStyle/>
          <a:p>
            <a:fld id="{B841CA95-E0BC-48B5-948A-ECC494EB4D84}" type="slidenum">
              <a:rPr lang="en-US" smtClean="0"/>
              <a:t>33</a:t>
            </a:fld>
            <a:endParaRPr lang="en-US"/>
          </a:p>
        </p:txBody>
      </p:sp>
      <p:sp>
        <p:nvSpPr>
          <p:cNvPr id="12" name="TextBox 11"/>
          <p:cNvSpPr txBox="1"/>
          <p:nvPr/>
        </p:nvSpPr>
        <p:spPr>
          <a:xfrm>
            <a:off x="935636" y="1635750"/>
            <a:ext cx="10418164" cy="3416320"/>
          </a:xfrm>
          <a:prstGeom prst="rect">
            <a:avLst/>
          </a:prstGeom>
          <a:noFill/>
        </p:spPr>
        <p:txBody>
          <a:bodyPr wrap="square" rtlCol="0">
            <a:spAutoFit/>
          </a:bodyPr>
          <a:lstStyle/>
          <a:p>
            <a:pPr>
              <a:lnSpc>
                <a:spcPct val="250000"/>
              </a:lnSpc>
            </a:pPr>
            <a:r>
              <a:rPr lang="en-US" sz="2400" i="1" dirty="0" err="1"/>
              <a:t>groupby</a:t>
            </a:r>
            <a:r>
              <a:rPr lang="en-US" sz="2400" dirty="0"/>
              <a:t> performance notes:</a:t>
            </a:r>
          </a:p>
          <a:p>
            <a:pPr lvl="1"/>
            <a:r>
              <a:rPr lang="en-US" sz="2400" dirty="0"/>
              <a:t>- no grouping/splitting occurs until it's needed. Creating the </a:t>
            </a:r>
            <a:r>
              <a:rPr lang="en-US" sz="2400" i="1" dirty="0" err="1"/>
              <a:t>groupby</a:t>
            </a:r>
            <a:r>
              <a:rPr lang="en-US" sz="2400" dirty="0"/>
              <a:t> object only verifies that you have passed a valid mapping</a:t>
            </a:r>
          </a:p>
          <a:p>
            <a:pPr lvl="1"/>
            <a:r>
              <a:rPr lang="en-US" sz="2400" dirty="0"/>
              <a:t>- by default the group keys are sorted during the </a:t>
            </a:r>
            <a:r>
              <a:rPr lang="en-US" sz="2400" i="1" dirty="0" err="1"/>
              <a:t>groupby</a:t>
            </a:r>
            <a:r>
              <a:rPr lang="en-US" sz="2400" dirty="0"/>
              <a:t> operation. You may want to pass sort=False for potential speedup:</a:t>
            </a:r>
          </a:p>
          <a:p>
            <a:pPr>
              <a:lnSpc>
                <a:spcPct val="250000"/>
              </a:lnSpc>
            </a:pPr>
            <a:endParaRPr lang="en-US" sz="2400" dirty="0"/>
          </a:p>
        </p:txBody>
      </p:sp>
      <p:sp>
        <p:nvSpPr>
          <p:cNvPr id="13" name="TextBox 12"/>
          <p:cNvSpPr txBox="1"/>
          <p:nvPr/>
        </p:nvSpPr>
        <p:spPr>
          <a:xfrm>
            <a:off x="203023" y="4867404"/>
            <a:ext cx="10453566" cy="369332"/>
          </a:xfrm>
          <a:prstGeom prst="rect">
            <a:avLst/>
          </a:prstGeom>
          <a:noFill/>
          <a:ln>
            <a:noFill/>
          </a:ln>
        </p:spPr>
        <p:txBody>
          <a:bodyPr wrap="square" rtlCol="0">
            <a:spAutoFit/>
          </a:bodyPr>
          <a:lstStyle/>
          <a:p>
            <a:r>
              <a:rPr lang="en-US" dirty="0"/>
              <a:t>         </a:t>
            </a:r>
            <a:r>
              <a:rPr lang="en-US" sz="1600" dirty="0">
                <a:solidFill>
                  <a:schemeClr val="accent5">
                    <a:lumMod val="75000"/>
                  </a:schemeClr>
                </a:solidFill>
                <a:latin typeface="Courier New" panose="02070309020205020404" pitchFamily="49" charset="0"/>
                <a:cs typeface="Courier New" panose="02070309020205020404" pitchFamily="49" charset="0"/>
              </a:rPr>
              <a:t>In [ ]:</a:t>
            </a:r>
          </a:p>
        </p:txBody>
      </p:sp>
      <p:sp>
        <p:nvSpPr>
          <p:cNvPr id="14" name="TextBox 13"/>
          <p:cNvSpPr txBox="1"/>
          <p:nvPr/>
        </p:nvSpPr>
        <p:spPr>
          <a:xfrm>
            <a:off x="1648913" y="4867404"/>
            <a:ext cx="10268267" cy="646331"/>
          </a:xfrm>
          <a:prstGeom prst="rect">
            <a:avLst/>
          </a:prstGeom>
          <a:noFill/>
          <a:ln>
            <a:solidFill>
              <a:schemeClr val="bg2">
                <a:lumMod val="90000"/>
              </a:schemeClr>
            </a:solidFill>
          </a:ln>
        </p:spPr>
        <p:txBody>
          <a:bodyPr wrap="square" rtlCol="0">
            <a:spAutoFit/>
          </a:bodyPr>
          <a:lstStyle/>
          <a:p>
            <a:r>
              <a:rPr lang="en-US" i="1" dirty="0">
                <a:solidFill>
                  <a:schemeClr val="accent1">
                    <a:lumMod val="75000"/>
                  </a:schemeClr>
                </a:solidFill>
                <a:latin typeface="Courier New" panose="02070309020205020404" pitchFamily="49" charset="0"/>
                <a:cs typeface="Courier New" panose="02070309020205020404" pitchFamily="49" charset="0"/>
              </a:rPr>
              <a:t>#Calculate mean salary for each professor rank:</a:t>
            </a:r>
          </a:p>
          <a:p>
            <a:r>
              <a:rPr lang="en-US" dirty="0" err="1">
                <a:solidFill>
                  <a:schemeClr val="bg2">
                    <a:lumMod val="25000"/>
                  </a:schemeClr>
                </a:solidFill>
                <a:latin typeface="Courier New" panose="02070309020205020404" pitchFamily="49" charset="0"/>
                <a:cs typeface="Courier New" panose="02070309020205020404" pitchFamily="49" charset="0"/>
              </a:rPr>
              <a:t>df.groupby</a:t>
            </a:r>
            <a:r>
              <a:rPr lang="en-US" dirty="0">
                <a:solidFill>
                  <a:schemeClr val="bg2">
                    <a:lumMod val="25000"/>
                  </a:schemeClr>
                </a:solidFill>
                <a:latin typeface="Courier New" panose="02070309020205020404" pitchFamily="49" charset="0"/>
                <a:cs typeface="Courier New" panose="02070309020205020404" pitchFamily="49" charset="0"/>
              </a:rPr>
              <a:t>([</a:t>
            </a:r>
            <a:r>
              <a:rPr lang="en-US" dirty="0">
                <a:solidFill>
                  <a:srgbClr val="C00000"/>
                </a:solidFill>
                <a:latin typeface="Courier New" panose="02070309020205020404" pitchFamily="49" charset="0"/>
                <a:cs typeface="Courier New" panose="02070309020205020404" pitchFamily="49" charset="0"/>
              </a:rPr>
              <a:t>'rank']</a:t>
            </a:r>
            <a:r>
              <a:rPr lang="en-US" dirty="0">
                <a:latin typeface="Courier New" panose="02070309020205020404" pitchFamily="49" charset="0"/>
                <a:cs typeface="Courier New" panose="02070309020205020404" pitchFamily="49" charset="0"/>
              </a:rPr>
              <a:t>,</a:t>
            </a:r>
            <a:r>
              <a:rPr lang="en-US" dirty="0">
                <a:solidFill>
                  <a:srgbClr val="C00000"/>
                </a:solidFill>
                <a:latin typeface="Courier New" panose="02070309020205020404" pitchFamily="49" charset="0"/>
                <a:cs typeface="Courier New" panose="02070309020205020404" pitchFamily="49" charset="0"/>
              </a:rPr>
              <a:t> </a:t>
            </a:r>
            <a:r>
              <a:rPr lang="en-US" dirty="0">
                <a:latin typeface="Courier New" panose="02070309020205020404" pitchFamily="49" charset="0"/>
                <a:cs typeface="Courier New" panose="02070309020205020404" pitchFamily="49" charset="0"/>
              </a:rPr>
              <a:t>sort=</a:t>
            </a:r>
            <a:r>
              <a:rPr lang="en-US" dirty="0">
                <a:solidFill>
                  <a:schemeClr val="accent6">
                    <a:lumMod val="75000"/>
                  </a:schemeClr>
                </a:solidFill>
                <a:latin typeface="Courier New" panose="02070309020205020404" pitchFamily="49" charset="0"/>
                <a:cs typeface="Courier New" panose="02070309020205020404" pitchFamily="49" charset="0"/>
              </a:rPr>
              <a:t>False</a:t>
            </a:r>
            <a:r>
              <a:rPr lang="en-US" dirty="0">
                <a:latin typeface="Courier New" panose="02070309020205020404" pitchFamily="49" charset="0"/>
                <a:cs typeface="Courier New" panose="02070309020205020404" pitchFamily="49" charset="0"/>
              </a:rPr>
              <a:t>)[[</a:t>
            </a:r>
            <a:r>
              <a:rPr lang="en-US" dirty="0">
                <a:solidFill>
                  <a:srgbClr val="C00000"/>
                </a:solidFill>
                <a:latin typeface="Courier New" panose="02070309020205020404" pitchFamily="49" charset="0"/>
                <a:cs typeface="Courier New" panose="02070309020205020404" pitchFamily="49" charset="0"/>
              </a:rPr>
              <a:t>'salary'</a:t>
            </a:r>
            <a:r>
              <a:rPr lang="en-US" dirty="0">
                <a:latin typeface="Courier New" panose="02070309020205020404" pitchFamily="49" charset="0"/>
                <a:cs typeface="Courier New" panose="02070309020205020404" pitchFamily="49" charset="0"/>
              </a:rPr>
              <a:t>]].mean()</a:t>
            </a:r>
          </a:p>
        </p:txBody>
      </p:sp>
    </p:spTree>
    <p:extLst>
      <p:ext uri="{BB962C8B-B14F-4D97-AF65-F5344CB8AC3E}">
        <p14:creationId xmlns:p14="http://schemas.microsoft.com/office/powerpoint/2010/main" val="252521037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10515600" cy="1325563"/>
          </a:xfrm>
        </p:spPr>
        <p:txBody>
          <a:bodyPr>
            <a:normAutofit/>
          </a:bodyPr>
          <a:lstStyle/>
          <a:p>
            <a:r>
              <a:rPr lang="en-US" sz="6000" dirty="0">
                <a:solidFill>
                  <a:schemeClr val="accent2"/>
                </a:solidFill>
              </a:rPr>
              <a:t>Data Frame: filtering</a:t>
            </a:r>
          </a:p>
        </p:txBody>
      </p:sp>
      <p:sp>
        <p:nvSpPr>
          <p:cNvPr id="4" name="Slide Number Placeholder 3"/>
          <p:cNvSpPr>
            <a:spLocks noGrp="1"/>
          </p:cNvSpPr>
          <p:nvPr>
            <p:ph type="sldNum" sz="quarter" idx="12"/>
          </p:nvPr>
        </p:nvSpPr>
        <p:spPr/>
        <p:txBody>
          <a:bodyPr/>
          <a:lstStyle/>
          <a:p>
            <a:fld id="{B841CA95-E0BC-48B5-948A-ECC494EB4D84}" type="slidenum">
              <a:rPr lang="en-US" smtClean="0"/>
              <a:t>34</a:t>
            </a:fld>
            <a:endParaRPr lang="en-US"/>
          </a:p>
        </p:txBody>
      </p:sp>
      <p:sp>
        <p:nvSpPr>
          <p:cNvPr id="12" name="TextBox 11"/>
          <p:cNvSpPr txBox="1"/>
          <p:nvPr/>
        </p:nvSpPr>
        <p:spPr>
          <a:xfrm>
            <a:off x="1004341" y="2013679"/>
            <a:ext cx="10418164" cy="2123658"/>
          </a:xfrm>
          <a:prstGeom prst="rect">
            <a:avLst/>
          </a:prstGeom>
          <a:noFill/>
        </p:spPr>
        <p:txBody>
          <a:bodyPr wrap="square" rtlCol="0">
            <a:spAutoFit/>
          </a:bodyPr>
          <a:lstStyle/>
          <a:p>
            <a:r>
              <a:rPr lang="en-US" sz="2400" dirty="0"/>
              <a:t>To subset the data we can apply Boolean indexing. This indexing is commonly known as a filter.  For example if we want to subset the rows in which the salary value is greater than $120K: </a:t>
            </a:r>
          </a:p>
          <a:p>
            <a:pPr>
              <a:lnSpc>
                <a:spcPct val="250000"/>
              </a:lnSpc>
            </a:pPr>
            <a:endParaRPr lang="en-US" sz="2400" dirty="0"/>
          </a:p>
        </p:txBody>
      </p:sp>
      <p:sp>
        <p:nvSpPr>
          <p:cNvPr id="13" name="TextBox 12"/>
          <p:cNvSpPr txBox="1"/>
          <p:nvPr/>
        </p:nvSpPr>
        <p:spPr>
          <a:xfrm>
            <a:off x="203023" y="3423063"/>
            <a:ext cx="10453566" cy="369332"/>
          </a:xfrm>
          <a:prstGeom prst="rect">
            <a:avLst/>
          </a:prstGeom>
          <a:noFill/>
          <a:ln>
            <a:noFill/>
          </a:ln>
        </p:spPr>
        <p:txBody>
          <a:bodyPr wrap="square" rtlCol="0">
            <a:spAutoFit/>
          </a:bodyPr>
          <a:lstStyle/>
          <a:p>
            <a:r>
              <a:rPr lang="en-US" dirty="0"/>
              <a:t>         </a:t>
            </a:r>
            <a:r>
              <a:rPr lang="en-US" sz="1600" dirty="0">
                <a:solidFill>
                  <a:schemeClr val="accent5">
                    <a:lumMod val="75000"/>
                  </a:schemeClr>
                </a:solidFill>
                <a:latin typeface="Courier New" panose="02070309020205020404" pitchFamily="49" charset="0"/>
                <a:cs typeface="Courier New" panose="02070309020205020404" pitchFamily="49" charset="0"/>
              </a:rPr>
              <a:t>In [ ]:</a:t>
            </a:r>
          </a:p>
        </p:txBody>
      </p:sp>
      <p:sp>
        <p:nvSpPr>
          <p:cNvPr id="14" name="TextBox 13"/>
          <p:cNvSpPr txBox="1"/>
          <p:nvPr/>
        </p:nvSpPr>
        <p:spPr>
          <a:xfrm>
            <a:off x="1648913" y="3423063"/>
            <a:ext cx="10268267" cy="646331"/>
          </a:xfrm>
          <a:prstGeom prst="rect">
            <a:avLst/>
          </a:prstGeom>
          <a:noFill/>
          <a:ln>
            <a:solidFill>
              <a:schemeClr val="bg2">
                <a:lumMod val="90000"/>
              </a:schemeClr>
            </a:solidFill>
          </a:ln>
        </p:spPr>
        <p:txBody>
          <a:bodyPr wrap="square" rtlCol="0">
            <a:spAutoFit/>
          </a:bodyPr>
          <a:lstStyle/>
          <a:p>
            <a:r>
              <a:rPr lang="en-US" i="1" dirty="0">
                <a:solidFill>
                  <a:schemeClr val="accent1">
                    <a:lumMod val="75000"/>
                  </a:schemeClr>
                </a:solidFill>
                <a:latin typeface="Courier New" panose="02070309020205020404" pitchFamily="49" charset="0"/>
                <a:cs typeface="Courier New" panose="02070309020205020404" pitchFamily="49" charset="0"/>
              </a:rPr>
              <a:t>#Calculate mean salary for each professor rank:</a:t>
            </a:r>
          </a:p>
          <a:p>
            <a:r>
              <a:rPr lang="en-US" dirty="0" err="1">
                <a:solidFill>
                  <a:schemeClr val="bg2">
                    <a:lumMod val="25000"/>
                  </a:schemeClr>
                </a:solidFill>
                <a:latin typeface="Courier New" panose="02070309020205020404" pitchFamily="49" charset="0"/>
                <a:cs typeface="Courier New" panose="02070309020205020404" pitchFamily="49" charset="0"/>
              </a:rPr>
              <a:t>df_sub</a:t>
            </a:r>
            <a:r>
              <a:rPr lang="en-US" dirty="0">
                <a:solidFill>
                  <a:schemeClr val="bg2">
                    <a:lumMod val="25000"/>
                  </a:schemeClr>
                </a:solidFill>
                <a:latin typeface="Courier New" panose="02070309020205020404" pitchFamily="49" charset="0"/>
                <a:cs typeface="Courier New" panose="02070309020205020404" pitchFamily="49" charset="0"/>
              </a:rPr>
              <a:t> = </a:t>
            </a:r>
            <a:r>
              <a:rPr lang="en-US" dirty="0" err="1">
                <a:solidFill>
                  <a:schemeClr val="bg2">
                    <a:lumMod val="25000"/>
                  </a:schemeClr>
                </a:solidFill>
                <a:latin typeface="Courier New" panose="02070309020205020404" pitchFamily="49" charset="0"/>
                <a:cs typeface="Courier New" panose="02070309020205020404" pitchFamily="49" charset="0"/>
              </a:rPr>
              <a:t>df</a:t>
            </a:r>
            <a:r>
              <a:rPr lang="en-US" dirty="0">
                <a:solidFill>
                  <a:schemeClr val="bg2">
                    <a:lumMod val="25000"/>
                  </a:schemeClr>
                </a:solidFill>
                <a:latin typeface="Courier New" panose="02070309020205020404" pitchFamily="49" charset="0"/>
                <a:cs typeface="Courier New" panose="02070309020205020404" pitchFamily="49" charset="0"/>
              </a:rPr>
              <a:t>[ </a:t>
            </a:r>
            <a:r>
              <a:rPr lang="en-US" dirty="0" err="1">
                <a:solidFill>
                  <a:schemeClr val="bg2">
                    <a:lumMod val="25000"/>
                  </a:schemeClr>
                </a:solidFill>
                <a:latin typeface="Courier New" panose="02070309020205020404" pitchFamily="49" charset="0"/>
                <a:cs typeface="Courier New" panose="02070309020205020404" pitchFamily="49" charset="0"/>
              </a:rPr>
              <a:t>df</a:t>
            </a:r>
            <a:r>
              <a:rPr lang="en-US" dirty="0">
                <a:solidFill>
                  <a:schemeClr val="bg2">
                    <a:lumMod val="25000"/>
                  </a:schemeClr>
                </a:solidFill>
                <a:latin typeface="Courier New" panose="02070309020205020404" pitchFamily="49" charset="0"/>
                <a:cs typeface="Courier New" panose="02070309020205020404" pitchFamily="49" charset="0"/>
              </a:rPr>
              <a:t>[</a:t>
            </a:r>
            <a:r>
              <a:rPr lang="en-US" dirty="0">
                <a:solidFill>
                  <a:srgbClr val="C00000"/>
                </a:solidFill>
                <a:latin typeface="Courier New" panose="02070309020205020404" pitchFamily="49" charset="0"/>
                <a:cs typeface="Courier New" panose="02070309020205020404" pitchFamily="49" charset="0"/>
              </a:rPr>
              <a:t>'salary'] </a:t>
            </a:r>
            <a:r>
              <a:rPr lang="en-US" dirty="0">
                <a:latin typeface="Courier New" panose="02070309020205020404" pitchFamily="49" charset="0"/>
                <a:cs typeface="Courier New" panose="02070309020205020404" pitchFamily="49" charset="0"/>
              </a:rPr>
              <a:t>&gt; 120000 ]</a:t>
            </a:r>
          </a:p>
        </p:txBody>
      </p:sp>
      <p:sp>
        <p:nvSpPr>
          <p:cNvPr id="7" name="TextBox 6"/>
          <p:cNvSpPr txBox="1"/>
          <p:nvPr/>
        </p:nvSpPr>
        <p:spPr>
          <a:xfrm>
            <a:off x="230731" y="5882251"/>
            <a:ext cx="10453566" cy="369332"/>
          </a:xfrm>
          <a:prstGeom prst="rect">
            <a:avLst/>
          </a:prstGeom>
          <a:noFill/>
          <a:ln>
            <a:noFill/>
          </a:ln>
        </p:spPr>
        <p:txBody>
          <a:bodyPr wrap="square" rtlCol="0">
            <a:spAutoFit/>
          </a:bodyPr>
          <a:lstStyle/>
          <a:p>
            <a:r>
              <a:rPr lang="en-US" dirty="0"/>
              <a:t>         </a:t>
            </a:r>
            <a:r>
              <a:rPr lang="en-US" sz="1600" dirty="0">
                <a:solidFill>
                  <a:schemeClr val="accent5">
                    <a:lumMod val="75000"/>
                  </a:schemeClr>
                </a:solidFill>
                <a:latin typeface="Courier New" panose="02070309020205020404" pitchFamily="49" charset="0"/>
                <a:cs typeface="Courier New" panose="02070309020205020404" pitchFamily="49" charset="0"/>
              </a:rPr>
              <a:t>In [ ]:</a:t>
            </a:r>
          </a:p>
        </p:txBody>
      </p:sp>
      <p:sp>
        <p:nvSpPr>
          <p:cNvPr id="8" name="TextBox 7"/>
          <p:cNvSpPr txBox="1"/>
          <p:nvPr/>
        </p:nvSpPr>
        <p:spPr>
          <a:xfrm>
            <a:off x="1676621" y="5882251"/>
            <a:ext cx="10268267" cy="646331"/>
          </a:xfrm>
          <a:prstGeom prst="rect">
            <a:avLst/>
          </a:prstGeom>
          <a:noFill/>
          <a:ln>
            <a:solidFill>
              <a:schemeClr val="bg2">
                <a:lumMod val="90000"/>
              </a:schemeClr>
            </a:solidFill>
          </a:ln>
        </p:spPr>
        <p:txBody>
          <a:bodyPr wrap="square" rtlCol="0">
            <a:spAutoFit/>
          </a:bodyPr>
          <a:lstStyle/>
          <a:p>
            <a:r>
              <a:rPr lang="en-US" i="1" dirty="0">
                <a:solidFill>
                  <a:schemeClr val="accent1">
                    <a:lumMod val="75000"/>
                  </a:schemeClr>
                </a:solidFill>
                <a:latin typeface="Courier New" panose="02070309020205020404" pitchFamily="49" charset="0"/>
                <a:cs typeface="Courier New" panose="02070309020205020404" pitchFamily="49" charset="0"/>
              </a:rPr>
              <a:t>#Select only those rows that contain female professors:</a:t>
            </a:r>
          </a:p>
          <a:p>
            <a:r>
              <a:rPr lang="en-US" dirty="0" err="1">
                <a:solidFill>
                  <a:schemeClr val="bg2">
                    <a:lumMod val="25000"/>
                  </a:schemeClr>
                </a:solidFill>
                <a:latin typeface="Courier New" panose="02070309020205020404" pitchFamily="49" charset="0"/>
                <a:cs typeface="Courier New" panose="02070309020205020404" pitchFamily="49" charset="0"/>
              </a:rPr>
              <a:t>df_f</a:t>
            </a:r>
            <a:r>
              <a:rPr lang="en-US" dirty="0">
                <a:solidFill>
                  <a:schemeClr val="bg2">
                    <a:lumMod val="25000"/>
                  </a:schemeClr>
                </a:solidFill>
                <a:latin typeface="Courier New" panose="02070309020205020404" pitchFamily="49" charset="0"/>
                <a:cs typeface="Courier New" panose="02070309020205020404" pitchFamily="49" charset="0"/>
              </a:rPr>
              <a:t> = </a:t>
            </a:r>
            <a:r>
              <a:rPr lang="en-US" dirty="0" err="1">
                <a:solidFill>
                  <a:schemeClr val="bg2">
                    <a:lumMod val="25000"/>
                  </a:schemeClr>
                </a:solidFill>
                <a:latin typeface="Courier New" panose="02070309020205020404" pitchFamily="49" charset="0"/>
                <a:cs typeface="Courier New" panose="02070309020205020404" pitchFamily="49" charset="0"/>
              </a:rPr>
              <a:t>df</a:t>
            </a:r>
            <a:r>
              <a:rPr lang="en-US" dirty="0">
                <a:solidFill>
                  <a:schemeClr val="bg2">
                    <a:lumMod val="25000"/>
                  </a:schemeClr>
                </a:solidFill>
                <a:latin typeface="Courier New" panose="02070309020205020404" pitchFamily="49" charset="0"/>
                <a:cs typeface="Courier New" panose="02070309020205020404" pitchFamily="49" charset="0"/>
              </a:rPr>
              <a:t>[ </a:t>
            </a:r>
            <a:r>
              <a:rPr lang="en-US" dirty="0" err="1">
                <a:solidFill>
                  <a:schemeClr val="bg2">
                    <a:lumMod val="25000"/>
                  </a:schemeClr>
                </a:solidFill>
                <a:latin typeface="Courier New" panose="02070309020205020404" pitchFamily="49" charset="0"/>
                <a:cs typeface="Courier New" panose="02070309020205020404" pitchFamily="49" charset="0"/>
              </a:rPr>
              <a:t>df</a:t>
            </a:r>
            <a:r>
              <a:rPr lang="en-US" dirty="0">
                <a:solidFill>
                  <a:schemeClr val="bg2">
                    <a:lumMod val="25000"/>
                  </a:schemeClr>
                </a:solidFill>
                <a:latin typeface="Courier New" panose="02070309020205020404" pitchFamily="49" charset="0"/>
                <a:cs typeface="Courier New" panose="02070309020205020404" pitchFamily="49" charset="0"/>
              </a:rPr>
              <a:t>[</a:t>
            </a:r>
            <a:r>
              <a:rPr lang="en-US" dirty="0">
                <a:solidFill>
                  <a:srgbClr val="C00000"/>
                </a:solidFill>
                <a:latin typeface="Courier New" panose="02070309020205020404" pitchFamily="49" charset="0"/>
                <a:cs typeface="Courier New" panose="02070309020205020404" pitchFamily="49" charset="0"/>
              </a:rPr>
              <a:t>'sex'] </a:t>
            </a:r>
            <a:r>
              <a:rPr lang="en-US" dirty="0">
                <a:latin typeface="Courier New" panose="02070309020205020404" pitchFamily="49" charset="0"/>
                <a:cs typeface="Courier New" panose="02070309020205020404" pitchFamily="49" charset="0"/>
              </a:rPr>
              <a:t>== </a:t>
            </a:r>
            <a:r>
              <a:rPr lang="en-US" dirty="0">
                <a:solidFill>
                  <a:srgbClr val="C00000"/>
                </a:solidFill>
                <a:latin typeface="Courier New" panose="02070309020205020404" pitchFamily="49" charset="0"/>
                <a:cs typeface="Courier New" panose="02070309020205020404" pitchFamily="49" charset="0"/>
              </a:rPr>
              <a:t>'Female' </a:t>
            </a:r>
            <a:r>
              <a:rPr lang="en-US" dirty="0">
                <a:latin typeface="Courier New" panose="02070309020205020404" pitchFamily="49" charset="0"/>
                <a:cs typeface="Courier New" panose="02070309020205020404" pitchFamily="49" charset="0"/>
              </a:rPr>
              <a:t>]</a:t>
            </a:r>
          </a:p>
        </p:txBody>
      </p:sp>
      <p:sp>
        <p:nvSpPr>
          <p:cNvPr id="9" name="TextBox 8"/>
          <p:cNvSpPr txBox="1"/>
          <p:nvPr/>
        </p:nvSpPr>
        <p:spPr>
          <a:xfrm>
            <a:off x="1011267" y="4296216"/>
            <a:ext cx="10418164" cy="1569660"/>
          </a:xfrm>
          <a:prstGeom prst="rect">
            <a:avLst/>
          </a:prstGeom>
          <a:noFill/>
        </p:spPr>
        <p:txBody>
          <a:bodyPr wrap="square" rtlCol="0">
            <a:spAutoFit/>
          </a:bodyPr>
          <a:lstStyle/>
          <a:p>
            <a:r>
              <a:rPr lang="en-US" sz="2400" dirty="0"/>
              <a:t>Any Boolean operator can be used to subset the data: </a:t>
            </a:r>
          </a:p>
          <a:p>
            <a:r>
              <a:rPr lang="en-US" sz="2400" dirty="0"/>
              <a:t>&gt;   greater;     &gt;= greater or equal;</a:t>
            </a:r>
          </a:p>
          <a:p>
            <a:r>
              <a:rPr lang="en-US" sz="2400" dirty="0"/>
              <a:t>&lt;   less;           &lt;= less or equal;</a:t>
            </a:r>
          </a:p>
          <a:p>
            <a:r>
              <a:rPr lang="en-US" sz="2400" dirty="0"/>
              <a:t>== equal;        != not equal;  </a:t>
            </a:r>
          </a:p>
        </p:txBody>
      </p:sp>
    </p:spTree>
    <p:extLst>
      <p:ext uri="{BB962C8B-B14F-4D97-AF65-F5344CB8AC3E}">
        <p14:creationId xmlns:p14="http://schemas.microsoft.com/office/powerpoint/2010/main" val="270616785"/>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10515600" cy="1325563"/>
          </a:xfrm>
        </p:spPr>
        <p:txBody>
          <a:bodyPr>
            <a:normAutofit/>
          </a:bodyPr>
          <a:lstStyle/>
          <a:p>
            <a:r>
              <a:rPr lang="en-US" sz="6000" dirty="0">
                <a:solidFill>
                  <a:schemeClr val="accent2"/>
                </a:solidFill>
              </a:rPr>
              <a:t>Data Frames: Slicing</a:t>
            </a:r>
          </a:p>
        </p:txBody>
      </p:sp>
      <p:sp>
        <p:nvSpPr>
          <p:cNvPr id="4" name="Slide Number Placeholder 3"/>
          <p:cNvSpPr>
            <a:spLocks noGrp="1"/>
          </p:cNvSpPr>
          <p:nvPr>
            <p:ph type="sldNum" sz="quarter" idx="12"/>
          </p:nvPr>
        </p:nvSpPr>
        <p:spPr/>
        <p:txBody>
          <a:bodyPr/>
          <a:lstStyle/>
          <a:p>
            <a:fld id="{B841CA95-E0BC-48B5-948A-ECC494EB4D84}" type="slidenum">
              <a:rPr lang="en-US" smtClean="0"/>
              <a:t>35</a:t>
            </a:fld>
            <a:endParaRPr lang="en-US"/>
          </a:p>
        </p:txBody>
      </p:sp>
      <p:sp>
        <p:nvSpPr>
          <p:cNvPr id="12" name="TextBox 11"/>
          <p:cNvSpPr txBox="1"/>
          <p:nvPr/>
        </p:nvSpPr>
        <p:spPr>
          <a:xfrm>
            <a:off x="991089" y="2009262"/>
            <a:ext cx="10418164" cy="2677656"/>
          </a:xfrm>
          <a:prstGeom prst="rect">
            <a:avLst/>
          </a:prstGeom>
          <a:noFill/>
        </p:spPr>
        <p:txBody>
          <a:bodyPr wrap="square" rtlCol="0">
            <a:spAutoFit/>
          </a:bodyPr>
          <a:lstStyle/>
          <a:p>
            <a:r>
              <a:rPr lang="en-US" sz="2400" dirty="0"/>
              <a:t>There are a number of ways to subset the Data Frame:</a:t>
            </a:r>
          </a:p>
          <a:p>
            <a:pPr marL="800100" lvl="1" indent="-342900">
              <a:buFont typeface="Arial" panose="020B0604020202020204" pitchFamily="34" charset="0"/>
              <a:buChar char="•"/>
            </a:pPr>
            <a:r>
              <a:rPr lang="en-US" sz="2400" dirty="0"/>
              <a:t>one or more columns</a:t>
            </a:r>
          </a:p>
          <a:p>
            <a:pPr marL="800100" lvl="1" indent="-342900">
              <a:buFont typeface="Arial" panose="020B0604020202020204" pitchFamily="34" charset="0"/>
              <a:buChar char="•"/>
            </a:pPr>
            <a:r>
              <a:rPr lang="en-US" sz="2400" dirty="0"/>
              <a:t>one or more rows</a:t>
            </a:r>
          </a:p>
          <a:p>
            <a:pPr marL="800100" lvl="1" indent="-342900">
              <a:buFont typeface="Arial" panose="020B0604020202020204" pitchFamily="34" charset="0"/>
              <a:buChar char="•"/>
            </a:pPr>
            <a:r>
              <a:rPr lang="en-US" sz="2400" dirty="0"/>
              <a:t>a subset of rows and columns</a:t>
            </a:r>
          </a:p>
          <a:p>
            <a:pPr marL="800100" lvl="1" indent="-342900">
              <a:buFont typeface="Arial" panose="020B0604020202020204" pitchFamily="34" charset="0"/>
              <a:buChar char="•"/>
            </a:pPr>
            <a:endParaRPr lang="en-US" sz="2400" dirty="0"/>
          </a:p>
          <a:p>
            <a:pPr marL="800100" lvl="1" indent="-342900">
              <a:buFont typeface="Arial" panose="020B0604020202020204" pitchFamily="34" charset="0"/>
              <a:buChar char="•"/>
            </a:pPr>
            <a:endParaRPr lang="en-US" sz="2400" dirty="0"/>
          </a:p>
          <a:p>
            <a:pPr lvl="1"/>
            <a:r>
              <a:rPr lang="en-US" sz="2400" dirty="0"/>
              <a:t>Rows and columns can be selected by their position or label </a:t>
            </a:r>
          </a:p>
        </p:txBody>
      </p:sp>
    </p:spTree>
    <p:extLst>
      <p:ext uri="{BB962C8B-B14F-4D97-AF65-F5344CB8AC3E}">
        <p14:creationId xmlns:p14="http://schemas.microsoft.com/office/powerpoint/2010/main" val="3925203603"/>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10515600" cy="1325563"/>
          </a:xfrm>
        </p:spPr>
        <p:txBody>
          <a:bodyPr>
            <a:normAutofit/>
          </a:bodyPr>
          <a:lstStyle/>
          <a:p>
            <a:r>
              <a:rPr lang="en-US" sz="6000" dirty="0">
                <a:solidFill>
                  <a:schemeClr val="accent2"/>
                </a:solidFill>
              </a:rPr>
              <a:t>Data Frames: Slicing</a:t>
            </a:r>
          </a:p>
        </p:txBody>
      </p:sp>
      <p:sp>
        <p:nvSpPr>
          <p:cNvPr id="4" name="Slide Number Placeholder 3"/>
          <p:cNvSpPr>
            <a:spLocks noGrp="1"/>
          </p:cNvSpPr>
          <p:nvPr>
            <p:ph type="sldNum" sz="quarter" idx="12"/>
          </p:nvPr>
        </p:nvSpPr>
        <p:spPr/>
        <p:txBody>
          <a:bodyPr/>
          <a:lstStyle/>
          <a:p>
            <a:fld id="{B841CA95-E0BC-48B5-948A-ECC494EB4D84}" type="slidenum">
              <a:rPr lang="en-US" smtClean="0"/>
              <a:t>36</a:t>
            </a:fld>
            <a:endParaRPr lang="en-US"/>
          </a:p>
        </p:txBody>
      </p:sp>
      <p:sp>
        <p:nvSpPr>
          <p:cNvPr id="12" name="TextBox 11"/>
          <p:cNvSpPr txBox="1"/>
          <p:nvPr/>
        </p:nvSpPr>
        <p:spPr>
          <a:xfrm>
            <a:off x="991089" y="2009262"/>
            <a:ext cx="10418164" cy="830997"/>
          </a:xfrm>
          <a:prstGeom prst="rect">
            <a:avLst/>
          </a:prstGeom>
          <a:noFill/>
        </p:spPr>
        <p:txBody>
          <a:bodyPr wrap="square" rtlCol="0">
            <a:spAutoFit/>
          </a:bodyPr>
          <a:lstStyle/>
          <a:p>
            <a:r>
              <a:rPr lang="en-US" sz="2400" dirty="0"/>
              <a:t>When selecting one column, it is possible to use single set of brackets, but the resulting object will be  a Series (not a </a:t>
            </a:r>
            <a:r>
              <a:rPr lang="en-US" sz="2400" dirty="0" err="1"/>
              <a:t>DataFrame</a:t>
            </a:r>
            <a:r>
              <a:rPr lang="en-US" sz="2400" dirty="0"/>
              <a:t>): </a:t>
            </a:r>
          </a:p>
        </p:txBody>
      </p:sp>
      <p:sp>
        <p:nvSpPr>
          <p:cNvPr id="13" name="TextBox 12"/>
          <p:cNvSpPr txBox="1"/>
          <p:nvPr/>
        </p:nvSpPr>
        <p:spPr>
          <a:xfrm>
            <a:off x="203023" y="2919336"/>
            <a:ext cx="10453566" cy="369332"/>
          </a:xfrm>
          <a:prstGeom prst="rect">
            <a:avLst/>
          </a:prstGeom>
          <a:noFill/>
          <a:ln>
            <a:noFill/>
          </a:ln>
        </p:spPr>
        <p:txBody>
          <a:bodyPr wrap="square" rtlCol="0">
            <a:spAutoFit/>
          </a:bodyPr>
          <a:lstStyle/>
          <a:p>
            <a:r>
              <a:rPr lang="en-US" dirty="0"/>
              <a:t>         </a:t>
            </a:r>
            <a:r>
              <a:rPr lang="en-US" sz="1600" dirty="0">
                <a:solidFill>
                  <a:schemeClr val="accent5">
                    <a:lumMod val="75000"/>
                  </a:schemeClr>
                </a:solidFill>
                <a:latin typeface="Courier New" panose="02070309020205020404" pitchFamily="49" charset="0"/>
                <a:cs typeface="Courier New" panose="02070309020205020404" pitchFamily="49" charset="0"/>
              </a:rPr>
              <a:t>In [ ]:</a:t>
            </a:r>
          </a:p>
        </p:txBody>
      </p:sp>
      <p:sp>
        <p:nvSpPr>
          <p:cNvPr id="14" name="TextBox 13"/>
          <p:cNvSpPr txBox="1"/>
          <p:nvPr/>
        </p:nvSpPr>
        <p:spPr>
          <a:xfrm>
            <a:off x="1648913" y="2919336"/>
            <a:ext cx="10268267" cy="646331"/>
          </a:xfrm>
          <a:prstGeom prst="rect">
            <a:avLst/>
          </a:prstGeom>
          <a:noFill/>
          <a:ln>
            <a:solidFill>
              <a:schemeClr val="bg2">
                <a:lumMod val="90000"/>
              </a:schemeClr>
            </a:solidFill>
          </a:ln>
        </p:spPr>
        <p:txBody>
          <a:bodyPr wrap="square" rtlCol="0">
            <a:spAutoFit/>
          </a:bodyPr>
          <a:lstStyle/>
          <a:p>
            <a:r>
              <a:rPr lang="en-US" i="1" dirty="0">
                <a:solidFill>
                  <a:schemeClr val="accent1">
                    <a:lumMod val="75000"/>
                  </a:schemeClr>
                </a:solidFill>
                <a:latin typeface="Courier New" panose="02070309020205020404" pitchFamily="49" charset="0"/>
                <a:cs typeface="Courier New" panose="02070309020205020404" pitchFamily="49" charset="0"/>
              </a:rPr>
              <a:t>#Select column salary:</a:t>
            </a:r>
          </a:p>
          <a:p>
            <a:r>
              <a:rPr lang="en-US" dirty="0" err="1">
                <a:solidFill>
                  <a:schemeClr val="bg2">
                    <a:lumMod val="25000"/>
                  </a:schemeClr>
                </a:solidFill>
                <a:latin typeface="Courier New" panose="02070309020205020404" pitchFamily="49" charset="0"/>
                <a:cs typeface="Courier New" panose="02070309020205020404" pitchFamily="49" charset="0"/>
              </a:rPr>
              <a:t>df</a:t>
            </a:r>
            <a:r>
              <a:rPr lang="en-US" dirty="0">
                <a:latin typeface="Courier New" panose="02070309020205020404" pitchFamily="49" charset="0"/>
                <a:cs typeface="Courier New" panose="02070309020205020404" pitchFamily="49" charset="0"/>
              </a:rPr>
              <a:t>[</a:t>
            </a:r>
            <a:r>
              <a:rPr lang="en-US" dirty="0">
                <a:solidFill>
                  <a:srgbClr val="C00000"/>
                </a:solidFill>
                <a:latin typeface="Courier New" panose="02070309020205020404" pitchFamily="49" charset="0"/>
                <a:cs typeface="Courier New" panose="02070309020205020404" pitchFamily="49" charset="0"/>
              </a:rPr>
              <a:t>'salary'</a:t>
            </a:r>
            <a:r>
              <a:rPr lang="en-US" dirty="0">
                <a:latin typeface="Courier New" panose="02070309020205020404" pitchFamily="49" charset="0"/>
                <a:cs typeface="Courier New" panose="02070309020205020404" pitchFamily="49" charset="0"/>
              </a:rPr>
              <a:t>]</a:t>
            </a:r>
          </a:p>
        </p:txBody>
      </p:sp>
      <p:sp>
        <p:nvSpPr>
          <p:cNvPr id="7" name="TextBox 6"/>
          <p:cNvSpPr txBox="1"/>
          <p:nvPr/>
        </p:nvSpPr>
        <p:spPr>
          <a:xfrm>
            <a:off x="984466" y="4078807"/>
            <a:ext cx="10418164" cy="830997"/>
          </a:xfrm>
          <a:prstGeom prst="rect">
            <a:avLst/>
          </a:prstGeom>
          <a:noFill/>
        </p:spPr>
        <p:txBody>
          <a:bodyPr wrap="square" rtlCol="0">
            <a:spAutoFit/>
          </a:bodyPr>
          <a:lstStyle/>
          <a:p>
            <a:r>
              <a:rPr lang="en-US" sz="2400" dirty="0"/>
              <a:t>When we need to select more than one column and/or make the output to be a </a:t>
            </a:r>
            <a:r>
              <a:rPr lang="en-US" sz="2400" dirty="0" err="1"/>
              <a:t>DataFrame</a:t>
            </a:r>
            <a:r>
              <a:rPr lang="en-US" sz="2400" dirty="0"/>
              <a:t>, we should use double brackets:</a:t>
            </a:r>
          </a:p>
        </p:txBody>
      </p:sp>
      <p:sp>
        <p:nvSpPr>
          <p:cNvPr id="8" name="TextBox 7"/>
          <p:cNvSpPr txBox="1"/>
          <p:nvPr/>
        </p:nvSpPr>
        <p:spPr>
          <a:xfrm>
            <a:off x="196400" y="4988881"/>
            <a:ext cx="10453566" cy="369332"/>
          </a:xfrm>
          <a:prstGeom prst="rect">
            <a:avLst/>
          </a:prstGeom>
          <a:noFill/>
          <a:ln>
            <a:noFill/>
          </a:ln>
        </p:spPr>
        <p:txBody>
          <a:bodyPr wrap="square" rtlCol="0">
            <a:spAutoFit/>
          </a:bodyPr>
          <a:lstStyle/>
          <a:p>
            <a:r>
              <a:rPr lang="en-US" dirty="0"/>
              <a:t>         </a:t>
            </a:r>
            <a:r>
              <a:rPr lang="en-US" sz="1600" dirty="0">
                <a:solidFill>
                  <a:schemeClr val="accent5">
                    <a:lumMod val="75000"/>
                  </a:schemeClr>
                </a:solidFill>
                <a:latin typeface="Courier New" panose="02070309020205020404" pitchFamily="49" charset="0"/>
                <a:cs typeface="Courier New" panose="02070309020205020404" pitchFamily="49" charset="0"/>
              </a:rPr>
              <a:t>In [ ]:</a:t>
            </a:r>
          </a:p>
        </p:txBody>
      </p:sp>
      <p:sp>
        <p:nvSpPr>
          <p:cNvPr id="9" name="TextBox 8"/>
          <p:cNvSpPr txBox="1"/>
          <p:nvPr/>
        </p:nvSpPr>
        <p:spPr>
          <a:xfrm>
            <a:off x="1642290" y="4988881"/>
            <a:ext cx="10268267" cy="646331"/>
          </a:xfrm>
          <a:prstGeom prst="rect">
            <a:avLst/>
          </a:prstGeom>
          <a:noFill/>
          <a:ln>
            <a:solidFill>
              <a:schemeClr val="bg2">
                <a:lumMod val="90000"/>
              </a:schemeClr>
            </a:solidFill>
          </a:ln>
        </p:spPr>
        <p:txBody>
          <a:bodyPr wrap="square" rtlCol="0">
            <a:spAutoFit/>
          </a:bodyPr>
          <a:lstStyle/>
          <a:p>
            <a:r>
              <a:rPr lang="en-US" i="1" dirty="0">
                <a:solidFill>
                  <a:schemeClr val="accent1">
                    <a:lumMod val="75000"/>
                  </a:schemeClr>
                </a:solidFill>
                <a:latin typeface="Courier New" panose="02070309020205020404" pitchFamily="49" charset="0"/>
                <a:cs typeface="Courier New" panose="02070309020205020404" pitchFamily="49" charset="0"/>
              </a:rPr>
              <a:t>#Select column salary:</a:t>
            </a:r>
          </a:p>
          <a:p>
            <a:r>
              <a:rPr lang="en-US" dirty="0" err="1">
                <a:solidFill>
                  <a:schemeClr val="bg2">
                    <a:lumMod val="25000"/>
                  </a:schemeClr>
                </a:solidFill>
                <a:latin typeface="Courier New" panose="02070309020205020404" pitchFamily="49" charset="0"/>
                <a:cs typeface="Courier New" panose="02070309020205020404" pitchFamily="49" charset="0"/>
              </a:rPr>
              <a:t>df</a:t>
            </a:r>
            <a:r>
              <a:rPr lang="en-US" dirty="0">
                <a:latin typeface="Courier New" panose="02070309020205020404" pitchFamily="49" charset="0"/>
                <a:cs typeface="Courier New" panose="02070309020205020404" pitchFamily="49" charset="0"/>
              </a:rPr>
              <a:t>[[</a:t>
            </a:r>
            <a:r>
              <a:rPr lang="en-US" dirty="0">
                <a:solidFill>
                  <a:srgbClr val="C00000"/>
                </a:solidFill>
                <a:latin typeface="Courier New" panose="02070309020205020404" pitchFamily="49" charset="0"/>
                <a:cs typeface="Courier New" panose="02070309020205020404" pitchFamily="49" charset="0"/>
              </a:rPr>
              <a:t>'</a:t>
            </a:r>
            <a:r>
              <a:rPr lang="en-US" dirty="0" err="1">
                <a:solidFill>
                  <a:srgbClr val="C00000"/>
                </a:solidFill>
                <a:latin typeface="Courier New" panose="02070309020205020404" pitchFamily="49" charset="0"/>
                <a:cs typeface="Courier New" panose="02070309020205020404" pitchFamily="49" charset="0"/>
              </a:rPr>
              <a:t>rank'</a:t>
            </a:r>
            <a:r>
              <a:rPr lang="en-US" dirty="0" err="1">
                <a:latin typeface="Courier New" panose="02070309020205020404" pitchFamily="49" charset="0"/>
                <a:cs typeface="Courier New" panose="02070309020205020404" pitchFamily="49" charset="0"/>
              </a:rPr>
              <a:t>,</a:t>
            </a:r>
            <a:r>
              <a:rPr lang="en-US" dirty="0" err="1">
                <a:solidFill>
                  <a:srgbClr val="C00000"/>
                </a:solidFill>
                <a:latin typeface="Courier New" panose="02070309020205020404" pitchFamily="49" charset="0"/>
                <a:cs typeface="Courier New" panose="02070309020205020404" pitchFamily="49" charset="0"/>
              </a:rPr>
              <a:t>'salary</a:t>
            </a:r>
            <a:r>
              <a:rPr lang="en-US" dirty="0">
                <a:solidFill>
                  <a:srgbClr val="C00000"/>
                </a:solidFill>
                <a:latin typeface="Courier New" panose="02070309020205020404" pitchFamily="49" charset="0"/>
                <a:cs typeface="Courier New" panose="02070309020205020404" pitchFamily="49" charset="0"/>
              </a:rPr>
              <a:t>'</a:t>
            </a:r>
            <a:r>
              <a:rPr lang="en-US" dirty="0">
                <a:latin typeface="Courier New" panose="02070309020205020404" pitchFamily="49" charset="0"/>
                <a:cs typeface="Courier New" panose="02070309020205020404" pitchFamily="49" charset="0"/>
              </a:rPr>
              <a:t>]]</a:t>
            </a:r>
          </a:p>
        </p:txBody>
      </p:sp>
    </p:spTree>
    <p:extLst>
      <p:ext uri="{BB962C8B-B14F-4D97-AF65-F5344CB8AC3E}">
        <p14:creationId xmlns:p14="http://schemas.microsoft.com/office/powerpoint/2010/main" val="190869229"/>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10515600" cy="1325563"/>
          </a:xfrm>
        </p:spPr>
        <p:txBody>
          <a:bodyPr>
            <a:normAutofit fontScale="90000"/>
          </a:bodyPr>
          <a:lstStyle/>
          <a:p>
            <a:r>
              <a:rPr lang="en-US" sz="6000" dirty="0">
                <a:solidFill>
                  <a:schemeClr val="accent2"/>
                </a:solidFill>
              </a:rPr>
              <a:t>Data Frames: method </a:t>
            </a:r>
            <a:r>
              <a:rPr lang="en-US" sz="6000" dirty="0" err="1">
                <a:solidFill>
                  <a:schemeClr val="accent2"/>
                </a:solidFill>
              </a:rPr>
              <a:t>iloc</a:t>
            </a:r>
            <a:r>
              <a:rPr lang="en-US" sz="6000" dirty="0">
                <a:solidFill>
                  <a:schemeClr val="accent2"/>
                </a:solidFill>
              </a:rPr>
              <a:t> (summary)</a:t>
            </a:r>
          </a:p>
        </p:txBody>
      </p:sp>
      <p:sp>
        <p:nvSpPr>
          <p:cNvPr id="4" name="Slide Number Placeholder 3"/>
          <p:cNvSpPr>
            <a:spLocks noGrp="1"/>
          </p:cNvSpPr>
          <p:nvPr>
            <p:ph type="sldNum" sz="quarter" idx="12"/>
          </p:nvPr>
        </p:nvSpPr>
        <p:spPr/>
        <p:txBody>
          <a:bodyPr/>
          <a:lstStyle/>
          <a:p>
            <a:fld id="{B841CA95-E0BC-48B5-948A-ECC494EB4D84}" type="slidenum">
              <a:rPr lang="en-US" smtClean="0"/>
              <a:t>37</a:t>
            </a:fld>
            <a:endParaRPr lang="en-US"/>
          </a:p>
        </p:txBody>
      </p:sp>
      <p:sp>
        <p:nvSpPr>
          <p:cNvPr id="14" name="TextBox 13"/>
          <p:cNvSpPr txBox="1"/>
          <p:nvPr/>
        </p:nvSpPr>
        <p:spPr>
          <a:xfrm>
            <a:off x="838200" y="1797118"/>
            <a:ext cx="10268267" cy="1200329"/>
          </a:xfrm>
          <a:prstGeom prst="rect">
            <a:avLst/>
          </a:prstGeom>
          <a:noFill/>
          <a:ln>
            <a:solidFill>
              <a:schemeClr val="bg2">
                <a:lumMod val="90000"/>
              </a:schemeClr>
            </a:solidFill>
          </a:ln>
        </p:spPr>
        <p:txBody>
          <a:bodyPr wrap="square" rtlCol="0">
            <a:spAutoFit/>
          </a:bodyPr>
          <a:lstStyle/>
          <a:p>
            <a:r>
              <a:rPr lang="en-US" dirty="0" err="1">
                <a:solidFill>
                  <a:schemeClr val="bg2">
                    <a:lumMod val="25000"/>
                  </a:schemeClr>
                </a:solidFill>
                <a:latin typeface="Courier New" panose="02070309020205020404" pitchFamily="49" charset="0"/>
                <a:cs typeface="Courier New" panose="02070309020205020404" pitchFamily="49" charset="0"/>
              </a:rPr>
              <a:t>df.iloc</a:t>
            </a:r>
            <a:r>
              <a:rPr lang="en-US" dirty="0">
                <a:latin typeface="Courier New" panose="02070309020205020404" pitchFamily="49" charset="0"/>
                <a:cs typeface="Courier New" panose="02070309020205020404" pitchFamily="49" charset="0"/>
              </a:rPr>
              <a:t>[</a:t>
            </a:r>
            <a:r>
              <a:rPr lang="en-US" dirty="0">
                <a:solidFill>
                  <a:schemeClr val="accent6">
                    <a:lumMod val="75000"/>
                  </a:schemeClr>
                </a:solidFill>
                <a:latin typeface="Courier New" panose="02070309020205020404" pitchFamily="49" charset="0"/>
                <a:cs typeface="Courier New" panose="02070309020205020404" pitchFamily="49" charset="0"/>
              </a:rPr>
              <a:t>0</a:t>
            </a:r>
            <a:r>
              <a:rPr lang="en-US" dirty="0">
                <a:latin typeface="Courier New" panose="02070309020205020404" pitchFamily="49" charset="0"/>
                <a:cs typeface="Courier New" panose="02070309020205020404" pitchFamily="49" charset="0"/>
              </a:rPr>
              <a:t>]  </a:t>
            </a:r>
            <a:r>
              <a:rPr lang="en-US" i="1" dirty="0">
                <a:solidFill>
                  <a:schemeClr val="accent1">
                    <a:lumMod val="75000"/>
                  </a:schemeClr>
                </a:solidFill>
                <a:latin typeface="Courier New" panose="02070309020205020404" pitchFamily="49" charset="0"/>
                <a:cs typeface="Courier New" panose="02070309020205020404" pitchFamily="49" charset="0"/>
              </a:rPr>
              <a:t># First row of a data frame</a:t>
            </a:r>
          </a:p>
          <a:p>
            <a:r>
              <a:rPr lang="en-US" dirty="0" err="1">
                <a:solidFill>
                  <a:schemeClr val="bg2">
                    <a:lumMod val="25000"/>
                  </a:schemeClr>
                </a:solidFill>
                <a:latin typeface="Courier New" panose="02070309020205020404" pitchFamily="49" charset="0"/>
                <a:cs typeface="Courier New" panose="02070309020205020404" pitchFamily="49" charset="0"/>
              </a:rPr>
              <a:t>df.iloc</a:t>
            </a:r>
            <a:r>
              <a:rPr lang="en-US" dirty="0">
                <a:latin typeface="Courier New" panose="02070309020205020404" pitchFamily="49" charset="0"/>
                <a:cs typeface="Courier New" panose="02070309020205020404" pitchFamily="49" charset="0"/>
              </a:rPr>
              <a:t>[</a:t>
            </a:r>
            <a:r>
              <a:rPr lang="en-US" i="1" dirty="0">
                <a:solidFill>
                  <a:schemeClr val="accent6">
                    <a:lumMod val="75000"/>
                  </a:schemeClr>
                </a:solidFill>
                <a:latin typeface="Courier New" panose="02070309020205020404" pitchFamily="49" charset="0"/>
                <a:cs typeface="Courier New" panose="02070309020205020404" pitchFamily="49" charset="0"/>
              </a:rPr>
              <a:t>i</a:t>
            </a:r>
            <a:r>
              <a:rPr lang="en-US" dirty="0">
                <a:latin typeface="Courier New" panose="02070309020205020404" pitchFamily="49" charset="0"/>
                <a:cs typeface="Courier New" panose="02070309020205020404" pitchFamily="49" charset="0"/>
              </a:rPr>
              <a:t>]  </a:t>
            </a:r>
            <a:r>
              <a:rPr lang="en-US" i="1" dirty="0">
                <a:solidFill>
                  <a:schemeClr val="accent1">
                    <a:lumMod val="75000"/>
                  </a:schemeClr>
                </a:solidFill>
                <a:latin typeface="Courier New" panose="02070309020205020404" pitchFamily="49" charset="0"/>
                <a:cs typeface="Courier New" panose="02070309020205020404" pitchFamily="49" charset="0"/>
              </a:rPr>
              <a:t>#(</a:t>
            </a:r>
            <a:r>
              <a:rPr lang="en-US" i="1" dirty="0" err="1">
                <a:solidFill>
                  <a:schemeClr val="accent1">
                    <a:lumMod val="75000"/>
                  </a:schemeClr>
                </a:solidFill>
                <a:latin typeface="Courier New" panose="02070309020205020404" pitchFamily="49" charset="0"/>
                <a:cs typeface="Courier New" panose="02070309020205020404" pitchFamily="49" charset="0"/>
              </a:rPr>
              <a:t>i</a:t>
            </a:r>
            <a:r>
              <a:rPr lang="en-US" i="1" dirty="0">
                <a:solidFill>
                  <a:schemeClr val="accent1">
                    <a:lumMod val="75000"/>
                  </a:schemeClr>
                </a:solidFill>
                <a:latin typeface="Courier New" panose="02070309020205020404" pitchFamily="49" charset="0"/>
                <a:cs typeface="Courier New" panose="02070309020205020404" pitchFamily="49" charset="0"/>
              </a:rPr>
              <a:t>)</a:t>
            </a:r>
            <a:r>
              <a:rPr lang="en-US" i="1" dirty="0" err="1">
                <a:solidFill>
                  <a:schemeClr val="accent1">
                    <a:lumMod val="75000"/>
                  </a:schemeClr>
                </a:solidFill>
                <a:latin typeface="Courier New" panose="02070309020205020404" pitchFamily="49" charset="0"/>
                <a:cs typeface="Courier New" panose="02070309020205020404" pitchFamily="49" charset="0"/>
              </a:rPr>
              <a:t>th</a:t>
            </a:r>
            <a:r>
              <a:rPr lang="en-US" i="1" dirty="0">
                <a:solidFill>
                  <a:schemeClr val="accent1">
                    <a:lumMod val="75000"/>
                  </a:schemeClr>
                </a:solidFill>
                <a:latin typeface="Courier New" panose="02070309020205020404" pitchFamily="49" charset="0"/>
                <a:cs typeface="Courier New" panose="02070309020205020404" pitchFamily="49" charset="0"/>
              </a:rPr>
              <a:t> row </a:t>
            </a:r>
          </a:p>
          <a:p>
            <a:r>
              <a:rPr lang="en-US" dirty="0" err="1">
                <a:solidFill>
                  <a:schemeClr val="bg2">
                    <a:lumMod val="25000"/>
                  </a:schemeClr>
                </a:solidFill>
                <a:latin typeface="Courier New" panose="02070309020205020404" pitchFamily="49" charset="0"/>
                <a:cs typeface="Courier New" panose="02070309020205020404" pitchFamily="49" charset="0"/>
              </a:rPr>
              <a:t>df.iloc</a:t>
            </a:r>
            <a:r>
              <a:rPr lang="en-US" dirty="0">
                <a:latin typeface="Courier New" panose="02070309020205020404" pitchFamily="49" charset="0"/>
                <a:cs typeface="Courier New" panose="02070309020205020404" pitchFamily="49" charset="0"/>
              </a:rPr>
              <a:t>[</a:t>
            </a:r>
            <a:r>
              <a:rPr lang="en-US" dirty="0">
                <a:solidFill>
                  <a:schemeClr val="accent6">
                    <a:lumMod val="75000"/>
                  </a:schemeClr>
                </a:solidFill>
                <a:latin typeface="Courier New" panose="02070309020205020404" pitchFamily="49" charset="0"/>
                <a:cs typeface="Courier New" panose="02070309020205020404" pitchFamily="49" charset="0"/>
              </a:rPr>
              <a:t>-1</a:t>
            </a:r>
            <a:r>
              <a:rPr lang="en-US" dirty="0">
                <a:latin typeface="Courier New" panose="02070309020205020404" pitchFamily="49" charset="0"/>
                <a:cs typeface="Courier New" panose="02070309020205020404" pitchFamily="49" charset="0"/>
              </a:rPr>
              <a:t>] </a:t>
            </a:r>
            <a:r>
              <a:rPr lang="en-US" i="1" dirty="0">
                <a:solidFill>
                  <a:schemeClr val="accent1">
                    <a:lumMod val="75000"/>
                  </a:schemeClr>
                </a:solidFill>
                <a:latin typeface="Courier New" panose="02070309020205020404" pitchFamily="49" charset="0"/>
                <a:cs typeface="Courier New" panose="02070309020205020404" pitchFamily="49" charset="0"/>
              </a:rPr>
              <a:t># Last row </a:t>
            </a:r>
          </a:p>
          <a:p>
            <a:endParaRPr lang="en-US" dirty="0">
              <a:latin typeface="Courier New" panose="02070309020205020404" pitchFamily="49" charset="0"/>
              <a:cs typeface="Courier New" panose="02070309020205020404" pitchFamily="49" charset="0"/>
            </a:endParaRPr>
          </a:p>
        </p:txBody>
      </p:sp>
      <p:sp>
        <p:nvSpPr>
          <p:cNvPr id="9" name="TextBox 8"/>
          <p:cNvSpPr txBox="1"/>
          <p:nvPr/>
        </p:nvSpPr>
        <p:spPr>
          <a:xfrm>
            <a:off x="834735" y="3269170"/>
            <a:ext cx="10268267" cy="923330"/>
          </a:xfrm>
          <a:prstGeom prst="rect">
            <a:avLst/>
          </a:prstGeom>
          <a:noFill/>
          <a:ln>
            <a:solidFill>
              <a:schemeClr val="bg2">
                <a:lumMod val="90000"/>
              </a:schemeClr>
            </a:solidFill>
          </a:ln>
        </p:spPr>
        <p:txBody>
          <a:bodyPr wrap="square" rtlCol="0">
            <a:spAutoFit/>
          </a:bodyPr>
          <a:lstStyle/>
          <a:p>
            <a:r>
              <a:rPr lang="en-US" dirty="0" err="1">
                <a:solidFill>
                  <a:schemeClr val="bg2">
                    <a:lumMod val="25000"/>
                  </a:schemeClr>
                </a:solidFill>
                <a:latin typeface="Courier New" panose="02070309020205020404" pitchFamily="49" charset="0"/>
                <a:cs typeface="Courier New" panose="02070309020205020404" pitchFamily="49" charset="0"/>
              </a:rPr>
              <a:t>df.iloc</a:t>
            </a:r>
            <a:r>
              <a:rPr lang="en-US" dirty="0">
                <a:latin typeface="Courier New" panose="02070309020205020404" pitchFamily="49" charset="0"/>
                <a:cs typeface="Courier New" panose="02070309020205020404" pitchFamily="49" charset="0"/>
              </a:rPr>
              <a:t>[:, </a:t>
            </a:r>
            <a:r>
              <a:rPr lang="en-US" dirty="0">
                <a:solidFill>
                  <a:schemeClr val="accent6">
                    <a:lumMod val="75000"/>
                  </a:schemeClr>
                </a:solidFill>
                <a:latin typeface="Courier New" panose="02070309020205020404" pitchFamily="49" charset="0"/>
                <a:cs typeface="Courier New" panose="02070309020205020404" pitchFamily="49" charset="0"/>
              </a:rPr>
              <a:t>0</a:t>
            </a:r>
            <a:r>
              <a:rPr lang="en-US" dirty="0">
                <a:latin typeface="Courier New" panose="02070309020205020404" pitchFamily="49" charset="0"/>
                <a:cs typeface="Courier New" panose="02070309020205020404" pitchFamily="49" charset="0"/>
              </a:rPr>
              <a:t>]  </a:t>
            </a:r>
            <a:r>
              <a:rPr lang="en-US" i="1" dirty="0">
                <a:solidFill>
                  <a:schemeClr val="accent1">
                    <a:lumMod val="75000"/>
                  </a:schemeClr>
                </a:solidFill>
                <a:latin typeface="Courier New" panose="02070309020205020404" pitchFamily="49" charset="0"/>
                <a:cs typeface="Courier New" panose="02070309020205020404" pitchFamily="49" charset="0"/>
              </a:rPr>
              <a:t># First column</a:t>
            </a:r>
          </a:p>
          <a:p>
            <a:r>
              <a:rPr lang="en-US" dirty="0" err="1">
                <a:solidFill>
                  <a:schemeClr val="bg2">
                    <a:lumMod val="25000"/>
                  </a:schemeClr>
                </a:solidFill>
                <a:latin typeface="Courier New" panose="02070309020205020404" pitchFamily="49" charset="0"/>
                <a:cs typeface="Courier New" panose="02070309020205020404" pitchFamily="49" charset="0"/>
              </a:rPr>
              <a:t>df.iloc</a:t>
            </a:r>
            <a:r>
              <a:rPr lang="en-US" dirty="0">
                <a:latin typeface="Courier New" panose="02070309020205020404" pitchFamily="49" charset="0"/>
                <a:cs typeface="Courier New" panose="02070309020205020404" pitchFamily="49" charset="0"/>
              </a:rPr>
              <a:t>[:, </a:t>
            </a:r>
            <a:r>
              <a:rPr lang="en-US" dirty="0">
                <a:solidFill>
                  <a:schemeClr val="accent6">
                    <a:lumMod val="75000"/>
                  </a:schemeClr>
                </a:solidFill>
                <a:latin typeface="Courier New" panose="02070309020205020404" pitchFamily="49" charset="0"/>
                <a:cs typeface="Courier New" panose="02070309020205020404" pitchFamily="49" charset="0"/>
              </a:rPr>
              <a:t>-1</a:t>
            </a:r>
            <a:r>
              <a:rPr lang="en-US" dirty="0">
                <a:latin typeface="Courier New" panose="02070309020205020404" pitchFamily="49" charset="0"/>
                <a:cs typeface="Courier New" panose="02070309020205020404" pitchFamily="49" charset="0"/>
              </a:rPr>
              <a:t>] </a:t>
            </a:r>
            <a:r>
              <a:rPr lang="en-US" i="1" dirty="0">
                <a:solidFill>
                  <a:schemeClr val="accent1">
                    <a:lumMod val="75000"/>
                  </a:schemeClr>
                </a:solidFill>
                <a:latin typeface="Courier New" panose="02070309020205020404" pitchFamily="49" charset="0"/>
                <a:cs typeface="Courier New" panose="02070309020205020404" pitchFamily="49" charset="0"/>
              </a:rPr>
              <a:t># Last column </a:t>
            </a:r>
          </a:p>
          <a:p>
            <a:endParaRPr lang="en-US" dirty="0">
              <a:latin typeface="Courier New" panose="02070309020205020404" pitchFamily="49" charset="0"/>
              <a:cs typeface="Courier New" panose="02070309020205020404" pitchFamily="49" charset="0"/>
            </a:endParaRPr>
          </a:p>
        </p:txBody>
      </p:sp>
      <p:sp>
        <p:nvSpPr>
          <p:cNvPr id="10" name="TextBox 9"/>
          <p:cNvSpPr txBox="1"/>
          <p:nvPr/>
        </p:nvSpPr>
        <p:spPr>
          <a:xfrm>
            <a:off x="834735" y="4588817"/>
            <a:ext cx="10268267" cy="1477328"/>
          </a:xfrm>
          <a:prstGeom prst="rect">
            <a:avLst/>
          </a:prstGeom>
          <a:noFill/>
          <a:ln>
            <a:solidFill>
              <a:schemeClr val="bg2">
                <a:lumMod val="90000"/>
              </a:schemeClr>
            </a:solidFill>
          </a:ln>
        </p:spPr>
        <p:txBody>
          <a:bodyPr wrap="square" rtlCol="0">
            <a:spAutoFit/>
          </a:bodyPr>
          <a:lstStyle/>
          <a:p>
            <a:r>
              <a:rPr lang="en-US" dirty="0" err="1">
                <a:solidFill>
                  <a:schemeClr val="bg2">
                    <a:lumMod val="25000"/>
                  </a:schemeClr>
                </a:solidFill>
                <a:latin typeface="Courier New" panose="02070309020205020404" pitchFamily="49" charset="0"/>
                <a:cs typeface="Courier New" panose="02070309020205020404" pitchFamily="49" charset="0"/>
              </a:rPr>
              <a:t>df.iloc</a:t>
            </a:r>
            <a:r>
              <a:rPr lang="en-US" dirty="0">
                <a:latin typeface="Courier New" panose="02070309020205020404" pitchFamily="49" charset="0"/>
                <a:cs typeface="Courier New" panose="02070309020205020404" pitchFamily="49" charset="0"/>
              </a:rPr>
              <a:t>[</a:t>
            </a:r>
            <a:r>
              <a:rPr lang="en-US" dirty="0">
                <a:solidFill>
                  <a:schemeClr val="accent6">
                    <a:lumMod val="75000"/>
                  </a:schemeClr>
                </a:solidFill>
                <a:latin typeface="Courier New" panose="02070309020205020404" pitchFamily="49" charset="0"/>
                <a:cs typeface="Courier New" panose="02070309020205020404" pitchFamily="49" charset="0"/>
              </a:rPr>
              <a:t>0:7</a:t>
            </a:r>
            <a:r>
              <a:rPr lang="en-US" dirty="0">
                <a:latin typeface="Courier New" panose="02070309020205020404" pitchFamily="49" charset="0"/>
                <a:cs typeface="Courier New" panose="02070309020205020404" pitchFamily="49" charset="0"/>
              </a:rPr>
              <a:t>]       </a:t>
            </a:r>
            <a:r>
              <a:rPr lang="en-US" i="1" dirty="0">
                <a:solidFill>
                  <a:schemeClr val="accent1">
                    <a:lumMod val="75000"/>
                  </a:schemeClr>
                </a:solidFill>
                <a:latin typeface="Courier New" panose="02070309020205020404" pitchFamily="49" charset="0"/>
                <a:cs typeface="Courier New" panose="02070309020205020404" pitchFamily="49" charset="0"/>
              </a:rPr>
              <a:t>#First 7 rows </a:t>
            </a:r>
          </a:p>
          <a:p>
            <a:r>
              <a:rPr lang="en-US" dirty="0" err="1">
                <a:solidFill>
                  <a:schemeClr val="bg2">
                    <a:lumMod val="25000"/>
                  </a:schemeClr>
                </a:solidFill>
                <a:latin typeface="Courier New" panose="02070309020205020404" pitchFamily="49" charset="0"/>
                <a:cs typeface="Courier New" panose="02070309020205020404" pitchFamily="49" charset="0"/>
              </a:rPr>
              <a:t>df.iloc</a:t>
            </a:r>
            <a:r>
              <a:rPr lang="en-US" dirty="0">
                <a:latin typeface="Courier New" panose="02070309020205020404" pitchFamily="49" charset="0"/>
                <a:cs typeface="Courier New" panose="02070309020205020404" pitchFamily="49" charset="0"/>
              </a:rPr>
              <a:t>[</a:t>
            </a:r>
            <a:r>
              <a:rPr lang="en-US" i="1" dirty="0">
                <a:solidFill>
                  <a:schemeClr val="accent6">
                    <a:lumMod val="75000"/>
                  </a:schemeClr>
                </a:solidFill>
                <a:latin typeface="Courier New" panose="02070309020205020404" pitchFamily="49" charset="0"/>
                <a:cs typeface="Courier New" panose="02070309020205020404" pitchFamily="49" charset="0"/>
              </a:rPr>
              <a:t>:, 0:2</a:t>
            </a:r>
            <a:r>
              <a:rPr lang="en-US" dirty="0">
                <a:latin typeface="Courier New" panose="02070309020205020404" pitchFamily="49" charset="0"/>
                <a:cs typeface="Courier New" panose="02070309020205020404" pitchFamily="49" charset="0"/>
              </a:rPr>
              <a:t>]    </a:t>
            </a:r>
            <a:r>
              <a:rPr lang="en-US" i="1" dirty="0">
                <a:solidFill>
                  <a:schemeClr val="accent1">
                    <a:lumMod val="75000"/>
                  </a:schemeClr>
                </a:solidFill>
                <a:latin typeface="Courier New" panose="02070309020205020404" pitchFamily="49" charset="0"/>
                <a:cs typeface="Courier New" panose="02070309020205020404" pitchFamily="49" charset="0"/>
              </a:rPr>
              <a:t>#First 2 columns</a:t>
            </a:r>
          </a:p>
          <a:p>
            <a:r>
              <a:rPr lang="en-US" dirty="0" err="1">
                <a:solidFill>
                  <a:schemeClr val="bg2">
                    <a:lumMod val="25000"/>
                  </a:schemeClr>
                </a:solidFill>
                <a:latin typeface="Courier New" panose="02070309020205020404" pitchFamily="49" charset="0"/>
                <a:cs typeface="Courier New" panose="02070309020205020404" pitchFamily="49" charset="0"/>
              </a:rPr>
              <a:t>df.iloc</a:t>
            </a:r>
            <a:r>
              <a:rPr lang="en-US" dirty="0">
                <a:latin typeface="Courier New" panose="02070309020205020404" pitchFamily="49" charset="0"/>
                <a:cs typeface="Courier New" panose="02070309020205020404" pitchFamily="49" charset="0"/>
              </a:rPr>
              <a:t>[</a:t>
            </a:r>
            <a:r>
              <a:rPr lang="en-US" i="1" dirty="0">
                <a:solidFill>
                  <a:schemeClr val="accent6">
                    <a:lumMod val="75000"/>
                  </a:schemeClr>
                </a:solidFill>
                <a:latin typeface="Courier New" panose="02070309020205020404" pitchFamily="49" charset="0"/>
                <a:cs typeface="Courier New" panose="02070309020205020404" pitchFamily="49" charset="0"/>
              </a:rPr>
              <a:t>1:3, 0:2</a:t>
            </a:r>
            <a:r>
              <a:rPr lang="en-US" dirty="0">
                <a:latin typeface="Courier New" panose="02070309020205020404" pitchFamily="49" charset="0"/>
                <a:cs typeface="Courier New" panose="02070309020205020404" pitchFamily="49" charset="0"/>
              </a:rPr>
              <a:t>]  </a:t>
            </a:r>
            <a:r>
              <a:rPr lang="en-US" i="1" dirty="0">
                <a:solidFill>
                  <a:schemeClr val="accent1">
                    <a:lumMod val="75000"/>
                  </a:schemeClr>
                </a:solidFill>
                <a:latin typeface="Courier New" panose="02070309020205020404" pitchFamily="49" charset="0"/>
                <a:cs typeface="Courier New" panose="02070309020205020404" pitchFamily="49" charset="0"/>
              </a:rPr>
              <a:t>#First and Second rows and first 2 columns</a:t>
            </a:r>
          </a:p>
          <a:p>
            <a:r>
              <a:rPr lang="en-US" dirty="0" err="1">
                <a:solidFill>
                  <a:schemeClr val="bg2">
                    <a:lumMod val="25000"/>
                  </a:schemeClr>
                </a:solidFill>
                <a:latin typeface="Courier New" panose="02070309020205020404" pitchFamily="49" charset="0"/>
                <a:cs typeface="Courier New" panose="02070309020205020404" pitchFamily="49" charset="0"/>
              </a:rPr>
              <a:t>df.iloc</a:t>
            </a:r>
            <a:r>
              <a:rPr lang="en-US" dirty="0">
                <a:latin typeface="Courier New" panose="02070309020205020404" pitchFamily="49" charset="0"/>
                <a:cs typeface="Courier New" panose="02070309020205020404" pitchFamily="49" charset="0"/>
              </a:rPr>
              <a:t>[[</a:t>
            </a:r>
            <a:r>
              <a:rPr lang="en-US" i="1" dirty="0">
                <a:solidFill>
                  <a:schemeClr val="accent6">
                    <a:lumMod val="75000"/>
                  </a:schemeClr>
                </a:solidFill>
                <a:latin typeface="Courier New" panose="02070309020205020404" pitchFamily="49" charset="0"/>
                <a:cs typeface="Courier New" panose="02070309020205020404" pitchFamily="49" charset="0"/>
              </a:rPr>
              <a:t>0,5</a:t>
            </a:r>
            <a:r>
              <a:rPr lang="en-US" dirty="0">
                <a:latin typeface="Courier New" panose="02070309020205020404" pitchFamily="49" charset="0"/>
                <a:cs typeface="Courier New" panose="02070309020205020404" pitchFamily="49" charset="0"/>
              </a:rPr>
              <a:t>]</a:t>
            </a:r>
            <a:r>
              <a:rPr lang="en-US" i="1" dirty="0">
                <a:solidFill>
                  <a:schemeClr val="accent6">
                    <a:lumMod val="75000"/>
                  </a:schemeClr>
                </a:solidFill>
                <a:latin typeface="Courier New" panose="02070309020205020404" pitchFamily="49" charset="0"/>
                <a:cs typeface="Courier New" panose="02070309020205020404" pitchFamily="49" charset="0"/>
              </a:rPr>
              <a:t>, </a:t>
            </a:r>
            <a:r>
              <a:rPr lang="en-US" dirty="0">
                <a:latin typeface="Courier New" panose="02070309020205020404" pitchFamily="49" charset="0"/>
                <a:cs typeface="Courier New" panose="02070309020205020404" pitchFamily="49" charset="0"/>
              </a:rPr>
              <a:t>[</a:t>
            </a:r>
            <a:r>
              <a:rPr lang="en-US" i="1" dirty="0">
                <a:solidFill>
                  <a:schemeClr val="accent6">
                    <a:lumMod val="75000"/>
                  </a:schemeClr>
                </a:solidFill>
                <a:latin typeface="Courier New" panose="02070309020205020404" pitchFamily="49" charset="0"/>
                <a:cs typeface="Courier New" panose="02070309020205020404" pitchFamily="49" charset="0"/>
              </a:rPr>
              <a:t>1,3</a:t>
            </a:r>
            <a:r>
              <a:rPr lang="en-US" dirty="0">
                <a:latin typeface="Courier New" panose="02070309020205020404" pitchFamily="49" charset="0"/>
                <a:cs typeface="Courier New" panose="02070309020205020404" pitchFamily="49" charset="0"/>
              </a:rPr>
              <a:t>]]  </a:t>
            </a:r>
            <a:r>
              <a:rPr lang="en-US" i="1" dirty="0">
                <a:solidFill>
                  <a:schemeClr val="accent1">
                    <a:lumMod val="75000"/>
                  </a:schemeClr>
                </a:solidFill>
                <a:latin typeface="Courier New" panose="02070309020205020404" pitchFamily="49" charset="0"/>
                <a:cs typeface="Courier New" panose="02070309020205020404" pitchFamily="49" charset="0"/>
              </a:rPr>
              <a:t>#1</a:t>
            </a:r>
            <a:r>
              <a:rPr lang="en-US" i="1" baseline="30000" dirty="0">
                <a:solidFill>
                  <a:schemeClr val="accent1">
                    <a:lumMod val="75000"/>
                  </a:schemeClr>
                </a:solidFill>
                <a:latin typeface="Courier New" panose="02070309020205020404" pitchFamily="49" charset="0"/>
                <a:cs typeface="Courier New" panose="02070309020205020404" pitchFamily="49" charset="0"/>
              </a:rPr>
              <a:t>st</a:t>
            </a:r>
            <a:r>
              <a:rPr lang="en-US" i="1" dirty="0">
                <a:solidFill>
                  <a:schemeClr val="accent1">
                    <a:lumMod val="75000"/>
                  </a:schemeClr>
                </a:solidFill>
                <a:latin typeface="Courier New" panose="02070309020205020404" pitchFamily="49" charset="0"/>
                <a:cs typeface="Courier New" panose="02070309020205020404" pitchFamily="49" charset="0"/>
              </a:rPr>
              <a:t> and 5</a:t>
            </a:r>
            <a:r>
              <a:rPr lang="en-US" i="1" baseline="30000" dirty="0">
                <a:solidFill>
                  <a:schemeClr val="accent1">
                    <a:lumMod val="75000"/>
                  </a:schemeClr>
                </a:solidFill>
                <a:latin typeface="Courier New" panose="02070309020205020404" pitchFamily="49" charset="0"/>
                <a:cs typeface="Courier New" panose="02070309020205020404" pitchFamily="49" charset="0"/>
              </a:rPr>
              <a:t>th</a:t>
            </a:r>
            <a:r>
              <a:rPr lang="en-US" i="1" dirty="0">
                <a:solidFill>
                  <a:schemeClr val="accent1">
                    <a:lumMod val="75000"/>
                  </a:schemeClr>
                </a:solidFill>
                <a:latin typeface="Courier New" panose="02070309020205020404" pitchFamily="49" charset="0"/>
                <a:cs typeface="Courier New" panose="02070309020205020404" pitchFamily="49" charset="0"/>
              </a:rPr>
              <a:t> rows and</a:t>
            </a:r>
          </a:p>
          <a:p>
            <a:endParaRPr lang="en-US" dirty="0">
              <a:latin typeface="Courier New" panose="02070309020205020404" pitchFamily="49" charset="0"/>
              <a:cs typeface="Courier New" panose="02070309020205020404" pitchFamily="49" charset="0"/>
            </a:endParaRPr>
          </a:p>
        </p:txBody>
      </p:sp>
    </p:spTree>
    <p:extLst>
      <p:ext uri="{BB962C8B-B14F-4D97-AF65-F5344CB8AC3E}">
        <p14:creationId xmlns:p14="http://schemas.microsoft.com/office/powerpoint/2010/main" val="886444997"/>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10515600" cy="1325563"/>
          </a:xfrm>
        </p:spPr>
        <p:txBody>
          <a:bodyPr>
            <a:normAutofit/>
          </a:bodyPr>
          <a:lstStyle/>
          <a:p>
            <a:r>
              <a:rPr lang="en-US" sz="6000" dirty="0">
                <a:solidFill>
                  <a:schemeClr val="accent2"/>
                </a:solidFill>
              </a:rPr>
              <a:t>Aggregation Functions in Pandas</a:t>
            </a:r>
          </a:p>
        </p:txBody>
      </p:sp>
      <p:sp>
        <p:nvSpPr>
          <p:cNvPr id="4" name="Slide Number Placeholder 3"/>
          <p:cNvSpPr>
            <a:spLocks noGrp="1"/>
          </p:cNvSpPr>
          <p:nvPr>
            <p:ph type="sldNum" sz="quarter" idx="12"/>
          </p:nvPr>
        </p:nvSpPr>
        <p:spPr/>
        <p:txBody>
          <a:bodyPr/>
          <a:lstStyle/>
          <a:p>
            <a:fld id="{B841CA95-E0BC-48B5-948A-ECC494EB4D84}" type="slidenum">
              <a:rPr lang="en-US" smtClean="0"/>
              <a:t>38</a:t>
            </a:fld>
            <a:endParaRPr lang="en-US"/>
          </a:p>
        </p:txBody>
      </p:sp>
      <p:sp>
        <p:nvSpPr>
          <p:cNvPr id="7" name="TextBox 6"/>
          <p:cNvSpPr txBox="1"/>
          <p:nvPr/>
        </p:nvSpPr>
        <p:spPr>
          <a:xfrm>
            <a:off x="991089" y="1770269"/>
            <a:ext cx="10418164" cy="4154984"/>
          </a:xfrm>
          <a:prstGeom prst="rect">
            <a:avLst/>
          </a:prstGeom>
          <a:noFill/>
        </p:spPr>
        <p:txBody>
          <a:bodyPr wrap="square" rtlCol="0">
            <a:spAutoFit/>
          </a:bodyPr>
          <a:lstStyle/>
          <a:p>
            <a:r>
              <a:rPr lang="en-US" sz="2400" dirty="0"/>
              <a:t>Aggregation - computing a summary statistic about each group, i.e.</a:t>
            </a:r>
          </a:p>
          <a:p>
            <a:pPr marL="800100" lvl="1" indent="-342900">
              <a:buFont typeface="Arial" panose="020B0604020202020204" pitchFamily="34" charset="0"/>
              <a:buChar char="•"/>
            </a:pPr>
            <a:r>
              <a:rPr lang="en-US" sz="2400" dirty="0"/>
              <a:t>compute group sums or means</a:t>
            </a:r>
          </a:p>
          <a:p>
            <a:pPr marL="800100" lvl="1" indent="-342900">
              <a:buFont typeface="Arial" panose="020B0604020202020204" pitchFamily="34" charset="0"/>
              <a:buChar char="•"/>
            </a:pPr>
            <a:r>
              <a:rPr lang="en-US" sz="2400" dirty="0"/>
              <a:t>compute group sizes/counts</a:t>
            </a:r>
          </a:p>
          <a:p>
            <a:pPr lvl="1"/>
            <a:endParaRPr lang="en-US" sz="2400" dirty="0"/>
          </a:p>
          <a:p>
            <a:r>
              <a:rPr lang="en-US" sz="2400" dirty="0"/>
              <a:t>Common aggregation functions:</a:t>
            </a:r>
          </a:p>
          <a:p>
            <a:endParaRPr lang="en-US" sz="2400" dirty="0"/>
          </a:p>
          <a:p>
            <a:pPr lvl="1"/>
            <a:r>
              <a:rPr lang="en-US" sz="2400" dirty="0"/>
              <a:t>min, max</a:t>
            </a:r>
          </a:p>
          <a:p>
            <a:pPr lvl="1"/>
            <a:r>
              <a:rPr lang="en-US" sz="2400" dirty="0"/>
              <a:t>count, sum, prod</a:t>
            </a:r>
          </a:p>
          <a:p>
            <a:pPr lvl="1"/>
            <a:r>
              <a:rPr lang="en-US" sz="2400" dirty="0"/>
              <a:t>mean, median, mode, mad</a:t>
            </a:r>
          </a:p>
          <a:p>
            <a:pPr lvl="1"/>
            <a:r>
              <a:rPr lang="en-US" sz="2400" dirty="0" err="1"/>
              <a:t>std</a:t>
            </a:r>
            <a:r>
              <a:rPr lang="en-US" sz="2400" dirty="0"/>
              <a:t>, </a:t>
            </a:r>
            <a:r>
              <a:rPr lang="en-US" sz="2400" dirty="0" err="1"/>
              <a:t>var</a:t>
            </a:r>
            <a:endParaRPr lang="en-US" sz="2400" dirty="0"/>
          </a:p>
          <a:p>
            <a:r>
              <a:rPr lang="en-US" sz="2400" dirty="0"/>
              <a:t> </a:t>
            </a:r>
          </a:p>
        </p:txBody>
      </p:sp>
    </p:spTree>
    <p:extLst>
      <p:ext uri="{BB962C8B-B14F-4D97-AF65-F5344CB8AC3E}">
        <p14:creationId xmlns:p14="http://schemas.microsoft.com/office/powerpoint/2010/main" val="2097279667"/>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10515600" cy="1325563"/>
          </a:xfrm>
        </p:spPr>
        <p:txBody>
          <a:bodyPr>
            <a:normAutofit/>
          </a:bodyPr>
          <a:lstStyle/>
          <a:p>
            <a:r>
              <a:rPr lang="en-US" sz="6000" dirty="0">
                <a:solidFill>
                  <a:schemeClr val="accent2"/>
                </a:solidFill>
              </a:rPr>
              <a:t>Aggregation Functions in Pandas</a:t>
            </a:r>
          </a:p>
        </p:txBody>
      </p:sp>
      <p:sp>
        <p:nvSpPr>
          <p:cNvPr id="4" name="Slide Number Placeholder 3"/>
          <p:cNvSpPr>
            <a:spLocks noGrp="1"/>
          </p:cNvSpPr>
          <p:nvPr>
            <p:ph type="sldNum" sz="quarter" idx="12"/>
          </p:nvPr>
        </p:nvSpPr>
        <p:spPr/>
        <p:txBody>
          <a:bodyPr/>
          <a:lstStyle/>
          <a:p>
            <a:fld id="{B841CA95-E0BC-48B5-948A-ECC494EB4D84}" type="slidenum">
              <a:rPr lang="en-US" smtClean="0"/>
              <a:t>39</a:t>
            </a:fld>
            <a:endParaRPr lang="en-US"/>
          </a:p>
        </p:txBody>
      </p:sp>
      <p:sp>
        <p:nvSpPr>
          <p:cNvPr id="7" name="TextBox 6"/>
          <p:cNvSpPr txBox="1"/>
          <p:nvPr/>
        </p:nvSpPr>
        <p:spPr>
          <a:xfrm>
            <a:off x="991089" y="1770269"/>
            <a:ext cx="10418164" cy="830997"/>
          </a:xfrm>
          <a:prstGeom prst="rect">
            <a:avLst/>
          </a:prstGeom>
          <a:noFill/>
        </p:spPr>
        <p:txBody>
          <a:bodyPr wrap="square" rtlCol="0">
            <a:spAutoFit/>
          </a:bodyPr>
          <a:lstStyle/>
          <a:p>
            <a:r>
              <a:rPr lang="en-US" sz="2400" dirty="0" err="1"/>
              <a:t>agg</a:t>
            </a:r>
            <a:r>
              <a:rPr lang="en-US" sz="2400" dirty="0"/>
              <a:t>() method are useful when multiple statistics are computed per column:</a:t>
            </a:r>
          </a:p>
          <a:p>
            <a:pPr lvl="1"/>
            <a:endParaRPr lang="en-US" sz="2400" dirty="0"/>
          </a:p>
        </p:txBody>
      </p:sp>
      <p:sp>
        <p:nvSpPr>
          <p:cNvPr id="5" name="TextBox 4"/>
          <p:cNvSpPr txBox="1"/>
          <p:nvPr/>
        </p:nvSpPr>
        <p:spPr>
          <a:xfrm>
            <a:off x="-77533" y="2327049"/>
            <a:ext cx="10846184" cy="369332"/>
          </a:xfrm>
          <a:prstGeom prst="rect">
            <a:avLst/>
          </a:prstGeom>
          <a:noFill/>
          <a:ln>
            <a:noFill/>
          </a:ln>
        </p:spPr>
        <p:txBody>
          <a:bodyPr wrap="square" rtlCol="0">
            <a:spAutoFit/>
          </a:bodyPr>
          <a:lstStyle/>
          <a:p>
            <a:r>
              <a:rPr lang="en-US" dirty="0"/>
              <a:t>         </a:t>
            </a:r>
            <a:r>
              <a:rPr lang="en-US" sz="1600" dirty="0">
                <a:solidFill>
                  <a:schemeClr val="accent5">
                    <a:lumMod val="75000"/>
                  </a:schemeClr>
                </a:solidFill>
                <a:latin typeface="Courier New" panose="02070309020205020404" pitchFamily="49" charset="0"/>
                <a:cs typeface="Courier New" panose="02070309020205020404" pitchFamily="49" charset="0"/>
              </a:rPr>
              <a:t>In [ ]:</a:t>
            </a:r>
          </a:p>
        </p:txBody>
      </p:sp>
      <p:sp>
        <p:nvSpPr>
          <p:cNvPr id="6" name="TextBox 5"/>
          <p:cNvSpPr txBox="1"/>
          <p:nvPr/>
        </p:nvSpPr>
        <p:spPr>
          <a:xfrm>
            <a:off x="1368357" y="2327049"/>
            <a:ext cx="10653925" cy="338554"/>
          </a:xfrm>
          <a:prstGeom prst="rect">
            <a:avLst/>
          </a:prstGeom>
          <a:noFill/>
          <a:ln>
            <a:solidFill>
              <a:schemeClr val="bg2">
                <a:lumMod val="90000"/>
              </a:schemeClr>
            </a:solidFill>
          </a:ln>
        </p:spPr>
        <p:txBody>
          <a:bodyPr wrap="square" rtlCol="0">
            <a:spAutoFit/>
          </a:bodyPr>
          <a:lstStyle/>
          <a:p>
            <a:r>
              <a:rPr lang="en-US" sz="1600" dirty="0">
                <a:solidFill>
                  <a:schemeClr val="bg2">
                    <a:lumMod val="25000"/>
                  </a:schemeClr>
                </a:solidFill>
                <a:latin typeface="Courier New" panose="02070309020205020404" pitchFamily="49" charset="0"/>
                <a:cs typeface="Courier New" panose="02070309020205020404" pitchFamily="49" charset="0"/>
              </a:rPr>
              <a:t>df[[</a:t>
            </a:r>
            <a:r>
              <a:rPr lang="en-US" sz="1600" dirty="0" err="1">
                <a:solidFill>
                  <a:srgbClr val="C00000"/>
                </a:solidFill>
                <a:latin typeface="Courier New" panose="02070309020205020404" pitchFamily="49" charset="0"/>
                <a:cs typeface="Courier New" panose="02070309020205020404" pitchFamily="49" charset="0"/>
              </a:rPr>
              <a:t>Phd</a:t>
            </a:r>
            <a:r>
              <a:rPr lang="en-US" sz="1600" dirty="0">
                <a:solidFill>
                  <a:srgbClr val="C00000"/>
                </a:solidFill>
                <a:latin typeface="Courier New" panose="02070309020205020404" pitchFamily="49" charset="0"/>
                <a:cs typeface="Courier New" panose="02070309020205020404" pitchFamily="49" charset="0"/>
              </a:rPr>
              <a:t>’</a:t>
            </a:r>
            <a:r>
              <a:rPr lang="en-US" sz="1600" dirty="0">
                <a:solidFill>
                  <a:schemeClr val="bg2">
                    <a:lumMod val="25000"/>
                  </a:schemeClr>
                </a:solidFill>
                <a:latin typeface="Courier New" panose="02070309020205020404" pitchFamily="49" charset="0"/>
                <a:cs typeface="Courier New" panose="02070309020205020404" pitchFamily="49" charset="0"/>
              </a:rPr>
              <a:t>,</a:t>
            </a:r>
            <a:r>
              <a:rPr lang="en-US" sz="1600" dirty="0">
                <a:solidFill>
                  <a:srgbClr val="C00000"/>
                </a:solidFill>
                <a:latin typeface="Courier New" panose="02070309020205020404" pitchFamily="49" charset="0"/>
                <a:cs typeface="Courier New" panose="02070309020205020404" pitchFamily="49" charset="0"/>
              </a:rPr>
              <a:t>’Salary'</a:t>
            </a:r>
            <a:r>
              <a:rPr lang="en-US" sz="1600" dirty="0">
                <a:solidFill>
                  <a:schemeClr val="bg2">
                    <a:lumMod val="25000"/>
                  </a:schemeClr>
                </a:solidFill>
                <a:latin typeface="Courier New" panose="02070309020205020404" pitchFamily="49" charset="0"/>
                <a:cs typeface="Courier New" panose="02070309020205020404" pitchFamily="49" charset="0"/>
              </a:rPr>
              <a:t>]].</a:t>
            </a:r>
            <a:r>
              <a:rPr lang="en-US" sz="1600" dirty="0" err="1">
                <a:solidFill>
                  <a:schemeClr val="bg2">
                    <a:lumMod val="25000"/>
                  </a:schemeClr>
                </a:solidFill>
                <a:latin typeface="Courier New" panose="02070309020205020404" pitchFamily="49" charset="0"/>
                <a:cs typeface="Courier New" panose="02070309020205020404" pitchFamily="49" charset="0"/>
              </a:rPr>
              <a:t>agg</a:t>
            </a:r>
            <a:r>
              <a:rPr lang="en-US" sz="1600" dirty="0">
                <a:solidFill>
                  <a:schemeClr val="bg2">
                    <a:lumMod val="25000"/>
                  </a:schemeClr>
                </a:solidFill>
                <a:latin typeface="Courier New" panose="02070309020205020404" pitchFamily="49" charset="0"/>
                <a:cs typeface="Courier New" panose="02070309020205020404" pitchFamily="49" charset="0"/>
              </a:rPr>
              <a:t>([</a:t>
            </a:r>
            <a:r>
              <a:rPr lang="en-US" sz="1600" dirty="0">
                <a:solidFill>
                  <a:srgbClr val="C00000"/>
                </a:solidFill>
                <a:latin typeface="Courier New" panose="02070309020205020404" pitchFamily="49" charset="0"/>
                <a:cs typeface="Courier New" panose="02070309020205020404" pitchFamily="49" charset="0"/>
              </a:rPr>
              <a:t>'</a:t>
            </a:r>
            <a:r>
              <a:rPr lang="en-US" sz="1600" dirty="0" err="1">
                <a:solidFill>
                  <a:srgbClr val="C00000"/>
                </a:solidFill>
                <a:latin typeface="Courier New" panose="02070309020205020404" pitchFamily="49" charset="0"/>
                <a:cs typeface="Courier New" panose="02070309020205020404" pitchFamily="49" charset="0"/>
              </a:rPr>
              <a:t>min'</a:t>
            </a:r>
            <a:r>
              <a:rPr lang="en-US" sz="1600" dirty="0" err="1">
                <a:solidFill>
                  <a:schemeClr val="bg2">
                    <a:lumMod val="25000"/>
                  </a:schemeClr>
                </a:solidFill>
                <a:latin typeface="Courier New" panose="02070309020205020404" pitchFamily="49" charset="0"/>
                <a:cs typeface="Courier New" panose="02070309020205020404" pitchFamily="49" charset="0"/>
              </a:rPr>
              <a:t>,</a:t>
            </a:r>
            <a:r>
              <a:rPr lang="en-US" sz="1600" dirty="0" err="1">
                <a:solidFill>
                  <a:srgbClr val="C00000"/>
                </a:solidFill>
                <a:latin typeface="Courier New" panose="02070309020205020404" pitchFamily="49" charset="0"/>
                <a:cs typeface="Courier New" panose="02070309020205020404" pitchFamily="49" charset="0"/>
              </a:rPr>
              <a:t>'mean'</a:t>
            </a:r>
            <a:r>
              <a:rPr lang="en-US" sz="1600" dirty="0" err="1">
                <a:solidFill>
                  <a:schemeClr val="bg2">
                    <a:lumMod val="25000"/>
                  </a:schemeClr>
                </a:solidFill>
                <a:latin typeface="Courier New" panose="02070309020205020404" pitchFamily="49" charset="0"/>
                <a:cs typeface="Courier New" panose="02070309020205020404" pitchFamily="49" charset="0"/>
              </a:rPr>
              <a:t>,</a:t>
            </a:r>
            <a:r>
              <a:rPr lang="en-US" sz="1600" dirty="0" err="1">
                <a:solidFill>
                  <a:srgbClr val="C00000"/>
                </a:solidFill>
                <a:latin typeface="Courier New" panose="02070309020205020404" pitchFamily="49" charset="0"/>
                <a:cs typeface="Courier New" panose="02070309020205020404" pitchFamily="49" charset="0"/>
              </a:rPr>
              <a:t>'max</a:t>
            </a:r>
            <a:r>
              <a:rPr lang="en-US" sz="1600" dirty="0">
                <a:solidFill>
                  <a:srgbClr val="C00000"/>
                </a:solidFill>
                <a:latin typeface="Courier New" panose="02070309020205020404" pitchFamily="49" charset="0"/>
                <a:cs typeface="Courier New" panose="02070309020205020404" pitchFamily="49" charset="0"/>
              </a:rPr>
              <a:t>'</a:t>
            </a:r>
            <a:r>
              <a:rPr lang="en-US" sz="1600" dirty="0">
                <a:solidFill>
                  <a:schemeClr val="bg2">
                    <a:lumMod val="25000"/>
                  </a:schemeClr>
                </a:solidFill>
                <a:latin typeface="Courier New" panose="02070309020205020404" pitchFamily="49" charset="0"/>
                <a:cs typeface="Courier New" panose="02070309020205020404" pitchFamily="49" charset="0"/>
              </a:rPr>
              <a:t>])</a:t>
            </a:r>
            <a:endParaRPr lang="en-US" dirty="0">
              <a:latin typeface="Courier New" panose="02070309020205020404" pitchFamily="49" charset="0"/>
              <a:cs typeface="Courier New" panose="02070309020205020404" pitchFamily="49" charset="0"/>
            </a:endParaRPr>
          </a:p>
        </p:txBody>
      </p:sp>
    </p:spTree>
    <p:extLst>
      <p:ext uri="{BB962C8B-B14F-4D97-AF65-F5344CB8AC3E}">
        <p14:creationId xmlns:p14="http://schemas.microsoft.com/office/powerpoint/2010/main" val="40311935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48A346A2-FF5B-E84A-BC77-6DEC4A4C5AA2}"/>
              </a:ext>
            </a:extLst>
          </p:cNvPr>
          <p:cNvSpPr>
            <a:spLocks noGrp="1"/>
          </p:cNvSpPr>
          <p:nvPr>
            <p:ph type="sldNum" sz="quarter" idx="12"/>
          </p:nvPr>
        </p:nvSpPr>
        <p:spPr/>
        <p:txBody>
          <a:bodyPr/>
          <a:lstStyle/>
          <a:p>
            <a:fld id="{B841CA95-E0BC-48B5-948A-ECC494EB4D84}" type="slidenum">
              <a:rPr lang="en-US" smtClean="0"/>
              <a:t>4</a:t>
            </a:fld>
            <a:endParaRPr lang="en-US"/>
          </a:p>
        </p:txBody>
      </p:sp>
      <p:sp>
        <p:nvSpPr>
          <p:cNvPr id="5" name="Rectangle 4">
            <a:extLst>
              <a:ext uri="{FF2B5EF4-FFF2-40B4-BE49-F238E27FC236}">
                <a16:creationId xmlns:a16="http://schemas.microsoft.com/office/drawing/2014/main" id="{77544AC1-00CF-EF4F-8049-2552FB45C0F2}"/>
              </a:ext>
            </a:extLst>
          </p:cNvPr>
          <p:cNvSpPr/>
          <p:nvPr/>
        </p:nvSpPr>
        <p:spPr>
          <a:xfrm>
            <a:off x="102684" y="466410"/>
            <a:ext cx="4743799" cy="369332"/>
          </a:xfrm>
          <a:prstGeom prst="rect">
            <a:avLst/>
          </a:prstGeom>
        </p:spPr>
        <p:txBody>
          <a:bodyPr wrap="none">
            <a:spAutoFit/>
          </a:bodyPr>
          <a:lstStyle/>
          <a:p>
            <a:r>
              <a:rPr lang="en-IN" dirty="0">
                <a:hlinkClick r:id="rId2"/>
              </a:rPr>
              <a:t>https://www.anaconda.com/products/individual</a:t>
            </a:r>
            <a:endParaRPr lang="en-US" dirty="0"/>
          </a:p>
        </p:txBody>
      </p:sp>
      <p:pic>
        <p:nvPicPr>
          <p:cNvPr id="6" name="Picture 5">
            <a:extLst>
              <a:ext uri="{FF2B5EF4-FFF2-40B4-BE49-F238E27FC236}">
                <a16:creationId xmlns:a16="http://schemas.microsoft.com/office/drawing/2014/main" id="{200FDAE5-FF6B-7E41-96C2-3E8E55C6E904}"/>
              </a:ext>
            </a:extLst>
          </p:cNvPr>
          <p:cNvPicPr>
            <a:picLocks noChangeAspect="1"/>
          </p:cNvPicPr>
          <p:nvPr/>
        </p:nvPicPr>
        <p:blipFill>
          <a:blip r:embed="rId3"/>
          <a:stretch>
            <a:fillRect/>
          </a:stretch>
        </p:blipFill>
        <p:spPr>
          <a:xfrm>
            <a:off x="0" y="842755"/>
            <a:ext cx="11353800" cy="5584790"/>
          </a:xfrm>
          <a:prstGeom prst="rect">
            <a:avLst/>
          </a:prstGeom>
        </p:spPr>
      </p:pic>
    </p:spTree>
    <p:extLst>
      <p:ext uri="{BB962C8B-B14F-4D97-AF65-F5344CB8AC3E}">
        <p14:creationId xmlns:p14="http://schemas.microsoft.com/office/powerpoint/2010/main" val="4253482436"/>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2359"/>
            <a:ext cx="10515600" cy="1325563"/>
          </a:xfrm>
        </p:spPr>
        <p:txBody>
          <a:bodyPr>
            <a:normAutofit/>
          </a:bodyPr>
          <a:lstStyle/>
          <a:p>
            <a:r>
              <a:rPr lang="en-US" sz="6000" dirty="0">
                <a:solidFill>
                  <a:schemeClr val="accent2"/>
                </a:solidFill>
              </a:rPr>
              <a:t>Basic Descriptive Statistics</a:t>
            </a:r>
          </a:p>
        </p:txBody>
      </p:sp>
      <p:sp>
        <p:nvSpPr>
          <p:cNvPr id="4" name="Slide Number Placeholder 3"/>
          <p:cNvSpPr>
            <a:spLocks noGrp="1"/>
          </p:cNvSpPr>
          <p:nvPr>
            <p:ph type="sldNum" sz="quarter" idx="12"/>
          </p:nvPr>
        </p:nvSpPr>
        <p:spPr/>
        <p:txBody>
          <a:bodyPr/>
          <a:lstStyle/>
          <a:p>
            <a:fld id="{B841CA95-E0BC-48B5-948A-ECC494EB4D84}" type="slidenum">
              <a:rPr lang="en-US" smtClean="0"/>
              <a:t>40</a:t>
            </a:fld>
            <a:endParaRPr lang="en-US"/>
          </a:p>
        </p:txBody>
      </p:sp>
      <p:graphicFrame>
        <p:nvGraphicFramePr>
          <p:cNvPr id="8" name="Table 7"/>
          <p:cNvGraphicFramePr>
            <a:graphicFrameLocks noGrp="1"/>
          </p:cNvGraphicFramePr>
          <p:nvPr>
            <p:extLst>
              <p:ext uri="{D42A27DB-BD31-4B8C-83A1-F6EECF244321}">
                <p14:modId xmlns:p14="http://schemas.microsoft.com/office/powerpoint/2010/main" val="1667612433"/>
              </p:ext>
            </p:extLst>
          </p:nvPr>
        </p:nvGraphicFramePr>
        <p:xfrm>
          <a:off x="838200" y="1690688"/>
          <a:ext cx="8431134" cy="4165425"/>
        </p:xfrm>
        <a:graphic>
          <a:graphicData uri="http://schemas.openxmlformats.org/drawingml/2006/table">
            <a:tbl>
              <a:tblPr firstRow="1" bandRow="1">
                <a:tableStyleId>{B301B821-A1FF-4177-AEE7-76D212191A09}</a:tableStyleId>
              </a:tblPr>
              <a:tblGrid>
                <a:gridCol w="2564983">
                  <a:extLst>
                    <a:ext uri="{9D8B030D-6E8A-4147-A177-3AD203B41FA5}">
                      <a16:colId xmlns:a16="http://schemas.microsoft.com/office/drawing/2014/main" val="20000"/>
                    </a:ext>
                  </a:extLst>
                </a:gridCol>
                <a:gridCol w="5866151">
                  <a:extLst>
                    <a:ext uri="{9D8B030D-6E8A-4147-A177-3AD203B41FA5}">
                      <a16:colId xmlns:a16="http://schemas.microsoft.com/office/drawing/2014/main" val="20001"/>
                    </a:ext>
                  </a:extLst>
                </a:gridCol>
              </a:tblGrid>
              <a:tr h="578202">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400" dirty="0" err="1"/>
                        <a:t>df.method</a:t>
                      </a:r>
                      <a:r>
                        <a:rPr lang="en-US" sz="2400" dirty="0"/>
                        <a:t>()</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400" dirty="0"/>
                        <a:t>description</a:t>
                      </a:r>
                    </a:p>
                  </a:txBody>
                  <a:tcPr/>
                </a:tc>
                <a:extLst>
                  <a:ext uri="{0D108BD9-81ED-4DB2-BD59-A6C34878D82A}">
                    <a16:rowId xmlns:a16="http://schemas.microsoft.com/office/drawing/2014/main" val="10000"/>
                  </a:ext>
                </a:extLst>
              </a:tr>
              <a:tr h="483804">
                <a:tc>
                  <a:txBody>
                    <a:bodyPr/>
                    <a:lstStyle/>
                    <a:p>
                      <a:r>
                        <a:rPr lang="en-US" dirty="0"/>
                        <a:t>describe</a:t>
                      </a:r>
                    </a:p>
                  </a:txBody>
                  <a:tcPr/>
                </a:tc>
                <a:tc>
                  <a:txBody>
                    <a:bodyPr/>
                    <a:lstStyle/>
                    <a:p>
                      <a:r>
                        <a:rPr lang="en-US" dirty="0"/>
                        <a:t>Basic statistics (count, mean, </a:t>
                      </a:r>
                      <a:r>
                        <a:rPr lang="en-US" dirty="0" err="1"/>
                        <a:t>std</a:t>
                      </a:r>
                      <a:r>
                        <a:rPr lang="en-US" dirty="0"/>
                        <a:t>, min, quantiles, max)</a:t>
                      </a:r>
                    </a:p>
                  </a:txBody>
                  <a:tcPr/>
                </a:tc>
                <a:extLst>
                  <a:ext uri="{0D108BD9-81ED-4DB2-BD59-A6C34878D82A}">
                    <a16:rowId xmlns:a16="http://schemas.microsoft.com/office/drawing/2014/main" val="10001"/>
                  </a:ext>
                </a:extLst>
              </a:tr>
              <a:tr h="483804">
                <a:tc>
                  <a:txBody>
                    <a:bodyPr/>
                    <a:lstStyle/>
                    <a:p>
                      <a:r>
                        <a:rPr lang="en-US" dirty="0"/>
                        <a:t>min, max</a:t>
                      </a:r>
                    </a:p>
                  </a:txBody>
                  <a:tcPr/>
                </a:tc>
                <a:tc>
                  <a:txBody>
                    <a:bodyPr/>
                    <a:lstStyle/>
                    <a:p>
                      <a:r>
                        <a:rPr lang="en-US" dirty="0"/>
                        <a:t>Minimum</a:t>
                      </a:r>
                      <a:r>
                        <a:rPr lang="en-US" baseline="0" dirty="0"/>
                        <a:t> and maximum values</a:t>
                      </a:r>
                      <a:endParaRPr lang="en-US" dirty="0"/>
                    </a:p>
                  </a:txBody>
                  <a:tcPr/>
                </a:tc>
                <a:extLst>
                  <a:ext uri="{0D108BD9-81ED-4DB2-BD59-A6C34878D82A}">
                    <a16:rowId xmlns:a16="http://schemas.microsoft.com/office/drawing/2014/main" val="10002"/>
                  </a:ext>
                </a:extLst>
              </a:tr>
              <a:tr h="531003">
                <a:tc>
                  <a:txBody>
                    <a:bodyPr/>
                    <a:lstStyle/>
                    <a:p>
                      <a:r>
                        <a:rPr lang="en-US" dirty="0"/>
                        <a:t>mean, median, mode</a:t>
                      </a:r>
                    </a:p>
                  </a:txBody>
                  <a:tcPr/>
                </a:tc>
                <a:tc>
                  <a:txBody>
                    <a:bodyPr/>
                    <a:lstStyle/>
                    <a:p>
                      <a:r>
                        <a:rPr lang="en-US" dirty="0"/>
                        <a:t>Arithmetic average, median and mode</a:t>
                      </a:r>
                    </a:p>
                  </a:txBody>
                  <a:tcPr/>
                </a:tc>
                <a:extLst>
                  <a:ext uri="{0D108BD9-81ED-4DB2-BD59-A6C34878D82A}">
                    <a16:rowId xmlns:a16="http://schemas.microsoft.com/office/drawing/2014/main" val="10003"/>
                  </a:ext>
                </a:extLst>
              </a:tr>
              <a:tr h="542803">
                <a:tc>
                  <a:txBody>
                    <a:bodyPr/>
                    <a:lstStyle/>
                    <a:p>
                      <a:r>
                        <a:rPr lang="en-US" dirty="0" err="1"/>
                        <a:t>var</a:t>
                      </a:r>
                      <a:r>
                        <a:rPr lang="en-US" dirty="0"/>
                        <a:t>, </a:t>
                      </a:r>
                      <a:r>
                        <a:rPr lang="en-US" dirty="0" err="1"/>
                        <a:t>std</a:t>
                      </a:r>
                      <a:endParaRPr lang="en-US" dirty="0"/>
                    </a:p>
                  </a:txBody>
                  <a:tcPr/>
                </a:tc>
                <a:tc>
                  <a:txBody>
                    <a:bodyPr/>
                    <a:lstStyle/>
                    <a:p>
                      <a:r>
                        <a:rPr lang="en-US" dirty="0"/>
                        <a:t>Variance and standard deviation</a:t>
                      </a:r>
                    </a:p>
                  </a:txBody>
                  <a:tcPr/>
                </a:tc>
                <a:extLst>
                  <a:ext uri="{0D108BD9-81ED-4DB2-BD59-A6C34878D82A}">
                    <a16:rowId xmlns:a16="http://schemas.microsoft.com/office/drawing/2014/main" val="10004"/>
                  </a:ext>
                </a:extLst>
              </a:tr>
              <a:tr h="542803">
                <a:tc>
                  <a:txBody>
                    <a:bodyPr/>
                    <a:lstStyle/>
                    <a:p>
                      <a:r>
                        <a:rPr lang="en-US" dirty="0" err="1"/>
                        <a:t>sem</a:t>
                      </a:r>
                      <a:endParaRPr lang="en-US" dirty="0"/>
                    </a:p>
                  </a:txBody>
                  <a:tcPr/>
                </a:tc>
                <a:tc>
                  <a:txBody>
                    <a:bodyPr/>
                    <a:lstStyle/>
                    <a:p>
                      <a:r>
                        <a:rPr lang="en-US" dirty="0"/>
                        <a:t>Standard error of mean</a:t>
                      </a:r>
                    </a:p>
                  </a:txBody>
                  <a:tcPr/>
                </a:tc>
                <a:extLst>
                  <a:ext uri="{0D108BD9-81ED-4DB2-BD59-A6C34878D82A}">
                    <a16:rowId xmlns:a16="http://schemas.microsoft.com/office/drawing/2014/main" val="10005"/>
                  </a:ext>
                </a:extLst>
              </a:tr>
              <a:tr h="501503">
                <a:tc>
                  <a:txBody>
                    <a:bodyPr/>
                    <a:lstStyle/>
                    <a:p>
                      <a:r>
                        <a:rPr lang="en-US" dirty="0"/>
                        <a:t>skew</a:t>
                      </a:r>
                    </a:p>
                  </a:txBody>
                  <a:tcPr/>
                </a:tc>
                <a:tc>
                  <a:txBody>
                    <a:bodyPr/>
                    <a:lstStyle/>
                    <a:p>
                      <a:r>
                        <a:rPr lang="en-US" dirty="0"/>
                        <a:t>Sample skewness</a:t>
                      </a:r>
                    </a:p>
                  </a:txBody>
                  <a:tcPr/>
                </a:tc>
                <a:extLst>
                  <a:ext uri="{0D108BD9-81ED-4DB2-BD59-A6C34878D82A}">
                    <a16:rowId xmlns:a16="http://schemas.microsoft.com/office/drawing/2014/main" val="10006"/>
                  </a:ext>
                </a:extLst>
              </a:tr>
              <a:tr h="501503">
                <a:tc>
                  <a:txBody>
                    <a:bodyPr/>
                    <a:lstStyle/>
                    <a:p>
                      <a:r>
                        <a:rPr lang="en-US" dirty="0" err="1"/>
                        <a:t>kurt</a:t>
                      </a:r>
                      <a:endParaRPr lang="en-US" dirty="0"/>
                    </a:p>
                  </a:txBody>
                  <a:tcPr/>
                </a:tc>
                <a:tc>
                  <a:txBody>
                    <a:bodyPr/>
                    <a:lstStyle/>
                    <a:p>
                      <a:r>
                        <a:rPr lang="en-US" dirty="0"/>
                        <a:t>kurtosis</a:t>
                      </a:r>
                    </a:p>
                  </a:txBody>
                  <a:tcPr/>
                </a:tc>
                <a:extLst>
                  <a:ext uri="{0D108BD9-81ED-4DB2-BD59-A6C34878D82A}">
                    <a16:rowId xmlns:a16="http://schemas.microsoft.com/office/drawing/2014/main" val="10007"/>
                  </a:ext>
                </a:extLst>
              </a:tr>
            </a:tbl>
          </a:graphicData>
        </a:graphic>
      </p:graphicFrame>
    </p:spTree>
    <p:extLst>
      <p:ext uri="{BB962C8B-B14F-4D97-AF65-F5344CB8AC3E}">
        <p14:creationId xmlns:p14="http://schemas.microsoft.com/office/powerpoint/2010/main" val="2005387501"/>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77290" y="1386963"/>
            <a:ext cx="10515600" cy="1325563"/>
          </a:xfrm>
        </p:spPr>
        <p:txBody>
          <a:bodyPr>
            <a:normAutofit/>
          </a:bodyPr>
          <a:lstStyle/>
          <a:p>
            <a:r>
              <a:rPr lang="en-US" sz="6000" dirty="0">
                <a:solidFill>
                  <a:schemeClr val="accent2"/>
                </a:solidFill>
              </a:rPr>
              <a:t>Graphics to explore the data</a:t>
            </a:r>
          </a:p>
        </p:txBody>
      </p:sp>
      <p:sp>
        <p:nvSpPr>
          <p:cNvPr id="4" name="Slide Number Placeholder 3"/>
          <p:cNvSpPr>
            <a:spLocks noGrp="1"/>
          </p:cNvSpPr>
          <p:nvPr>
            <p:ph type="sldNum" sz="quarter" idx="12"/>
          </p:nvPr>
        </p:nvSpPr>
        <p:spPr/>
        <p:txBody>
          <a:bodyPr/>
          <a:lstStyle/>
          <a:p>
            <a:fld id="{B841CA95-E0BC-48B5-948A-ECC494EB4D84}" type="slidenum">
              <a:rPr lang="en-US" smtClean="0"/>
              <a:t>41</a:t>
            </a:fld>
            <a:endParaRPr lang="en-US"/>
          </a:p>
        </p:txBody>
      </p:sp>
      <p:sp>
        <p:nvSpPr>
          <p:cNvPr id="6" name="TextBox 5"/>
          <p:cNvSpPr txBox="1"/>
          <p:nvPr/>
        </p:nvSpPr>
        <p:spPr>
          <a:xfrm>
            <a:off x="3254307" y="3736787"/>
            <a:ext cx="4380933" cy="646331"/>
          </a:xfrm>
          <a:prstGeom prst="rect">
            <a:avLst/>
          </a:prstGeom>
          <a:noFill/>
          <a:ln>
            <a:solidFill>
              <a:schemeClr val="bg2">
                <a:lumMod val="90000"/>
              </a:schemeClr>
            </a:solidFill>
          </a:ln>
        </p:spPr>
        <p:txBody>
          <a:bodyPr wrap="square" rtlCol="0">
            <a:spAutoFit/>
          </a:bodyPr>
          <a:lstStyle/>
          <a:p>
            <a:r>
              <a:rPr lang="en-IN" dirty="0"/>
              <a:t>import </a:t>
            </a:r>
            <a:r>
              <a:rPr lang="en-IN" dirty="0" err="1"/>
              <a:t>matplotlib.pyplot</a:t>
            </a:r>
            <a:r>
              <a:rPr lang="en-IN" dirty="0"/>
              <a:t> as </a:t>
            </a:r>
            <a:r>
              <a:rPr lang="en-IN" dirty="0" err="1"/>
              <a:t>plt</a:t>
            </a:r>
            <a:r>
              <a:rPr lang="en-IN" dirty="0"/>
              <a:t> </a:t>
            </a:r>
          </a:p>
          <a:p>
            <a:r>
              <a:rPr lang="en-IN" dirty="0"/>
              <a:t>%matplotlib inline</a:t>
            </a:r>
            <a:endParaRPr lang="en-US" dirty="0">
              <a:latin typeface="Courier New" panose="02070309020205020404" pitchFamily="49" charset="0"/>
              <a:cs typeface="Courier New" panose="02070309020205020404" pitchFamily="49" charset="0"/>
            </a:endParaRPr>
          </a:p>
        </p:txBody>
      </p:sp>
    </p:spTree>
    <p:extLst>
      <p:ext uri="{BB962C8B-B14F-4D97-AF65-F5344CB8AC3E}">
        <p14:creationId xmlns:p14="http://schemas.microsoft.com/office/powerpoint/2010/main" val="1280174087"/>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96D13887-028D-804B-866A-C5E17F5C7AF1}"/>
              </a:ext>
            </a:extLst>
          </p:cNvPr>
          <p:cNvSpPr/>
          <p:nvPr/>
        </p:nvSpPr>
        <p:spPr>
          <a:xfrm>
            <a:off x="280416" y="426042"/>
            <a:ext cx="11631168" cy="6140142"/>
          </a:xfrm>
          <a:prstGeom prst="rect">
            <a:avLst/>
          </a:prstGeom>
        </p:spPr>
        <p:txBody>
          <a:bodyPr wrap="square">
            <a:spAutoFit/>
          </a:bodyPr>
          <a:lstStyle/>
          <a:p>
            <a:r>
              <a:rPr lang="en-IN" sz="2500" dirty="0">
                <a:latin typeface="Garamond" panose="02020404030301010803" pitchFamily="18" charset="0"/>
              </a:rPr>
              <a:t>The primary data visualization library in Python is matplotlib, a project begun in the early</a:t>
            </a:r>
          </a:p>
          <a:p>
            <a:r>
              <a:rPr lang="en-IN" sz="2500" dirty="0">
                <a:latin typeface="Garamond" panose="02020404030301010803" pitchFamily="18" charset="0"/>
              </a:rPr>
              <a:t>2000s, that was built to mimic the plotting capabilities from MATLAB.</a:t>
            </a:r>
          </a:p>
          <a:p>
            <a:endParaRPr lang="en-IN" sz="2500" dirty="0">
              <a:latin typeface="Garamond" panose="02020404030301010803" pitchFamily="18" charset="0"/>
            </a:endParaRPr>
          </a:p>
          <a:p>
            <a:r>
              <a:rPr lang="en-IN" sz="2500" dirty="0">
                <a:latin typeface="Garamond" panose="02020404030301010803" pitchFamily="18" charset="0"/>
              </a:rPr>
              <a:t>Matplotlib is enormously capable of plotting most things you can imagine, and it gives its users tremendous power to control every aspect of the plotting surface</a:t>
            </a:r>
          </a:p>
          <a:p>
            <a:endParaRPr lang="en-IN" sz="2500" dirty="0">
              <a:latin typeface="Garamond" panose="02020404030301010803" pitchFamily="18" charset="0"/>
            </a:endParaRPr>
          </a:p>
          <a:p>
            <a:r>
              <a:rPr lang="en-IN" sz="2500" dirty="0">
                <a:latin typeface="Garamond" panose="02020404030301010803" pitchFamily="18" charset="0"/>
              </a:rPr>
              <a:t>Also Pandas has the plotting capability and usually plots what we want with a single call to the plot method. pandas does no plotting on its own. It internally calls matplotlib functions to create the plots</a:t>
            </a:r>
          </a:p>
          <a:p>
            <a:endParaRPr lang="en-IN" sz="2500" dirty="0">
              <a:latin typeface="Garamond" panose="02020404030301010803" pitchFamily="18" charset="0"/>
            </a:endParaRPr>
          </a:p>
          <a:p>
            <a:r>
              <a:rPr lang="en-IN" sz="2500" dirty="0">
                <a:latin typeface="Garamond" panose="02020404030301010803" pitchFamily="18" charset="0"/>
              </a:rPr>
              <a:t>Seaborn is also a visualization library that wraps matplotlib and does not do any actual plotting itself. Seaborn makes beautiful plots and has many types of plots that are not available from matplotlib or pandas. </a:t>
            </a:r>
          </a:p>
          <a:p>
            <a:endParaRPr lang="en-IN" sz="2500" dirty="0">
              <a:latin typeface="Garamond" panose="02020404030301010803" pitchFamily="18" charset="0"/>
            </a:endParaRPr>
          </a:p>
          <a:p>
            <a:r>
              <a:rPr lang="en-IN" sz="2500" dirty="0">
                <a:latin typeface="Garamond" panose="02020404030301010803" pitchFamily="18" charset="0"/>
              </a:rPr>
              <a:t>Seaborn works with tidy (long) data, while pandas works best with aggregated (wide) data. </a:t>
            </a:r>
          </a:p>
          <a:p>
            <a:endParaRPr lang="en-IN" dirty="0">
              <a:effectLst/>
              <a:latin typeface="Helvetica" pitchFamily="2" charset="0"/>
            </a:endParaRPr>
          </a:p>
        </p:txBody>
      </p:sp>
    </p:spTree>
    <p:extLst>
      <p:ext uri="{BB962C8B-B14F-4D97-AF65-F5344CB8AC3E}">
        <p14:creationId xmlns:p14="http://schemas.microsoft.com/office/powerpoint/2010/main" val="1071547435"/>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947FA36F-0C99-7448-B75D-E446ACA34539}"/>
              </a:ext>
            </a:extLst>
          </p:cNvPr>
          <p:cNvPicPr>
            <a:picLocks noChangeAspect="1"/>
          </p:cNvPicPr>
          <p:nvPr/>
        </p:nvPicPr>
        <p:blipFill>
          <a:blip r:embed="rId2"/>
          <a:stretch>
            <a:fillRect/>
          </a:stretch>
        </p:blipFill>
        <p:spPr>
          <a:xfrm>
            <a:off x="97536" y="1205126"/>
            <a:ext cx="6081578" cy="5215658"/>
          </a:xfrm>
          <a:prstGeom prst="rect">
            <a:avLst/>
          </a:prstGeom>
          <a:ln>
            <a:solidFill>
              <a:schemeClr val="accent1"/>
            </a:solidFill>
          </a:ln>
        </p:spPr>
      </p:pic>
      <p:sp>
        <p:nvSpPr>
          <p:cNvPr id="3" name="TextBox 2">
            <a:extLst>
              <a:ext uri="{FF2B5EF4-FFF2-40B4-BE49-F238E27FC236}">
                <a16:creationId xmlns:a16="http://schemas.microsoft.com/office/drawing/2014/main" id="{3F516115-5DC4-3D46-BFCA-A189BFB51F28}"/>
              </a:ext>
            </a:extLst>
          </p:cNvPr>
          <p:cNvSpPr txBox="1"/>
          <p:nvPr/>
        </p:nvSpPr>
        <p:spPr>
          <a:xfrm>
            <a:off x="97536" y="0"/>
            <a:ext cx="1479892" cy="477054"/>
          </a:xfrm>
          <a:prstGeom prst="rect">
            <a:avLst/>
          </a:prstGeom>
          <a:noFill/>
        </p:spPr>
        <p:txBody>
          <a:bodyPr wrap="none" rtlCol="0">
            <a:spAutoFit/>
          </a:bodyPr>
          <a:lstStyle/>
          <a:p>
            <a:r>
              <a:rPr lang="en-US" sz="2500" dirty="0">
                <a:latin typeface="Garamond" panose="02020404030301010803" pitchFamily="18" charset="0"/>
              </a:rPr>
              <a:t>Matplotlib</a:t>
            </a:r>
          </a:p>
        </p:txBody>
      </p:sp>
      <p:sp>
        <p:nvSpPr>
          <p:cNvPr id="4" name="TextBox 3">
            <a:extLst>
              <a:ext uri="{FF2B5EF4-FFF2-40B4-BE49-F238E27FC236}">
                <a16:creationId xmlns:a16="http://schemas.microsoft.com/office/drawing/2014/main" id="{19697337-28AC-1845-B8F2-C788F711B676}"/>
              </a:ext>
            </a:extLst>
          </p:cNvPr>
          <p:cNvSpPr txBox="1"/>
          <p:nvPr/>
        </p:nvSpPr>
        <p:spPr>
          <a:xfrm>
            <a:off x="6631274" y="689023"/>
            <a:ext cx="5463190" cy="6247864"/>
          </a:xfrm>
          <a:prstGeom prst="rect">
            <a:avLst/>
          </a:prstGeom>
          <a:noFill/>
        </p:spPr>
        <p:txBody>
          <a:bodyPr wrap="square" rtlCol="0">
            <a:spAutoFit/>
          </a:bodyPr>
          <a:lstStyle/>
          <a:p>
            <a:r>
              <a:rPr lang="en-IN" sz="2000" dirty="0">
                <a:latin typeface="Garamond" panose="02020404030301010803" pitchFamily="18" charset="0"/>
              </a:rPr>
              <a:t>Matplotlib uses a hierarchy of objects to display all of its plotting items in the output.</a:t>
            </a:r>
          </a:p>
          <a:p>
            <a:endParaRPr lang="en-IN" sz="2000" dirty="0">
              <a:latin typeface="Garamond" panose="02020404030301010803" pitchFamily="18" charset="0"/>
            </a:endParaRPr>
          </a:p>
          <a:p>
            <a:r>
              <a:rPr lang="en-IN" sz="2000" dirty="0">
                <a:latin typeface="Garamond" panose="02020404030301010803" pitchFamily="18" charset="0"/>
              </a:rPr>
              <a:t>The Figure and Axes objects are the two main components of the hierarchy. </a:t>
            </a:r>
          </a:p>
          <a:p>
            <a:endParaRPr lang="en-IN" sz="2000" dirty="0">
              <a:latin typeface="Garamond" panose="02020404030301010803" pitchFamily="18" charset="0"/>
            </a:endParaRPr>
          </a:p>
          <a:p>
            <a:r>
              <a:rPr lang="en-IN" sz="2000" dirty="0">
                <a:latin typeface="Garamond" panose="02020404030301010803" pitchFamily="18" charset="0"/>
              </a:rPr>
              <a:t>The Figure object is at the top of the hierarchy. </a:t>
            </a:r>
          </a:p>
          <a:p>
            <a:r>
              <a:rPr lang="en-IN" sz="2000" dirty="0">
                <a:latin typeface="Garamond" panose="02020404030301010803" pitchFamily="18" charset="0"/>
              </a:rPr>
              <a:t>It is the container for everything that will be plotted.</a:t>
            </a:r>
          </a:p>
          <a:p>
            <a:r>
              <a:rPr lang="en-IN" sz="2000" dirty="0">
                <a:latin typeface="Garamond" panose="02020404030301010803" pitchFamily="18" charset="0"/>
              </a:rPr>
              <a:t>Contained within the Figure is one or more Axes object(s). </a:t>
            </a:r>
          </a:p>
          <a:p>
            <a:endParaRPr lang="en-IN" sz="2000" dirty="0">
              <a:latin typeface="Garamond" panose="02020404030301010803" pitchFamily="18" charset="0"/>
            </a:endParaRPr>
          </a:p>
          <a:p>
            <a:r>
              <a:rPr lang="en-IN" sz="2000" dirty="0">
                <a:latin typeface="Garamond" panose="02020404030301010803" pitchFamily="18" charset="0"/>
              </a:rPr>
              <a:t>The Axes is the primary object that you will</a:t>
            </a:r>
          </a:p>
          <a:p>
            <a:r>
              <a:rPr lang="en-IN" sz="2000" dirty="0">
                <a:latin typeface="Garamond" panose="02020404030301010803" pitchFamily="18" charset="0"/>
              </a:rPr>
              <a:t>interact with when using matplotlib and can be thought of as the plotting surface. </a:t>
            </a:r>
          </a:p>
          <a:p>
            <a:endParaRPr lang="en-IN" sz="2000" dirty="0">
              <a:latin typeface="Garamond" panose="02020404030301010803" pitchFamily="18" charset="0"/>
            </a:endParaRPr>
          </a:p>
          <a:p>
            <a:r>
              <a:rPr lang="en-IN" sz="2000" dirty="0">
                <a:latin typeface="Garamond" panose="02020404030301010803" pitchFamily="18" charset="0"/>
              </a:rPr>
              <a:t>The Axes contains an x-axis, a y-axis, points, lines, markers, labels, legends, and any other useful item</a:t>
            </a:r>
          </a:p>
          <a:p>
            <a:r>
              <a:rPr lang="en-IN" sz="2000" dirty="0">
                <a:latin typeface="Garamond" panose="02020404030301010803" pitchFamily="18" charset="0"/>
              </a:rPr>
              <a:t>that is plotted</a:t>
            </a:r>
          </a:p>
          <a:p>
            <a:endParaRPr lang="en-IN" sz="2000" dirty="0">
              <a:latin typeface="Garamond" panose="02020404030301010803" pitchFamily="18" charset="0"/>
            </a:endParaRPr>
          </a:p>
          <a:p>
            <a:endParaRPr lang="en-US" sz="2000" dirty="0">
              <a:latin typeface="Garamond" panose="02020404030301010803" pitchFamily="18" charset="0"/>
            </a:endParaRPr>
          </a:p>
        </p:txBody>
      </p:sp>
    </p:spTree>
    <p:extLst>
      <p:ext uri="{BB962C8B-B14F-4D97-AF65-F5344CB8AC3E}">
        <p14:creationId xmlns:p14="http://schemas.microsoft.com/office/powerpoint/2010/main" val="1413854564"/>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B841CA95-E0BC-48B5-948A-ECC494EB4D84}" type="slidenum">
              <a:rPr lang="en-US" smtClean="0"/>
              <a:t>44</a:t>
            </a:fld>
            <a:endParaRPr lang="en-US"/>
          </a:p>
        </p:txBody>
      </p:sp>
      <p:sp>
        <p:nvSpPr>
          <p:cNvPr id="2" name="TextBox 1"/>
          <p:cNvSpPr txBox="1"/>
          <p:nvPr/>
        </p:nvSpPr>
        <p:spPr>
          <a:xfrm>
            <a:off x="2929100" y="2828835"/>
            <a:ext cx="6755920" cy="1200329"/>
          </a:xfrm>
          <a:prstGeom prst="rect">
            <a:avLst/>
          </a:prstGeom>
          <a:noFill/>
        </p:spPr>
        <p:txBody>
          <a:bodyPr wrap="square" rtlCol="0">
            <a:spAutoFit/>
          </a:bodyPr>
          <a:lstStyle/>
          <a:p>
            <a:r>
              <a:rPr lang="en-US" sz="3600" dirty="0"/>
              <a:t>Go to </a:t>
            </a:r>
            <a:r>
              <a:rPr lang="en-US" sz="3600" dirty="0" err="1"/>
              <a:t>Visualization_mat_seaborn.ipynb</a:t>
            </a:r>
            <a:endParaRPr lang="en-US" sz="3600" dirty="0"/>
          </a:p>
        </p:txBody>
      </p:sp>
    </p:spTree>
    <p:extLst>
      <p:ext uri="{BB962C8B-B14F-4D97-AF65-F5344CB8AC3E}">
        <p14:creationId xmlns:p14="http://schemas.microsoft.com/office/powerpoint/2010/main" val="4071807873"/>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B841CA95-E0BC-48B5-948A-ECC494EB4D84}" type="slidenum">
              <a:rPr lang="en-US" smtClean="0"/>
              <a:t>45</a:t>
            </a:fld>
            <a:endParaRPr lang="en-US"/>
          </a:p>
        </p:txBody>
      </p:sp>
      <p:sp>
        <p:nvSpPr>
          <p:cNvPr id="2" name="TextBox 1"/>
          <p:cNvSpPr txBox="1"/>
          <p:nvPr/>
        </p:nvSpPr>
        <p:spPr>
          <a:xfrm>
            <a:off x="4597880" y="2794958"/>
            <a:ext cx="2199736" cy="646331"/>
          </a:xfrm>
          <a:prstGeom prst="rect">
            <a:avLst/>
          </a:prstGeom>
          <a:noFill/>
        </p:spPr>
        <p:txBody>
          <a:bodyPr wrap="square" rtlCol="0">
            <a:spAutoFit/>
          </a:bodyPr>
          <a:lstStyle/>
          <a:p>
            <a:r>
              <a:rPr lang="en-US" sz="3600" dirty="0"/>
              <a:t>Thank you</a:t>
            </a:r>
          </a:p>
        </p:txBody>
      </p:sp>
    </p:spTree>
    <p:extLst>
      <p:ext uri="{BB962C8B-B14F-4D97-AF65-F5344CB8AC3E}">
        <p14:creationId xmlns:p14="http://schemas.microsoft.com/office/powerpoint/2010/main" val="53949214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10515600" cy="1325563"/>
          </a:xfrm>
        </p:spPr>
        <p:txBody>
          <a:bodyPr>
            <a:normAutofit/>
          </a:bodyPr>
          <a:lstStyle/>
          <a:p>
            <a:r>
              <a:rPr lang="en-US" sz="6000" dirty="0">
                <a:solidFill>
                  <a:schemeClr val="accent2"/>
                </a:solidFill>
              </a:rPr>
              <a:t>Python Libraries for Data Science</a:t>
            </a:r>
          </a:p>
        </p:txBody>
      </p:sp>
      <p:sp>
        <p:nvSpPr>
          <p:cNvPr id="3" name="Content Placeholder 2"/>
          <p:cNvSpPr>
            <a:spLocks noGrp="1"/>
          </p:cNvSpPr>
          <p:nvPr>
            <p:ph idx="1"/>
          </p:nvPr>
        </p:nvSpPr>
        <p:spPr>
          <a:xfrm>
            <a:off x="329241" y="1325563"/>
            <a:ext cx="10515600" cy="4351338"/>
          </a:xfrm>
        </p:spPr>
        <p:txBody>
          <a:bodyPr>
            <a:normAutofit fontScale="92500" lnSpcReduction="10000"/>
          </a:bodyPr>
          <a:lstStyle/>
          <a:p>
            <a:pPr marL="0" indent="0">
              <a:buNone/>
            </a:pPr>
            <a:r>
              <a:rPr lang="en-US" dirty="0"/>
              <a:t>Popular Python toolboxes/libraries:</a:t>
            </a:r>
          </a:p>
          <a:p>
            <a:pPr lvl="1"/>
            <a:r>
              <a:rPr lang="en-US" dirty="0" err="1"/>
              <a:t>NumPy</a:t>
            </a:r>
            <a:endParaRPr lang="en-US" dirty="0"/>
          </a:p>
          <a:p>
            <a:pPr lvl="1"/>
            <a:r>
              <a:rPr lang="en-US" dirty="0"/>
              <a:t>Pandas</a:t>
            </a:r>
          </a:p>
          <a:p>
            <a:pPr lvl="1"/>
            <a:r>
              <a:rPr lang="en-US" dirty="0" err="1"/>
              <a:t>SciKit</a:t>
            </a:r>
            <a:r>
              <a:rPr lang="en-US" dirty="0"/>
              <a:t>-Learn</a:t>
            </a:r>
          </a:p>
          <a:p>
            <a:pPr lvl="1"/>
            <a:r>
              <a:rPr lang="en-US" dirty="0" err="1"/>
              <a:t>Keras</a:t>
            </a:r>
            <a:endParaRPr lang="en-US" dirty="0"/>
          </a:p>
          <a:p>
            <a:pPr marL="457200" lvl="1" indent="0">
              <a:buNone/>
            </a:pPr>
            <a:endParaRPr lang="en-US" dirty="0"/>
          </a:p>
          <a:p>
            <a:pPr marL="0" indent="0">
              <a:buNone/>
            </a:pPr>
            <a:r>
              <a:rPr lang="en-US" dirty="0"/>
              <a:t>Visualization libraries</a:t>
            </a:r>
          </a:p>
          <a:p>
            <a:pPr lvl="1"/>
            <a:r>
              <a:rPr lang="en-US" dirty="0" err="1"/>
              <a:t>matplotlib</a:t>
            </a:r>
            <a:endParaRPr lang="en-US" dirty="0"/>
          </a:p>
          <a:p>
            <a:pPr lvl="1"/>
            <a:r>
              <a:rPr lang="en-US" dirty="0"/>
              <a:t>Seaborn</a:t>
            </a:r>
          </a:p>
          <a:p>
            <a:pPr lvl="1"/>
            <a:r>
              <a:rPr lang="en-US" dirty="0" err="1"/>
              <a:t>plotly</a:t>
            </a:r>
            <a:endParaRPr lang="en-US" dirty="0"/>
          </a:p>
          <a:p>
            <a:pPr lvl="1"/>
            <a:endParaRPr lang="en-US" dirty="0"/>
          </a:p>
          <a:p>
            <a:pPr marL="457200" lvl="1" indent="0">
              <a:buNone/>
            </a:pPr>
            <a:r>
              <a:rPr lang="en-US" dirty="0"/>
              <a:t>                                                      and many more …</a:t>
            </a:r>
          </a:p>
        </p:txBody>
      </p:sp>
      <p:sp>
        <p:nvSpPr>
          <p:cNvPr id="4" name="Slide Number Placeholder 3"/>
          <p:cNvSpPr>
            <a:spLocks noGrp="1"/>
          </p:cNvSpPr>
          <p:nvPr>
            <p:ph type="sldNum" sz="quarter" idx="12"/>
          </p:nvPr>
        </p:nvSpPr>
        <p:spPr/>
        <p:txBody>
          <a:bodyPr/>
          <a:lstStyle/>
          <a:p>
            <a:fld id="{B841CA95-E0BC-48B5-948A-ECC494EB4D84}" type="slidenum">
              <a:rPr lang="en-US" smtClean="0"/>
              <a:t>5</a:t>
            </a:fld>
            <a:endParaRPr lang="en-US"/>
          </a:p>
        </p:txBody>
      </p:sp>
    </p:spTree>
    <p:extLst>
      <p:ext uri="{BB962C8B-B14F-4D97-AF65-F5344CB8AC3E}">
        <p14:creationId xmlns:p14="http://schemas.microsoft.com/office/powerpoint/2010/main" val="397347885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0" indent="0">
              <a:buNone/>
            </a:pPr>
            <a:r>
              <a:rPr lang="en-US" i="1" dirty="0"/>
              <a:t>Pandas:</a:t>
            </a:r>
          </a:p>
          <a:p>
            <a:pPr lvl="1">
              <a:buFont typeface="Wingdings" panose="05000000000000000000" pitchFamily="2" charset="2"/>
              <a:buChar char="§"/>
            </a:pPr>
            <a:r>
              <a:rPr lang="en-US" dirty="0"/>
              <a:t>Adds data structures and tools designed to work with table-like data (similar to Series and Data Frames in R)</a:t>
            </a:r>
          </a:p>
          <a:p>
            <a:pPr lvl="1">
              <a:buFont typeface="Wingdings" panose="05000000000000000000" pitchFamily="2" charset="2"/>
              <a:buChar char="§"/>
            </a:pPr>
            <a:endParaRPr lang="en-US" dirty="0"/>
          </a:p>
          <a:p>
            <a:pPr lvl="1">
              <a:buFont typeface="Wingdings" panose="05000000000000000000" pitchFamily="2" charset="2"/>
              <a:buChar char="§"/>
            </a:pPr>
            <a:r>
              <a:rPr lang="en-US" dirty="0"/>
              <a:t>Provides tools for data manipulation: reshaping, merging, sorting, slicing, aggregation etc.</a:t>
            </a:r>
          </a:p>
          <a:p>
            <a:pPr lvl="1">
              <a:buFont typeface="Wingdings" panose="05000000000000000000" pitchFamily="2" charset="2"/>
              <a:buChar char="§"/>
            </a:pPr>
            <a:endParaRPr lang="en-US" dirty="0"/>
          </a:p>
          <a:p>
            <a:pPr lvl="1">
              <a:buFont typeface="Wingdings" panose="05000000000000000000" pitchFamily="2" charset="2"/>
              <a:buChar char="§"/>
            </a:pPr>
            <a:r>
              <a:rPr lang="en-US" dirty="0"/>
              <a:t>Allows handling missing data</a:t>
            </a:r>
          </a:p>
        </p:txBody>
      </p:sp>
      <p:sp>
        <p:nvSpPr>
          <p:cNvPr id="4" name="Slide Number Placeholder 3"/>
          <p:cNvSpPr>
            <a:spLocks noGrp="1"/>
          </p:cNvSpPr>
          <p:nvPr>
            <p:ph type="sldNum" sz="quarter" idx="12"/>
          </p:nvPr>
        </p:nvSpPr>
        <p:spPr/>
        <p:txBody>
          <a:bodyPr/>
          <a:lstStyle/>
          <a:p>
            <a:fld id="{B841CA95-E0BC-48B5-948A-ECC494EB4D84}" type="slidenum">
              <a:rPr lang="en-US" smtClean="0"/>
              <a:t>6</a:t>
            </a:fld>
            <a:endParaRPr lang="en-US"/>
          </a:p>
        </p:txBody>
      </p:sp>
      <p:sp>
        <p:nvSpPr>
          <p:cNvPr id="7" name="TextBox 6"/>
          <p:cNvSpPr txBox="1"/>
          <p:nvPr/>
        </p:nvSpPr>
        <p:spPr>
          <a:xfrm>
            <a:off x="838200" y="5807631"/>
            <a:ext cx="5654040" cy="369332"/>
          </a:xfrm>
          <a:prstGeom prst="rect">
            <a:avLst/>
          </a:prstGeom>
          <a:noFill/>
        </p:spPr>
        <p:txBody>
          <a:bodyPr wrap="square" rtlCol="0">
            <a:spAutoFit/>
          </a:bodyPr>
          <a:lstStyle/>
          <a:p>
            <a:r>
              <a:rPr lang="en-US" b="1" dirty="0"/>
              <a:t>Link:</a:t>
            </a:r>
            <a:r>
              <a:rPr lang="en-US" dirty="0"/>
              <a:t> </a:t>
            </a:r>
            <a:r>
              <a:rPr lang="en-US" dirty="0">
                <a:hlinkClick r:id="rId2"/>
              </a:rPr>
              <a:t>http://pandas.pydata.org/</a:t>
            </a:r>
            <a:endParaRPr lang="en-US" dirty="0"/>
          </a:p>
        </p:txBody>
      </p:sp>
      <p:pic>
        <p:nvPicPr>
          <p:cNvPr id="3074" name="Picture 2" descr="Logo"/>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700218" y="80519"/>
            <a:ext cx="3318046" cy="691260"/>
          </a:xfrm>
          <a:prstGeom prst="rect">
            <a:avLst/>
          </a:prstGeom>
          <a:noFill/>
          <a:extLst>
            <a:ext uri="{909E8E84-426E-40DD-AFC4-6F175D3DCCD1}">
              <a14:hiddenFill xmlns:a14="http://schemas.microsoft.com/office/drawing/2010/main">
                <a:solidFill>
                  <a:srgbClr val="FFFFFF"/>
                </a:solidFill>
              </a14:hiddenFill>
            </a:ext>
          </a:extLst>
        </p:spPr>
      </p:pic>
      <p:sp>
        <p:nvSpPr>
          <p:cNvPr id="9" name="Title 1">
            <a:extLst>
              <a:ext uri="{FF2B5EF4-FFF2-40B4-BE49-F238E27FC236}">
                <a16:creationId xmlns:a16="http://schemas.microsoft.com/office/drawing/2014/main" id="{74CF452B-C8E0-9043-89BF-C22BCAD892BE}"/>
              </a:ext>
            </a:extLst>
          </p:cNvPr>
          <p:cNvSpPr>
            <a:spLocks noGrp="1"/>
          </p:cNvSpPr>
          <p:nvPr>
            <p:ph type="title"/>
          </p:nvPr>
        </p:nvSpPr>
        <p:spPr>
          <a:xfrm>
            <a:off x="0" y="0"/>
            <a:ext cx="10515600" cy="1325563"/>
          </a:xfrm>
        </p:spPr>
        <p:txBody>
          <a:bodyPr>
            <a:normAutofit/>
          </a:bodyPr>
          <a:lstStyle/>
          <a:p>
            <a:r>
              <a:rPr lang="en-US" sz="6000" dirty="0">
                <a:solidFill>
                  <a:schemeClr val="accent2"/>
                </a:solidFill>
              </a:rPr>
              <a:t>Python Libraries for Data Science</a:t>
            </a:r>
          </a:p>
        </p:txBody>
      </p:sp>
    </p:spTree>
    <p:extLst>
      <p:ext uri="{BB962C8B-B14F-4D97-AF65-F5344CB8AC3E}">
        <p14:creationId xmlns:p14="http://schemas.microsoft.com/office/powerpoint/2010/main" val="240332857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832104" y="5807631"/>
            <a:ext cx="5654040" cy="369332"/>
          </a:xfrm>
          <a:prstGeom prst="rect">
            <a:avLst/>
          </a:prstGeom>
          <a:noFill/>
        </p:spPr>
        <p:txBody>
          <a:bodyPr wrap="square" rtlCol="0">
            <a:spAutoFit/>
          </a:bodyPr>
          <a:lstStyle/>
          <a:p>
            <a:r>
              <a:rPr lang="en-US" b="1" dirty="0"/>
              <a:t>Link:</a:t>
            </a:r>
            <a:r>
              <a:rPr lang="en-US" dirty="0"/>
              <a:t> </a:t>
            </a:r>
            <a:r>
              <a:rPr lang="en-US" dirty="0">
                <a:hlinkClick r:id="rId2"/>
              </a:rPr>
              <a:t>http://scikit-learn.org/</a:t>
            </a:r>
            <a:endParaRPr lang="en-US" dirty="0"/>
          </a:p>
        </p:txBody>
      </p:sp>
      <p:sp>
        <p:nvSpPr>
          <p:cNvPr id="3" name="Content Placeholder 2"/>
          <p:cNvSpPr>
            <a:spLocks noGrp="1"/>
          </p:cNvSpPr>
          <p:nvPr>
            <p:ph idx="1"/>
          </p:nvPr>
        </p:nvSpPr>
        <p:spPr/>
        <p:txBody>
          <a:bodyPr/>
          <a:lstStyle/>
          <a:p>
            <a:pPr marL="0" indent="0">
              <a:buNone/>
            </a:pPr>
            <a:r>
              <a:rPr lang="en-US" i="1" dirty="0" err="1"/>
              <a:t>SciKit</a:t>
            </a:r>
            <a:r>
              <a:rPr lang="en-US" i="1" dirty="0"/>
              <a:t>-Learn:</a:t>
            </a:r>
          </a:p>
          <a:p>
            <a:pPr lvl="1">
              <a:buFont typeface="Wingdings" panose="05000000000000000000" pitchFamily="2" charset="2"/>
              <a:buChar char="§"/>
            </a:pPr>
            <a:r>
              <a:rPr lang="en-US" dirty="0"/>
              <a:t>Provides machine learning algorithms: classification, regression, clustering, model validation etc.</a:t>
            </a:r>
          </a:p>
          <a:p>
            <a:pPr lvl="1">
              <a:buFont typeface="Wingdings" panose="05000000000000000000" pitchFamily="2" charset="2"/>
              <a:buChar char="§"/>
            </a:pPr>
            <a:endParaRPr lang="en-US" dirty="0"/>
          </a:p>
          <a:p>
            <a:pPr lvl="1">
              <a:buFont typeface="Wingdings" panose="05000000000000000000" pitchFamily="2" charset="2"/>
              <a:buChar char="§"/>
            </a:pPr>
            <a:r>
              <a:rPr lang="en-US" dirty="0"/>
              <a:t>Built on </a:t>
            </a:r>
            <a:r>
              <a:rPr lang="en-US" dirty="0" err="1"/>
              <a:t>NumPy</a:t>
            </a:r>
            <a:r>
              <a:rPr lang="en-US" dirty="0"/>
              <a:t>, </a:t>
            </a:r>
            <a:r>
              <a:rPr lang="en-US" dirty="0" err="1"/>
              <a:t>SciPy</a:t>
            </a:r>
            <a:r>
              <a:rPr lang="en-US" dirty="0"/>
              <a:t> and </a:t>
            </a:r>
            <a:r>
              <a:rPr lang="en-US" dirty="0" err="1"/>
              <a:t>matplotlib</a:t>
            </a:r>
            <a:endParaRPr lang="en-US" dirty="0"/>
          </a:p>
          <a:p>
            <a:pPr marL="457200" lvl="1" indent="0">
              <a:buNone/>
            </a:pPr>
            <a:endParaRPr lang="en-US" dirty="0"/>
          </a:p>
        </p:txBody>
      </p:sp>
      <p:sp>
        <p:nvSpPr>
          <p:cNvPr id="4" name="Slide Number Placeholder 3"/>
          <p:cNvSpPr>
            <a:spLocks noGrp="1"/>
          </p:cNvSpPr>
          <p:nvPr>
            <p:ph type="sldNum" sz="quarter" idx="12"/>
          </p:nvPr>
        </p:nvSpPr>
        <p:spPr/>
        <p:txBody>
          <a:bodyPr/>
          <a:lstStyle/>
          <a:p>
            <a:fld id="{B841CA95-E0BC-48B5-948A-ECC494EB4D84}" type="slidenum">
              <a:rPr lang="en-US" smtClean="0"/>
              <a:t>7</a:t>
            </a:fld>
            <a:endParaRPr lang="en-US"/>
          </a:p>
        </p:txBody>
      </p:sp>
      <p:pic>
        <p:nvPicPr>
          <p:cNvPr id="5122" name="Picture 2" descr="Logo"/>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439527" y="149923"/>
            <a:ext cx="1524000" cy="552451"/>
          </a:xfrm>
          <a:prstGeom prst="rect">
            <a:avLst/>
          </a:prstGeom>
          <a:noFill/>
          <a:extLst>
            <a:ext uri="{909E8E84-426E-40DD-AFC4-6F175D3DCCD1}">
              <a14:hiddenFill xmlns:a14="http://schemas.microsoft.com/office/drawing/2010/main">
                <a:solidFill>
                  <a:srgbClr val="FFFFFF"/>
                </a:solidFill>
              </a14:hiddenFill>
            </a:ext>
          </a:extLst>
        </p:spPr>
      </p:pic>
      <p:sp>
        <p:nvSpPr>
          <p:cNvPr id="9" name="Title 1">
            <a:extLst>
              <a:ext uri="{FF2B5EF4-FFF2-40B4-BE49-F238E27FC236}">
                <a16:creationId xmlns:a16="http://schemas.microsoft.com/office/drawing/2014/main" id="{97559BFC-2B26-3746-BCA7-C6881A57937B}"/>
              </a:ext>
            </a:extLst>
          </p:cNvPr>
          <p:cNvSpPr>
            <a:spLocks noGrp="1"/>
          </p:cNvSpPr>
          <p:nvPr>
            <p:ph type="title"/>
          </p:nvPr>
        </p:nvSpPr>
        <p:spPr>
          <a:xfrm>
            <a:off x="0" y="0"/>
            <a:ext cx="10515600" cy="1325563"/>
          </a:xfrm>
        </p:spPr>
        <p:txBody>
          <a:bodyPr>
            <a:normAutofit/>
          </a:bodyPr>
          <a:lstStyle/>
          <a:p>
            <a:r>
              <a:rPr lang="en-US" sz="6000" dirty="0">
                <a:solidFill>
                  <a:schemeClr val="accent2"/>
                </a:solidFill>
              </a:rPr>
              <a:t>Python Libraries for Data Science</a:t>
            </a:r>
          </a:p>
        </p:txBody>
      </p:sp>
    </p:spTree>
    <p:extLst>
      <p:ext uri="{BB962C8B-B14F-4D97-AF65-F5344CB8AC3E}">
        <p14:creationId xmlns:p14="http://schemas.microsoft.com/office/powerpoint/2010/main" val="405919703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0" indent="0">
              <a:buNone/>
            </a:pPr>
            <a:r>
              <a:rPr lang="en-US" i="1" dirty="0" err="1"/>
              <a:t>matplotlib</a:t>
            </a:r>
            <a:r>
              <a:rPr lang="en-US" i="1" dirty="0"/>
              <a:t>:</a:t>
            </a:r>
          </a:p>
          <a:p>
            <a:pPr lvl="1">
              <a:buFont typeface="Wingdings" panose="05000000000000000000" pitchFamily="2" charset="2"/>
              <a:buChar char="§"/>
            </a:pPr>
            <a:r>
              <a:rPr lang="en-US" dirty="0"/>
              <a:t>Python 2D plotting library which produces publication quality figures in a variety of hardcopy formats </a:t>
            </a:r>
          </a:p>
          <a:p>
            <a:pPr marL="457200" lvl="1" indent="0">
              <a:buNone/>
            </a:pPr>
            <a:endParaRPr lang="en-US" dirty="0"/>
          </a:p>
          <a:p>
            <a:pPr lvl="1">
              <a:buFont typeface="Wingdings" panose="05000000000000000000" pitchFamily="2" charset="2"/>
              <a:buChar char="§"/>
            </a:pPr>
            <a:r>
              <a:rPr lang="en-US" dirty="0"/>
              <a:t>A set of functionalities similar to those of MATLAB</a:t>
            </a:r>
          </a:p>
          <a:p>
            <a:pPr lvl="1">
              <a:buFont typeface="Wingdings" panose="05000000000000000000" pitchFamily="2" charset="2"/>
              <a:buChar char="§"/>
            </a:pPr>
            <a:endParaRPr lang="en-US" dirty="0"/>
          </a:p>
          <a:p>
            <a:pPr lvl="1">
              <a:buFont typeface="Wingdings" panose="05000000000000000000" pitchFamily="2" charset="2"/>
              <a:buChar char="§"/>
            </a:pPr>
            <a:r>
              <a:rPr lang="en-US" dirty="0"/>
              <a:t>Line plots, scatter plots, </a:t>
            </a:r>
            <a:r>
              <a:rPr lang="en-US" dirty="0" err="1"/>
              <a:t>barcharts</a:t>
            </a:r>
            <a:r>
              <a:rPr lang="en-US" dirty="0"/>
              <a:t>, histograms, pie charts etc.</a:t>
            </a:r>
          </a:p>
          <a:p>
            <a:pPr lvl="1">
              <a:buFont typeface="Wingdings" panose="05000000000000000000" pitchFamily="2" charset="2"/>
              <a:buChar char="§"/>
            </a:pPr>
            <a:endParaRPr lang="en-US" dirty="0"/>
          </a:p>
          <a:p>
            <a:pPr lvl="1">
              <a:buFont typeface="Wingdings" panose="05000000000000000000" pitchFamily="2" charset="2"/>
              <a:buChar char="§"/>
            </a:pPr>
            <a:r>
              <a:rPr lang="en-US" dirty="0"/>
              <a:t>Relatively low-level; some effort needed to create advanced visualization</a:t>
            </a:r>
          </a:p>
          <a:p>
            <a:pPr marL="457200" lvl="1" indent="0">
              <a:buNone/>
            </a:pPr>
            <a:endParaRPr lang="en-US" dirty="0"/>
          </a:p>
        </p:txBody>
      </p:sp>
      <p:sp>
        <p:nvSpPr>
          <p:cNvPr id="8" name="TextBox 7"/>
          <p:cNvSpPr txBox="1"/>
          <p:nvPr/>
        </p:nvSpPr>
        <p:spPr>
          <a:xfrm>
            <a:off x="832104" y="5807631"/>
            <a:ext cx="5654040" cy="369332"/>
          </a:xfrm>
          <a:prstGeom prst="rect">
            <a:avLst/>
          </a:prstGeom>
          <a:noFill/>
        </p:spPr>
        <p:txBody>
          <a:bodyPr wrap="square" rtlCol="0">
            <a:spAutoFit/>
          </a:bodyPr>
          <a:lstStyle/>
          <a:p>
            <a:r>
              <a:rPr lang="en-US" b="1" dirty="0"/>
              <a:t>Link:</a:t>
            </a:r>
            <a:r>
              <a:rPr lang="en-US" dirty="0"/>
              <a:t> </a:t>
            </a:r>
            <a:r>
              <a:rPr lang="en-US" dirty="0">
                <a:hlinkClick r:id="rId2"/>
              </a:rPr>
              <a:t>https://matplotlib.org/</a:t>
            </a:r>
            <a:endParaRPr lang="en-US" dirty="0"/>
          </a:p>
        </p:txBody>
      </p:sp>
      <p:sp>
        <p:nvSpPr>
          <p:cNvPr id="4" name="Slide Number Placeholder 3"/>
          <p:cNvSpPr>
            <a:spLocks noGrp="1"/>
          </p:cNvSpPr>
          <p:nvPr>
            <p:ph type="sldNum" sz="quarter" idx="12"/>
          </p:nvPr>
        </p:nvSpPr>
        <p:spPr/>
        <p:txBody>
          <a:bodyPr/>
          <a:lstStyle/>
          <a:p>
            <a:fld id="{B841CA95-E0BC-48B5-948A-ECC494EB4D84}" type="slidenum">
              <a:rPr lang="en-US" smtClean="0"/>
              <a:t>8</a:t>
            </a:fld>
            <a:endParaRPr lang="en-US"/>
          </a:p>
        </p:txBody>
      </p:sp>
      <p:pic>
        <p:nvPicPr>
          <p:cNvPr id="10" name="Picture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905023" y="119373"/>
            <a:ext cx="2183346" cy="491504"/>
          </a:xfrm>
          <a:prstGeom prst="rect">
            <a:avLst/>
          </a:prstGeom>
        </p:spPr>
      </p:pic>
      <p:sp>
        <p:nvSpPr>
          <p:cNvPr id="9" name="Title 1">
            <a:extLst>
              <a:ext uri="{FF2B5EF4-FFF2-40B4-BE49-F238E27FC236}">
                <a16:creationId xmlns:a16="http://schemas.microsoft.com/office/drawing/2014/main" id="{3FEA7CE1-DBB3-7146-8C35-F4311EB93085}"/>
              </a:ext>
            </a:extLst>
          </p:cNvPr>
          <p:cNvSpPr>
            <a:spLocks noGrp="1"/>
          </p:cNvSpPr>
          <p:nvPr>
            <p:ph type="title"/>
          </p:nvPr>
        </p:nvSpPr>
        <p:spPr>
          <a:xfrm>
            <a:off x="0" y="0"/>
            <a:ext cx="10515600" cy="1325563"/>
          </a:xfrm>
        </p:spPr>
        <p:txBody>
          <a:bodyPr>
            <a:normAutofit/>
          </a:bodyPr>
          <a:lstStyle/>
          <a:p>
            <a:r>
              <a:rPr lang="en-US" sz="6000" dirty="0">
                <a:solidFill>
                  <a:schemeClr val="accent2"/>
                </a:solidFill>
              </a:rPr>
              <a:t>Python Libraries for Data Science</a:t>
            </a:r>
          </a:p>
        </p:txBody>
      </p:sp>
    </p:spTree>
    <p:extLst>
      <p:ext uri="{BB962C8B-B14F-4D97-AF65-F5344CB8AC3E}">
        <p14:creationId xmlns:p14="http://schemas.microsoft.com/office/powerpoint/2010/main" val="418534654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0" indent="0">
              <a:buNone/>
            </a:pPr>
            <a:r>
              <a:rPr lang="en-US" i="1" dirty="0" err="1"/>
              <a:t>Seaborn</a:t>
            </a:r>
            <a:r>
              <a:rPr lang="en-US" i="1" dirty="0"/>
              <a:t>:</a:t>
            </a:r>
          </a:p>
          <a:p>
            <a:pPr lvl="1">
              <a:buFont typeface="Wingdings" panose="05000000000000000000" pitchFamily="2" charset="2"/>
              <a:buChar char="§"/>
            </a:pPr>
            <a:r>
              <a:rPr lang="en-US" dirty="0"/>
              <a:t>Based on </a:t>
            </a:r>
            <a:r>
              <a:rPr lang="en-US" dirty="0" err="1"/>
              <a:t>matplotlib</a:t>
            </a:r>
            <a:r>
              <a:rPr lang="en-US" dirty="0"/>
              <a:t> </a:t>
            </a:r>
          </a:p>
          <a:p>
            <a:pPr marL="457200" lvl="1" indent="0">
              <a:buNone/>
            </a:pPr>
            <a:endParaRPr lang="en-US" dirty="0"/>
          </a:p>
          <a:p>
            <a:pPr lvl="1">
              <a:buFont typeface="Wingdings" panose="05000000000000000000" pitchFamily="2" charset="2"/>
              <a:buChar char="§"/>
            </a:pPr>
            <a:r>
              <a:rPr lang="en-US" dirty="0"/>
              <a:t>Provides high level interface for drawing attractive statistical graphics</a:t>
            </a:r>
          </a:p>
          <a:p>
            <a:pPr lvl="1">
              <a:buFont typeface="Wingdings" panose="05000000000000000000" pitchFamily="2" charset="2"/>
              <a:buChar char="§"/>
            </a:pPr>
            <a:endParaRPr lang="en-US" dirty="0"/>
          </a:p>
          <a:p>
            <a:pPr lvl="1">
              <a:buFont typeface="Wingdings" panose="05000000000000000000" pitchFamily="2" charset="2"/>
              <a:buChar char="§"/>
            </a:pPr>
            <a:r>
              <a:rPr lang="en-US" dirty="0"/>
              <a:t>Similar (in style) to the popular ggplot2 library in R</a:t>
            </a:r>
          </a:p>
          <a:p>
            <a:pPr marL="457200" lvl="1" indent="0">
              <a:buNone/>
            </a:pPr>
            <a:endParaRPr lang="en-US" dirty="0"/>
          </a:p>
        </p:txBody>
      </p:sp>
      <p:sp>
        <p:nvSpPr>
          <p:cNvPr id="8" name="TextBox 7"/>
          <p:cNvSpPr txBox="1"/>
          <p:nvPr/>
        </p:nvSpPr>
        <p:spPr>
          <a:xfrm>
            <a:off x="832104" y="5807631"/>
            <a:ext cx="5654040" cy="369332"/>
          </a:xfrm>
          <a:prstGeom prst="rect">
            <a:avLst/>
          </a:prstGeom>
          <a:noFill/>
        </p:spPr>
        <p:txBody>
          <a:bodyPr wrap="square" rtlCol="0">
            <a:spAutoFit/>
          </a:bodyPr>
          <a:lstStyle/>
          <a:p>
            <a:r>
              <a:rPr lang="en-US" b="1" dirty="0"/>
              <a:t>Link:</a:t>
            </a:r>
            <a:r>
              <a:rPr lang="en-US" dirty="0"/>
              <a:t> </a:t>
            </a:r>
            <a:r>
              <a:rPr lang="en-US" dirty="0">
                <a:hlinkClick r:id="rId2"/>
              </a:rPr>
              <a:t>https://seaborn.pydata.org/</a:t>
            </a:r>
            <a:endParaRPr lang="en-US" dirty="0"/>
          </a:p>
        </p:txBody>
      </p:sp>
      <p:sp>
        <p:nvSpPr>
          <p:cNvPr id="4" name="Slide Number Placeholder 3"/>
          <p:cNvSpPr>
            <a:spLocks noGrp="1"/>
          </p:cNvSpPr>
          <p:nvPr>
            <p:ph type="sldNum" sz="quarter" idx="12"/>
          </p:nvPr>
        </p:nvSpPr>
        <p:spPr/>
        <p:txBody>
          <a:bodyPr/>
          <a:lstStyle/>
          <a:p>
            <a:fld id="{B841CA95-E0BC-48B5-948A-ECC494EB4D84}" type="slidenum">
              <a:rPr lang="en-US" smtClean="0"/>
              <a:t>9</a:t>
            </a:fld>
            <a:endParaRPr lang="en-US"/>
          </a:p>
        </p:txBody>
      </p:sp>
      <p:sp>
        <p:nvSpPr>
          <p:cNvPr id="9" name="Title 1">
            <a:extLst>
              <a:ext uri="{FF2B5EF4-FFF2-40B4-BE49-F238E27FC236}">
                <a16:creationId xmlns:a16="http://schemas.microsoft.com/office/drawing/2014/main" id="{020A641F-7445-2E4C-A4DC-E116AA1E612C}"/>
              </a:ext>
            </a:extLst>
          </p:cNvPr>
          <p:cNvSpPr>
            <a:spLocks noGrp="1"/>
          </p:cNvSpPr>
          <p:nvPr>
            <p:ph type="title"/>
          </p:nvPr>
        </p:nvSpPr>
        <p:spPr>
          <a:xfrm>
            <a:off x="0" y="0"/>
            <a:ext cx="10515600" cy="1325563"/>
          </a:xfrm>
        </p:spPr>
        <p:txBody>
          <a:bodyPr>
            <a:normAutofit/>
          </a:bodyPr>
          <a:lstStyle/>
          <a:p>
            <a:r>
              <a:rPr lang="en-US" sz="6000" dirty="0">
                <a:solidFill>
                  <a:schemeClr val="accent2"/>
                </a:solidFill>
              </a:rPr>
              <a:t>Python Libraries for Data Science</a:t>
            </a:r>
          </a:p>
        </p:txBody>
      </p:sp>
    </p:spTree>
    <p:extLst>
      <p:ext uri="{BB962C8B-B14F-4D97-AF65-F5344CB8AC3E}">
        <p14:creationId xmlns:p14="http://schemas.microsoft.com/office/powerpoint/2010/main" val="170073630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242</TotalTime>
  <Words>2123</Words>
  <Application>Microsoft Office PowerPoint</Application>
  <PresentationFormat>Widescreen</PresentationFormat>
  <Paragraphs>352</Paragraphs>
  <Slides>45</Slides>
  <Notes>1</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45</vt:i4>
      </vt:variant>
    </vt:vector>
  </HeadingPairs>
  <TitlesOfParts>
    <vt:vector size="53" baseType="lpstr">
      <vt:lpstr>Arial</vt:lpstr>
      <vt:lpstr>Calibri</vt:lpstr>
      <vt:lpstr>Calibri Light</vt:lpstr>
      <vt:lpstr>Courier New</vt:lpstr>
      <vt:lpstr>Garamond</vt:lpstr>
      <vt:lpstr>Helvetica</vt:lpstr>
      <vt:lpstr>Wingdings</vt:lpstr>
      <vt:lpstr>Office Theme</vt:lpstr>
      <vt:lpstr>Python for Data Science</vt:lpstr>
      <vt:lpstr>PowerPoint Presentation</vt:lpstr>
      <vt:lpstr>Installation of Anacoda </vt:lpstr>
      <vt:lpstr>PowerPoint Presentation</vt:lpstr>
      <vt:lpstr>Python Libraries for Data Science</vt:lpstr>
      <vt:lpstr>Python Libraries for Data Science</vt:lpstr>
      <vt:lpstr>Python Libraries for Data Science</vt:lpstr>
      <vt:lpstr>Python Libraries for Data Science</vt:lpstr>
      <vt:lpstr>Python Libraries for Data Science</vt:lpstr>
      <vt:lpstr>Start Jupyter notebook</vt:lpstr>
      <vt:lpstr>PowerPoint Presentation</vt:lpstr>
      <vt:lpstr>PowerPoint Presentation</vt:lpstr>
      <vt:lpstr>PowerPoint Presentation</vt:lpstr>
      <vt:lpstr>Create GITHUB account</vt:lpstr>
      <vt:lpstr>PowerPoint Presentation</vt:lpstr>
      <vt:lpstr>PowerPoint Presentation</vt:lpstr>
      <vt:lpstr>PowerPoint Presentation</vt:lpstr>
      <vt:lpstr>PowerPoint Presentation</vt:lpstr>
      <vt:lpstr>Loading Python Libraries</vt:lpstr>
      <vt:lpstr>Reading data using pandas</vt:lpstr>
      <vt:lpstr>Exploring data frames</vt:lpstr>
      <vt:lpstr>      Hands-on exercises</vt:lpstr>
      <vt:lpstr>Data Frame data types</vt:lpstr>
      <vt:lpstr>Data Frame data types</vt:lpstr>
      <vt:lpstr>Data Frames attributes</vt:lpstr>
      <vt:lpstr>      Hands-on exercises</vt:lpstr>
      <vt:lpstr>Data Frames methods</vt:lpstr>
      <vt:lpstr>      Hands-on exercises</vt:lpstr>
      <vt:lpstr>Selecting a column in a Data Frame</vt:lpstr>
      <vt:lpstr>      Hands-on exercises</vt:lpstr>
      <vt:lpstr>Data Frames groupby method</vt:lpstr>
      <vt:lpstr>Data Frames groupby method</vt:lpstr>
      <vt:lpstr>Data Frames groupby method</vt:lpstr>
      <vt:lpstr>Data Frame: filtering</vt:lpstr>
      <vt:lpstr>Data Frames: Slicing</vt:lpstr>
      <vt:lpstr>Data Frames: Slicing</vt:lpstr>
      <vt:lpstr>Data Frames: method iloc (summary)</vt:lpstr>
      <vt:lpstr>Aggregation Functions in Pandas</vt:lpstr>
      <vt:lpstr>Aggregation Functions in Pandas</vt:lpstr>
      <vt:lpstr>Basic Descriptive Statistics</vt:lpstr>
      <vt:lpstr>Graphics to explore the data</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Python for Data Analysis</dc:title>
  <dc:creator>Srinivas Reddy Gurrala</dc:creator>
  <cp:lastModifiedBy>Munmun Bhagat</cp:lastModifiedBy>
  <cp:revision>37</cp:revision>
  <dcterms:created xsi:type="dcterms:W3CDTF">2020-06-26T02:47:58Z</dcterms:created>
  <dcterms:modified xsi:type="dcterms:W3CDTF">2021-01-27T13:19:43Z</dcterms:modified>
</cp:coreProperties>
</file>