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9"/>
  </p:notesMasterIdLst>
  <p:sldIdLst>
    <p:sldId id="256" r:id="rId2"/>
    <p:sldId id="962" r:id="rId3"/>
    <p:sldId id="963" r:id="rId4"/>
    <p:sldId id="964" r:id="rId5"/>
    <p:sldId id="965" r:id="rId6"/>
    <p:sldId id="966" r:id="rId7"/>
    <p:sldId id="259" r:id="rId8"/>
    <p:sldId id="968" r:id="rId9"/>
    <p:sldId id="967" r:id="rId10"/>
    <p:sldId id="969" r:id="rId11"/>
    <p:sldId id="970" r:id="rId12"/>
    <p:sldId id="971" r:id="rId13"/>
    <p:sldId id="300" r:id="rId14"/>
    <p:sldId id="301" r:id="rId15"/>
    <p:sldId id="302" r:id="rId16"/>
    <p:sldId id="972" r:id="rId17"/>
    <p:sldId id="958"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700"/>
    <a:srgbClr val="FF9300"/>
    <a:srgbClr val="1359D2"/>
    <a:srgbClr val="D883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410"/>
  </p:normalViewPr>
  <p:slideViewPr>
    <p:cSldViewPr snapToGrid="0" snapToObjects="1">
      <p:cViewPr varScale="1">
        <p:scale>
          <a:sx n="78" d="100"/>
          <a:sy n="78" d="100"/>
        </p:scale>
        <p:origin x="77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467D96-8005-7F44-8E5F-33D562E4DE7E}" type="datetimeFigureOut">
              <a:rPr lang="en-US" smtClean="0"/>
              <a:t>9/23/2022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7AD9F6-8A84-6F41-A90B-45C654442C71}" type="slidenum">
              <a:rPr lang="en-US" smtClean="0"/>
              <a:t>‹#›</a:t>
            </a:fld>
            <a:endParaRPr lang="en-US"/>
          </a:p>
        </p:txBody>
      </p:sp>
    </p:spTree>
    <p:extLst>
      <p:ext uri="{BB962C8B-B14F-4D97-AF65-F5344CB8AC3E}">
        <p14:creationId xmlns:p14="http://schemas.microsoft.com/office/powerpoint/2010/main" val="31920260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A3228-9C96-194E-AFC0-EB3588615AF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B608731-630F-564F-BF20-639ACDCF810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E60B73C9-65D5-AD44-AF2A-AFB1E013D143}"/>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5" name="Footer Placeholder 4">
            <a:extLst>
              <a:ext uri="{FF2B5EF4-FFF2-40B4-BE49-F238E27FC236}">
                <a16:creationId xmlns:a16="http://schemas.microsoft.com/office/drawing/2014/main" id="{33B95F48-0038-E049-858C-D819B84E98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FCBCFD-FB4D-7A44-972B-B76888FB4E7E}"/>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10367149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DD2E4-2D2E-6D40-932D-507A6CE1E12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9AF6FE1-73BF-5840-9BAA-B7106664E66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76D3C8F-E840-3748-B9E7-E889915291A7}"/>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5" name="Footer Placeholder 4">
            <a:extLst>
              <a:ext uri="{FF2B5EF4-FFF2-40B4-BE49-F238E27FC236}">
                <a16:creationId xmlns:a16="http://schemas.microsoft.com/office/drawing/2014/main" id="{D5DE9DF5-83AE-AF4D-93FC-0381D61BFE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AAF256-2892-FD49-ADD1-01EA6C1CFBDC}"/>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829855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B6007AA-366B-8549-A0CB-FD09595F0ED3}"/>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44868C8-1D47-9A4B-B57B-7B849638FE22}"/>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BECB069-A3E2-E444-96EA-27A49772C901}"/>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5" name="Footer Placeholder 4">
            <a:extLst>
              <a:ext uri="{FF2B5EF4-FFF2-40B4-BE49-F238E27FC236}">
                <a16:creationId xmlns:a16="http://schemas.microsoft.com/office/drawing/2014/main" id="{D6B8DFCF-A1BD-C647-8228-CD1ED24B39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3103D9-7F4B-5C47-803B-EF0486DBF52E}"/>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2646182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CB45C-E8E4-9B48-B6B1-FB5B2FC29FB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DF35B78-9868-E941-9359-AD3791CF019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F567526-A111-5042-A204-ECF85781D7AF}"/>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5" name="Footer Placeholder 4">
            <a:extLst>
              <a:ext uri="{FF2B5EF4-FFF2-40B4-BE49-F238E27FC236}">
                <a16:creationId xmlns:a16="http://schemas.microsoft.com/office/drawing/2014/main" id="{8F76D8E0-2B09-EB40-BAB8-AE0FE20E41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F37F5C-1E57-DF4A-8F69-9C3B207F9CED}"/>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3016950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DB4A4-CE3F-DD45-B694-607970859A7D}"/>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43BB316D-A12B-5045-94F9-57DD32FE656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B57A3F9-1420-1C49-ADD6-E339D10174D1}"/>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5" name="Footer Placeholder 4">
            <a:extLst>
              <a:ext uri="{FF2B5EF4-FFF2-40B4-BE49-F238E27FC236}">
                <a16:creationId xmlns:a16="http://schemas.microsoft.com/office/drawing/2014/main" id="{48E2E1A3-7D46-BA47-9CF7-65D4E19D24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0E380C-689A-254F-B806-104B3C8974AD}"/>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1346530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F4E02-DB39-6141-B93C-D8812197EB4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34BF87F-F3AD-F341-A2D0-BAC8BC94062D}"/>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C6E75245-A8E0-CD4A-ABC9-8143DF7205F9}"/>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FECFE43-08FC-5246-8490-F1AC95B283EC}"/>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6" name="Footer Placeholder 5">
            <a:extLst>
              <a:ext uri="{FF2B5EF4-FFF2-40B4-BE49-F238E27FC236}">
                <a16:creationId xmlns:a16="http://schemas.microsoft.com/office/drawing/2014/main" id="{5E35E793-BA44-A842-9DB4-65CF9F1A82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7A749D-5B18-864C-9248-1257413E3110}"/>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3004096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56775F-07D6-BA45-9D10-EBEE071DB949}"/>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73CD64E-5B86-BE44-B06B-9F2A6E611F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08DE09C-3266-5A4F-8E37-1515C22733D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29863B21-31AA-C748-92F9-33736514BA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A0D8F73-4C83-4D48-8C25-96D8E120ADE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C312258B-D412-384E-A142-823569F2FE8A}"/>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8" name="Footer Placeholder 7">
            <a:extLst>
              <a:ext uri="{FF2B5EF4-FFF2-40B4-BE49-F238E27FC236}">
                <a16:creationId xmlns:a16="http://schemas.microsoft.com/office/drawing/2014/main" id="{4CC22AC5-791A-8C4D-A370-8F5D0D8ED39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E22FA76-8266-C544-94AD-7574DC743A15}"/>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8535229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8A8AF-6E13-DC40-ABFC-2F9C28169591}"/>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FB6AFC1C-D3D7-3947-8DE4-332A440F87D2}"/>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4" name="Footer Placeholder 3">
            <a:extLst>
              <a:ext uri="{FF2B5EF4-FFF2-40B4-BE49-F238E27FC236}">
                <a16:creationId xmlns:a16="http://schemas.microsoft.com/office/drawing/2014/main" id="{B97405F4-4251-BA4C-97F1-511A048E0C3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2C271A3-4E72-B04E-9420-7DA932672274}"/>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1552170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7B328B9-EF45-AC42-9242-E27BB94CE7A8}"/>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3" name="Footer Placeholder 2">
            <a:extLst>
              <a:ext uri="{FF2B5EF4-FFF2-40B4-BE49-F238E27FC236}">
                <a16:creationId xmlns:a16="http://schemas.microsoft.com/office/drawing/2014/main" id="{FFBFB8A0-B430-FD46-A129-B7C90C48429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8B1128B-D853-674F-BEA9-F1906911DD0F}"/>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1711947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C63D0-FEE2-894F-A535-DB0167D7EA4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EA10993A-7DD9-134C-9D41-5F788232503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D6E57EF-778A-A041-9A28-756539EB7A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0D5A93F-A3D1-C440-B7E8-D632BFEF447B}"/>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6" name="Footer Placeholder 5">
            <a:extLst>
              <a:ext uri="{FF2B5EF4-FFF2-40B4-BE49-F238E27FC236}">
                <a16:creationId xmlns:a16="http://schemas.microsoft.com/office/drawing/2014/main" id="{5DF9BBE5-DAFD-5743-93B9-30C7A383D80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361C5CB-D0FA-7B45-AEE3-214F96A38E0B}"/>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3794639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CE1F4-CB3B-9E44-A0FA-8A705D3515A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0F9844ED-588F-A044-AA67-CA5EFD086D4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121D7E1-4E15-AD4F-B23A-78958FAB9E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30DA47E-35EA-9245-BF8E-4E5A46D5B9B7}"/>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6" name="Footer Placeholder 5">
            <a:extLst>
              <a:ext uri="{FF2B5EF4-FFF2-40B4-BE49-F238E27FC236}">
                <a16:creationId xmlns:a16="http://schemas.microsoft.com/office/drawing/2014/main" id="{87B167A7-ABE2-F14A-8F21-F9669AE6931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C00747-30B4-1449-B8BD-451D9B41B1AA}"/>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34129462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82625B8-51C7-474E-98E4-4C8B8C48346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E3ABCA2-4A2A-5D4E-955B-633F49CA570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5FF005F-D421-9145-8C36-E40A24A1BEB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B35F1C-E06B-364F-AE2F-337D4F28DAD3}" type="datetimeFigureOut">
              <a:rPr lang="en-US" smtClean="0"/>
              <a:t>9/23/2022</a:t>
            </a:fld>
            <a:endParaRPr lang="en-US"/>
          </a:p>
        </p:txBody>
      </p:sp>
      <p:sp>
        <p:nvSpPr>
          <p:cNvPr id="5" name="Footer Placeholder 4">
            <a:extLst>
              <a:ext uri="{FF2B5EF4-FFF2-40B4-BE49-F238E27FC236}">
                <a16:creationId xmlns:a16="http://schemas.microsoft.com/office/drawing/2014/main" id="{211513B6-3E4C-6141-9453-1AAB682E315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E07C3D9-C7D7-9445-8FAB-FAB1C98F4E2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7AF139-434C-7243-81B2-248DEFEBBA38}" type="slidenum">
              <a:rPr lang="en-US" smtClean="0"/>
              <a:t>‹#›</a:t>
            </a:fld>
            <a:endParaRPr lang="en-US"/>
          </a:p>
        </p:txBody>
      </p:sp>
      <p:pic>
        <p:nvPicPr>
          <p:cNvPr id="7" name="Picture 6">
            <a:extLst>
              <a:ext uri="{FF2B5EF4-FFF2-40B4-BE49-F238E27FC236}">
                <a16:creationId xmlns:a16="http://schemas.microsoft.com/office/drawing/2014/main" id="{1E11D3A3-C536-E244-8D26-16B6122A212F}"/>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0706847" y="0"/>
            <a:ext cx="1485153" cy="474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51192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gif"/><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0F2907A-6FA2-344B-BFE5-6BAAF835B6ED}"/>
              </a:ext>
            </a:extLst>
          </p:cNvPr>
          <p:cNvSpPr txBox="1"/>
          <p:nvPr/>
        </p:nvSpPr>
        <p:spPr>
          <a:xfrm>
            <a:off x="3106495" y="3075057"/>
            <a:ext cx="5979009" cy="707886"/>
          </a:xfrm>
          <a:prstGeom prst="rect">
            <a:avLst/>
          </a:prstGeom>
          <a:noFill/>
        </p:spPr>
        <p:txBody>
          <a:bodyPr wrap="none" rtlCol="0">
            <a:spAutoFit/>
          </a:bodyPr>
          <a:lstStyle/>
          <a:p>
            <a:r>
              <a:rPr lang="en-IN" sz="4000" dirty="0">
                <a:solidFill>
                  <a:srgbClr val="FF6700"/>
                </a:solidFill>
                <a:latin typeface="Garamond" panose="02020404030301010803" pitchFamily="18" charset="0"/>
              </a:rPr>
              <a:t>Model Validation Techniques</a:t>
            </a:r>
            <a:endParaRPr lang="en-US" sz="3000" dirty="0">
              <a:solidFill>
                <a:srgbClr val="FF6700"/>
              </a:solidFill>
              <a:latin typeface="Garamond" panose="02020404030301010803" pitchFamily="18" charset="0"/>
            </a:endParaRPr>
          </a:p>
        </p:txBody>
      </p:sp>
    </p:spTree>
    <p:extLst>
      <p:ext uri="{BB962C8B-B14F-4D97-AF65-F5344CB8AC3E}">
        <p14:creationId xmlns:p14="http://schemas.microsoft.com/office/powerpoint/2010/main" val="25719244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3ACCB4D-C08A-DB42-B15E-5DAAA25A7E90}"/>
              </a:ext>
            </a:extLst>
          </p:cNvPr>
          <p:cNvSpPr/>
          <p:nvPr/>
        </p:nvSpPr>
        <p:spPr>
          <a:xfrm>
            <a:off x="1786518" y="3075057"/>
            <a:ext cx="8618963" cy="707886"/>
          </a:xfrm>
          <a:prstGeom prst="rect">
            <a:avLst/>
          </a:prstGeom>
        </p:spPr>
        <p:txBody>
          <a:bodyPr wrap="none">
            <a:spAutoFit/>
          </a:bodyPr>
          <a:lstStyle/>
          <a:p>
            <a:r>
              <a:rPr lang="en-IN" sz="4000" dirty="0">
                <a:solidFill>
                  <a:srgbClr val="FF6700"/>
                </a:solidFill>
                <a:latin typeface="Garamond" panose="02020404030301010803" pitchFamily="18" charset="0"/>
              </a:rPr>
              <a:t>Leave One Out Cross-Validation (</a:t>
            </a:r>
            <a:r>
              <a:rPr lang="en-IN" sz="4000" dirty="0" err="1">
                <a:solidFill>
                  <a:srgbClr val="FF6700"/>
                </a:solidFill>
                <a:latin typeface="Garamond" panose="02020404030301010803" pitchFamily="18" charset="0"/>
              </a:rPr>
              <a:t>LooCV</a:t>
            </a:r>
            <a:r>
              <a:rPr lang="en-IN" sz="4000" dirty="0">
                <a:solidFill>
                  <a:srgbClr val="FF6700"/>
                </a:solidFill>
                <a:latin typeface="Garamond" panose="02020404030301010803" pitchFamily="18" charset="0"/>
              </a:rPr>
              <a:t>)</a:t>
            </a:r>
          </a:p>
        </p:txBody>
      </p:sp>
    </p:spTree>
    <p:extLst>
      <p:ext uri="{BB962C8B-B14F-4D97-AF65-F5344CB8AC3E}">
        <p14:creationId xmlns:p14="http://schemas.microsoft.com/office/powerpoint/2010/main" val="3916985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7C9BACD-CFFE-4942-92BB-25791B56AD25}"/>
              </a:ext>
            </a:extLst>
          </p:cNvPr>
          <p:cNvSpPr/>
          <p:nvPr/>
        </p:nvSpPr>
        <p:spPr>
          <a:xfrm>
            <a:off x="134112" y="1393597"/>
            <a:ext cx="11338560" cy="1631216"/>
          </a:xfrm>
          <a:prstGeom prst="rect">
            <a:avLst/>
          </a:prstGeom>
        </p:spPr>
        <p:txBody>
          <a:bodyPr wrap="square">
            <a:spAutoFit/>
          </a:bodyPr>
          <a:lstStyle/>
          <a:p>
            <a:r>
              <a:rPr lang="en-IN" sz="2000" dirty="0">
                <a:latin typeface="Garamond" panose="02020404030301010803" pitchFamily="18" charset="0"/>
              </a:rPr>
              <a:t>If the cross-validation is configured such that the size of the fold is 1 (k is set to the number of observations in your dataset). </a:t>
            </a:r>
          </a:p>
          <a:p>
            <a:endParaRPr lang="en-IN" sz="2000" dirty="0">
              <a:latin typeface="Garamond" panose="02020404030301010803" pitchFamily="18" charset="0"/>
            </a:endParaRPr>
          </a:p>
          <a:p>
            <a:r>
              <a:rPr lang="en-IN" sz="2000" dirty="0">
                <a:latin typeface="Garamond" panose="02020404030301010803" pitchFamily="18" charset="0"/>
              </a:rPr>
              <a:t>This variation of cross-validation is called leave-one-out cross- validation. The result is a large number of performance measures that can be summarized</a:t>
            </a:r>
          </a:p>
        </p:txBody>
      </p:sp>
    </p:spTree>
    <p:extLst>
      <p:ext uri="{BB962C8B-B14F-4D97-AF65-F5344CB8AC3E}">
        <p14:creationId xmlns:p14="http://schemas.microsoft.com/office/powerpoint/2010/main" val="7487820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B477F90-8E2B-9247-8301-D2B398015C00}"/>
              </a:ext>
            </a:extLst>
          </p:cNvPr>
          <p:cNvSpPr>
            <a:spLocks noGrp="1"/>
          </p:cNvSpPr>
          <p:nvPr>
            <p:ph type="title"/>
          </p:nvPr>
        </p:nvSpPr>
        <p:spPr>
          <a:xfrm>
            <a:off x="1008888" y="2974213"/>
            <a:ext cx="10515600" cy="1325563"/>
          </a:xfrm>
        </p:spPr>
        <p:txBody>
          <a:bodyPr>
            <a:normAutofit/>
          </a:bodyPr>
          <a:lstStyle/>
          <a:p>
            <a:pPr algn="ctr" eaLnBrk="1" hangingPunct="1"/>
            <a:r>
              <a:rPr lang="en-US" altLang="en-US" sz="4000" dirty="0">
                <a:solidFill>
                  <a:srgbClr val="FF6700"/>
                </a:solidFill>
                <a:latin typeface="Garamond" panose="02020404030301010803" pitchFamily="18" charset="0"/>
                <a:cs typeface="Arial" panose="020B0604020202020204" pitchFamily="34" charset="0"/>
              </a:rPr>
              <a:t>MEASURING THE MODEL ACCURACY</a:t>
            </a:r>
          </a:p>
        </p:txBody>
      </p:sp>
    </p:spTree>
    <p:extLst>
      <p:ext uri="{BB962C8B-B14F-4D97-AF65-F5344CB8AC3E}">
        <p14:creationId xmlns:p14="http://schemas.microsoft.com/office/powerpoint/2010/main" val="20481660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9" name="Slide Number Placeholder 3">
            <a:extLst>
              <a:ext uri="{FF2B5EF4-FFF2-40B4-BE49-F238E27FC236}">
                <a16:creationId xmlns:a16="http://schemas.microsoft.com/office/drawing/2014/main" id="{A57A1E8A-2EFB-F94E-962C-87AE77D5417C}"/>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5ADE66DB-CF8E-1D40-9640-CAF6753F3743}" type="slidenum">
              <a:rPr lang="tr-TR" altLang="en-US" sz="1200" smtClean="0">
                <a:solidFill>
                  <a:srgbClr val="898989"/>
                </a:solidFill>
              </a:rPr>
              <a:pPr>
                <a:lnSpc>
                  <a:spcPct val="100000"/>
                </a:lnSpc>
                <a:spcBef>
                  <a:spcPct val="0"/>
                </a:spcBef>
                <a:buFontTx/>
                <a:buNone/>
              </a:pPr>
              <a:t>13</a:t>
            </a:fld>
            <a:endParaRPr lang="tr-TR" altLang="en-US" sz="1200">
              <a:solidFill>
                <a:srgbClr val="898989"/>
              </a:solidFill>
            </a:endParaRPr>
          </a:p>
        </p:txBody>
      </p:sp>
      <p:pic>
        <p:nvPicPr>
          <p:cNvPr id="29700" name="Picture 2">
            <a:extLst>
              <a:ext uri="{FF2B5EF4-FFF2-40B4-BE49-F238E27FC236}">
                <a16:creationId xmlns:a16="http://schemas.microsoft.com/office/drawing/2014/main" id="{EAFE1C69-CDD6-5946-97F7-1CCD838220F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0" y="1450022"/>
            <a:ext cx="9839325" cy="4722813"/>
          </a:xfrm>
          <a:noFill/>
        </p:spPr>
      </p:pic>
      <p:sp>
        <p:nvSpPr>
          <p:cNvPr id="4" name="TextBox 3">
            <a:extLst>
              <a:ext uri="{FF2B5EF4-FFF2-40B4-BE49-F238E27FC236}">
                <a16:creationId xmlns:a16="http://schemas.microsoft.com/office/drawing/2014/main" id="{2B0E9F62-BCD7-454D-A933-961E78583A19}"/>
              </a:ext>
            </a:extLst>
          </p:cNvPr>
          <p:cNvSpPr txBox="1"/>
          <p:nvPr/>
        </p:nvSpPr>
        <p:spPr>
          <a:xfrm>
            <a:off x="0" y="0"/>
            <a:ext cx="5262018" cy="400110"/>
          </a:xfrm>
          <a:prstGeom prst="rect">
            <a:avLst/>
          </a:prstGeom>
          <a:noFill/>
        </p:spPr>
        <p:txBody>
          <a:bodyPr wrap="none" rtlCol="0">
            <a:spAutoFit/>
          </a:bodyPr>
          <a:lstStyle/>
          <a:p>
            <a:r>
              <a:rPr lang="en-US" sz="2000" b="1" dirty="0">
                <a:solidFill>
                  <a:srgbClr val="FF6700"/>
                </a:solidFill>
                <a:latin typeface="Garamond" panose="02020404030301010803" pitchFamily="18" charset="0"/>
              </a:rPr>
              <a:t>Accuracy Measures for Regression Techniques</a:t>
            </a:r>
          </a:p>
        </p:txBody>
      </p:sp>
    </p:spTree>
    <p:extLst>
      <p:ext uri="{BB962C8B-B14F-4D97-AF65-F5344CB8AC3E}">
        <p14:creationId xmlns:p14="http://schemas.microsoft.com/office/powerpoint/2010/main" val="15058780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4" name="Slide Number Placeholder 3">
            <a:extLst>
              <a:ext uri="{FF2B5EF4-FFF2-40B4-BE49-F238E27FC236}">
                <a16:creationId xmlns:a16="http://schemas.microsoft.com/office/drawing/2014/main" id="{7E37FF0B-F07A-564D-ADAC-7C214857390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31538AF7-F147-2845-96D3-8E840E186B9D}" type="slidenum">
              <a:rPr lang="tr-TR" altLang="en-US" sz="1200" smtClean="0">
                <a:solidFill>
                  <a:srgbClr val="898989"/>
                </a:solidFill>
              </a:rPr>
              <a:pPr>
                <a:lnSpc>
                  <a:spcPct val="100000"/>
                </a:lnSpc>
                <a:spcBef>
                  <a:spcPct val="0"/>
                </a:spcBef>
                <a:buFontTx/>
                <a:buNone/>
              </a:pPr>
              <a:t>14</a:t>
            </a:fld>
            <a:endParaRPr lang="tr-TR" altLang="en-US" sz="1200">
              <a:solidFill>
                <a:srgbClr val="898989"/>
              </a:solidFill>
            </a:endParaRPr>
          </a:p>
        </p:txBody>
      </p:sp>
      <p:pic>
        <p:nvPicPr>
          <p:cNvPr id="30725" name="Picture 2">
            <a:extLst>
              <a:ext uri="{FF2B5EF4-FFF2-40B4-BE49-F238E27FC236}">
                <a16:creationId xmlns:a16="http://schemas.microsoft.com/office/drawing/2014/main" id="{F40BA9DE-CC80-A949-A74D-14817FCD96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55520"/>
            <a:ext cx="6040916" cy="1454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6" name="Picture 3">
            <a:extLst>
              <a:ext uri="{FF2B5EF4-FFF2-40B4-BE49-F238E27FC236}">
                <a16:creationId xmlns:a16="http://schemas.microsoft.com/office/drawing/2014/main" id="{3E99D683-6551-4347-94D7-3B476AE12F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 y="4035552"/>
            <a:ext cx="5556000" cy="1301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7" name="Picture 4">
            <a:extLst>
              <a:ext uri="{FF2B5EF4-FFF2-40B4-BE49-F238E27FC236}">
                <a16:creationId xmlns:a16="http://schemas.microsoft.com/office/drawing/2014/main" id="{974CAE33-75D0-1748-9FFC-58C10786EF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46803" y="2255520"/>
            <a:ext cx="5314642" cy="1281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a:extLst>
              <a:ext uri="{FF2B5EF4-FFF2-40B4-BE49-F238E27FC236}">
                <a16:creationId xmlns:a16="http://schemas.microsoft.com/office/drawing/2014/main" id="{82808D5D-9FD6-AC48-AF61-D33C485888E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68362" y="3887306"/>
            <a:ext cx="5679904" cy="1301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id="{5DCEC37B-ACB8-6244-B16D-E7A1814E2DE1}"/>
              </a:ext>
            </a:extLst>
          </p:cNvPr>
          <p:cNvSpPr txBox="1"/>
          <p:nvPr/>
        </p:nvSpPr>
        <p:spPr>
          <a:xfrm>
            <a:off x="0" y="0"/>
            <a:ext cx="5262018" cy="400110"/>
          </a:xfrm>
          <a:prstGeom prst="rect">
            <a:avLst/>
          </a:prstGeom>
          <a:noFill/>
        </p:spPr>
        <p:txBody>
          <a:bodyPr wrap="none" rtlCol="0">
            <a:spAutoFit/>
          </a:bodyPr>
          <a:lstStyle/>
          <a:p>
            <a:r>
              <a:rPr lang="en-US" sz="2000" b="1" dirty="0">
                <a:solidFill>
                  <a:srgbClr val="FF6700"/>
                </a:solidFill>
                <a:latin typeface="Garamond" panose="02020404030301010803" pitchFamily="18" charset="0"/>
              </a:rPr>
              <a:t>Accuracy Measures for Regression Techniques</a:t>
            </a:r>
          </a:p>
        </p:txBody>
      </p:sp>
    </p:spTree>
    <p:extLst>
      <p:ext uri="{BB962C8B-B14F-4D97-AF65-F5344CB8AC3E}">
        <p14:creationId xmlns:p14="http://schemas.microsoft.com/office/powerpoint/2010/main" val="3494977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8" name="Slide Number Placeholder 3">
            <a:extLst>
              <a:ext uri="{FF2B5EF4-FFF2-40B4-BE49-F238E27FC236}">
                <a16:creationId xmlns:a16="http://schemas.microsoft.com/office/drawing/2014/main" id="{32553EA1-A8F1-BA45-B6F7-F134F5B3113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nSpc>
                <a:spcPct val="100000"/>
              </a:lnSpc>
              <a:spcBef>
                <a:spcPct val="0"/>
              </a:spcBef>
              <a:buFontTx/>
              <a:buNone/>
            </a:pPr>
            <a:fld id="{85E79D00-84A4-7446-A43D-30491E3EA29B}" type="slidenum">
              <a:rPr lang="tr-TR" altLang="en-US" sz="1200" smtClean="0">
                <a:solidFill>
                  <a:srgbClr val="898989"/>
                </a:solidFill>
              </a:rPr>
              <a:pPr>
                <a:lnSpc>
                  <a:spcPct val="100000"/>
                </a:lnSpc>
                <a:spcBef>
                  <a:spcPct val="0"/>
                </a:spcBef>
                <a:buFontTx/>
                <a:buNone/>
              </a:pPr>
              <a:t>15</a:t>
            </a:fld>
            <a:endParaRPr lang="tr-TR" altLang="en-US" sz="1200">
              <a:solidFill>
                <a:srgbClr val="898989"/>
              </a:solidFill>
            </a:endParaRPr>
          </a:p>
        </p:txBody>
      </p:sp>
      <p:sp>
        <p:nvSpPr>
          <p:cNvPr id="11" name="TextBox 10">
            <a:extLst>
              <a:ext uri="{FF2B5EF4-FFF2-40B4-BE49-F238E27FC236}">
                <a16:creationId xmlns:a16="http://schemas.microsoft.com/office/drawing/2014/main" id="{BEFE7BA4-B545-2F45-9F13-F81470E34A47}"/>
              </a:ext>
            </a:extLst>
          </p:cNvPr>
          <p:cNvSpPr txBox="1"/>
          <p:nvPr/>
        </p:nvSpPr>
        <p:spPr>
          <a:xfrm>
            <a:off x="0" y="0"/>
            <a:ext cx="5519203" cy="400110"/>
          </a:xfrm>
          <a:prstGeom prst="rect">
            <a:avLst/>
          </a:prstGeom>
          <a:noFill/>
        </p:spPr>
        <p:txBody>
          <a:bodyPr wrap="none" rtlCol="0">
            <a:spAutoFit/>
          </a:bodyPr>
          <a:lstStyle/>
          <a:p>
            <a:r>
              <a:rPr lang="en-US" sz="2000" b="1" dirty="0">
                <a:solidFill>
                  <a:srgbClr val="FF6700"/>
                </a:solidFill>
                <a:latin typeface="Garamond" panose="02020404030301010803" pitchFamily="18" charset="0"/>
              </a:rPr>
              <a:t>Accuracy Measures for Classification Techniques</a:t>
            </a:r>
          </a:p>
        </p:txBody>
      </p:sp>
      <p:pic>
        <p:nvPicPr>
          <p:cNvPr id="8194" name="Picture 2" descr="Image for post">
            <a:extLst>
              <a:ext uri="{FF2B5EF4-FFF2-40B4-BE49-F238E27FC236}">
                <a16:creationId xmlns:a16="http://schemas.microsoft.com/office/drawing/2014/main" id="{385F6D20-E818-CD48-90A8-9155BC1E95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 y="1067014"/>
            <a:ext cx="4737100" cy="5334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240F3C51-30E0-9149-93B6-A0C79E293CAF}"/>
              </a:ext>
            </a:extLst>
          </p:cNvPr>
          <p:cNvSpPr/>
          <p:nvPr/>
        </p:nvSpPr>
        <p:spPr>
          <a:xfrm>
            <a:off x="121920" y="2240533"/>
            <a:ext cx="1912703" cy="369332"/>
          </a:xfrm>
          <a:prstGeom prst="rect">
            <a:avLst/>
          </a:prstGeom>
        </p:spPr>
        <p:txBody>
          <a:bodyPr wrap="none">
            <a:spAutoFit/>
          </a:bodyPr>
          <a:lstStyle/>
          <a:p>
            <a:r>
              <a:rPr lang="en-IN" b="1" dirty="0">
                <a:solidFill>
                  <a:srgbClr val="FF6700"/>
                </a:solidFill>
                <a:latin typeface="Garamond" panose="02020404030301010803" pitchFamily="18" charset="0"/>
              </a:rPr>
              <a:t>Confusion Matrix</a:t>
            </a:r>
            <a:endParaRPr lang="en-IN" b="0" i="0" dirty="0">
              <a:solidFill>
                <a:srgbClr val="FF6700"/>
              </a:solidFill>
              <a:effectLst/>
              <a:latin typeface="Garamond" panose="02020404030301010803" pitchFamily="18" charset="0"/>
            </a:endParaRPr>
          </a:p>
        </p:txBody>
      </p:sp>
      <p:pic>
        <p:nvPicPr>
          <p:cNvPr id="8200" name="Picture 8" descr="Image for post">
            <a:extLst>
              <a:ext uri="{FF2B5EF4-FFF2-40B4-BE49-F238E27FC236}">
                <a16:creationId xmlns:a16="http://schemas.microsoft.com/office/drawing/2014/main" id="{E40F740F-EAE5-7945-A5C6-2A196216B6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6588" y="1962101"/>
            <a:ext cx="4737100" cy="348617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ACF3A7CA-8C0F-4F47-AB4F-4777DC1655AD}"/>
              </a:ext>
            </a:extLst>
          </p:cNvPr>
          <p:cNvPicPr>
            <a:picLocks noChangeAspect="1"/>
          </p:cNvPicPr>
          <p:nvPr/>
        </p:nvPicPr>
        <p:blipFill>
          <a:blip r:embed="rId4"/>
          <a:stretch>
            <a:fillRect/>
          </a:stretch>
        </p:blipFill>
        <p:spPr>
          <a:xfrm>
            <a:off x="121920" y="2831497"/>
            <a:ext cx="3730752" cy="2616781"/>
          </a:xfrm>
          <a:prstGeom prst="rect">
            <a:avLst/>
          </a:prstGeom>
        </p:spPr>
      </p:pic>
    </p:spTree>
    <p:extLst>
      <p:ext uri="{BB962C8B-B14F-4D97-AF65-F5344CB8AC3E}">
        <p14:creationId xmlns:p14="http://schemas.microsoft.com/office/powerpoint/2010/main" val="38634660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C741FD6-9DD0-1549-BE0D-52CA79FF7D27}"/>
              </a:ext>
            </a:extLst>
          </p:cNvPr>
          <p:cNvSpPr txBox="1"/>
          <p:nvPr/>
        </p:nvSpPr>
        <p:spPr>
          <a:xfrm>
            <a:off x="0" y="0"/>
            <a:ext cx="1102481" cy="400110"/>
          </a:xfrm>
          <a:prstGeom prst="rect">
            <a:avLst/>
          </a:prstGeom>
          <a:noFill/>
        </p:spPr>
        <p:txBody>
          <a:bodyPr wrap="none" rtlCol="0">
            <a:spAutoFit/>
          </a:bodyPr>
          <a:lstStyle/>
          <a:p>
            <a:r>
              <a:rPr lang="en-US" sz="2000" b="1" dirty="0">
                <a:solidFill>
                  <a:srgbClr val="FF6700"/>
                </a:solidFill>
                <a:latin typeface="Garamond" panose="02020404030301010803" pitchFamily="18" charset="0"/>
              </a:rPr>
              <a:t>F1 Score</a:t>
            </a:r>
          </a:p>
        </p:txBody>
      </p:sp>
      <p:pic>
        <p:nvPicPr>
          <p:cNvPr id="10242" name="Picture 2" descr="Image for post">
            <a:extLst>
              <a:ext uri="{FF2B5EF4-FFF2-40B4-BE49-F238E27FC236}">
                <a16:creationId xmlns:a16="http://schemas.microsoft.com/office/drawing/2014/main" id="{24533206-0D1B-AA44-AC19-BC321CB8D3B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79450"/>
            <a:ext cx="4546600" cy="1231900"/>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Image for post">
            <a:extLst>
              <a:ext uri="{FF2B5EF4-FFF2-40B4-BE49-F238E27FC236}">
                <a16:creationId xmlns:a16="http://schemas.microsoft.com/office/drawing/2014/main" id="{6C97B0CA-6831-FB40-B806-1CACDDE42A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084" y="2927350"/>
            <a:ext cx="3124200" cy="1003300"/>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Image for post">
            <a:extLst>
              <a:ext uri="{FF2B5EF4-FFF2-40B4-BE49-F238E27FC236}">
                <a16:creationId xmlns:a16="http://schemas.microsoft.com/office/drawing/2014/main" id="{B5D4FA3C-C62F-724D-88A0-C9FAEE7414B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46600" y="2927350"/>
            <a:ext cx="3162300" cy="106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82350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FBD57A9-7CCE-5D42-9754-E7882191A93D}"/>
              </a:ext>
            </a:extLst>
          </p:cNvPr>
          <p:cNvSpPr txBox="1"/>
          <p:nvPr/>
        </p:nvSpPr>
        <p:spPr>
          <a:xfrm>
            <a:off x="4767072" y="3152001"/>
            <a:ext cx="1793248" cy="553998"/>
          </a:xfrm>
          <a:prstGeom prst="rect">
            <a:avLst/>
          </a:prstGeom>
          <a:noFill/>
        </p:spPr>
        <p:txBody>
          <a:bodyPr wrap="none" rtlCol="0">
            <a:spAutoFit/>
          </a:bodyPr>
          <a:lstStyle/>
          <a:p>
            <a:r>
              <a:rPr lang="en-US" sz="3000" dirty="0">
                <a:solidFill>
                  <a:srgbClr val="FF6700"/>
                </a:solidFill>
                <a:latin typeface="Garamond" panose="02020404030301010803" pitchFamily="18" charset="0"/>
              </a:rPr>
              <a:t>Thank you</a:t>
            </a:r>
          </a:p>
        </p:txBody>
      </p:sp>
    </p:spTree>
    <p:extLst>
      <p:ext uri="{BB962C8B-B14F-4D97-AF65-F5344CB8AC3E}">
        <p14:creationId xmlns:p14="http://schemas.microsoft.com/office/powerpoint/2010/main" val="22218363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46B7E95-D05F-2243-A090-5E8B5CC800B3}"/>
              </a:ext>
            </a:extLst>
          </p:cNvPr>
          <p:cNvSpPr/>
          <p:nvPr/>
        </p:nvSpPr>
        <p:spPr>
          <a:xfrm>
            <a:off x="414528" y="1951672"/>
            <a:ext cx="10082784" cy="2818849"/>
          </a:xfrm>
          <a:prstGeom prst="rect">
            <a:avLst/>
          </a:prstGeom>
        </p:spPr>
        <p:txBody>
          <a:bodyPr wrap="square">
            <a:spAutoFit/>
          </a:bodyPr>
          <a:lstStyle/>
          <a:p>
            <a:pPr>
              <a:lnSpc>
                <a:spcPct val="150000"/>
              </a:lnSpc>
            </a:pPr>
            <a:r>
              <a:rPr lang="en-IN" sz="2000" dirty="0">
                <a:latin typeface="Garamond" panose="02020404030301010803" pitchFamily="18" charset="0"/>
              </a:rPr>
              <a:t>Once we build the algorithm, we need to understand how well the algorithms perform on unseen data. The best way to evaluate the performance of an algorithm would be to make predictions for new data to which you already know the answers. </a:t>
            </a:r>
          </a:p>
          <a:p>
            <a:pPr>
              <a:lnSpc>
                <a:spcPct val="150000"/>
              </a:lnSpc>
            </a:pPr>
            <a:endParaRPr lang="en-IN" sz="2000" dirty="0">
              <a:latin typeface="Garamond" panose="02020404030301010803" pitchFamily="18" charset="0"/>
            </a:endParaRPr>
          </a:p>
          <a:p>
            <a:pPr>
              <a:lnSpc>
                <a:spcPct val="150000"/>
              </a:lnSpc>
            </a:pPr>
            <a:r>
              <a:rPr lang="en-IN" sz="2000" dirty="0">
                <a:latin typeface="Garamond" panose="02020404030301010803" pitchFamily="18" charset="0"/>
              </a:rPr>
              <a:t>The second best way is to use clever techniques from statistics called resampling methods that allow you to make accurate estimates for how well your algorithm will perform on new data.</a:t>
            </a:r>
            <a:endParaRPr lang="en-IN" sz="2000" dirty="0">
              <a:effectLst/>
              <a:latin typeface="Garamond" panose="02020404030301010803" pitchFamily="18" charset="0"/>
            </a:endParaRPr>
          </a:p>
        </p:txBody>
      </p:sp>
    </p:spTree>
    <p:extLst>
      <p:ext uri="{BB962C8B-B14F-4D97-AF65-F5344CB8AC3E}">
        <p14:creationId xmlns:p14="http://schemas.microsoft.com/office/powerpoint/2010/main" val="35496065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54D54C7-317F-D643-9940-219934538ED7}"/>
              </a:ext>
            </a:extLst>
          </p:cNvPr>
          <p:cNvSpPr/>
          <p:nvPr/>
        </p:nvSpPr>
        <p:spPr>
          <a:xfrm>
            <a:off x="231648" y="1326309"/>
            <a:ext cx="11204448" cy="3280513"/>
          </a:xfrm>
          <a:prstGeom prst="rect">
            <a:avLst/>
          </a:prstGeom>
        </p:spPr>
        <p:txBody>
          <a:bodyPr wrap="square">
            <a:spAutoFit/>
          </a:bodyPr>
          <a:lstStyle/>
          <a:p>
            <a:pPr>
              <a:lnSpc>
                <a:spcPct val="150000"/>
              </a:lnSpc>
            </a:pPr>
            <a:r>
              <a:rPr lang="en-IN" sz="2000" dirty="0">
                <a:latin typeface="Garamond" panose="02020404030301010803" pitchFamily="18" charset="0"/>
              </a:rPr>
              <a:t>Why can't you prepare your machine learning algorithm on your training dataset and use predictions from this same dataset to evaluate performance? The simple answer is overfitting.</a:t>
            </a:r>
          </a:p>
          <a:p>
            <a:pPr>
              <a:lnSpc>
                <a:spcPct val="150000"/>
              </a:lnSpc>
            </a:pPr>
            <a:endParaRPr lang="en-IN" sz="2000" dirty="0">
              <a:latin typeface="Garamond" panose="02020404030301010803" pitchFamily="18" charset="0"/>
            </a:endParaRPr>
          </a:p>
          <a:p>
            <a:pPr>
              <a:lnSpc>
                <a:spcPct val="150000"/>
              </a:lnSpc>
            </a:pPr>
            <a:r>
              <a:rPr lang="en-IN" sz="2000" dirty="0">
                <a:latin typeface="Garamond" panose="02020404030301010803" pitchFamily="18" charset="0"/>
              </a:rPr>
              <a:t>Imagine an algorithm that remembers every observation it is shown during training. If you evaluated your machine learning algorithm on the same dataset used to train the algorithm, then an algorithm like this would have a perfect score on the training dataset. But the predictions it made on new data would be terrible. We must evaluate our machine learning algorithms on data that is not used to train the algorithm.</a:t>
            </a:r>
          </a:p>
        </p:txBody>
      </p:sp>
    </p:spTree>
    <p:extLst>
      <p:ext uri="{BB962C8B-B14F-4D97-AF65-F5344CB8AC3E}">
        <p14:creationId xmlns:p14="http://schemas.microsoft.com/office/powerpoint/2010/main" val="2718762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F9A733F-60F4-A946-A12A-0A4F0E9B43D9}"/>
              </a:ext>
            </a:extLst>
          </p:cNvPr>
          <p:cNvSpPr/>
          <p:nvPr/>
        </p:nvSpPr>
        <p:spPr>
          <a:xfrm>
            <a:off x="402336" y="1853476"/>
            <a:ext cx="9680448" cy="707886"/>
          </a:xfrm>
          <a:prstGeom prst="rect">
            <a:avLst/>
          </a:prstGeom>
        </p:spPr>
        <p:txBody>
          <a:bodyPr wrap="square">
            <a:spAutoFit/>
          </a:bodyPr>
          <a:lstStyle/>
          <a:p>
            <a:r>
              <a:rPr lang="en-IN" sz="2000" dirty="0">
                <a:latin typeface="Garamond" panose="02020404030301010803" pitchFamily="18" charset="0"/>
              </a:rPr>
              <a:t>Once we estimate the performance of our algorithm, we can then re-train the final algorithm on the entire training dataset and get it ready for operational use.</a:t>
            </a:r>
          </a:p>
        </p:txBody>
      </p:sp>
    </p:spTree>
    <p:extLst>
      <p:ext uri="{BB962C8B-B14F-4D97-AF65-F5344CB8AC3E}">
        <p14:creationId xmlns:p14="http://schemas.microsoft.com/office/powerpoint/2010/main" val="31502752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61AC45-6549-0649-9229-4980D76D0F3A}"/>
              </a:ext>
            </a:extLst>
          </p:cNvPr>
          <p:cNvSpPr/>
          <p:nvPr/>
        </p:nvSpPr>
        <p:spPr>
          <a:xfrm>
            <a:off x="243840" y="1512100"/>
            <a:ext cx="10399776" cy="2215991"/>
          </a:xfrm>
          <a:prstGeom prst="rect">
            <a:avLst/>
          </a:prstGeom>
        </p:spPr>
        <p:txBody>
          <a:bodyPr wrap="square">
            <a:spAutoFit/>
          </a:bodyPr>
          <a:lstStyle/>
          <a:p>
            <a:r>
              <a:rPr lang="en-IN" sz="2000" dirty="0">
                <a:latin typeface="Garamond" panose="02020404030301010803" pitchFamily="18" charset="0"/>
              </a:rPr>
              <a:t>We are going to look at four different techniques that we can use to split up our training dataset and create useful estimates of performance for our machine learning algorithms:</a:t>
            </a:r>
          </a:p>
          <a:p>
            <a:endParaRPr lang="en-IN" sz="2000" dirty="0">
              <a:latin typeface="Garamond" panose="02020404030301010803" pitchFamily="18" charset="0"/>
            </a:endParaRPr>
          </a:p>
          <a:p>
            <a:r>
              <a:rPr lang="en-IN" sz="2000" dirty="0">
                <a:latin typeface="Garamond" panose="02020404030301010803" pitchFamily="18" charset="0"/>
              </a:rPr>
              <a:t>. Train and Test Sets.</a:t>
            </a:r>
          </a:p>
          <a:p>
            <a:r>
              <a:rPr lang="en-IN" sz="2000" dirty="0">
                <a:latin typeface="Garamond" panose="02020404030301010803" pitchFamily="18" charset="0"/>
              </a:rPr>
              <a:t>. k-fold Cross-Validation.</a:t>
            </a:r>
          </a:p>
          <a:p>
            <a:r>
              <a:rPr lang="en-IN" sz="2000" dirty="0">
                <a:latin typeface="Garamond" panose="02020404030301010803" pitchFamily="18" charset="0"/>
              </a:rPr>
              <a:t>. Leave One Out Cross-Validation.</a:t>
            </a:r>
          </a:p>
          <a:p>
            <a:endParaRPr lang="en-IN" dirty="0">
              <a:effectLst/>
              <a:latin typeface="Helvetica" pitchFamily="2" charset="0"/>
            </a:endParaRPr>
          </a:p>
        </p:txBody>
      </p:sp>
    </p:spTree>
    <p:extLst>
      <p:ext uri="{BB962C8B-B14F-4D97-AF65-F5344CB8AC3E}">
        <p14:creationId xmlns:p14="http://schemas.microsoft.com/office/powerpoint/2010/main" val="21764823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086CB89-620B-9D4F-8F46-0DD69804651E}"/>
              </a:ext>
            </a:extLst>
          </p:cNvPr>
          <p:cNvSpPr/>
          <p:nvPr/>
        </p:nvSpPr>
        <p:spPr>
          <a:xfrm>
            <a:off x="0" y="0"/>
            <a:ext cx="3052887" cy="400110"/>
          </a:xfrm>
          <a:prstGeom prst="rect">
            <a:avLst/>
          </a:prstGeom>
        </p:spPr>
        <p:txBody>
          <a:bodyPr wrap="none">
            <a:spAutoFit/>
          </a:bodyPr>
          <a:lstStyle/>
          <a:p>
            <a:r>
              <a:rPr lang="en-IN" sz="2000" b="1" dirty="0" err="1">
                <a:solidFill>
                  <a:srgbClr val="FF6700"/>
                </a:solidFill>
                <a:latin typeface="Garamond" panose="02020404030301010803" pitchFamily="18" charset="0"/>
              </a:rPr>
              <a:t>Train_Test</a:t>
            </a:r>
            <a:r>
              <a:rPr lang="en-IN" sz="2000" b="1" dirty="0">
                <a:solidFill>
                  <a:srgbClr val="FF6700"/>
                </a:solidFill>
                <a:latin typeface="Garamond" panose="02020404030301010803" pitchFamily="18" charset="0"/>
              </a:rPr>
              <a:t> Split approach</a:t>
            </a:r>
            <a:r>
              <a:rPr lang="en-IN" sz="2000" dirty="0">
                <a:solidFill>
                  <a:srgbClr val="FF6700"/>
                </a:solidFill>
                <a:latin typeface="Garamond" panose="02020404030301010803" pitchFamily="18" charset="0"/>
              </a:rPr>
              <a:t>.</a:t>
            </a:r>
          </a:p>
        </p:txBody>
      </p:sp>
      <p:sp>
        <p:nvSpPr>
          <p:cNvPr id="3" name="Rectangle 2">
            <a:extLst>
              <a:ext uri="{FF2B5EF4-FFF2-40B4-BE49-F238E27FC236}">
                <a16:creationId xmlns:a16="http://schemas.microsoft.com/office/drawing/2014/main" id="{D1DFA473-44D7-C24A-9369-BF7BBCA13725}"/>
              </a:ext>
            </a:extLst>
          </p:cNvPr>
          <p:cNvSpPr/>
          <p:nvPr/>
        </p:nvSpPr>
        <p:spPr>
          <a:xfrm>
            <a:off x="0" y="927389"/>
            <a:ext cx="11935968" cy="4093428"/>
          </a:xfrm>
          <a:prstGeom prst="rect">
            <a:avLst/>
          </a:prstGeom>
        </p:spPr>
        <p:txBody>
          <a:bodyPr wrap="square">
            <a:spAutoFit/>
          </a:bodyPr>
          <a:lstStyle/>
          <a:p>
            <a:r>
              <a:rPr lang="en-IN" sz="2000" dirty="0">
                <a:latin typeface="Garamond" panose="02020404030301010803" pitchFamily="18" charset="0"/>
              </a:rPr>
              <a:t>The simplest method that we can use to evaluate the performance of a machine learning algorithm is to use different training and testing datasets. We can take our original dataset and split it into two parts. </a:t>
            </a:r>
          </a:p>
          <a:p>
            <a:endParaRPr lang="en-IN" sz="2000" dirty="0">
              <a:latin typeface="Garamond" panose="02020404030301010803" pitchFamily="18" charset="0"/>
            </a:endParaRPr>
          </a:p>
          <a:p>
            <a:r>
              <a:rPr lang="en-IN" sz="2000" dirty="0">
                <a:latin typeface="Garamond" panose="02020404030301010803" pitchFamily="18" charset="0"/>
              </a:rPr>
              <a:t>Train the algorithm on the first part, make predictions on the second part and evaluate the predictions against the expected results. The size of the split can depend on the size and specifics of your dataset, although it is common to use 67% of the data for training and the remaining 33% for testing.</a:t>
            </a:r>
          </a:p>
          <a:p>
            <a:endParaRPr lang="en-IN" sz="2000" dirty="0">
              <a:latin typeface="Garamond" panose="02020404030301010803" pitchFamily="18" charset="0"/>
            </a:endParaRPr>
          </a:p>
          <a:p>
            <a:r>
              <a:rPr lang="en-IN" sz="2000" dirty="0">
                <a:latin typeface="Garamond" panose="02020404030301010803" pitchFamily="18" charset="0"/>
              </a:rPr>
              <a:t>This algorithm evaluation technique is very fast. It is ideal for large datasets (millions of records) where there is strong evidence that both splits of the data are representative of the underlying problem. </a:t>
            </a:r>
          </a:p>
          <a:p>
            <a:endParaRPr lang="en-IN" sz="2000" dirty="0">
              <a:latin typeface="Garamond" panose="02020404030301010803" pitchFamily="18" charset="0"/>
            </a:endParaRPr>
          </a:p>
          <a:p>
            <a:r>
              <a:rPr lang="en-IN" sz="2000" dirty="0">
                <a:latin typeface="Garamond" panose="02020404030301010803" pitchFamily="18" charset="0"/>
              </a:rPr>
              <a:t>Because of the speed, it is useful to use this approach when the algorithm you are investigating is slow to train. A downside of this technique is that it can have a high variance. This means that differences in the training and test dataset can result in meaningful differences in the estimate of accuracy. </a:t>
            </a:r>
          </a:p>
        </p:txBody>
      </p:sp>
      <p:pic>
        <p:nvPicPr>
          <p:cNvPr id="5122" name="Picture 2" descr="Image for post">
            <a:extLst>
              <a:ext uri="{FF2B5EF4-FFF2-40B4-BE49-F238E27FC236}">
                <a16:creationId xmlns:a16="http://schemas.microsoft.com/office/drawing/2014/main" id="{A9D1AC6E-5B49-674E-BD21-3C15E7B5F6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99706" y="4693920"/>
            <a:ext cx="2109652" cy="19690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9315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601B9F9-A9BA-034E-BF94-4BC14F1F82DE}"/>
              </a:ext>
            </a:extLst>
          </p:cNvPr>
          <p:cNvSpPr/>
          <p:nvPr/>
        </p:nvSpPr>
        <p:spPr>
          <a:xfrm>
            <a:off x="3552804" y="3429000"/>
            <a:ext cx="5190267" cy="707886"/>
          </a:xfrm>
          <a:prstGeom prst="rect">
            <a:avLst/>
          </a:prstGeom>
        </p:spPr>
        <p:txBody>
          <a:bodyPr wrap="none">
            <a:spAutoFit/>
          </a:bodyPr>
          <a:lstStyle/>
          <a:p>
            <a:r>
              <a:rPr lang="en-US" altLang="en-US" sz="4000" dirty="0">
                <a:solidFill>
                  <a:srgbClr val="FF6700"/>
                </a:solidFill>
                <a:latin typeface="Garamond" panose="02020404030301010803" pitchFamily="18" charset="0"/>
              </a:rPr>
              <a:t>K- Fold Cross-Validation</a:t>
            </a:r>
            <a:endParaRPr lang="en-US" sz="4000" dirty="0">
              <a:solidFill>
                <a:srgbClr val="FF6700"/>
              </a:solidFill>
              <a:latin typeface="Garamond" panose="02020404030301010803" pitchFamily="18" charset="0"/>
            </a:endParaRPr>
          </a:p>
        </p:txBody>
      </p:sp>
    </p:spTree>
    <p:extLst>
      <p:ext uri="{BB962C8B-B14F-4D97-AF65-F5344CB8AC3E}">
        <p14:creationId xmlns:p14="http://schemas.microsoft.com/office/powerpoint/2010/main" val="28387412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843CA60-BCD0-0042-87FE-6DDC2213C119}"/>
              </a:ext>
            </a:extLst>
          </p:cNvPr>
          <p:cNvSpPr/>
          <p:nvPr/>
        </p:nvSpPr>
        <p:spPr>
          <a:xfrm>
            <a:off x="268224" y="766732"/>
            <a:ext cx="11253216" cy="5324535"/>
          </a:xfrm>
          <a:prstGeom prst="rect">
            <a:avLst/>
          </a:prstGeom>
        </p:spPr>
        <p:txBody>
          <a:bodyPr wrap="square">
            <a:spAutoFit/>
          </a:bodyPr>
          <a:lstStyle/>
          <a:p>
            <a:r>
              <a:rPr lang="en-IN" sz="2000" dirty="0">
                <a:latin typeface="Garamond" panose="02020404030301010803" pitchFamily="18" charset="0"/>
              </a:rPr>
              <a:t>Cross-validation is an approach that you can use to estimate the performance of a machine learning algorithm with less variance than a single train-test set split. </a:t>
            </a:r>
          </a:p>
          <a:p>
            <a:endParaRPr lang="en-IN" sz="2000" dirty="0">
              <a:latin typeface="Garamond" panose="02020404030301010803" pitchFamily="18" charset="0"/>
            </a:endParaRPr>
          </a:p>
          <a:p>
            <a:r>
              <a:rPr lang="en-IN" sz="2000" dirty="0">
                <a:latin typeface="Garamond" panose="02020404030301010803" pitchFamily="18" charset="0"/>
              </a:rPr>
              <a:t>It works by splitting the dataset into k-parts (e.g. k = 5 or k = 10). Each split of the data is called a fold. The algorithm is trained on k -1 folds with one held back and tested on the held back fold. This is repeated so that each fold of the dataset is given a chance to be the held back test set. </a:t>
            </a:r>
          </a:p>
          <a:p>
            <a:endParaRPr lang="en-IN" sz="2000" dirty="0">
              <a:latin typeface="Garamond" panose="02020404030301010803" pitchFamily="18" charset="0"/>
            </a:endParaRPr>
          </a:p>
          <a:p>
            <a:r>
              <a:rPr lang="en-IN" sz="2000" dirty="0">
                <a:latin typeface="Garamond" panose="02020404030301010803" pitchFamily="18" charset="0"/>
              </a:rPr>
              <a:t>After running cross-validation you end up with k different performance scores that you can summarize using a mean and a standard deviation.</a:t>
            </a:r>
          </a:p>
          <a:p>
            <a:endParaRPr lang="en-IN" sz="2000" dirty="0">
              <a:latin typeface="Garamond" panose="02020404030301010803" pitchFamily="18" charset="0"/>
            </a:endParaRPr>
          </a:p>
          <a:p>
            <a:r>
              <a:rPr lang="en-IN" sz="2000" dirty="0">
                <a:latin typeface="Garamond" panose="02020404030301010803" pitchFamily="18" charset="0"/>
              </a:rPr>
              <a:t>The result is a more reliable estimate of the performance of the algorithm on new data. It is more accurate because the algorithm is trained and evaluated multiple times on different data.</a:t>
            </a:r>
          </a:p>
          <a:p>
            <a:endParaRPr lang="en-IN" sz="2000" dirty="0">
              <a:latin typeface="Garamond" panose="02020404030301010803" pitchFamily="18" charset="0"/>
            </a:endParaRPr>
          </a:p>
          <a:p>
            <a:r>
              <a:rPr lang="en-IN" sz="2000" dirty="0">
                <a:latin typeface="Garamond" panose="02020404030301010803" pitchFamily="18" charset="0"/>
              </a:rPr>
              <a:t>The choice of k must allow the size of each test partition to be large enough to be a reasonable</a:t>
            </a:r>
          </a:p>
          <a:p>
            <a:r>
              <a:rPr lang="en-IN" sz="2000" dirty="0">
                <a:latin typeface="Garamond" panose="02020404030301010803" pitchFamily="18" charset="0"/>
              </a:rPr>
              <a:t>sample of the problem, whilst allowing enough repetitions of the train-test evaluation of the algorithm to provide a fair estimate of the algorithms performance on unseen data. For modest sized datasets in the thousands or tens of thousands of records, k values of 3, 5 and 10 are common. </a:t>
            </a:r>
          </a:p>
        </p:txBody>
      </p:sp>
    </p:spTree>
    <p:extLst>
      <p:ext uri="{BB962C8B-B14F-4D97-AF65-F5344CB8AC3E}">
        <p14:creationId xmlns:p14="http://schemas.microsoft.com/office/powerpoint/2010/main" val="30637912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098" name="Picture 2" descr="Image for post">
            <a:extLst>
              <a:ext uri="{FF2B5EF4-FFF2-40B4-BE49-F238E27FC236}">
                <a16:creationId xmlns:a16="http://schemas.microsoft.com/office/drawing/2014/main" id="{51F9870F-8294-7646-A672-DF4FB4C87B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087563"/>
            <a:ext cx="12192000" cy="268287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DCD16D7-8463-2247-95C6-8C434418F967}"/>
              </a:ext>
            </a:extLst>
          </p:cNvPr>
          <p:cNvSpPr txBox="1"/>
          <p:nvPr/>
        </p:nvSpPr>
        <p:spPr>
          <a:xfrm>
            <a:off x="0" y="0"/>
            <a:ext cx="537327" cy="369332"/>
          </a:xfrm>
          <a:prstGeom prst="rect">
            <a:avLst/>
          </a:prstGeom>
          <a:noFill/>
        </p:spPr>
        <p:txBody>
          <a:bodyPr wrap="none" rtlCol="0">
            <a:spAutoFit/>
          </a:bodyPr>
          <a:lstStyle/>
          <a:p>
            <a:r>
              <a:rPr lang="en-US" dirty="0"/>
              <a:t>K=5</a:t>
            </a:r>
          </a:p>
        </p:txBody>
      </p:sp>
    </p:spTree>
    <p:extLst>
      <p:ext uri="{BB962C8B-B14F-4D97-AF65-F5344CB8AC3E}">
        <p14:creationId xmlns:p14="http://schemas.microsoft.com/office/powerpoint/2010/main" val="2216974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2621</TotalTime>
  <Words>782</Words>
  <Application>Microsoft Office PowerPoint</Application>
  <PresentationFormat>Widescreen</PresentationFormat>
  <Paragraphs>47</Paragraphs>
  <Slides>17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Calibri Light</vt:lpstr>
      <vt:lpstr>Garamond</vt:lpstr>
      <vt:lpstr>Helvetica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MEASURING THE MODEL ACCURACY</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Srinivas Reddy Gurrala</dc:creator>
  <cp:lastModifiedBy>hp</cp:lastModifiedBy>
  <cp:revision>194</cp:revision>
  <dcterms:created xsi:type="dcterms:W3CDTF">2020-04-23T13:54:45Z</dcterms:created>
  <dcterms:modified xsi:type="dcterms:W3CDTF">2022-09-23T07:27:02Z</dcterms:modified>
</cp:coreProperties>
</file>