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5"/>
  </p:notesMasterIdLst>
  <p:sldIdLst>
    <p:sldId id="256" r:id="rId2"/>
    <p:sldId id="741" r:id="rId3"/>
    <p:sldId id="711" r:id="rId4"/>
    <p:sldId id="713" r:id="rId5"/>
    <p:sldId id="844" r:id="rId6"/>
    <p:sldId id="712" r:id="rId7"/>
    <p:sldId id="849" r:id="rId8"/>
    <p:sldId id="850" r:id="rId9"/>
    <p:sldId id="851" r:id="rId10"/>
    <p:sldId id="714" r:id="rId11"/>
    <p:sldId id="716" r:id="rId12"/>
    <p:sldId id="717" r:id="rId13"/>
    <p:sldId id="718" r:id="rId14"/>
    <p:sldId id="731" r:id="rId15"/>
    <p:sldId id="732" r:id="rId16"/>
    <p:sldId id="733" r:id="rId17"/>
    <p:sldId id="735" r:id="rId18"/>
    <p:sldId id="736" r:id="rId19"/>
    <p:sldId id="737" r:id="rId20"/>
    <p:sldId id="738" r:id="rId21"/>
    <p:sldId id="739" r:id="rId22"/>
    <p:sldId id="764" r:id="rId23"/>
    <p:sldId id="765" r:id="rId24"/>
    <p:sldId id="282" r:id="rId25"/>
    <p:sldId id="803" r:id="rId26"/>
    <p:sldId id="996" r:id="rId27"/>
    <p:sldId id="813" r:id="rId28"/>
    <p:sldId id="814" r:id="rId29"/>
    <p:sldId id="815" r:id="rId30"/>
    <p:sldId id="816" r:id="rId31"/>
    <p:sldId id="819" r:id="rId32"/>
    <p:sldId id="820" r:id="rId33"/>
    <p:sldId id="821" r:id="rId34"/>
    <p:sldId id="822" r:id="rId35"/>
    <p:sldId id="823" r:id="rId36"/>
    <p:sldId id="284" r:id="rId37"/>
    <p:sldId id="992" r:id="rId38"/>
    <p:sldId id="259" r:id="rId39"/>
    <p:sldId id="260" r:id="rId40"/>
    <p:sldId id="993" r:id="rId41"/>
    <p:sldId id="262" r:id="rId42"/>
    <p:sldId id="263" r:id="rId43"/>
    <p:sldId id="283" r:id="rId44"/>
    <p:sldId id="855" r:id="rId45"/>
    <p:sldId id="392" r:id="rId46"/>
    <p:sldId id="393" r:id="rId47"/>
    <p:sldId id="394" r:id="rId48"/>
    <p:sldId id="395" r:id="rId49"/>
    <p:sldId id="396" r:id="rId50"/>
    <p:sldId id="397" r:id="rId51"/>
    <p:sldId id="398" r:id="rId52"/>
    <p:sldId id="856" r:id="rId53"/>
    <p:sldId id="827" r:id="rId54"/>
    <p:sldId id="458" r:id="rId55"/>
    <p:sldId id="377" r:id="rId56"/>
    <p:sldId id="857" r:id="rId57"/>
    <p:sldId id="472" r:id="rId58"/>
    <p:sldId id="755" r:id="rId59"/>
    <p:sldId id="756" r:id="rId60"/>
    <p:sldId id="758" r:id="rId61"/>
    <p:sldId id="759" r:id="rId62"/>
    <p:sldId id="760" r:id="rId63"/>
    <p:sldId id="95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00"/>
    <a:srgbClr val="FF9300"/>
    <a:srgbClr val="1359D2"/>
    <a:srgbClr val="D88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5820"/>
  </p:normalViewPr>
  <p:slideViewPr>
    <p:cSldViewPr snapToGrid="0" snapToObjects="1">
      <p:cViewPr varScale="1">
        <p:scale>
          <a:sx n="79" d="100"/>
          <a:sy n="79" d="100"/>
        </p:scale>
        <p:origin x="74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67D96-8005-7F44-8E5F-33D562E4DE7E}" type="datetimeFigureOut">
              <a:rPr lang="en-US" smtClean="0"/>
              <a:t>9/23/2022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AD9F6-8A84-6F41-A90B-45C654442C71}" type="slidenum">
              <a:rPr lang="en-US" smtClean="0"/>
              <a:t>‹#›</a:t>
            </a:fld>
            <a:endParaRPr lang="en-US"/>
          </a:p>
        </p:txBody>
      </p:sp>
    </p:spTree>
    <p:extLst>
      <p:ext uri="{BB962C8B-B14F-4D97-AF65-F5344CB8AC3E}">
        <p14:creationId xmlns:p14="http://schemas.microsoft.com/office/powerpoint/2010/main" val="319202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a:t>
            </a:fld>
            <a:endParaRPr lang="en-US"/>
          </a:p>
        </p:txBody>
      </p:sp>
    </p:spTree>
    <p:extLst>
      <p:ext uri="{BB962C8B-B14F-4D97-AF65-F5344CB8AC3E}">
        <p14:creationId xmlns:p14="http://schemas.microsoft.com/office/powerpoint/2010/main" val="1659745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11</a:t>
            </a:fld>
            <a:endParaRPr lang="en-US"/>
          </a:p>
        </p:txBody>
      </p:sp>
    </p:spTree>
    <p:extLst>
      <p:ext uri="{BB962C8B-B14F-4D97-AF65-F5344CB8AC3E}">
        <p14:creationId xmlns:p14="http://schemas.microsoft.com/office/powerpoint/2010/main" val="726959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12</a:t>
            </a:fld>
            <a:endParaRPr lang="en-US"/>
          </a:p>
        </p:txBody>
      </p:sp>
    </p:spTree>
    <p:extLst>
      <p:ext uri="{BB962C8B-B14F-4D97-AF65-F5344CB8AC3E}">
        <p14:creationId xmlns:p14="http://schemas.microsoft.com/office/powerpoint/2010/main" val="169570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13</a:t>
            </a:fld>
            <a:endParaRPr lang="en-US"/>
          </a:p>
        </p:txBody>
      </p:sp>
    </p:spTree>
    <p:extLst>
      <p:ext uri="{BB962C8B-B14F-4D97-AF65-F5344CB8AC3E}">
        <p14:creationId xmlns:p14="http://schemas.microsoft.com/office/powerpoint/2010/main" val="76796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14</a:t>
            </a:fld>
            <a:endParaRPr lang="en-US"/>
          </a:p>
        </p:txBody>
      </p:sp>
    </p:spTree>
    <p:extLst>
      <p:ext uri="{BB962C8B-B14F-4D97-AF65-F5344CB8AC3E}">
        <p14:creationId xmlns:p14="http://schemas.microsoft.com/office/powerpoint/2010/main" val="578994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15</a:t>
            </a:fld>
            <a:endParaRPr lang="en-US"/>
          </a:p>
        </p:txBody>
      </p:sp>
    </p:spTree>
    <p:extLst>
      <p:ext uri="{BB962C8B-B14F-4D97-AF65-F5344CB8AC3E}">
        <p14:creationId xmlns:p14="http://schemas.microsoft.com/office/powerpoint/2010/main" val="3538960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16</a:t>
            </a:fld>
            <a:endParaRPr lang="en-US"/>
          </a:p>
        </p:txBody>
      </p:sp>
    </p:spTree>
    <p:extLst>
      <p:ext uri="{BB962C8B-B14F-4D97-AF65-F5344CB8AC3E}">
        <p14:creationId xmlns:p14="http://schemas.microsoft.com/office/powerpoint/2010/main" val="2021117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17</a:t>
            </a:fld>
            <a:endParaRPr lang="en-US"/>
          </a:p>
        </p:txBody>
      </p:sp>
    </p:spTree>
    <p:extLst>
      <p:ext uri="{BB962C8B-B14F-4D97-AF65-F5344CB8AC3E}">
        <p14:creationId xmlns:p14="http://schemas.microsoft.com/office/powerpoint/2010/main" val="3279850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18</a:t>
            </a:fld>
            <a:endParaRPr lang="en-US"/>
          </a:p>
        </p:txBody>
      </p:sp>
    </p:spTree>
    <p:extLst>
      <p:ext uri="{BB962C8B-B14F-4D97-AF65-F5344CB8AC3E}">
        <p14:creationId xmlns:p14="http://schemas.microsoft.com/office/powerpoint/2010/main" val="1587396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19</a:t>
            </a:fld>
            <a:endParaRPr lang="en-US"/>
          </a:p>
        </p:txBody>
      </p:sp>
    </p:spTree>
    <p:extLst>
      <p:ext uri="{BB962C8B-B14F-4D97-AF65-F5344CB8AC3E}">
        <p14:creationId xmlns:p14="http://schemas.microsoft.com/office/powerpoint/2010/main" val="211839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20</a:t>
            </a:fld>
            <a:endParaRPr lang="en-US"/>
          </a:p>
        </p:txBody>
      </p:sp>
    </p:spTree>
    <p:extLst>
      <p:ext uri="{BB962C8B-B14F-4D97-AF65-F5344CB8AC3E}">
        <p14:creationId xmlns:p14="http://schemas.microsoft.com/office/powerpoint/2010/main" val="2016683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a:t>
            </a:r>
          </a:p>
        </p:txBody>
      </p:sp>
      <p:sp>
        <p:nvSpPr>
          <p:cNvPr id="4" name="Slide Number Placeholder 3"/>
          <p:cNvSpPr>
            <a:spLocks noGrp="1"/>
          </p:cNvSpPr>
          <p:nvPr>
            <p:ph type="sldNum" sz="quarter" idx="10"/>
          </p:nvPr>
        </p:nvSpPr>
        <p:spPr/>
        <p:txBody>
          <a:bodyPr/>
          <a:lstStyle/>
          <a:p>
            <a:fld id="{080F9F66-AE46-42FE-8B5E-90217BDC1C6E}" type="slidenum">
              <a:rPr lang="en-US" smtClean="0"/>
              <a:t>3</a:t>
            </a:fld>
            <a:endParaRPr lang="en-US"/>
          </a:p>
        </p:txBody>
      </p:sp>
    </p:spTree>
    <p:extLst>
      <p:ext uri="{BB962C8B-B14F-4D97-AF65-F5344CB8AC3E}">
        <p14:creationId xmlns:p14="http://schemas.microsoft.com/office/powerpoint/2010/main" val="2404150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21</a:t>
            </a:fld>
            <a:endParaRPr lang="en-US"/>
          </a:p>
        </p:txBody>
      </p:sp>
    </p:spTree>
    <p:extLst>
      <p:ext uri="{BB962C8B-B14F-4D97-AF65-F5344CB8AC3E}">
        <p14:creationId xmlns:p14="http://schemas.microsoft.com/office/powerpoint/2010/main" val="2632851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22</a:t>
            </a:fld>
            <a:endParaRPr lang="en-US"/>
          </a:p>
        </p:txBody>
      </p:sp>
    </p:spTree>
    <p:extLst>
      <p:ext uri="{BB962C8B-B14F-4D97-AF65-F5344CB8AC3E}">
        <p14:creationId xmlns:p14="http://schemas.microsoft.com/office/powerpoint/2010/main" val="841821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23</a:t>
            </a:fld>
            <a:endParaRPr lang="en-US"/>
          </a:p>
        </p:txBody>
      </p:sp>
    </p:spTree>
    <p:extLst>
      <p:ext uri="{BB962C8B-B14F-4D97-AF65-F5344CB8AC3E}">
        <p14:creationId xmlns:p14="http://schemas.microsoft.com/office/powerpoint/2010/main" val="132370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25</a:t>
            </a:fld>
            <a:endParaRPr lang="en-US"/>
          </a:p>
        </p:txBody>
      </p:sp>
    </p:spTree>
    <p:extLst>
      <p:ext uri="{BB962C8B-B14F-4D97-AF65-F5344CB8AC3E}">
        <p14:creationId xmlns:p14="http://schemas.microsoft.com/office/powerpoint/2010/main" val="854575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27</a:t>
            </a:fld>
            <a:endParaRPr lang="en-US"/>
          </a:p>
        </p:txBody>
      </p:sp>
    </p:spTree>
    <p:extLst>
      <p:ext uri="{BB962C8B-B14F-4D97-AF65-F5344CB8AC3E}">
        <p14:creationId xmlns:p14="http://schemas.microsoft.com/office/powerpoint/2010/main" val="2163623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28</a:t>
            </a:fld>
            <a:endParaRPr lang="en-US"/>
          </a:p>
        </p:txBody>
      </p:sp>
    </p:spTree>
    <p:extLst>
      <p:ext uri="{BB962C8B-B14F-4D97-AF65-F5344CB8AC3E}">
        <p14:creationId xmlns:p14="http://schemas.microsoft.com/office/powerpoint/2010/main" val="6900646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29</a:t>
            </a:fld>
            <a:endParaRPr lang="en-US"/>
          </a:p>
        </p:txBody>
      </p:sp>
    </p:spTree>
    <p:extLst>
      <p:ext uri="{BB962C8B-B14F-4D97-AF65-F5344CB8AC3E}">
        <p14:creationId xmlns:p14="http://schemas.microsoft.com/office/powerpoint/2010/main" val="160684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30</a:t>
            </a:fld>
            <a:endParaRPr lang="en-US"/>
          </a:p>
        </p:txBody>
      </p:sp>
    </p:spTree>
    <p:extLst>
      <p:ext uri="{BB962C8B-B14F-4D97-AF65-F5344CB8AC3E}">
        <p14:creationId xmlns:p14="http://schemas.microsoft.com/office/powerpoint/2010/main" val="2403203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31</a:t>
            </a:fld>
            <a:endParaRPr lang="en-US"/>
          </a:p>
        </p:txBody>
      </p:sp>
    </p:spTree>
    <p:extLst>
      <p:ext uri="{BB962C8B-B14F-4D97-AF65-F5344CB8AC3E}">
        <p14:creationId xmlns:p14="http://schemas.microsoft.com/office/powerpoint/2010/main" val="364899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32</a:t>
            </a:fld>
            <a:endParaRPr lang="en-US"/>
          </a:p>
        </p:txBody>
      </p:sp>
    </p:spTree>
    <p:extLst>
      <p:ext uri="{BB962C8B-B14F-4D97-AF65-F5344CB8AC3E}">
        <p14:creationId xmlns:p14="http://schemas.microsoft.com/office/powerpoint/2010/main" val="120835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4</a:t>
            </a:fld>
            <a:endParaRPr lang="en-US"/>
          </a:p>
        </p:txBody>
      </p:sp>
    </p:spTree>
    <p:extLst>
      <p:ext uri="{BB962C8B-B14F-4D97-AF65-F5344CB8AC3E}">
        <p14:creationId xmlns:p14="http://schemas.microsoft.com/office/powerpoint/2010/main" val="940168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33</a:t>
            </a:fld>
            <a:endParaRPr lang="en-US"/>
          </a:p>
        </p:txBody>
      </p:sp>
    </p:spTree>
    <p:extLst>
      <p:ext uri="{BB962C8B-B14F-4D97-AF65-F5344CB8AC3E}">
        <p14:creationId xmlns:p14="http://schemas.microsoft.com/office/powerpoint/2010/main" val="40249995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34</a:t>
            </a:fld>
            <a:endParaRPr lang="en-US"/>
          </a:p>
        </p:txBody>
      </p:sp>
    </p:spTree>
    <p:extLst>
      <p:ext uri="{BB962C8B-B14F-4D97-AF65-F5344CB8AC3E}">
        <p14:creationId xmlns:p14="http://schemas.microsoft.com/office/powerpoint/2010/main" val="1968298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35</a:t>
            </a:fld>
            <a:endParaRPr lang="en-US"/>
          </a:p>
        </p:txBody>
      </p:sp>
    </p:spTree>
    <p:extLst>
      <p:ext uri="{BB962C8B-B14F-4D97-AF65-F5344CB8AC3E}">
        <p14:creationId xmlns:p14="http://schemas.microsoft.com/office/powerpoint/2010/main" val="2721872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4423FF13-E2C3-0A40-BF5E-A25370396D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1D143C7-5ECB-444E-8C56-323ABC5120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604" name="Slide Number Placeholder 3">
            <a:extLst>
              <a:ext uri="{FF2B5EF4-FFF2-40B4-BE49-F238E27FC236}">
                <a16:creationId xmlns:a16="http://schemas.microsoft.com/office/drawing/2014/main" id="{73E0F94E-DF96-5848-AFC2-A14D8A1786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147A328-E20F-8948-91C3-AA86D2023D1F}" type="slidenum">
              <a:rPr lang="en-US" altLang="en-US" sz="1300"/>
              <a:pPr>
                <a:spcBef>
                  <a:spcPct val="0"/>
                </a:spcBef>
              </a:pPr>
              <a:t>45</a:t>
            </a:fld>
            <a:endParaRPr lang="en-US" altLang="en-US" sz="1300"/>
          </a:p>
        </p:txBody>
      </p:sp>
      <p:sp>
        <p:nvSpPr>
          <p:cNvPr id="25605" name="Date Placeholder 4">
            <a:extLst>
              <a:ext uri="{FF2B5EF4-FFF2-40B4-BE49-F238E27FC236}">
                <a16:creationId xmlns:a16="http://schemas.microsoft.com/office/drawing/2014/main" id="{FA8967E4-7FFC-AD41-A8F2-331D69B8A321}"/>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01C66F35-7A7B-514E-B326-12B2FBB0F60A}"/>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4CE2D47A-5F25-F44F-999F-5184299ED288}"/>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25962784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272E96E0-A418-2C48-B061-D582DA202C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83368CAD-97A6-3245-96EF-18DB4298E2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7652" name="Slide Number Placeholder 3">
            <a:extLst>
              <a:ext uri="{FF2B5EF4-FFF2-40B4-BE49-F238E27FC236}">
                <a16:creationId xmlns:a16="http://schemas.microsoft.com/office/drawing/2014/main" id="{ECDFC079-A180-BD42-BAF1-ACA39ED6C3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08722CC-C5EB-2946-8D9B-3FDCDD4EDDEB}" type="slidenum">
              <a:rPr lang="en-US" altLang="en-US" sz="1300"/>
              <a:pPr>
                <a:spcBef>
                  <a:spcPct val="0"/>
                </a:spcBef>
              </a:pPr>
              <a:t>46</a:t>
            </a:fld>
            <a:endParaRPr lang="en-US" altLang="en-US" sz="1300"/>
          </a:p>
        </p:txBody>
      </p:sp>
      <p:sp>
        <p:nvSpPr>
          <p:cNvPr id="27653" name="Date Placeholder 4">
            <a:extLst>
              <a:ext uri="{FF2B5EF4-FFF2-40B4-BE49-F238E27FC236}">
                <a16:creationId xmlns:a16="http://schemas.microsoft.com/office/drawing/2014/main" id="{830238C1-E3F8-DC41-8F39-EED9232D5766}"/>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D0AE9512-6978-D445-972C-47DC74552E62}"/>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797A0E75-3ED2-BF4E-BBA7-00530D1AF468}"/>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3466860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70B5AA99-B10D-C64C-A77D-CB493ED4D3D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F094F6B5-E2F8-6D4B-93C4-02C8F589A2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9700" name="Slide Number Placeholder 3">
            <a:extLst>
              <a:ext uri="{FF2B5EF4-FFF2-40B4-BE49-F238E27FC236}">
                <a16:creationId xmlns:a16="http://schemas.microsoft.com/office/drawing/2014/main" id="{61C77A5A-48EF-C247-9E1F-900AA87FE3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1BD8033-F3F5-E444-B281-3A8B8BE5FB12}" type="slidenum">
              <a:rPr lang="en-US" altLang="en-US" sz="1300"/>
              <a:pPr>
                <a:spcBef>
                  <a:spcPct val="0"/>
                </a:spcBef>
              </a:pPr>
              <a:t>47</a:t>
            </a:fld>
            <a:endParaRPr lang="en-US" altLang="en-US" sz="1300"/>
          </a:p>
        </p:txBody>
      </p:sp>
      <p:sp>
        <p:nvSpPr>
          <p:cNvPr id="29701" name="Date Placeholder 4">
            <a:extLst>
              <a:ext uri="{FF2B5EF4-FFF2-40B4-BE49-F238E27FC236}">
                <a16:creationId xmlns:a16="http://schemas.microsoft.com/office/drawing/2014/main" id="{3E5EED9E-57BE-5349-B3C0-299CC92AA31D}"/>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8CAA8CDF-8197-004A-BC96-0B71116EBCE9}"/>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F1071EF0-9342-9448-BF02-5A0241207BA8}"/>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12978047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A16A4935-1A2D-9844-9538-08F8718842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2E6B6A6F-8A27-8549-8E0F-B16BFBFA30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1748" name="Slide Number Placeholder 3">
            <a:extLst>
              <a:ext uri="{FF2B5EF4-FFF2-40B4-BE49-F238E27FC236}">
                <a16:creationId xmlns:a16="http://schemas.microsoft.com/office/drawing/2014/main" id="{1FBCF39F-AAFC-9140-AAB3-4A7A8CCA26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198D65-D3F2-C14A-851D-28EA493EF725}" type="slidenum">
              <a:rPr lang="en-US" altLang="en-US" sz="1300"/>
              <a:pPr>
                <a:spcBef>
                  <a:spcPct val="0"/>
                </a:spcBef>
              </a:pPr>
              <a:t>48</a:t>
            </a:fld>
            <a:endParaRPr lang="en-US" altLang="en-US" sz="1300"/>
          </a:p>
        </p:txBody>
      </p:sp>
      <p:sp>
        <p:nvSpPr>
          <p:cNvPr id="31749" name="Date Placeholder 4">
            <a:extLst>
              <a:ext uri="{FF2B5EF4-FFF2-40B4-BE49-F238E27FC236}">
                <a16:creationId xmlns:a16="http://schemas.microsoft.com/office/drawing/2014/main" id="{DF7E09D9-A36E-2841-B173-C932E42C175E}"/>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953FC342-1480-E548-8F0C-D8B1C1D954D7}"/>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75435298-755F-D644-BAF9-973EB822306D}"/>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189987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9D4C652A-0ACE-8E41-A9FB-BEE0BA29AA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CEBC102D-3938-2A47-BD78-5752A09D8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3796" name="Slide Number Placeholder 3">
            <a:extLst>
              <a:ext uri="{FF2B5EF4-FFF2-40B4-BE49-F238E27FC236}">
                <a16:creationId xmlns:a16="http://schemas.microsoft.com/office/drawing/2014/main" id="{BC274336-C0B0-B645-9131-6E2EEF3023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B03FAA7-3845-DE4A-89C3-5288ED7BA637}" type="slidenum">
              <a:rPr lang="en-US" altLang="en-US" sz="1300"/>
              <a:pPr>
                <a:spcBef>
                  <a:spcPct val="0"/>
                </a:spcBef>
              </a:pPr>
              <a:t>49</a:t>
            </a:fld>
            <a:endParaRPr lang="en-US" altLang="en-US" sz="1300"/>
          </a:p>
        </p:txBody>
      </p:sp>
      <p:sp>
        <p:nvSpPr>
          <p:cNvPr id="33797" name="Date Placeholder 4">
            <a:extLst>
              <a:ext uri="{FF2B5EF4-FFF2-40B4-BE49-F238E27FC236}">
                <a16:creationId xmlns:a16="http://schemas.microsoft.com/office/drawing/2014/main" id="{E7A3C95C-8C6C-9749-B9A7-9DD3AF2F7ACF}"/>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5B6AC576-5C44-434C-A3A9-FB7963C2E351}"/>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4A705375-AA31-164D-A151-E3E80D117F82}"/>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1321199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17DA60AE-3AC9-F246-A764-7D738AA790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A9F8C615-D5AA-8147-AD91-8AA873363A6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5844" name="Slide Number Placeholder 3">
            <a:extLst>
              <a:ext uri="{FF2B5EF4-FFF2-40B4-BE49-F238E27FC236}">
                <a16:creationId xmlns:a16="http://schemas.microsoft.com/office/drawing/2014/main" id="{3BCCB389-1FF3-8349-9FCA-E0DEADD87F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37A249A-B69D-CE48-B874-2DD04D9300D5}" type="slidenum">
              <a:rPr lang="en-US" altLang="en-US" sz="1300"/>
              <a:pPr>
                <a:spcBef>
                  <a:spcPct val="0"/>
                </a:spcBef>
              </a:pPr>
              <a:t>50</a:t>
            </a:fld>
            <a:endParaRPr lang="en-US" altLang="en-US" sz="1300"/>
          </a:p>
        </p:txBody>
      </p:sp>
      <p:sp>
        <p:nvSpPr>
          <p:cNvPr id="35845" name="Date Placeholder 4">
            <a:extLst>
              <a:ext uri="{FF2B5EF4-FFF2-40B4-BE49-F238E27FC236}">
                <a16:creationId xmlns:a16="http://schemas.microsoft.com/office/drawing/2014/main" id="{AB74C294-A5F0-6A44-8774-472E7087F113}"/>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9104DB2C-9CD9-4C4D-A31A-2752C9CFCF6B}"/>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D3869B42-FC24-DB49-8CF1-93DDBE3CE344}"/>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3843178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D99DFEF4-70AC-894E-A336-3F79530383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BC8DA735-C994-F941-8B63-96A600D29D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7892" name="Slide Number Placeholder 3">
            <a:extLst>
              <a:ext uri="{FF2B5EF4-FFF2-40B4-BE49-F238E27FC236}">
                <a16:creationId xmlns:a16="http://schemas.microsoft.com/office/drawing/2014/main" id="{BD0F9F44-CF26-9C40-B27C-69C72031A5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3CB4412-3F0D-AC44-842B-BA6D72718390}" type="slidenum">
              <a:rPr lang="en-US" altLang="en-US" sz="1300"/>
              <a:pPr>
                <a:spcBef>
                  <a:spcPct val="0"/>
                </a:spcBef>
              </a:pPr>
              <a:t>51</a:t>
            </a:fld>
            <a:endParaRPr lang="en-US" altLang="en-US" sz="1300"/>
          </a:p>
        </p:txBody>
      </p:sp>
      <p:sp>
        <p:nvSpPr>
          <p:cNvPr id="37893" name="Date Placeholder 4">
            <a:extLst>
              <a:ext uri="{FF2B5EF4-FFF2-40B4-BE49-F238E27FC236}">
                <a16:creationId xmlns:a16="http://schemas.microsoft.com/office/drawing/2014/main" id="{F83C2B2A-1CF2-3D4F-8034-72B70C6E762C}"/>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300"/>
              <a:t>3/1/2014</a:t>
            </a:r>
          </a:p>
        </p:txBody>
      </p:sp>
      <p:sp>
        <p:nvSpPr>
          <p:cNvPr id="6" name="Footer Placeholder 5">
            <a:extLst>
              <a:ext uri="{FF2B5EF4-FFF2-40B4-BE49-F238E27FC236}">
                <a16:creationId xmlns:a16="http://schemas.microsoft.com/office/drawing/2014/main" id="{1B3F1BE8-69CC-2D47-A3F3-330CD8495588}"/>
              </a:ext>
            </a:extLst>
          </p:cNvPr>
          <p:cNvSpPr>
            <a:spLocks noGrp="1"/>
          </p:cNvSpPr>
          <p:nvPr>
            <p:ph type="ftr" sz="quarter" idx="4"/>
          </p:nvPr>
        </p:nvSpPr>
        <p:spPr/>
        <p:txBody>
          <a:bodyPr/>
          <a:lstStyle/>
          <a:p>
            <a:pPr>
              <a:defRPr/>
            </a:pPr>
            <a:r>
              <a:rPr lang="en-US"/>
              <a:t>P. Bhim ( SAII:Linear Regression Modelling)</a:t>
            </a:r>
          </a:p>
        </p:txBody>
      </p:sp>
      <p:sp>
        <p:nvSpPr>
          <p:cNvPr id="7" name="Header Placeholder 6">
            <a:extLst>
              <a:ext uri="{FF2B5EF4-FFF2-40B4-BE49-F238E27FC236}">
                <a16:creationId xmlns:a16="http://schemas.microsoft.com/office/drawing/2014/main" id="{6E5C0D9C-145C-B240-A66F-052F0F605EC9}"/>
              </a:ext>
            </a:extLst>
          </p:cNvPr>
          <p:cNvSpPr>
            <a:spLocks noGrp="1"/>
          </p:cNvSpPr>
          <p:nvPr>
            <p:ph type="hdr" sz="quarter"/>
          </p:nvPr>
        </p:nvSpPr>
        <p:spPr/>
        <p:txBody>
          <a:bodyPr/>
          <a:lstStyle/>
          <a:p>
            <a:pPr>
              <a:defRPr/>
            </a:pPr>
            <a:r>
              <a:rPr lang="en-US"/>
              <a:t>Session 2</a:t>
            </a:r>
          </a:p>
        </p:txBody>
      </p:sp>
    </p:spTree>
    <p:extLst>
      <p:ext uri="{BB962C8B-B14F-4D97-AF65-F5344CB8AC3E}">
        <p14:creationId xmlns:p14="http://schemas.microsoft.com/office/powerpoint/2010/main" val="4114812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5</a:t>
            </a:fld>
            <a:endParaRPr lang="en-US"/>
          </a:p>
        </p:txBody>
      </p:sp>
    </p:spTree>
    <p:extLst>
      <p:ext uri="{BB962C8B-B14F-4D97-AF65-F5344CB8AC3E}">
        <p14:creationId xmlns:p14="http://schemas.microsoft.com/office/powerpoint/2010/main" val="15463797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91F000-F6D1-49F5-BE00-DCE2E1B351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2399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91F000-F6D1-49F5-BE00-DCE2E1B351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8955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Sigmoid function: “This function is one of the most commonly used as its output, which is bounded between 0 and 1, and it can be interpreted stochastically as the probability for the neuron to activate, and it is commonly called the logistic function or the logistic sigmoid.” It can be thought of as a normalizing function. If we have salaries of all people then we can apply sigmoid function to normalize. </a:t>
            </a:r>
          </a:p>
          <a:p>
            <a:endParaRPr lang="en-US" dirty="0"/>
          </a:p>
          <a:p>
            <a:r>
              <a:rPr lang="en-US" dirty="0"/>
              <a:t>1-exp(-2x)/1+exp(-2x)   -&gt; “This activity function is called the hyperbolic tangent.”</a:t>
            </a:r>
          </a:p>
          <a:p>
            <a:endParaRPr lang="en-US" dirty="0"/>
          </a:p>
          <a:p>
            <a:r>
              <a:rPr lang="en-US" dirty="0"/>
              <a:t>f(x) = [1/1+exp(-x)]-1 = 1-exp(-x)/1+exp(-x)  -&gt;  “This activity function is called the bipolar sigmoid, and it is simply a logistic sigmoid rescaled and translated to have a range in (-1, 1).”</a:t>
            </a:r>
          </a:p>
          <a:p>
            <a:endParaRPr lang="en-US" dirty="0"/>
          </a:p>
          <a:p>
            <a:r>
              <a:rPr lang="en-US" dirty="0"/>
              <a:t>“This activity function is probably the closest to its biological counterpart, it is a mix of the identity and the threshold function, and it is called the rectifier, or </a:t>
            </a:r>
            <a:r>
              <a:rPr lang="en-US" dirty="0" err="1"/>
              <a:t>ReLU</a:t>
            </a:r>
            <a:r>
              <a:rPr lang="en-US" dirty="0"/>
              <a:t>, as in </a:t>
            </a:r>
            <a:r>
              <a:rPr lang="en-US" dirty="0" err="1"/>
              <a:t>Rectfied</a:t>
            </a:r>
            <a:r>
              <a:rPr lang="en-US" dirty="0"/>
              <a:t> Linear Unit”</a:t>
            </a:r>
          </a:p>
          <a:p>
            <a:endParaRPr lang="en-US" dirty="0"/>
          </a:p>
          <a:p>
            <a:r>
              <a:rPr lang="en-US" dirty="0"/>
              <a:t>“The last three activity functions differ in the following ways: Sigmoid, Hyperbolic tangent and </a:t>
            </a:r>
            <a:r>
              <a:rPr lang="en-US" dirty="0" err="1"/>
              <a:t>Relu</a:t>
            </a:r>
            <a:endParaRPr lang="en-US" dirty="0"/>
          </a:p>
          <a:p>
            <a:endParaRPr lang="en-US" dirty="0"/>
          </a:p>
          <a:p>
            <a:r>
              <a:rPr lang="en-US" dirty="0"/>
              <a:t>Their range is different</a:t>
            </a:r>
          </a:p>
          <a:p>
            <a:r>
              <a:rPr lang="en-US" dirty="0"/>
              <a:t>Their gradient may vanish as we increase x</a:t>
            </a:r>
          </a:p>
          <a:p>
            <a:r>
              <a:rPr lang="en-US" dirty="0"/>
              <a:t>The fact that the gradient may vanish as we increase x and why it is important will be clearer later; for now, let's just mention that the gradient (for example, the derivative) of the function is important for the training of the neural network. ”</a:t>
            </a:r>
          </a:p>
          <a:p>
            <a:r>
              <a:rPr lang="en-US" dirty="0"/>
              <a:t>. </a:t>
            </a:r>
          </a:p>
          <a:p>
            <a:r>
              <a:rPr lang="en-US" dirty="0"/>
              <a:t>“The range for the logistic function is (0,1), which is one reason why this is the preferred function for stochastic networks, that is, networks with neurons that may activate based on a probability function. The hyperbolic function is very similar to the logistic function, but its range is (-1, 1). In contrast, the </a:t>
            </a:r>
            <a:r>
              <a:rPr lang="en-US" dirty="0" err="1"/>
              <a:t>ReLU</a:t>
            </a:r>
            <a:r>
              <a:rPr lang="en-US" dirty="0"/>
              <a:t> has a range of (0, ), so it can have a very large output.”</a:t>
            </a:r>
          </a:p>
          <a:p>
            <a:endParaRPr lang="en-US" dirty="0"/>
          </a:p>
          <a:p>
            <a:r>
              <a:rPr lang="en-US" dirty="0"/>
              <a:t>“However, more importantly, let's look at the derivative for each of the three functions. For a logistic function f, the derivative is f * (1-f), while if f is the hyperbolic tangent, its derivative is (1+f) * (1-f).</a:t>
            </a:r>
          </a:p>
          <a:p>
            <a:endParaRPr lang="en-US" dirty="0"/>
          </a:p>
          <a:p>
            <a:r>
              <a:rPr lang="en-US" dirty="0"/>
              <a:t>If f is the </a:t>
            </a:r>
            <a:r>
              <a:rPr lang="en-US" dirty="0" err="1"/>
              <a:t>ReLU</a:t>
            </a:r>
            <a:r>
              <a:rPr lang="en-US" dirty="0"/>
              <a:t>, the derivative is much simpler and it is simply  1 if x&gt;=0 &amp; 0 if x&lt;0</a:t>
            </a:r>
          </a:p>
        </p:txBody>
      </p:sp>
      <p:sp>
        <p:nvSpPr>
          <p:cNvPr id="4" name="Slide Number Placeholder 3"/>
          <p:cNvSpPr>
            <a:spLocks noGrp="1"/>
          </p:cNvSpPr>
          <p:nvPr>
            <p:ph type="sldNum" sz="quarter" idx="10"/>
          </p:nvPr>
        </p:nvSpPr>
        <p:spPr/>
        <p:txBody>
          <a:bodyPr/>
          <a:lstStyle/>
          <a:p>
            <a:fld id="{1491F000-F6D1-49F5-BE00-DCE2E1B35165}" type="slidenum">
              <a:rPr lang="en-US" smtClean="0"/>
              <a:t>57</a:t>
            </a:fld>
            <a:endParaRPr lang="en-US"/>
          </a:p>
        </p:txBody>
      </p:sp>
    </p:spTree>
    <p:extLst>
      <p:ext uri="{BB962C8B-B14F-4D97-AF65-F5344CB8AC3E}">
        <p14:creationId xmlns:p14="http://schemas.microsoft.com/office/powerpoint/2010/main" val="4169452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F9F66-AE46-42FE-8B5E-90217BDC1C6E}" type="slidenum">
              <a:rPr lang="en-US" smtClean="0"/>
              <a:t>58</a:t>
            </a:fld>
            <a:endParaRPr lang="en-US"/>
          </a:p>
        </p:txBody>
      </p:sp>
    </p:spTree>
    <p:extLst>
      <p:ext uri="{BB962C8B-B14F-4D97-AF65-F5344CB8AC3E}">
        <p14:creationId xmlns:p14="http://schemas.microsoft.com/office/powerpoint/2010/main" val="3302529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F9F66-AE46-42FE-8B5E-90217BDC1C6E}" type="slidenum">
              <a:rPr lang="en-US" smtClean="0"/>
              <a:t>59</a:t>
            </a:fld>
            <a:endParaRPr lang="en-US"/>
          </a:p>
        </p:txBody>
      </p:sp>
    </p:spTree>
    <p:extLst>
      <p:ext uri="{BB962C8B-B14F-4D97-AF65-F5344CB8AC3E}">
        <p14:creationId xmlns:p14="http://schemas.microsoft.com/office/powerpoint/2010/main" val="9303511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F9F66-AE46-42FE-8B5E-90217BDC1C6E}" type="slidenum">
              <a:rPr lang="en-US" smtClean="0"/>
              <a:t>60</a:t>
            </a:fld>
            <a:endParaRPr lang="en-US"/>
          </a:p>
        </p:txBody>
      </p:sp>
    </p:spTree>
    <p:extLst>
      <p:ext uri="{BB962C8B-B14F-4D97-AF65-F5344CB8AC3E}">
        <p14:creationId xmlns:p14="http://schemas.microsoft.com/office/powerpoint/2010/main" val="38318746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F9F66-AE46-42FE-8B5E-90217BDC1C6E}" type="slidenum">
              <a:rPr lang="en-US" smtClean="0"/>
              <a:t>61</a:t>
            </a:fld>
            <a:endParaRPr lang="en-US"/>
          </a:p>
        </p:txBody>
      </p:sp>
    </p:spTree>
    <p:extLst>
      <p:ext uri="{BB962C8B-B14F-4D97-AF65-F5344CB8AC3E}">
        <p14:creationId xmlns:p14="http://schemas.microsoft.com/office/powerpoint/2010/main" val="7923897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F9F66-AE46-42FE-8B5E-90217BDC1C6E}" type="slidenum">
              <a:rPr lang="en-US" smtClean="0"/>
              <a:t>62</a:t>
            </a:fld>
            <a:endParaRPr lang="en-US"/>
          </a:p>
        </p:txBody>
      </p:sp>
    </p:spTree>
    <p:extLst>
      <p:ext uri="{BB962C8B-B14F-4D97-AF65-F5344CB8AC3E}">
        <p14:creationId xmlns:p14="http://schemas.microsoft.com/office/powerpoint/2010/main" val="1043013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6</a:t>
            </a:fld>
            <a:endParaRPr lang="en-US"/>
          </a:p>
        </p:txBody>
      </p:sp>
    </p:spTree>
    <p:extLst>
      <p:ext uri="{BB962C8B-B14F-4D97-AF65-F5344CB8AC3E}">
        <p14:creationId xmlns:p14="http://schemas.microsoft.com/office/powerpoint/2010/main" val="3262026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7</a:t>
            </a:fld>
            <a:endParaRPr lang="en-US"/>
          </a:p>
        </p:txBody>
      </p:sp>
    </p:spTree>
    <p:extLst>
      <p:ext uri="{BB962C8B-B14F-4D97-AF65-F5344CB8AC3E}">
        <p14:creationId xmlns:p14="http://schemas.microsoft.com/office/powerpoint/2010/main" val="797859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8</a:t>
            </a:fld>
            <a:endParaRPr lang="en-US"/>
          </a:p>
        </p:txBody>
      </p:sp>
    </p:spTree>
    <p:extLst>
      <p:ext uri="{BB962C8B-B14F-4D97-AF65-F5344CB8AC3E}">
        <p14:creationId xmlns:p14="http://schemas.microsoft.com/office/powerpoint/2010/main" val="3604025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9</a:t>
            </a:fld>
            <a:endParaRPr lang="en-US"/>
          </a:p>
        </p:txBody>
      </p:sp>
    </p:spTree>
    <p:extLst>
      <p:ext uri="{BB962C8B-B14F-4D97-AF65-F5344CB8AC3E}">
        <p14:creationId xmlns:p14="http://schemas.microsoft.com/office/powerpoint/2010/main" val="1793137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10</a:t>
            </a:fld>
            <a:endParaRPr lang="en-US"/>
          </a:p>
        </p:txBody>
      </p:sp>
    </p:spTree>
    <p:extLst>
      <p:ext uri="{BB962C8B-B14F-4D97-AF65-F5344CB8AC3E}">
        <p14:creationId xmlns:p14="http://schemas.microsoft.com/office/powerpoint/2010/main" val="890083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3228-9C96-194E-AFC0-EB3588615AF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B608731-630F-564F-BF20-639ACDCF8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60B73C9-65D5-AD44-AF2A-AFB1E013D143}"/>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33B95F48-0038-E049-858C-D819B84E9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CBCFD-FB4D-7A44-972B-B76888FB4E7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03671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D2E4-2D2E-6D40-932D-507A6CE1E12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9AF6FE1-73BF-5840-9BAA-B7106664E66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6D3C8F-E840-3748-B9E7-E889915291A7}"/>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D5DE9DF5-83AE-AF4D-93FC-0381D61BFE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AF256-2892-FD49-ADD1-01EA6C1CFBDC}"/>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2985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6007AA-366B-8549-A0CB-FD09595F0E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44868C8-1D47-9A4B-B57B-7B849638FE2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BECB069-A3E2-E444-96EA-27A49772C901}"/>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D6B8DFCF-A1BD-C647-8228-CD1ED24B3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3103D9-7F4B-5C47-803B-EF0486DBF52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2646182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4"/>
            <a:ext cx="10972800" cy="1139825"/>
          </a:xfr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1"/>
            <a:ext cx="53848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41763"/>
            <a:ext cx="53848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87603EAB-B12F-BB49-BEE7-4D9F1439F026}"/>
              </a:ext>
            </a:extLst>
          </p:cNvPr>
          <p:cNvSpPr>
            <a:spLocks noGrp="1"/>
          </p:cNvSpPr>
          <p:nvPr>
            <p:ph type="dt" sz="half" idx="10"/>
          </p:nvPr>
        </p:nvSpPr>
        <p:spPr>
          <a:xfrm>
            <a:off x="609600" y="6248400"/>
            <a:ext cx="2844800" cy="457200"/>
          </a:xfrm>
        </p:spPr>
        <p:txBody>
          <a:bodyPr/>
          <a:lstStyle>
            <a:lvl1pPr>
              <a:defRPr>
                <a:latin typeface="Calibri" pitchFamily="34" charset="0"/>
                <a:ea typeface="ＭＳ Ｐゴシック" pitchFamily="34" charset="-128"/>
                <a:cs typeface="+mn-cs"/>
              </a:defRPr>
            </a:lvl1pPr>
          </a:lstStyle>
          <a:p>
            <a:pPr>
              <a:defRPr/>
            </a:pPr>
            <a:endParaRPr lang="en-US"/>
          </a:p>
        </p:txBody>
      </p:sp>
      <p:sp>
        <p:nvSpPr>
          <p:cNvPr id="7" name="Footer Placeholder 6">
            <a:extLst>
              <a:ext uri="{FF2B5EF4-FFF2-40B4-BE49-F238E27FC236}">
                <a16:creationId xmlns:a16="http://schemas.microsoft.com/office/drawing/2014/main" id="{A71DC62C-F93B-D441-8910-7E1921B8E76E}"/>
              </a:ext>
            </a:extLst>
          </p:cNvPr>
          <p:cNvSpPr>
            <a:spLocks noGrp="1"/>
          </p:cNvSpPr>
          <p:nvPr>
            <p:ph type="ftr" sz="quarter" idx="11"/>
          </p:nvPr>
        </p:nvSpPr>
        <p:spPr>
          <a:xfrm>
            <a:off x="4165600" y="6248400"/>
            <a:ext cx="3860800" cy="457200"/>
          </a:xfrm>
        </p:spPr>
        <p:txBody>
          <a:bodyPr/>
          <a:lstStyle>
            <a:lvl1pPr>
              <a:defRPr/>
            </a:lvl1pPr>
          </a:lstStyle>
          <a:p>
            <a:pPr>
              <a:defRPr/>
            </a:pPr>
            <a:endParaRPr lang="en-US"/>
          </a:p>
        </p:txBody>
      </p:sp>
      <p:sp>
        <p:nvSpPr>
          <p:cNvPr id="8" name="Slide Number Placeholder 7">
            <a:extLst>
              <a:ext uri="{FF2B5EF4-FFF2-40B4-BE49-F238E27FC236}">
                <a16:creationId xmlns:a16="http://schemas.microsoft.com/office/drawing/2014/main" id="{6179E70B-2481-CD46-9FE8-D32D09BE2FDD}"/>
              </a:ext>
            </a:extLst>
          </p:cNvPr>
          <p:cNvSpPr>
            <a:spLocks noGrp="1"/>
          </p:cNvSpPr>
          <p:nvPr>
            <p:ph type="sldNum" sz="quarter" idx="12"/>
          </p:nvPr>
        </p:nvSpPr>
        <p:spPr>
          <a:xfrm>
            <a:off x="8737600" y="6248400"/>
            <a:ext cx="2844800" cy="457200"/>
          </a:xfrm>
        </p:spPr>
        <p:txBody>
          <a:bodyPr/>
          <a:lstStyle>
            <a:lvl1pPr>
              <a:defRPr smtClean="0"/>
            </a:lvl1pPr>
          </a:lstStyle>
          <a:p>
            <a:pPr>
              <a:defRPr/>
            </a:pPr>
            <a:fld id="{9652BF4D-D854-BD48-A6C5-D5FFAFB83856}" type="slidenum">
              <a:rPr lang="en-US" altLang="en-US"/>
              <a:pPr>
                <a:defRPr/>
              </a:pPr>
              <a:t>‹#›</a:t>
            </a:fld>
            <a:endParaRPr lang="en-US" altLang="en-US"/>
          </a:p>
        </p:txBody>
      </p:sp>
    </p:spTree>
    <p:extLst>
      <p:ext uri="{BB962C8B-B14F-4D97-AF65-F5344CB8AC3E}">
        <p14:creationId xmlns:p14="http://schemas.microsoft.com/office/powerpoint/2010/main" val="746316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B45C-E8E4-9B48-B6B1-FB5B2FC29FB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F35B78-9868-E941-9359-AD3791CF019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567526-A111-5042-A204-ECF85781D7AF}"/>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8F76D8E0-2B09-EB40-BAB8-AE0FE20E41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37F5C-1E57-DF4A-8F69-9C3B207F9CE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1695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B4A4-CE3F-DD45-B694-607970859A7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BB316D-A12B-5045-94F9-57DD32FE6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B57A3F9-1420-1C49-ADD6-E339D10174D1}"/>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48E2E1A3-7D46-BA47-9CF7-65D4E19D2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E380C-689A-254F-B806-104B3C8974A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34653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F4E02-DB39-6141-B93C-D8812197EB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34BF87F-F3AD-F341-A2D0-BAC8BC9406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E75245-A8E0-CD4A-ABC9-8143DF7205F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ECFE43-08FC-5246-8490-F1AC95B283EC}"/>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6" name="Footer Placeholder 5">
            <a:extLst>
              <a:ext uri="{FF2B5EF4-FFF2-40B4-BE49-F238E27FC236}">
                <a16:creationId xmlns:a16="http://schemas.microsoft.com/office/drawing/2014/main" id="{5E35E793-BA44-A842-9DB4-65CF9F1A82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7A749D-5B18-864C-9248-1257413E3110}"/>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0409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6775F-07D6-BA45-9D10-EBEE071DB94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3CD64E-5B86-BE44-B06B-9F2A6E611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08DE09C-3266-5A4F-8E37-1515C22733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9863B21-31AA-C748-92F9-33736514B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A0D8F73-4C83-4D48-8C25-96D8E120ADE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312258B-D412-384E-A142-823569F2FE8A}"/>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8" name="Footer Placeholder 7">
            <a:extLst>
              <a:ext uri="{FF2B5EF4-FFF2-40B4-BE49-F238E27FC236}">
                <a16:creationId xmlns:a16="http://schemas.microsoft.com/office/drawing/2014/main" id="{4CC22AC5-791A-8C4D-A370-8F5D0D8ED3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22FA76-8266-C544-94AD-7574DC743A15}"/>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53522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8A8AF-6E13-DC40-ABFC-2F9C2816959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B6AFC1C-D3D7-3947-8DE4-332A440F87D2}"/>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4" name="Footer Placeholder 3">
            <a:extLst>
              <a:ext uri="{FF2B5EF4-FFF2-40B4-BE49-F238E27FC236}">
                <a16:creationId xmlns:a16="http://schemas.microsoft.com/office/drawing/2014/main" id="{B97405F4-4251-BA4C-97F1-511A048E0C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C271A3-4E72-B04E-9420-7DA932672274}"/>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552170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B328B9-EF45-AC42-9242-E27BB94CE7A8}"/>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3" name="Footer Placeholder 2">
            <a:extLst>
              <a:ext uri="{FF2B5EF4-FFF2-40B4-BE49-F238E27FC236}">
                <a16:creationId xmlns:a16="http://schemas.microsoft.com/office/drawing/2014/main" id="{FFBFB8A0-B430-FD46-A129-B7C90C484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1128B-D853-674F-BEA9-F1906911DD0F}"/>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71194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C63D0-FEE2-894F-A535-DB0167D7EA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A10993A-7DD9-134C-9D41-5F78823250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D6E57EF-778A-A041-9A28-756539EB7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0D5A93F-A3D1-C440-B7E8-D632BFEF447B}"/>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6" name="Footer Placeholder 5">
            <a:extLst>
              <a:ext uri="{FF2B5EF4-FFF2-40B4-BE49-F238E27FC236}">
                <a16:creationId xmlns:a16="http://schemas.microsoft.com/office/drawing/2014/main" id="{5DF9BBE5-DAFD-5743-93B9-30C7A383D8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1C5CB-D0FA-7B45-AEE3-214F96A38E0B}"/>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794639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CE1F4-CB3B-9E44-A0FA-8A705D3515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9844ED-588F-A044-AA67-CA5EFD086D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21D7E1-4E15-AD4F-B23A-78958FAB9E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0DA47E-35EA-9245-BF8E-4E5A46D5B9B7}"/>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6" name="Footer Placeholder 5">
            <a:extLst>
              <a:ext uri="{FF2B5EF4-FFF2-40B4-BE49-F238E27FC236}">
                <a16:creationId xmlns:a16="http://schemas.microsoft.com/office/drawing/2014/main" id="{87B167A7-ABE2-F14A-8F21-F9669AE69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C00747-30B4-1449-B8BD-451D9B41B1AA}"/>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412946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2625B8-51C7-474E-98E4-4C8B8C4834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E3ABCA2-4A2A-5D4E-955B-633F49CA5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FF005F-D421-9145-8C36-E40A24A1BE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211513B6-3E4C-6141-9453-1AAB682E31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E07C3D9-C7D7-9445-8FAB-FAB1C98F4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AF139-434C-7243-81B2-248DEFEBBA38}" type="slidenum">
              <a:rPr lang="en-US" smtClean="0"/>
              <a:t>‹#›</a:t>
            </a:fld>
            <a:endParaRPr lang="en-US"/>
          </a:p>
        </p:txBody>
      </p:sp>
      <p:pic>
        <p:nvPicPr>
          <p:cNvPr id="7" name="Picture 6">
            <a:extLst>
              <a:ext uri="{FF2B5EF4-FFF2-40B4-BE49-F238E27FC236}">
                <a16:creationId xmlns:a16="http://schemas.microsoft.com/office/drawing/2014/main" id="{1E11D3A3-C536-E244-8D26-16B6122A212F}"/>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706847" y="0"/>
            <a:ext cx="1485153"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119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6.bin"/><Relationship Id="rId18" Type="http://schemas.openxmlformats.org/officeDocument/2006/relationships/image" Target="../media/image16.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3.wmf"/><Relationship Id="rId17" Type="http://schemas.openxmlformats.org/officeDocument/2006/relationships/oleObject" Target="../embeddings/oleObject8.bin"/><Relationship Id="rId2" Type="http://schemas.openxmlformats.org/officeDocument/2006/relationships/notesSlide" Target="../notesSlides/notesSlide9.xml"/><Relationship Id="rId16" Type="http://schemas.openxmlformats.org/officeDocument/2006/relationships/image" Target="../media/image15.wmf"/><Relationship Id="rId1" Type="http://schemas.openxmlformats.org/officeDocument/2006/relationships/slideLayout" Target="../slideLayouts/slideLayout2.xml"/><Relationship Id="rId6" Type="http://schemas.openxmlformats.org/officeDocument/2006/relationships/image" Target="../media/image10.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4.bin"/><Relationship Id="rId14" Type="http://schemas.openxmlformats.org/officeDocument/2006/relationships/image" Target="../media/image14.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wmf"/><Relationship Id="rId5" Type="http://schemas.openxmlformats.org/officeDocument/2006/relationships/oleObject" Target="../embeddings/oleObject10.bin"/><Relationship Id="rId4" Type="http://schemas.openxmlformats.org/officeDocument/2006/relationships/image" Target="../media/image17.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2.bin"/><Relationship Id="rId7" Type="http://schemas.openxmlformats.org/officeDocument/2006/relationships/image" Target="../media/image22.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wmf"/><Relationship Id="rId5" Type="http://schemas.openxmlformats.org/officeDocument/2006/relationships/oleObject" Target="../embeddings/oleObject13.bin"/><Relationship Id="rId4" Type="http://schemas.openxmlformats.org/officeDocument/2006/relationships/image" Target="../media/image20.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2.wmf"/></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4.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63.png"/><Relationship Id="rId7" Type="http://schemas.openxmlformats.org/officeDocument/2006/relationships/image" Target="../media/image66.w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oleObject" Target="../embeddings/oleObject17.bin"/><Relationship Id="rId11" Type="http://schemas.openxmlformats.org/officeDocument/2006/relationships/image" Target="../media/image68.wmf"/><Relationship Id="rId5" Type="http://schemas.openxmlformats.org/officeDocument/2006/relationships/image" Target="../media/image65.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67.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1.tiff"/><Relationship Id="rId2" Type="http://schemas.openxmlformats.org/officeDocument/2006/relationships/image" Target="../media/image70.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tiff"/></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5" Type="http://schemas.openxmlformats.org/officeDocument/2006/relationships/image" Target="../media/image78.tiff"/><Relationship Id="rId4" Type="http://schemas.openxmlformats.org/officeDocument/2006/relationships/image" Target="../media/image77.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9.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86.pn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0.tif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1.png"/><Relationship Id="rId1" Type="http://schemas.openxmlformats.org/officeDocument/2006/relationships/slideLayout" Target="../slideLayouts/slideLayout3.xml"/><Relationship Id="rId5" Type="http://schemas.microsoft.com/office/2007/relationships/hdphoto" Target="../media/hdphoto6.wdp"/><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3" Type="http://schemas.openxmlformats.org/officeDocument/2006/relationships/image" Target="../media/image93.tif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9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microsoft.com/office/2007/relationships/hdphoto" Target="../media/hdphoto7.wdp"/></Relationships>
</file>

<file path=ppt/slides/_rels/slide6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0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F2907A-6FA2-344B-BFE5-6BAAF835B6ED}"/>
              </a:ext>
            </a:extLst>
          </p:cNvPr>
          <p:cNvSpPr txBox="1"/>
          <p:nvPr/>
        </p:nvSpPr>
        <p:spPr>
          <a:xfrm>
            <a:off x="3200151" y="3075057"/>
            <a:ext cx="5791697" cy="707886"/>
          </a:xfrm>
          <a:prstGeom prst="rect">
            <a:avLst/>
          </a:prstGeom>
          <a:noFill/>
        </p:spPr>
        <p:txBody>
          <a:bodyPr wrap="square" rtlCol="0">
            <a:spAutoFit/>
          </a:bodyPr>
          <a:lstStyle/>
          <a:p>
            <a:r>
              <a:rPr lang="en-IN" sz="4000" dirty="0">
                <a:solidFill>
                  <a:srgbClr val="FF6700"/>
                </a:solidFill>
                <a:latin typeface="Garamond" panose="02020404030301010803" pitchFamily="18" charset="0"/>
              </a:rPr>
              <a:t>Artificial Neural Network -1</a:t>
            </a:r>
            <a:endParaRPr lang="en-IN" sz="2800" dirty="0">
              <a:solidFill>
                <a:srgbClr val="FF6700"/>
              </a:solidFill>
              <a:latin typeface="Garamond" panose="02020404030301010803" pitchFamily="18" charset="0"/>
            </a:endParaRPr>
          </a:p>
        </p:txBody>
      </p:sp>
    </p:spTree>
    <p:extLst>
      <p:ext uri="{BB962C8B-B14F-4D97-AF65-F5344CB8AC3E}">
        <p14:creationId xmlns:p14="http://schemas.microsoft.com/office/powerpoint/2010/main" val="2571924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3090449" cy="70933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sp>
        <p:nvSpPr>
          <p:cNvPr id="3" name="TextBox 2"/>
          <p:cNvSpPr txBox="1"/>
          <p:nvPr/>
        </p:nvSpPr>
        <p:spPr>
          <a:xfrm>
            <a:off x="883920" y="868681"/>
            <a:ext cx="3427605" cy="2215991"/>
          </a:xfrm>
          <a:prstGeom prst="rect">
            <a:avLst/>
          </a:prstGeom>
          <a:noFill/>
        </p:spPr>
        <p:txBody>
          <a:bodyPr wrap="none" rtlCol="0">
            <a:spAutoFit/>
          </a:bodyPr>
          <a:lstStyle/>
          <a:p>
            <a:r>
              <a:rPr lang="en-US" sz="2300" dirty="0">
                <a:latin typeface="Garamond" panose="02020404030301010803" pitchFamily="18" charset="0"/>
              </a:rPr>
              <a:t>Power Rule:</a:t>
            </a:r>
          </a:p>
          <a:p>
            <a:r>
              <a:rPr lang="en-US" altLang="en-US" sz="2300" dirty="0">
                <a:solidFill>
                  <a:prstClr val="black"/>
                </a:solidFill>
                <a:latin typeface="Garamond" panose="02020404030301010803" pitchFamily="18" charset="0"/>
              </a:rPr>
              <a:t>If </a:t>
            </a:r>
            <a:r>
              <a:rPr lang="en-US" altLang="en-US" sz="2300" i="1" dirty="0">
                <a:solidFill>
                  <a:srgbClr val="ED7D31"/>
                </a:solidFill>
                <a:latin typeface="Garamond" panose="02020404030301010803" pitchFamily="18" charset="0"/>
              </a:rPr>
              <a:t>n</a:t>
            </a:r>
            <a:r>
              <a:rPr lang="en-US" altLang="en-US" sz="2300" dirty="0">
                <a:solidFill>
                  <a:prstClr val="black"/>
                </a:solidFill>
                <a:latin typeface="Garamond" panose="02020404030301010803" pitchFamily="18" charset="0"/>
              </a:rPr>
              <a:t> is any real number, then</a:t>
            </a:r>
          </a:p>
          <a:p>
            <a:endParaRPr lang="en-US" altLang="en-US" sz="2300" dirty="0">
              <a:solidFill>
                <a:prstClr val="black"/>
              </a:solidFill>
              <a:latin typeface="Garamond" panose="02020404030301010803" pitchFamily="18" charset="0"/>
            </a:endParaRPr>
          </a:p>
          <a:p>
            <a:endParaRPr lang="en-US" altLang="en-US" sz="2300" dirty="0">
              <a:solidFill>
                <a:prstClr val="black"/>
              </a:solidFill>
              <a:latin typeface="Garamond" panose="02020404030301010803" pitchFamily="18" charset="0"/>
            </a:endParaRPr>
          </a:p>
          <a:p>
            <a:endParaRPr lang="en-US" altLang="en-US" sz="2300" dirty="0">
              <a:solidFill>
                <a:prstClr val="black"/>
              </a:solidFill>
              <a:latin typeface="Garamond" panose="02020404030301010803" pitchFamily="18" charset="0"/>
            </a:endParaRPr>
          </a:p>
          <a:p>
            <a:r>
              <a:rPr lang="en-US" altLang="en-US" sz="2300" dirty="0">
                <a:solidFill>
                  <a:prstClr val="black"/>
                </a:solidFill>
                <a:latin typeface="Garamond" panose="02020404030301010803" pitchFamily="18" charset="0"/>
              </a:rPr>
              <a:t>Exercise: </a:t>
            </a:r>
          </a:p>
        </p:txBody>
      </p:sp>
      <p:grpSp>
        <p:nvGrpSpPr>
          <p:cNvPr id="14" name="Group 6"/>
          <p:cNvGrpSpPr>
            <a:grpSpLocks/>
          </p:cNvGrpSpPr>
          <p:nvPr/>
        </p:nvGrpSpPr>
        <p:grpSpPr bwMode="auto">
          <a:xfrm>
            <a:off x="4724400" y="777240"/>
            <a:ext cx="2194560" cy="1097280"/>
            <a:chOff x="480" y="1584"/>
            <a:chExt cx="1536" cy="720"/>
          </a:xfrm>
        </p:grpSpPr>
        <p:sp>
          <p:nvSpPr>
            <p:cNvPr id="15" name="Rectangle 7"/>
            <p:cNvSpPr>
              <a:spLocks noChangeArrowheads="1"/>
            </p:cNvSpPr>
            <p:nvPr/>
          </p:nvSpPr>
          <p:spPr bwMode="auto">
            <a:xfrm>
              <a:off x="480" y="1584"/>
              <a:ext cx="1536" cy="720"/>
            </a:xfrm>
            <a:prstGeom prst="rect">
              <a:avLst/>
            </a:prstGeom>
            <a:solidFill>
              <a:schemeClr val="tx2">
                <a:lumMod val="20000"/>
                <a:lumOff val="80000"/>
              </a:schemeClr>
            </a:solidFill>
            <a:ln w="12700">
              <a:solidFill>
                <a:schemeClr val="accent6">
                  <a:lumMod val="60000"/>
                  <a:lumOff val="40000"/>
                </a:schemeClr>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2300">
                <a:solidFill>
                  <a:prstClr val="black"/>
                </a:solidFill>
                <a:latin typeface="Garamond" panose="02020404030301010803" pitchFamily="18" charset="0"/>
              </a:endParaRPr>
            </a:p>
          </p:txBody>
        </p:sp>
        <p:graphicFrame>
          <p:nvGraphicFramePr>
            <p:cNvPr id="16" name="Object 8"/>
            <p:cNvGraphicFramePr>
              <a:graphicFrameLocks noChangeAspect="1"/>
            </p:cNvGraphicFramePr>
            <p:nvPr/>
          </p:nvGraphicFramePr>
          <p:xfrm>
            <a:off x="576" y="1632"/>
            <a:ext cx="1344" cy="563"/>
          </p:xfrm>
          <a:graphic>
            <a:graphicData uri="http://schemas.openxmlformats.org/presentationml/2006/ole">
              <mc:AlternateContent xmlns:mc="http://schemas.openxmlformats.org/markup-compatibility/2006">
                <mc:Choice xmlns:v="urn:schemas-microsoft-com:vml" Requires="v">
                  <p:oleObj name="Equation" r:id="rId3" imgW="939392" imgH="393529" progId="Equation.DSMT4">
                    <p:embed/>
                  </p:oleObj>
                </mc:Choice>
                <mc:Fallback>
                  <p:oleObj name="Equation" r:id="rId3" imgW="939392" imgH="393529" progId="Equation.DSMT4">
                    <p:embed/>
                    <p:pic>
                      <p:nvPicPr>
                        <p:cNvPr id="16"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 y="1632"/>
                          <a:ext cx="1344" cy="5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7" name="Object 10"/>
          <p:cNvGraphicFramePr>
            <a:graphicFrameLocks noChangeAspect="1"/>
          </p:cNvGraphicFramePr>
          <p:nvPr/>
        </p:nvGraphicFramePr>
        <p:xfrm>
          <a:off x="2346960" y="2423161"/>
          <a:ext cx="1737360" cy="681990"/>
        </p:xfrm>
        <a:graphic>
          <a:graphicData uri="http://schemas.openxmlformats.org/presentationml/2006/ole">
            <mc:AlternateContent xmlns:mc="http://schemas.openxmlformats.org/markup-compatibility/2006">
              <mc:Choice xmlns:v="urn:schemas-microsoft-com:vml" Requires="v">
                <p:oleObj name="Equation" r:id="rId5" imgW="647419" imgH="253890" progId="Equation.DSMT4">
                  <p:embed/>
                </p:oleObj>
              </mc:Choice>
              <mc:Fallback>
                <p:oleObj name="Equation" r:id="rId5" imgW="647419" imgH="253890" progId="Equation.DSMT4">
                  <p:embed/>
                  <p:pic>
                    <p:nvPicPr>
                      <p:cNvPr id="17"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6960" y="2423161"/>
                        <a:ext cx="1737360" cy="68199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1"/>
          <p:cNvGraphicFramePr>
            <a:graphicFrameLocks noChangeAspect="1"/>
          </p:cNvGraphicFramePr>
          <p:nvPr/>
        </p:nvGraphicFramePr>
        <p:xfrm>
          <a:off x="4267200" y="2423161"/>
          <a:ext cx="2044066" cy="681990"/>
        </p:xfrm>
        <a:graphic>
          <a:graphicData uri="http://schemas.openxmlformats.org/presentationml/2006/ole">
            <mc:AlternateContent xmlns:mc="http://schemas.openxmlformats.org/markup-compatibility/2006">
              <mc:Choice xmlns:v="urn:schemas-microsoft-com:vml" Requires="v">
                <p:oleObj name="Equation" r:id="rId7" imgW="761669" imgH="253890" progId="Equation.DSMT4">
                  <p:embed/>
                </p:oleObj>
              </mc:Choice>
              <mc:Fallback>
                <p:oleObj name="Equation" r:id="rId7" imgW="761669" imgH="253890" progId="Equation.DSMT4">
                  <p:embed/>
                  <p:pic>
                    <p:nvPicPr>
                      <p:cNvPr id="18"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200" y="2423161"/>
                        <a:ext cx="2044066" cy="68199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2"/>
          <p:cNvGraphicFramePr>
            <a:graphicFrameLocks noChangeAspect="1"/>
          </p:cNvGraphicFramePr>
          <p:nvPr/>
        </p:nvGraphicFramePr>
        <p:xfrm>
          <a:off x="7650480" y="2355127"/>
          <a:ext cx="1089660" cy="613410"/>
        </p:xfrm>
        <a:graphic>
          <a:graphicData uri="http://schemas.openxmlformats.org/presentationml/2006/ole">
            <mc:AlternateContent xmlns:mc="http://schemas.openxmlformats.org/markup-compatibility/2006">
              <mc:Choice xmlns:v="urn:schemas-microsoft-com:vml" Requires="v">
                <p:oleObj name="Equation" r:id="rId9" imgW="406224" imgH="228501" progId="Equation.DSMT4">
                  <p:embed/>
                </p:oleObj>
              </mc:Choice>
              <mc:Fallback>
                <p:oleObj name="Equation" r:id="rId9" imgW="406224" imgH="228501" progId="Equation.DSMT4">
                  <p:embed/>
                  <p:pic>
                    <p:nvPicPr>
                      <p:cNvPr id="19"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50480" y="2355127"/>
                        <a:ext cx="1089660" cy="61341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3"/>
          <p:cNvGraphicFramePr>
            <a:graphicFrameLocks noChangeAspect="1"/>
          </p:cNvGraphicFramePr>
          <p:nvPr/>
        </p:nvGraphicFramePr>
        <p:xfrm>
          <a:off x="9204960" y="2355127"/>
          <a:ext cx="1396366" cy="613410"/>
        </p:xfrm>
        <a:graphic>
          <a:graphicData uri="http://schemas.openxmlformats.org/presentationml/2006/ole">
            <mc:AlternateContent xmlns:mc="http://schemas.openxmlformats.org/markup-compatibility/2006">
              <mc:Choice xmlns:v="urn:schemas-microsoft-com:vml" Requires="v">
                <p:oleObj name="Equation" r:id="rId11" imgW="520700" imgH="228600" progId="Equation.3">
                  <p:embed/>
                </p:oleObj>
              </mc:Choice>
              <mc:Fallback>
                <p:oleObj name="Equation" r:id="rId11" imgW="520700" imgH="228600" progId="Equation.3">
                  <p:embed/>
                  <p:pic>
                    <p:nvPicPr>
                      <p:cNvPr id="2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04960" y="2355127"/>
                        <a:ext cx="1396366" cy="61341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Box 20"/>
          <p:cNvSpPr txBox="1"/>
          <p:nvPr/>
        </p:nvSpPr>
        <p:spPr>
          <a:xfrm>
            <a:off x="883920" y="4160520"/>
            <a:ext cx="6226513" cy="2039020"/>
          </a:xfrm>
          <a:prstGeom prst="rect">
            <a:avLst/>
          </a:prstGeom>
          <a:noFill/>
        </p:spPr>
        <p:txBody>
          <a:bodyPr wrap="none" rtlCol="0">
            <a:spAutoFit/>
          </a:bodyPr>
          <a:lstStyle/>
          <a:p>
            <a:r>
              <a:rPr lang="en-US" sz="2300" dirty="0">
                <a:latin typeface="Garamond" panose="02020404030301010803" pitchFamily="18" charset="0"/>
              </a:rPr>
              <a:t>Constant Multiple Rule:</a:t>
            </a:r>
          </a:p>
          <a:p>
            <a:pPr>
              <a:spcBef>
                <a:spcPct val="50000"/>
              </a:spcBef>
            </a:pPr>
            <a:r>
              <a:rPr lang="en-US" altLang="en-US" sz="2300" dirty="0">
                <a:solidFill>
                  <a:prstClr val="black"/>
                </a:solidFill>
                <a:latin typeface="Garamond" panose="02020404030301010803" pitchFamily="18" charset="0"/>
              </a:rPr>
              <a:t>If </a:t>
            </a:r>
            <a:r>
              <a:rPr lang="en-US" altLang="en-US" sz="2300" i="1" dirty="0">
                <a:solidFill>
                  <a:srgbClr val="ED7D31"/>
                </a:solidFill>
                <a:latin typeface="Garamond" panose="02020404030301010803" pitchFamily="18" charset="0"/>
              </a:rPr>
              <a:t>c</a:t>
            </a:r>
            <a:r>
              <a:rPr lang="en-US" altLang="en-US" sz="2300" dirty="0">
                <a:solidFill>
                  <a:prstClr val="black"/>
                </a:solidFill>
                <a:latin typeface="Garamond" panose="02020404030301010803" pitchFamily="18" charset="0"/>
              </a:rPr>
              <a:t> is a constant and </a:t>
            </a:r>
            <a:r>
              <a:rPr lang="en-US" altLang="en-US" sz="2300" i="1" dirty="0">
                <a:solidFill>
                  <a:srgbClr val="ED7D31"/>
                </a:solidFill>
                <a:latin typeface="Garamond" panose="02020404030301010803" pitchFamily="18" charset="0"/>
              </a:rPr>
              <a:t>f</a:t>
            </a:r>
            <a:r>
              <a:rPr lang="en-US" altLang="en-US" sz="2300" dirty="0">
                <a:solidFill>
                  <a:prstClr val="black"/>
                </a:solidFill>
                <a:latin typeface="Garamond" panose="02020404030301010803" pitchFamily="18" charset="0"/>
              </a:rPr>
              <a:t> is differentiable function, then</a:t>
            </a:r>
          </a:p>
          <a:p>
            <a:endParaRPr lang="en-US" altLang="en-US" sz="2300" dirty="0">
              <a:solidFill>
                <a:prstClr val="black"/>
              </a:solidFill>
              <a:latin typeface="Garamond" panose="02020404030301010803" pitchFamily="18" charset="0"/>
            </a:endParaRPr>
          </a:p>
          <a:p>
            <a:endParaRPr lang="en-US" altLang="en-US" sz="2300" dirty="0">
              <a:solidFill>
                <a:prstClr val="black"/>
              </a:solidFill>
              <a:latin typeface="Garamond" panose="02020404030301010803" pitchFamily="18" charset="0"/>
            </a:endParaRPr>
          </a:p>
          <a:p>
            <a:r>
              <a:rPr lang="en-US" altLang="en-US" sz="2300" dirty="0">
                <a:solidFill>
                  <a:prstClr val="black"/>
                </a:solidFill>
                <a:latin typeface="Garamond" panose="02020404030301010803" pitchFamily="18" charset="0"/>
              </a:rPr>
              <a:t>Exercise: </a:t>
            </a:r>
          </a:p>
        </p:txBody>
      </p:sp>
      <p:grpSp>
        <p:nvGrpSpPr>
          <p:cNvPr id="23" name="Group 29"/>
          <p:cNvGrpSpPr>
            <a:grpSpLocks/>
          </p:cNvGrpSpPr>
          <p:nvPr/>
        </p:nvGrpSpPr>
        <p:grpSpPr bwMode="auto">
          <a:xfrm>
            <a:off x="7010400" y="4069080"/>
            <a:ext cx="2286000" cy="1097280"/>
            <a:chOff x="480" y="816"/>
            <a:chExt cx="1536" cy="720"/>
          </a:xfrm>
          <a:solidFill>
            <a:schemeClr val="tx2">
              <a:lumMod val="20000"/>
              <a:lumOff val="80000"/>
            </a:schemeClr>
          </a:solidFill>
        </p:grpSpPr>
        <p:sp>
          <p:nvSpPr>
            <p:cNvPr id="24" name="Rectangle 30"/>
            <p:cNvSpPr>
              <a:spLocks noChangeArrowheads="1"/>
            </p:cNvSpPr>
            <p:nvPr/>
          </p:nvSpPr>
          <p:spPr bwMode="auto">
            <a:xfrm>
              <a:off x="480" y="816"/>
              <a:ext cx="1536" cy="720"/>
            </a:xfrm>
            <a:prstGeom prst="rect">
              <a:avLst/>
            </a:prstGeom>
            <a:grpFill/>
            <a:ln w="12700">
              <a:solidFill>
                <a:schemeClr val="accent6">
                  <a:lumMod val="40000"/>
                  <a:lumOff val="60000"/>
                </a:schemeClr>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2300">
                <a:solidFill>
                  <a:prstClr val="black"/>
                </a:solidFill>
                <a:latin typeface="Garamond" panose="02020404030301010803" pitchFamily="18" charset="0"/>
              </a:endParaRPr>
            </a:p>
          </p:txBody>
        </p:sp>
        <p:graphicFrame>
          <p:nvGraphicFramePr>
            <p:cNvPr id="25" name="Object 31"/>
            <p:cNvGraphicFramePr>
              <a:graphicFrameLocks noChangeAspect="1"/>
            </p:cNvGraphicFramePr>
            <p:nvPr/>
          </p:nvGraphicFramePr>
          <p:xfrm>
            <a:off x="585" y="864"/>
            <a:ext cx="1326" cy="563"/>
          </p:xfrm>
          <a:graphic>
            <a:graphicData uri="http://schemas.openxmlformats.org/presentationml/2006/ole">
              <mc:AlternateContent xmlns:mc="http://schemas.openxmlformats.org/markup-compatibility/2006">
                <mc:Choice xmlns:v="urn:schemas-microsoft-com:vml" Requires="v">
                  <p:oleObj name="Equation" r:id="rId13" imgW="926698" imgH="393529" progId="Equation.3">
                    <p:embed/>
                  </p:oleObj>
                </mc:Choice>
                <mc:Fallback>
                  <p:oleObj name="Equation" r:id="rId13" imgW="926698" imgH="393529" progId="Equation.3">
                    <p:embed/>
                    <p:pic>
                      <p:nvPicPr>
                        <p:cNvPr id="25" name="Object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5" y="864"/>
                          <a:ext cx="1326" cy="5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26" name="Object 33"/>
          <p:cNvGraphicFramePr>
            <a:graphicFrameLocks noChangeAspect="1"/>
          </p:cNvGraphicFramePr>
          <p:nvPr/>
        </p:nvGraphicFramePr>
        <p:xfrm>
          <a:off x="2621281" y="5440680"/>
          <a:ext cx="2192768" cy="918211"/>
        </p:xfrm>
        <a:graphic>
          <a:graphicData uri="http://schemas.openxmlformats.org/presentationml/2006/ole">
            <mc:AlternateContent xmlns:mc="http://schemas.openxmlformats.org/markup-compatibility/2006">
              <mc:Choice xmlns:v="urn:schemas-microsoft-com:vml" Requires="v">
                <p:oleObj name="Equation" r:id="rId15" imgW="939392" imgH="393529" progId="Equation.DSMT4">
                  <p:embed/>
                </p:oleObj>
              </mc:Choice>
              <mc:Fallback>
                <p:oleObj name="Equation" r:id="rId15" imgW="939392" imgH="393529" progId="Equation.DSMT4">
                  <p:embed/>
                  <p:pic>
                    <p:nvPicPr>
                      <p:cNvPr id="26"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21281" y="5440680"/>
                        <a:ext cx="2192768" cy="918211"/>
                      </a:xfrm>
                      <a:prstGeom prst="rect">
                        <a:avLst/>
                      </a:prstGeom>
                      <a:noFill/>
                      <a:ln>
                        <a:noFill/>
                      </a:ln>
                      <a:effectLst/>
                    </p:spPr>
                  </p:pic>
                </p:oleObj>
              </mc:Fallback>
            </mc:AlternateContent>
          </a:graphicData>
        </a:graphic>
      </p:graphicFrame>
      <p:graphicFrame>
        <p:nvGraphicFramePr>
          <p:cNvPr id="27" name="Object 34"/>
          <p:cNvGraphicFramePr>
            <a:graphicFrameLocks noChangeAspect="1"/>
          </p:cNvGraphicFramePr>
          <p:nvPr/>
        </p:nvGraphicFramePr>
        <p:xfrm>
          <a:off x="6918960" y="5440680"/>
          <a:ext cx="3260148" cy="918211"/>
        </p:xfrm>
        <a:graphic>
          <a:graphicData uri="http://schemas.openxmlformats.org/presentationml/2006/ole">
            <mc:AlternateContent xmlns:mc="http://schemas.openxmlformats.org/markup-compatibility/2006">
              <mc:Choice xmlns:v="urn:schemas-microsoft-com:vml" Requires="v">
                <p:oleObj name="Equation" r:id="rId17" imgW="1396394" imgH="393529" progId="Equation.DSMT4">
                  <p:embed/>
                </p:oleObj>
              </mc:Choice>
              <mc:Fallback>
                <p:oleObj name="Equation" r:id="rId17" imgW="1396394" imgH="393529" progId="Equation.DSMT4">
                  <p:embed/>
                  <p:pic>
                    <p:nvPicPr>
                      <p:cNvPr id="27" name="Object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18960" y="5440680"/>
                        <a:ext cx="3260148" cy="918211"/>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08762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edge">
                                      <p:cBhvr>
                                        <p:cTn id="33" dur="20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edge">
                                      <p:cBhvr>
                                        <p:cTn id="38" dur="20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164018" cy="86868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Exercises</a:t>
            </a:r>
          </a:p>
        </p:txBody>
      </p:sp>
      <p:sp>
        <p:nvSpPr>
          <p:cNvPr id="3" name="TextBox 2"/>
          <p:cNvSpPr txBox="1"/>
          <p:nvPr/>
        </p:nvSpPr>
        <p:spPr>
          <a:xfrm>
            <a:off x="883921" y="868680"/>
            <a:ext cx="9845837" cy="430887"/>
          </a:xfrm>
          <a:prstGeom prst="rect">
            <a:avLst/>
          </a:prstGeom>
          <a:noFill/>
        </p:spPr>
        <p:txBody>
          <a:bodyPr wrap="none" rtlCol="0">
            <a:spAutoFit/>
          </a:bodyPr>
          <a:lstStyle/>
          <a:p>
            <a:r>
              <a:rPr lang="en-US" sz="2200" dirty="0">
                <a:latin typeface="Garamond" panose="02020404030301010803" pitchFamily="18" charset="0"/>
              </a:rPr>
              <a:t>Find the slope &amp; equation of the tangent line to the curve, y = 2x</a:t>
            </a:r>
            <a:r>
              <a:rPr lang="en-US" sz="2200" baseline="30000" dirty="0">
                <a:latin typeface="Garamond" panose="02020404030301010803" pitchFamily="18" charset="0"/>
              </a:rPr>
              <a:t>2 </a:t>
            </a:r>
            <a:r>
              <a:rPr lang="en-US" sz="2200" dirty="0">
                <a:latin typeface="Garamond" panose="02020404030301010803" pitchFamily="18" charset="0"/>
              </a:rPr>
              <a:t>+ 1 at the point (1,3).</a:t>
            </a:r>
            <a:endParaRPr lang="en-US" altLang="en-US" sz="2200" dirty="0">
              <a:solidFill>
                <a:prstClr val="black"/>
              </a:solidFill>
              <a:latin typeface="Garamond" panose="02020404030301010803" pitchFamily="18" charset="0"/>
            </a:endParaRPr>
          </a:p>
        </p:txBody>
      </p:sp>
      <p:sp>
        <p:nvSpPr>
          <p:cNvPr id="15" name="TextBox 14"/>
          <p:cNvSpPr txBox="1"/>
          <p:nvPr/>
        </p:nvSpPr>
        <p:spPr>
          <a:xfrm>
            <a:off x="883920" y="1783080"/>
            <a:ext cx="4881208" cy="769441"/>
          </a:xfrm>
          <a:prstGeom prst="rect">
            <a:avLst/>
          </a:prstGeom>
          <a:noFill/>
        </p:spPr>
        <p:txBody>
          <a:bodyPr wrap="none" rtlCol="0">
            <a:spAutoFit/>
          </a:bodyPr>
          <a:lstStyle/>
          <a:p>
            <a:r>
              <a:rPr lang="en-US" altLang="en-US" sz="2200" dirty="0">
                <a:latin typeface="Garamond" panose="02020404030301010803" pitchFamily="18" charset="0"/>
              </a:rPr>
              <a:t>1</a:t>
            </a:r>
            <a:r>
              <a:rPr lang="en-US" altLang="en-US" sz="2200" baseline="30000" dirty="0">
                <a:latin typeface="Garamond" panose="02020404030301010803" pitchFamily="18" charset="0"/>
              </a:rPr>
              <a:t>st</a:t>
            </a:r>
            <a:r>
              <a:rPr lang="en-US" altLang="en-US" sz="2200" dirty="0">
                <a:latin typeface="Garamond" panose="02020404030301010803" pitchFamily="18" charset="0"/>
              </a:rPr>
              <a:t> step: Find the derivative of the function</a:t>
            </a:r>
          </a:p>
          <a:p>
            <a:endParaRPr lang="en-US" altLang="en-US" sz="2200" dirty="0">
              <a:solidFill>
                <a:prstClr val="black"/>
              </a:solidFill>
              <a:latin typeface="Garamond" panose="02020404030301010803" pitchFamily="18" charset="0"/>
            </a:endParaRPr>
          </a:p>
        </p:txBody>
      </p:sp>
      <p:graphicFrame>
        <p:nvGraphicFramePr>
          <p:cNvPr id="16" name="Object 1"/>
          <p:cNvGraphicFramePr>
            <a:graphicFrameLocks noChangeAspect="1"/>
          </p:cNvGraphicFramePr>
          <p:nvPr/>
        </p:nvGraphicFramePr>
        <p:xfrm>
          <a:off x="3352800" y="2423160"/>
          <a:ext cx="4876800" cy="1828800"/>
        </p:xfrm>
        <a:graphic>
          <a:graphicData uri="http://schemas.openxmlformats.org/presentationml/2006/ole">
            <mc:AlternateContent xmlns:mc="http://schemas.openxmlformats.org/markup-compatibility/2006">
              <mc:Choice xmlns:v="urn:schemas-microsoft-com:vml" Requires="v">
                <p:oleObj name="Equation" r:id="rId3" imgW="2361960" imgH="876240" progId="Equation.3">
                  <p:embed/>
                </p:oleObj>
              </mc:Choice>
              <mc:Fallback>
                <p:oleObj name="Equation" r:id="rId3" imgW="2361960" imgH="876240" progId="Equation.3">
                  <p:embed/>
                  <p:pic>
                    <p:nvPicPr>
                      <p:cNvPr id="16" name="Object 1"/>
                      <p:cNvPicPr>
                        <a:picLocks noChangeAspect="1" noChangeArrowheads="1"/>
                      </p:cNvPicPr>
                      <p:nvPr/>
                    </p:nvPicPr>
                    <p:blipFill>
                      <a:blip r:embed="rId4"/>
                      <a:srcRect/>
                      <a:stretch>
                        <a:fillRect/>
                      </a:stretch>
                    </p:blipFill>
                    <p:spPr bwMode="auto">
                      <a:xfrm>
                        <a:off x="3352800" y="2423160"/>
                        <a:ext cx="4876800" cy="1828800"/>
                      </a:xfrm>
                      <a:prstGeom prst="rect">
                        <a:avLst/>
                      </a:prstGeom>
                      <a:noFill/>
                      <a:ln>
                        <a:noFill/>
                      </a:ln>
                      <a:effectLst/>
                    </p:spPr>
                  </p:pic>
                </p:oleObj>
              </mc:Fallback>
            </mc:AlternateContent>
          </a:graphicData>
        </a:graphic>
      </p:graphicFrame>
      <p:sp>
        <p:nvSpPr>
          <p:cNvPr id="17" name="TextBox 16"/>
          <p:cNvSpPr txBox="1"/>
          <p:nvPr/>
        </p:nvSpPr>
        <p:spPr>
          <a:xfrm>
            <a:off x="975360" y="4617720"/>
            <a:ext cx="7257821" cy="769441"/>
          </a:xfrm>
          <a:prstGeom prst="rect">
            <a:avLst/>
          </a:prstGeom>
          <a:noFill/>
        </p:spPr>
        <p:txBody>
          <a:bodyPr wrap="none" rtlCol="0">
            <a:spAutoFit/>
          </a:bodyPr>
          <a:lstStyle/>
          <a:p>
            <a:r>
              <a:rPr lang="en-US" altLang="en-US" sz="2200" dirty="0">
                <a:latin typeface="Garamond" panose="02020404030301010803" pitchFamily="18" charset="0"/>
              </a:rPr>
              <a:t>2</a:t>
            </a:r>
            <a:r>
              <a:rPr lang="en-US" altLang="en-US" sz="2200" baseline="30000" dirty="0">
                <a:latin typeface="Garamond" panose="02020404030301010803" pitchFamily="18" charset="0"/>
              </a:rPr>
              <a:t>nd</a:t>
            </a:r>
            <a:r>
              <a:rPr lang="en-US" altLang="en-US" sz="2200" dirty="0">
                <a:latin typeface="Garamond" panose="02020404030301010803" pitchFamily="18" charset="0"/>
              </a:rPr>
              <a:t> step: Evaluate the derivative at x = 1 to find the slope at (1,3)</a:t>
            </a:r>
          </a:p>
          <a:p>
            <a:endParaRPr lang="en-US" altLang="en-US" sz="2200" dirty="0">
              <a:solidFill>
                <a:prstClr val="black"/>
              </a:solidFill>
              <a:latin typeface="Garamond" panose="02020404030301010803" pitchFamily="18" charset="0"/>
            </a:endParaRPr>
          </a:p>
        </p:txBody>
      </p:sp>
      <p:graphicFrame>
        <p:nvGraphicFramePr>
          <p:cNvPr id="18" name="Object 2"/>
          <p:cNvGraphicFramePr>
            <a:graphicFrameLocks noChangeAspect="1"/>
          </p:cNvGraphicFramePr>
          <p:nvPr/>
        </p:nvGraphicFramePr>
        <p:xfrm>
          <a:off x="4724400" y="5440680"/>
          <a:ext cx="1828800" cy="457200"/>
        </p:xfrm>
        <a:graphic>
          <a:graphicData uri="http://schemas.openxmlformats.org/presentationml/2006/ole">
            <mc:AlternateContent xmlns:mc="http://schemas.openxmlformats.org/markup-compatibility/2006">
              <mc:Choice xmlns:v="urn:schemas-microsoft-com:vml" Requires="v">
                <p:oleObj name="Equation" r:id="rId5" imgW="736280" imgH="177723" progId="Equation.3">
                  <p:embed/>
                </p:oleObj>
              </mc:Choice>
              <mc:Fallback>
                <p:oleObj name="Equation" r:id="rId5" imgW="736280" imgH="177723" progId="Equation.3">
                  <p:embed/>
                  <p:pic>
                    <p:nvPicPr>
                      <p:cNvPr id="18"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5440680"/>
                        <a:ext cx="1828800" cy="4572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59003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452776" cy="86868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Exercises</a:t>
            </a:r>
          </a:p>
        </p:txBody>
      </p:sp>
      <p:sp>
        <p:nvSpPr>
          <p:cNvPr id="3" name="TextBox 2"/>
          <p:cNvSpPr txBox="1"/>
          <p:nvPr/>
        </p:nvSpPr>
        <p:spPr>
          <a:xfrm>
            <a:off x="883921" y="868680"/>
            <a:ext cx="9845837" cy="430887"/>
          </a:xfrm>
          <a:prstGeom prst="rect">
            <a:avLst/>
          </a:prstGeom>
          <a:noFill/>
        </p:spPr>
        <p:txBody>
          <a:bodyPr wrap="none" rtlCol="0">
            <a:spAutoFit/>
          </a:bodyPr>
          <a:lstStyle/>
          <a:p>
            <a:r>
              <a:rPr lang="en-US" sz="2200" dirty="0">
                <a:latin typeface="Garamond" panose="02020404030301010803" pitchFamily="18" charset="0"/>
              </a:rPr>
              <a:t>Find the slope &amp; equation of the tangent line to the curve, y = 2x</a:t>
            </a:r>
            <a:r>
              <a:rPr lang="en-US" sz="2200" baseline="30000" dirty="0">
                <a:latin typeface="Garamond" panose="02020404030301010803" pitchFamily="18" charset="0"/>
              </a:rPr>
              <a:t>2 </a:t>
            </a:r>
            <a:r>
              <a:rPr lang="en-US" sz="2200" dirty="0">
                <a:latin typeface="Garamond" panose="02020404030301010803" pitchFamily="18" charset="0"/>
              </a:rPr>
              <a:t>+ 1 at the point (1,3).</a:t>
            </a:r>
            <a:endParaRPr lang="en-US" altLang="en-US" sz="2200" dirty="0">
              <a:solidFill>
                <a:prstClr val="black"/>
              </a:solidFill>
              <a:latin typeface="Garamond" panose="02020404030301010803" pitchFamily="18" charset="0"/>
            </a:endParaRPr>
          </a:p>
        </p:txBody>
      </p:sp>
      <p:sp>
        <p:nvSpPr>
          <p:cNvPr id="15" name="TextBox 14"/>
          <p:cNvSpPr txBox="1"/>
          <p:nvPr/>
        </p:nvSpPr>
        <p:spPr>
          <a:xfrm>
            <a:off x="883920" y="1783081"/>
            <a:ext cx="9966960" cy="2123658"/>
          </a:xfrm>
          <a:prstGeom prst="rect">
            <a:avLst/>
          </a:prstGeom>
          <a:noFill/>
        </p:spPr>
        <p:txBody>
          <a:bodyPr wrap="square" rtlCol="0">
            <a:spAutoFit/>
          </a:bodyPr>
          <a:lstStyle/>
          <a:p>
            <a:pPr>
              <a:spcBef>
                <a:spcPct val="0"/>
              </a:spcBef>
              <a:buFontTx/>
              <a:buNone/>
            </a:pPr>
            <a:r>
              <a:rPr lang="en-US" altLang="en-US" sz="2200" dirty="0">
                <a:latin typeface="Garamond" panose="02020404030301010803" pitchFamily="18" charset="0"/>
              </a:rPr>
              <a:t>3</a:t>
            </a:r>
            <a:r>
              <a:rPr lang="en-US" altLang="en-US" sz="2200" baseline="30000" dirty="0">
                <a:latin typeface="Garamond" panose="02020404030301010803" pitchFamily="18" charset="0"/>
              </a:rPr>
              <a:t>rd</a:t>
            </a:r>
            <a:r>
              <a:rPr lang="en-US" altLang="en-US" sz="2200" dirty="0">
                <a:latin typeface="Garamond" panose="02020404030301010803" pitchFamily="18" charset="0"/>
              </a:rPr>
              <a:t> step: Now we have the slope of the tangent line at the point (1,3) and we can write the equation of the line.</a:t>
            </a:r>
          </a:p>
          <a:p>
            <a:pPr>
              <a:spcBef>
                <a:spcPct val="0"/>
              </a:spcBef>
              <a:buFontTx/>
              <a:buNone/>
            </a:pPr>
            <a:endParaRPr lang="en-US" altLang="en-US" sz="2200" dirty="0">
              <a:latin typeface="Garamond" panose="02020404030301010803" pitchFamily="18" charset="0"/>
            </a:endParaRPr>
          </a:p>
          <a:p>
            <a:pPr>
              <a:spcBef>
                <a:spcPct val="0"/>
              </a:spcBef>
              <a:buFontTx/>
              <a:buNone/>
            </a:pPr>
            <a:r>
              <a:rPr lang="en-US" altLang="en-US" sz="2200" dirty="0">
                <a:latin typeface="Garamond" panose="02020404030301010803" pitchFamily="18" charset="0"/>
              </a:rPr>
              <a:t>Recall to write the equation of a line, start with the point slope form and use the slope, 4 and the point (1,3).</a:t>
            </a:r>
          </a:p>
          <a:p>
            <a:endParaRPr lang="en-US" altLang="en-US" sz="2200" dirty="0">
              <a:solidFill>
                <a:prstClr val="black"/>
              </a:solidFill>
              <a:latin typeface="Garamond" panose="02020404030301010803" pitchFamily="18" charset="0"/>
            </a:endParaRPr>
          </a:p>
        </p:txBody>
      </p:sp>
      <p:graphicFrame>
        <p:nvGraphicFramePr>
          <p:cNvPr id="8" name="Object 0"/>
          <p:cNvGraphicFramePr>
            <a:graphicFrameLocks noChangeAspect="1"/>
          </p:cNvGraphicFramePr>
          <p:nvPr/>
        </p:nvGraphicFramePr>
        <p:xfrm>
          <a:off x="4358640" y="3703320"/>
          <a:ext cx="3215640" cy="2270760"/>
        </p:xfrm>
        <a:graphic>
          <a:graphicData uri="http://schemas.openxmlformats.org/presentationml/2006/ole">
            <mc:AlternateContent xmlns:mc="http://schemas.openxmlformats.org/markup-compatibility/2006">
              <mc:Choice xmlns:v="urn:schemas-microsoft-com:vml" Requires="v">
                <p:oleObj name="Equation" r:id="rId3" imgW="1091726" imgH="888614" progId="Equation.3">
                  <p:embed/>
                </p:oleObj>
              </mc:Choice>
              <mc:Fallback>
                <p:oleObj name="Equation" r:id="rId3" imgW="1091726" imgH="888614" progId="Equation.3">
                  <p:embed/>
                  <p:pic>
                    <p:nvPicPr>
                      <p:cNvPr id="8" name="Object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8640" y="3703320"/>
                        <a:ext cx="3215640" cy="22707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4240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580"/>
            <a:ext cx="2260270" cy="769441"/>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Exercises</a:t>
            </a:r>
          </a:p>
        </p:txBody>
      </p:sp>
      <p:sp>
        <p:nvSpPr>
          <p:cNvPr id="6" name="Text Box 2"/>
          <p:cNvSpPr txBox="1">
            <a:spLocks noChangeArrowheads="1"/>
          </p:cNvSpPr>
          <p:nvPr/>
        </p:nvSpPr>
        <p:spPr bwMode="auto">
          <a:xfrm>
            <a:off x="975360" y="868680"/>
            <a:ext cx="8770219"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chemeClr val="tx1"/>
                </a:solidFill>
                <a:latin typeface="Century Gothic" panose="020B0502020202020204" pitchFamily="34" charset="0"/>
              </a:defRPr>
            </a:lvl1pPr>
            <a:lvl2pPr marL="742950" indent="-285750">
              <a:spcBef>
                <a:spcPct val="20000"/>
              </a:spcBef>
              <a:buChar char="–"/>
              <a:defRPr sz="2400">
                <a:solidFill>
                  <a:schemeClr val="tx1"/>
                </a:solidFill>
                <a:latin typeface="Century Gothic" panose="020B0502020202020204" pitchFamily="34" charset="0"/>
              </a:defRPr>
            </a:lvl2pPr>
            <a:lvl3pPr marL="1143000" indent="-228600">
              <a:spcBef>
                <a:spcPct val="20000"/>
              </a:spcBef>
              <a:buChar char="•"/>
              <a:defRPr sz="2000">
                <a:solidFill>
                  <a:schemeClr val="tx1"/>
                </a:solidFill>
                <a:latin typeface="Century Gothic" panose="020B0502020202020204" pitchFamily="34" charset="0"/>
              </a:defRPr>
            </a:lvl3pPr>
            <a:lvl4pPr marL="1600200" indent="-228600">
              <a:spcBef>
                <a:spcPct val="20000"/>
              </a:spcBef>
              <a:buChar char="–"/>
              <a:defRPr>
                <a:solidFill>
                  <a:schemeClr val="tx1"/>
                </a:solidFill>
                <a:latin typeface="Century Gothic" panose="020B0502020202020204" pitchFamily="34" charset="0"/>
              </a:defRPr>
            </a:lvl4pPr>
            <a:lvl5pPr marL="2057400" indent="-228600">
              <a:spcBef>
                <a:spcPct val="20000"/>
              </a:spcBef>
              <a:buChar char="»"/>
              <a:defRPr sz="1600">
                <a:solidFill>
                  <a:schemeClr val="tx1"/>
                </a:solidFill>
                <a:latin typeface="Century Gothic" panose="020B0502020202020204" pitchFamily="34" charset="0"/>
              </a:defRPr>
            </a:lvl5pPr>
            <a:lvl6pPr marL="2514600" indent="-228600" eaLnBrk="0" fontAlgn="base" hangingPunct="0">
              <a:spcBef>
                <a:spcPct val="20000"/>
              </a:spcBef>
              <a:spcAft>
                <a:spcPct val="0"/>
              </a:spcAft>
              <a:buChar char="»"/>
              <a:defRPr sz="1600">
                <a:solidFill>
                  <a:schemeClr val="tx1"/>
                </a:solidFill>
                <a:latin typeface="Century Gothic" panose="020B0502020202020204" pitchFamily="34" charset="0"/>
              </a:defRPr>
            </a:lvl6pPr>
            <a:lvl7pPr marL="2971800" indent="-228600" eaLnBrk="0" fontAlgn="base" hangingPunct="0">
              <a:spcBef>
                <a:spcPct val="20000"/>
              </a:spcBef>
              <a:spcAft>
                <a:spcPct val="0"/>
              </a:spcAft>
              <a:buChar char="»"/>
              <a:defRPr sz="1600">
                <a:solidFill>
                  <a:schemeClr val="tx1"/>
                </a:solidFill>
                <a:latin typeface="Century Gothic" panose="020B0502020202020204" pitchFamily="34" charset="0"/>
              </a:defRPr>
            </a:lvl7pPr>
            <a:lvl8pPr marL="3429000" indent="-228600" eaLnBrk="0" fontAlgn="base" hangingPunct="0">
              <a:spcBef>
                <a:spcPct val="20000"/>
              </a:spcBef>
              <a:spcAft>
                <a:spcPct val="0"/>
              </a:spcAft>
              <a:buChar char="»"/>
              <a:defRPr sz="1600">
                <a:solidFill>
                  <a:schemeClr val="tx1"/>
                </a:solidFill>
                <a:latin typeface="Century Gothic" panose="020B0502020202020204" pitchFamily="34" charset="0"/>
              </a:defRPr>
            </a:lvl8pPr>
            <a:lvl9pPr marL="3886200" indent="-228600" eaLnBrk="0" fontAlgn="base" hangingPunct="0">
              <a:spcBef>
                <a:spcPct val="20000"/>
              </a:spcBef>
              <a:spcAft>
                <a:spcPct val="0"/>
              </a:spcAft>
              <a:buChar char="»"/>
              <a:defRPr sz="1600">
                <a:solidFill>
                  <a:schemeClr val="tx1"/>
                </a:solidFill>
                <a:latin typeface="Century Gothic" panose="020B0502020202020204" pitchFamily="34" charset="0"/>
              </a:defRPr>
            </a:lvl9pPr>
          </a:lstStyle>
          <a:p>
            <a:pPr>
              <a:spcBef>
                <a:spcPct val="0"/>
              </a:spcBef>
              <a:buFontTx/>
              <a:buNone/>
            </a:pPr>
            <a:r>
              <a:rPr lang="en-US" altLang="en-US" sz="2200" dirty="0">
                <a:latin typeface="Garamond" panose="02020404030301010803" pitchFamily="18" charset="0"/>
              </a:rPr>
              <a:t>The graph below shows the curve 	                in blue and the tangent </a:t>
            </a:r>
          </a:p>
          <a:p>
            <a:pPr>
              <a:spcBef>
                <a:spcPct val="0"/>
              </a:spcBef>
              <a:buFontTx/>
              <a:buNone/>
            </a:pPr>
            <a:r>
              <a:rPr lang="en-US" altLang="en-US" sz="2200" dirty="0">
                <a:latin typeface="Garamond" panose="02020404030301010803" pitchFamily="18" charset="0"/>
              </a:rPr>
              <a:t>line at the point (1,3),	                  in red.</a:t>
            </a:r>
          </a:p>
        </p:txBody>
      </p:sp>
      <p:graphicFrame>
        <p:nvGraphicFramePr>
          <p:cNvPr id="7" name="Object 1024"/>
          <p:cNvGraphicFramePr>
            <a:graphicFrameLocks noChangeAspect="1"/>
          </p:cNvGraphicFramePr>
          <p:nvPr/>
        </p:nvGraphicFramePr>
        <p:xfrm>
          <a:off x="4907280" y="798689"/>
          <a:ext cx="1516380" cy="502920"/>
        </p:xfrm>
        <a:graphic>
          <a:graphicData uri="http://schemas.openxmlformats.org/presentationml/2006/ole">
            <mc:AlternateContent xmlns:mc="http://schemas.openxmlformats.org/markup-compatibility/2006">
              <mc:Choice xmlns:v="urn:schemas-microsoft-com:vml" Requires="v">
                <p:oleObj name="Equation" r:id="rId3" imgW="698500" imgH="228600" progId="Equation.3">
                  <p:embed/>
                </p:oleObj>
              </mc:Choice>
              <mc:Fallback>
                <p:oleObj name="Equation" r:id="rId3" imgW="698500" imgH="228600" progId="Equation.3">
                  <p:embed/>
                  <p:pic>
                    <p:nvPicPr>
                      <p:cNvPr id="7"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280" y="798689"/>
                        <a:ext cx="1516380" cy="50292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025"/>
          <p:cNvGraphicFramePr>
            <a:graphicFrameLocks noChangeAspect="1"/>
          </p:cNvGraphicFramePr>
          <p:nvPr/>
        </p:nvGraphicFramePr>
        <p:xfrm>
          <a:off x="3499429" y="1234440"/>
          <a:ext cx="1258907" cy="391370"/>
        </p:xfrm>
        <a:graphic>
          <a:graphicData uri="http://schemas.openxmlformats.org/presentationml/2006/ole">
            <mc:AlternateContent xmlns:mc="http://schemas.openxmlformats.org/markup-compatibility/2006">
              <mc:Choice xmlns:v="urn:schemas-microsoft-com:vml" Requires="v">
                <p:oleObj name="Equation" r:id="rId5" imgW="622030" imgH="203112" progId="Equation.3">
                  <p:embed/>
                </p:oleObj>
              </mc:Choice>
              <mc:Fallback>
                <p:oleObj name="Equation" r:id="rId5" imgW="622030" imgH="203112" progId="Equation.3">
                  <p:embed/>
                  <p:pic>
                    <p:nvPicPr>
                      <p:cNvPr id="9" name="Object 10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9429" y="1234440"/>
                        <a:ext cx="1258907" cy="39137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35680" y="2057400"/>
            <a:ext cx="4725358" cy="431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604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693407" cy="589547"/>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sp>
        <p:nvSpPr>
          <p:cNvPr id="20" name="TextBox 19"/>
          <p:cNvSpPr txBox="1"/>
          <p:nvPr/>
        </p:nvSpPr>
        <p:spPr>
          <a:xfrm>
            <a:off x="1432561" y="868680"/>
            <a:ext cx="8863964" cy="2308324"/>
          </a:xfrm>
          <a:prstGeom prst="rect">
            <a:avLst/>
          </a:prstGeom>
          <a:noFill/>
          <a:ln>
            <a:noFill/>
          </a:ln>
        </p:spPr>
        <p:txBody>
          <a:bodyPr wrap="square">
            <a:spAutoFit/>
          </a:bodyPr>
          <a:lstStyle>
            <a:defPPr>
              <a:defRPr lang="en-US"/>
            </a:defPPr>
            <a:lvl1pPr>
              <a:spcBef>
                <a:spcPct val="0"/>
              </a:spcBef>
              <a:buFontTx/>
              <a:buNone/>
              <a:defRPr sz="2200">
                <a:latin typeface="Garamond" panose="02020404030301010803" pitchFamily="18" charset="0"/>
              </a:defRPr>
            </a:lvl1pPr>
            <a:lvl2pPr marL="742950" indent="-285750">
              <a:spcBef>
                <a:spcPct val="20000"/>
              </a:spcBef>
              <a:buChar char="–"/>
              <a:defRPr sz="2400">
                <a:latin typeface="Century Gothic" panose="020B0502020202020204" pitchFamily="34" charset="0"/>
              </a:defRPr>
            </a:lvl2pPr>
            <a:lvl3pPr marL="1143000" indent="-228600">
              <a:spcBef>
                <a:spcPct val="20000"/>
              </a:spcBef>
              <a:buChar char="•"/>
              <a:defRPr sz="2000">
                <a:latin typeface="Century Gothic" panose="020B0502020202020204" pitchFamily="34" charset="0"/>
              </a:defRPr>
            </a:lvl3pPr>
            <a:lvl4pPr marL="1600200" indent="-228600">
              <a:spcBef>
                <a:spcPct val="20000"/>
              </a:spcBef>
              <a:buChar char="–"/>
              <a:defRPr>
                <a:latin typeface="Century Gothic" panose="020B0502020202020204" pitchFamily="34" charset="0"/>
              </a:defRPr>
            </a:lvl4pPr>
            <a:lvl5pPr marL="2057400" indent="-228600">
              <a:spcBef>
                <a:spcPct val="20000"/>
              </a:spcBef>
              <a:buChar char="»"/>
              <a:defRPr sz="1600">
                <a:latin typeface="Century Gothic" panose="020B0502020202020204" pitchFamily="34" charset="0"/>
              </a:defRPr>
            </a:lvl5pPr>
            <a:lvl6pPr marL="2514600" indent="-228600" eaLnBrk="0" fontAlgn="base" hangingPunct="0">
              <a:spcBef>
                <a:spcPct val="20000"/>
              </a:spcBef>
              <a:spcAft>
                <a:spcPct val="0"/>
              </a:spcAft>
              <a:buChar char="»"/>
              <a:defRPr sz="1600">
                <a:latin typeface="Century Gothic" panose="020B0502020202020204" pitchFamily="34" charset="0"/>
              </a:defRPr>
            </a:lvl6pPr>
            <a:lvl7pPr marL="2971800" indent="-228600" eaLnBrk="0" fontAlgn="base" hangingPunct="0">
              <a:spcBef>
                <a:spcPct val="20000"/>
              </a:spcBef>
              <a:spcAft>
                <a:spcPct val="0"/>
              </a:spcAft>
              <a:buChar char="»"/>
              <a:defRPr sz="1600">
                <a:latin typeface="Century Gothic" panose="020B0502020202020204" pitchFamily="34" charset="0"/>
              </a:defRPr>
            </a:lvl7pPr>
            <a:lvl8pPr marL="3429000" indent="-228600" eaLnBrk="0" fontAlgn="base" hangingPunct="0">
              <a:spcBef>
                <a:spcPct val="20000"/>
              </a:spcBef>
              <a:spcAft>
                <a:spcPct val="0"/>
              </a:spcAft>
              <a:buChar char="»"/>
              <a:defRPr sz="1600">
                <a:latin typeface="Century Gothic" panose="020B0502020202020204" pitchFamily="34" charset="0"/>
              </a:defRPr>
            </a:lvl8pPr>
            <a:lvl9pPr marL="3886200" indent="-228600" eaLnBrk="0" fontAlgn="base" hangingPunct="0">
              <a:spcBef>
                <a:spcPct val="20000"/>
              </a:spcBef>
              <a:spcAft>
                <a:spcPct val="0"/>
              </a:spcAft>
              <a:buChar char="»"/>
              <a:defRPr sz="1600">
                <a:latin typeface="Century Gothic" panose="020B0502020202020204" pitchFamily="34" charset="0"/>
              </a:defRPr>
            </a:lvl9pPr>
          </a:lstStyle>
          <a:p>
            <a:r>
              <a:rPr lang="en-US" dirty="0"/>
              <a:t>Chain rule of derivatives:</a:t>
            </a:r>
          </a:p>
          <a:p>
            <a:endParaRPr lang="en-US" dirty="0"/>
          </a:p>
          <a:p>
            <a:endParaRPr lang="en-US" dirty="0"/>
          </a:p>
          <a:p>
            <a:endParaRPr lang="en-US" dirty="0"/>
          </a:p>
          <a:p>
            <a:endParaRPr lang="en-US" dirty="0"/>
          </a:p>
        </p:txBody>
      </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79613311-1A06-144B-90A1-4F692160F075}"/>
                  </a:ext>
                </a:extLst>
              </p:cNvPr>
              <p:cNvSpPr/>
              <p:nvPr/>
            </p:nvSpPr>
            <p:spPr>
              <a:xfrm>
                <a:off x="4690631" y="1713718"/>
                <a:ext cx="2541441" cy="91037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a:solidFill>
                                <a:srgbClr val="0070C0"/>
                              </a:solidFill>
                              <a:latin typeface="Cambria Math" panose="02040503050406030204" pitchFamily="18" charset="0"/>
                            </a:rPr>
                          </m:ctrlPr>
                        </m:fPr>
                        <m:num>
                          <m:r>
                            <a:rPr lang="en-US" sz="2800" i="1">
                              <a:solidFill>
                                <a:srgbClr val="0070C0"/>
                              </a:solidFill>
                              <a:latin typeface="Cambria Math" panose="02040503050406030204" pitchFamily="18" charset="0"/>
                            </a:rPr>
                            <m:t>𝑑𝑦</m:t>
                          </m:r>
                        </m:num>
                        <m:den>
                          <m:r>
                            <a:rPr lang="en-US" sz="2800" i="1">
                              <a:solidFill>
                                <a:srgbClr val="0070C0"/>
                              </a:solidFill>
                              <a:latin typeface="Cambria Math" panose="02040503050406030204" pitchFamily="18" charset="0"/>
                            </a:rPr>
                            <m:t>𝑑𝑥</m:t>
                          </m:r>
                        </m:den>
                      </m:f>
                      <m:r>
                        <a:rPr lang="en-US" sz="2800" i="1">
                          <a:solidFill>
                            <a:srgbClr val="0070C0"/>
                          </a:solidFill>
                          <a:latin typeface="Cambria Math" panose="02040503050406030204" pitchFamily="18" charset="0"/>
                        </a:rPr>
                        <m:t>=</m:t>
                      </m:r>
                      <m:f>
                        <m:fPr>
                          <m:ctrlPr>
                            <a:rPr lang="en-US" sz="2800" i="1">
                              <a:solidFill>
                                <a:srgbClr val="0070C0"/>
                              </a:solidFill>
                              <a:latin typeface="Cambria Math" panose="02040503050406030204" pitchFamily="18" charset="0"/>
                            </a:rPr>
                          </m:ctrlPr>
                        </m:fPr>
                        <m:num>
                          <m:r>
                            <a:rPr lang="en-US" sz="2800" i="1">
                              <a:solidFill>
                                <a:srgbClr val="0070C0"/>
                              </a:solidFill>
                              <a:latin typeface="Cambria Math" panose="02040503050406030204" pitchFamily="18" charset="0"/>
                            </a:rPr>
                            <m:t>𝑑𝑦</m:t>
                          </m:r>
                        </m:num>
                        <m:den>
                          <m:r>
                            <a:rPr lang="en-US" sz="2800" i="1">
                              <a:solidFill>
                                <a:srgbClr val="0070C0"/>
                              </a:solidFill>
                              <a:latin typeface="Cambria Math" panose="02040503050406030204" pitchFamily="18" charset="0"/>
                            </a:rPr>
                            <m:t>𝑑𝑧</m:t>
                          </m:r>
                        </m:den>
                      </m:f>
                      <m:r>
                        <a:rPr lang="en-US" sz="2800" i="1">
                          <a:solidFill>
                            <a:srgbClr val="0070C0"/>
                          </a:solidFill>
                          <a:latin typeface="Cambria Math" panose="02040503050406030204" pitchFamily="18" charset="0"/>
                        </a:rPr>
                        <m:t>⋅</m:t>
                      </m:r>
                      <m:f>
                        <m:fPr>
                          <m:ctrlPr>
                            <a:rPr lang="en-US" sz="2800" i="1">
                              <a:solidFill>
                                <a:srgbClr val="0070C0"/>
                              </a:solidFill>
                              <a:latin typeface="Cambria Math" panose="02040503050406030204" pitchFamily="18" charset="0"/>
                            </a:rPr>
                          </m:ctrlPr>
                        </m:fPr>
                        <m:num>
                          <m:r>
                            <a:rPr lang="en-US" sz="2800" i="1">
                              <a:solidFill>
                                <a:srgbClr val="0070C0"/>
                              </a:solidFill>
                              <a:latin typeface="Cambria Math" panose="02040503050406030204" pitchFamily="18" charset="0"/>
                            </a:rPr>
                            <m:t>𝑑𝑧</m:t>
                          </m:r>
                        </m:num>
                        <m:den>
                          <m:r>
                            <a:rPr lang="en-US" sz="2800" i="1">
                              <a:solidFill>
                                <a:srgbClr val="0070C0"/>
                              </a:solidFill>
                              <a:latin typeface="Cambria Math" panose="02040503050406030204" pitchFamily="18" charset="0"/>
                            </a:rPr>
                            <m:t>𝑑𝑥</m:t>
                          </m:r>
                        </m:den>
                      </m:f>
                    </m:oMath>
                  </m:oMathPara>
                </a14:m>
                <a:endParaRPr lang="en-US" sz="2800" dirty="0"/>
              </a:p>
            </p:txBody>
          </p:sp>
        </mc:Choice>
        <mc:Fallback xmlns="">
          <p:sp>
            <p:nvSpPr>
              <p:cNvPr id="2" name="Rectangle 1">
                <a:extLst>
                  <a:ext uri="{FF2B5EF4-FFF2-40B4-BE49-F238E27FC236}">
                    <a16:creationId xmlns:a16="http://schemas.microsoft.com/office/drawing/2014/main" id="{79613311-1A06-144B-90A1-4F692160F075}"/>
                  </a:ext>
                </a:extLst>
              </p:cNvPr>
              <p:cNvSpPr>
                <a:spLocks noRot="1" noChangeAspect="1" noMove="1" noResize="1" noEditPoints="1" noAdjustHandles="1" noChangeArrowheads="1" noChangeShapeType="1" noTextEdit="1"/>
              </p:cNvSpPr>
              <p:nvPr/>
            </p:nvSpPr>
            <p:spPr>
              <a:xfrm>
                <a:off x="4690631" y="1713718"/>
                <a:ext cx="2541441" cy="910377"/>
              </a:xfrm>
              <a:prstGeom prst="rect">
                <a:avLst/>
              </a:prstGeom>
              <a:blipFill>
                <a:blip r:embed="rId5"/>
                <a:stretch>
                  <a:fillRect b="-6849"/>
                </a:stretch>
              </a:blipFill>
            </p:spPr>
            <p:txBody>
              <a:bodyPr/>
              <a:lstStyle/>
              <a:p>
                <a:r>
                  <a:rPr lang="en-US">
                    <a:noFill/>
                  </a:rPr>
                  <a:t> </a:t>
                </a:r>
              </a:p>
            </p:txBody>
          </p:sp>
        </mc:Fallback>
      </mc:AlternateContent>
    </p:spTree>
    <p:extLst>
      <p:ext uri="{BB962C8B-B14F-4D97-AF65-F5344CB8AC3E}">
        <p14:creationId xmlns:p14="http://schemas.microsoft.com/office/powerpoint/2010/main" val="3369665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165818" y="3169118"/>
            <a:ext cx="9860363" cy="1066639"/>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Derivatives in Optimization: Maxima &amp; Minima</a:t>
            </a:r>
          </a:p>
        </p:txBody>
      </p:sp>
    </p:spTree>
    <p:extLst>
      <p:ext uri="{BB962C8B-B14F-4D97-AF65-F5344CB8AC3E}">
        <p14:creationId xmlns:p14="http://schemas.microsoft.com/office/powerpoint/2010/main" val="270532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392618" cy="553453"/>
          </a:xfrm>
          <a:prstGeom prst="rect">
            <a:avLst/>
          </a:prstGeom>
        </p:spPr>
        <p:txBody>
          <a:bodyPr vert="horz" lIns="91440" tIns="45720" rIns="91440" bIns="45720" rtlCol="0" anchor="t">
            <a:normAutofit lnSpcReduction="10000"/>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pic>
        <p:nvPicPr>
          <p:cNvPr id="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6080" y="1783081"/>
            <a:ext cx="4530943" cy="42976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2560" y="1600200"/>
            <a:ext cx="4523875" cy="4479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249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158240" y="960121"/>
            <a:ext cx="10149840" cy="1754326"/>
          </a:xfrm>
          <a:prstGeom prst="rect">
            <a:avLst/>
          </a:prstGeom>
          <a:noFill/>
          <a:ln>
            <a:noFill/>
          </a:ln>
        </p:spPr>
        <p:txBody>
          <a:bodyPr wrap="square">
            <a:spAutoFit/>
          </a:bodyPr>
          <a:lstStyle/>
          <a:p>
            <a:pPr>
              <a:spcBef>
                <a:spcPct val="0"/>
              </a:spcBef>
            </a:pPr>
            <a:r>
              <a:rPr lang="en-US" altLang="en-US" sz="2200" dirty="0">
                <a:latin typeface="Garamond" panose="02020404030301010803" pitchFamily="18" charset="0"/>
              </a:rPr>
              <a:t>What do we observe from these 2 graphs?</a:t>
            </a:r>
          </a:p>
          <a:p>
            <a:pPr>
              <a:spcBef>
                <a:spcPct val="0"/>
              </a:spcBef>
            </a:pPr>
            <a:r>
              <a:rPr lang="en-US" altLang="en-US" sz="2200" dirty="0">
                <a:latin typeface="Garamond" panose="02020404030301010803" pitchFamily="18" charset="0"/>
              </a:rPr>
              <a:t>(</a:t>
            </a:r>
            <a:r>
              <a:rPr lang="en-US" altLang="en-US" sz="2200" dirty="0" err="1">
                <a:latin typeface="Garamond" panose="02020404030301010803" pitchFamily="18" charset="0"/>
              </a:rPr>
              <a:t>i</a:t>
            </a:r>
            <a:r>
              <a:rPr lang="en-US" altLang="en-US" sz="2200" dirty="0">
                <a:latin typeface="Garamond" panose="02020404030301010803" pitchFamily="18" charset="0"/>
              </a:rPr>
              <a:t>)  the peaks and troughs occur where the slope of the function is zero (where critical points occur)</a:t>
            </a:r>
          </a:p>
          <a:p>
            <a:pPr>
              <a:spcBef>
                <a:spcPct val="0"/>
              </a:spcBef>
            </a:pPr>
            <a:endParaRPr lang="en-US" altLang="en-US" sz="2200" dirty="0">
              <a:latin typeface="Garamond" panose="02020404030301010803" pitchFamily="18" charset="0"/>
            </a:endParaRPr>
          </a:p>
          <a:p>
            <a:pPr>
              <a:spcBef>
                <a:spcPct val="0"/>
              </a:spcBef>
            </a:pPr>
            <a:r>
              <a:rPr lang="en-US" altLang="en-US" sz="2200" dirty="0">
                <a:latin typeface="Garamond" panose="02020404030301010803" pitchFamily="18" charset="0"/>
              </a:rPr>
              <a:t>(ii) the slopes are positive and negative to the left and right of the critical points</a:t>
            </a:r>
          </a:p>
        </p:txBody>
      </p:sp>
      <p:sp>
        <p:nvSpPr>
          <p:cNvPr id="6" name="Rectangle 3"/>
          <p:cNvSpPr txBox="1">
            <a:spLocks noChangeArrowheads="1"/>
          </p:cNvSpPr>
          <p:nvPr/>
        </p:nvSpPr>
        <p:spPr>
          <a:xfrm>
            <a:off x="1158240" y="2788920"/>
            <a:ext cx="9509760" cy="914400"/>
          </a:xfrm>
          <a:prstGeom prst="rect">
            <a:avLst/>
          </a:prstGeom>
          <a:noFill/>
          <a:ln>
            <a:noFill/>
          </a:ln>
        </p:spPr>
        <p:txBody>
          <a:bodyPr wrap="square">
            <a:spAutoFit/>
          </a:bodyPr>
          <a:lstStyle>
            <a:defPPr>
              <a:defRPr lang="en-US"/>
            </a:defPPr>
            <a:lvl1pPr>
              <a:spcBef>
                <a:spcPct val="0"/>
              </a:spcBef>
              <a:buFontTx/>
              <a:buNone/>
              <a:defRPr sz="2200">
                <a:latin typeface="Garamond" panose="02020404030301010803" pitchFamily="18" charset="0"/>
              </a:defRPr>
            </a:lvl1pPr>
            <a:lvl2pPr marL="742950" indent="-285750">
              <a:spcBef>
                <a:spcPct val="20000"/>
              </a:spcBef>
              <a:buChar char="–"/>
              <a:defRPr sz="2400">
                <a:latin typeface="Century Gothic" panose="020B0502020202020204" pitchFamily="34" charset="0"/>
              </a:defRPr>
            </a:lvl2pPr>
            <a:lvl3pPr marL="1143000" indent="-228600">
              <a:spcBef>
                <a:spcPct val="20000"/>
              </a:spcBef>
              <a:buChar char="•"/>
              <a:defRPr sz="2000">
                <a:latin typeface="Century Gothic" panose="020B0502020202020204" pitchFamily="34" charset="0"/>
              </a:defRPr>
            </a:lvl3pPr>
            <a:lvl4pPr marL="1600200" indent="-228600">
              <a:spcBef>
                <a:spcPct val="20000"/>
              </a:spcBef>
              <a:buChar char="–"/>
              <a:defRPr>
                <a:latin typeface="Century Gothic" panose="020B0502020202020204" pitchFamily="34" charset="0"/>
              </a:defRPr>
            </a:lvl4pPr>
            <a:lvl5pPr marL="2057400" indent="-228600">
              <a:spcBef>
                <a:spcPct val="20000"/>
              </a:spcBef>
              <a:buChar char="»"/>
              <a:defRPr sz="1600">
                <a:latin typeface="Century Gothic" panose="020B0502020202020204" pitchFamily="34" charset="0"/>
              </a:defRPr>
            </a:lvl5pPr>
            <a:lvl6pPr marL="2514600" indent="-228600" eaLnBrk="0" fontAlgn="base" hangingPunct="0">
              <a:spcBef>
                <a:spcPct val="20000"/>
              </a:spcBef>
              <a:spcAft>
                <a:spcPct val="0"/>
              </a:spcAft>
              <a:buChar char="»"/>
              <a:defRPr sz="1600">
                <a:latin typeface="Century Gothic" panose="020B0502020202020204" pitchFamily="34" charset="0"/>
              </a:defRPr>
            </a:lvl6pPr>
            <a:lvl7pPr marL="2971800" indent="-228600" eaLnBrk="0" fontAlgn="base" hangingPunct="0">
              <a:spcBef>
                <a:spcPct val="20000"/>
              </a:spcBef>
              <a:spcAft>
                <a:spcPct val="0"/>
              </a:spcAft>
              <a:buChar char="»"/>
              <a:defRPr sz="1600">
                <a:latin typeface="Century Gothic" panose="020B0502020202020204" pitchFamily="34" charset="0"/>
              </a:defRPr>
            </a:lvl7pPr>
            <a:lvl8pPr marL="3429000" indent="-228600" eaLnBrk="0" fontAlgn="base" hangingPunct="0">
              <a:spcBef>
                <a:spcPct val="20000"/>
              </a:spcBef>
              <a:spcAft>
                <a:spcPct val="0"/>
              </a:spcAft>
              <a:buChar char="»"/>
              <a:defRPr sz="1600">
                <a:latin typeface="Century Gothic" panose="020B0502020202020204" pitchFamily="34" charset="0"/>
              </a:defRPr>
            </a:lvl8pPr>
            <a:lvl9pPr marL="3886200" indent="-228600" eaLnBrk="0" fontAlgn="base" hangingPunct="0">
              <a:spcBef>
                <a:spcPct val="20000"/>
              </a:spcBef>
              <a:spcAft>
                <a:spcPct val="0"/>
              </a:spcAft>
              <a:buChar char="»"/>
              <a:defRPr sz="1600">
                <a:latin typeface="Century Gothic" panose="020B0502020202020204" pitchFamily="34" charset="0"/>
              </a:defRPr>
            </a:lvl9pPr>
          </a:lstStyle>
          <a:p>
            <a:r>
              <a:rPr lang="en-US" altLang="en-US" dirty="0"/>
              <a:t>By using derivatives, we can solve for critical values and determine if these critical values are maxima or minima.</a:t>
            </a:r>
          </a:p>
        </p:txBody>
      </p:sp>
      <p:cxnSp>
        <p:nvCxnSpPr>
          <p:cNvPr id="7" name="Straight Connector 6"/>
          <p:cNvCxnSpPr>
            <a:cxnSpLocks noChangeShapeType="1"/>
          </p:cNvCxnSpPr>
          <p:nvPr/>
        </p:nvCxnSpPr>
        <p:spPr bwMode="auto">
          <a:xfrm rot="5400000">
            <a:off x="5014691" y="4922509"/>
            <a:ext cx="2335807" cy="0"/>
          </a:xfrm>
          <a:prstGeom prst="line">
            <a:avLst/>
          </a:prstGeom>
          <a:noFill/>
          <a:ln w="9525" algn="ctr">
            <a:solidFill>
              <a:schemeClr val="tx1"/>
            </a:solidFill>
            <a:round/>
            <a:headEnd/>
            <a:tailEnd/>
          </a:ln>
        </p:spPr>
      </p:cxn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840" y="3840480"/>
            <a:ext cx="1348740" cy="502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0480" y="3840480"/>
            <a:ext cx="1074420" cy="502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960" y="4480562"/>
            <a:ext cx="2263140" cy="902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7600" y="4480562"/>
            <a:ext cx="1988820" cy="9029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55522" y="5577842"/>
            <a:ext cx="12001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76162" y="5577842"/>
            <a:ext cx="12001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35"/>
          <p:cNvSpPr txBox="1">
            <a:spLocks noChangeArrowheads="1"/>
          </p:cNvSpPr>
          <p:nvPr/>
        </p:nvSpPr>
        <p:spPr bwMode="auto">
          <a:xfrm>
            <a:off x="3627120" y="5577840"/>
            <a:ext cx="2103120" cy="3877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defPPr>
              <a:defRPr lang="en-US"/>
            </a:defPPr>
            <a:lvl1pPr>
              <a:spcBef>
                <a:spcPct val="0"/>
              </a:spcBef>
              <a:buFontTx/>
              <a:buNone/>
              <a:defRPr sz="2200">
                <a:latin typeface="Garamond" panose="02020404030301010803" pitchFamily="18" charset="0"/>
              </a:defRPr>
            </a:lvl1pPr>
            <a:lvl2pPr marL="742950" indent="-285750">
              <a:spcBef>
                <a:spcPct val="20000"/>
              </a:spcBef>
              <a:buChar char="–"/>
              <a:defRPr sz="2400">
                <a:latin typeface="Century Gothic" panose="020B0502020202020204" pitchFamily="34" charset="0"/>
              </a:defRPr>
            </a:lvl2pPr>
            <a:lvl3pPr marL="1143000" indent="-228600">
              <a:spcBef>
                <a:spcPct val="20000"/>
              </a:spcBef>
              <a:buChar char="•"/>
              <a:defRPr sz="2000">
                <a:latin typeface="Century Gothic" panose="020B0502020202020204" pitchFamily="34" charset="0"/>
              </a:defRPr>
            </a:lvl3pPr>
            <a:lvl4pPr marL="1600200" indent="-228600">
              <a:spcBef>
                <a:spcPct val="20000"/>
              </a:spcBef>
              <a:buChar char="–"/>
              <a:defRPr>
                <a:latin typeface="Century Gothic" panose="020B0502020202020204" pitchFamily="34" charset="0"/>
              </a:defRPr>
            </a:lvl4pPr>
            <a:lvl5pPr marL="2057400" indent="-228600">
              <a:spcBef>
                <a:spcPct val="20000"/>
              </a:spcBef>
              <a:buChar char="»"/>
              <a:defRPr sz="1600">
                <a:latin typeface="Century Gothic" panose="020B0502020202020204" pitchFamily="34" charset="0"/>
              </a:defRPr>
            </a:lvl5pPr>
            <a:lvl6pPr marL="2514600" indent="-228600" eaLnBrk="0" fontAlgn="base" hangingPunct="0">
              <a:spcBef>
                <a:spcPct val="20000"/>
              </a:spcBef>
              <a:spcAft>
                <a:spcPct val="0"/>
              </a:spcAft>
              <a:buChar char="»"/>
              <a:defRPr sz="1600">
                <a:latin typeface="Century Gothic" panose="020B0502020202020204" pitchFamily="34" charset="0"/>
              </a:defRPr>
            </a:lvl6pPr>
            <a:lvl7pPr marL="2971800" indent="-228600" eaLnBrk="0" fontAlgn="base" hangingPunct="0">
              <a:spcBef>
                <a:spcPct val="20000"/>
              </a:spcBef>
              <a:spcAft>
                <a:spcPct val="0"/>
              </a:spcAft>
              <a:buChar char="»"/>
              <a:defRPr sz="1600">
                <a:latin typeface="Century Gothic" panose="020B0502020202020204" pitchFamily="34" charset="0"/>
              </a:defRPr>
            </a:lvl7pPr>
            <a:lvl8pPr marL="3429000" indent="-228600" eaLnBrk="0" fontAlgn="base" hangingPunct="0">
              <a:spcBef>
                <a:spcPct val="20000"/>
              </a:spcBef>
              <a:spcAft>
                <a:spcPct val="0"/>
              </a:spcAft>
              <a:buChar char="»"/>
              <a:defRPr sz="1600">
                <a:latin typeface="Century Gothic" panose="020B0502020202020204" pitchFamily="34" charset="0"/>
              </a:defRPr>
            </a:lvl8pPr>
            <a:lvl9pPr marL="3886200" indent="-228600" eaLnBrk="0" fontAlgn="base" hangingPunct="0">
              <a:spcBef>
                <a:spcPct val="20000"/>
              </a:spcBef>
              <a:spcAft>
                <a:spcPct val="0"/>
              </a:spcAft>
              <a:buChar char="»"/>
              <a:defRPr sz="1600">
                <a:latin typeface="Century Gothic" panose="020B0502020202020204" pitchFamily="34" charset="0"/>
              </a:defRPr>
            </a:lvl9pPr>
          </a:lstStyle>
          <a:p>
            <a:r>
              <a:rPr lang="en-US" altLang="en-US" dirty="0"/>
              <a:t>(critical value)</a:t>
            </a:r>
          </a:p>
        </p:txBody>
      </p:sp>
      <p:sp>
        <p:nvSpPr>
          <p:cNvPr id="15" name="TextBox 36"/>
          <p:cNvSpPr txBox="1">
            <a:spLocks noChangeArrowheads="1"/>
          </p:cNvSpPr>
          <p:nvPr/>
        </p:nvSpPr>
        <p:spPr bwMode="auto">
          <a:xfrm>
            <a:off x="8747760" y="5577840"/>
            <a:ext cx="2103120" cy="3877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920">
                <a:solidFill>
                  <a:prstClr val="black"/>
                </a:solidFill>
                <a:latin typeface="Cambria Math" panose="02040503050406030204" pitchFamily="18" charset="0"/>
              </a:rPr>
              <a:t>(critical value)</a:t>
            </a:r>
          </a:p>
        </p:txBody>
      </p:sp>
      <p:sp>
        <p:nvSpPr>
          <p:cNvPr id="18" name="Title 1">
            <a:extLst>
              <a:ext uri="{FF2B5EF4-FFF2-40B4-BE49-F238E27FC236}">
                <a16:creationId xmlns:a16="http://schemas.microsoft.com/office/drawing/2014/main" id="{DB740CE2-1D17-A04E-AF3F-28185143784C}"/>
              </a:ext>
            </a:extLst>
          </p:cNvPr>
          <p:cNvSpPr txBox="1">
            <a:spLocks/>
          </p:cNvSpPr>
          <p:nvPr/>
        </p:nvSpPr>
        <p:spPr>
          <a:xfrm>
            <a:off x="0" y="0"/>
            <a:ext cx="2392618" cy="553453"/>
          </a:xfrm>
          <a:prstGeom prst="rect">
            <a:avLst/>
          </a:prstGeom>
        </p:spPr>
        <p:txBody>
          <a:bodyPr vert="horz" lIns="91440" tIns="45720" rIns="91440" bIns="45720" rtlCol="0" anchor="t">
            <a:normAutofit lnSpcReduction="10000"/>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spTree>
    <p:extLst>
      <p:ext uri="{BB962C8B-B14F-4D97-AF65-F5344CB8AC3E}">
        <p14:creationId xmlns:p14="http://schemas.microsoft.com/office/powerpoint/2010/main" val="385246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Content Placeholder 2"/>
          <p:cNvSpPr>
            <a:spLocks noGrp="1"/>
          </p:cNvSpPr>
          <p:nvPr>
            <p:ph idx="1"/>
          </p:nvPr>
        </p:nvSpPr>
        <p:spPr>
          <a:xfrm>
            <a:off x="1249680" y="960120"/>
            <a:ext cx="9509760" cy="1280160"/>
          </a:xfrm>
          <a:noFill/>
          <a:ln>
            <a:noFill/>
          </a:ln>
        </p:spPr>
        <p:txBody>
          <a:bodyPr wrap="square">
            <a:spAutoFit/>
          </a:bodyPr>
          <a:lstStyle/>
          <a:p>
            <a:pPr marL="0">
              <a:spcBef>
                <a:spcPct val="0"/>
              </a:spcBef>
              <a:buNone/>
            </a:pPr>
            <a:r>
              <a:rPr lang="en-US" altLang="en-US" sz="2200" dirty="0">
                <a:latin typeface="Garamond" panose="02020404030301010803" pitchFamily="18" charset="0"/>
              </a:rPr>
              <a:t>First Derivative Test:</a:t>
            </a:r>
          </a:p>
          <a:p>
            <a:pPr marL="0">
              <a:spcBef>
                <a:spcPct val="0"/>
              </a:spcBef>
              <a:buNone/>
            </a:pPr>
            <a:r>
              <a:rPr lang="en-US" altLang="en-US" sz="2200" dirty="0">
                <a:latin typeface="Garamond" panose="02020404030301010803" pitchFamily="18" charset="0"/>
              </a:rPr>
              <a:t>	What is the function doing around the critical value?</a:t>
            </a: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880" y="2514600"/>
            <a:ext cx="3383280" cy="6419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1840" y="2514600"/>
            <a:ext cx="3383280" cy="6419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9" name="Straight Connector 7"/>
          <p:cNvCxnSpPr>
            <a:cxnSpLocks noChangeShapeType="1"/>
          </p:cNvCxnSpPr>
          <p:nvPr/>
        </p:nvCxnSpPr>
        <p:spPr bwMode="auto">
          <a:xfrm rot="5400000">
            <a:off x="4450080" y="3977640"/>
            <a:ext cx="3108960" cy="0"/>
          </a:xfrm>
          <a:prstGeom prst="line">
            <a:avLst/>
          </a:prstGeom>
          <a:noFill/>
          <a:ln w="9525" algn="ctr">
            <a:solidFill>
              <a:schemeClr val="tx1"/>
            </a:solidFill>
            <a:round/>
            <a:headEnd/>
            <a:tailEnd/>
          </a:ln>
        </p:spPr>
      </p:cxnSp>
      <p:pic>
        <p:nvPicPr>
          <p:cNvPr id="20"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9680" y="3337562"/>
            <a:ext cx="420624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4000" y="3977642"/>
            <a:ext cx="393192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9"/>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53200" y="3337562"/>
            <a:ext cx="418338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 name="Picture 8"/>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27522" y="3977642"/>
            <a:ext cx="33718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06880" y="4526282"/>
            <a:ext cx="3749040" cy="14230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18960" y="4617722"/>
            <a:ext cx="3613786" cy="14077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TextBox 25"/>
          <p:cNvSpPr txBox="1">
            <a:spLocks noChangeArrowheads="1"/>
          </p:cNvSpPr>
          <p:nvPr/>
        </p:nvSpPr>
        <p:spPr bwMode="auto">
          <a:xfrm>
            <a:off x="3048000" y="5806440"/>
            <a:ext cx="988423" cy="3877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920" dirty="0">
                <a:solidFill>
                  <a:prstClr val="black"/>
                </a:solidFill>
                <a:latin typeface="Cambria Math" panose="02040503050406030204" pitchFamily="18" charset="0"/>
              </a:rPr>
              <a:t>max</a:t>
            </a:r>
          </a:p>
        </p:txBody>
      </p:sp>
      <p:sp>
        <p:nvSpPr>
          <p:cNvPr id="27" name="TextBox 26"/>
          <p:cNvSpPr txBox="1">
            <a:spLocks noChangeArrowheads="1"/>
          </p:cNvSpPr>
          <p:nvPr/>
        </p:nvSpPr>
        <p:spPr bwMode="auto">
          <a:xfrm>
            <a:off x="8123737" y="5806440"/>
            <a:ext cx="779417" cy="3877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920" dirty="0">
                <a:solidFill>
                  <a:prstClr val="black"/>
                </a:solidFill>
                <a:latin typeface="Cambria Math" panose="02040503050406030204" pitchFamily="18" charset="0"/>
              </a:rPr>
              <a:t>min</a:t>
            </a:r>
          </a:p>
        </p:txBody>
      </p:sp>
      <p:sp>
        <p:nvSpPr>
          <p:cNvPr id="29" name="Title 1">
            <a:extLst>
              <a:ext uri="{FF2B5EF4-FFF2-40B4-BE49-F238E27FC236}">
                <a16:creationId xmlns:a16="http://schemas.microsoft.com/office/drawing/2014/main" id="{B610EB76-E04C-7141-BAEE-2A0BDF93A5B4}"/>
              </a:ext>
            </a:extLst>
          </p:cNvPr>
          <p:cNvSpPr txBox="1">
            <a:spLocks/>
          </p:cNvSpPr>
          <p:nvPr/>
        </p:nvSpPr>
        <p:spPr>
          <a:xfrm>
            <a:off x="0" y="0"/>
            <a:ext cx="2392618" cy="553453"/>
          </a:xfrm>
          <a:prstGeom prst="rect">
            <a:avLst/>
          </a:prstGeom>
        </p:spPr>
        <p:txBody>
          <a:bodyPr vert="horz" lIns="91440" tIns="45720" rIns="91440" bIns="45720" rtlCol="0" anchor="t">
            <a:normAutofit lnSpcReduction="10000"/>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spTree>
    <p:extLst>
      <p:ext uri="{BB962C8B-B14F-4D97-AF65-F5344CB8AC3E}">
        <p14:creationId xmlns:p14="http://schemas.microsoft.com/office/powerpoint/2010/main" val="2911495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Content Placeholder 2"/>
          <p:cNvSpPr>
            <a:spLocks noGrp="1"/>
          </p:cNvSpPr>
          <p:nvPr>
            <p:ph idx="1"/>
          </p:nvPr>
        </p:nvSpPr>
        <p:spPr>
          <a:xfrm>
            <a:off x="1249680" y="960120"/>
            <a:ext cx="9509760" cy="5669280"/>
          </a:xfrm>
          <a:noFill/>
          <a:ln>
            <a:noFill/>
          </a:ln>
        </p:spPr>
        <p:txBody>
          <a:bodyPr wrap="square">
            <a:spAutoFit/>
          </a:bodyPr>
          <a:lstStyle/>
          <a:p>
            <a:pPr marL="0">
              <a:spcBef>
                <a:spcPct val="0"/>
              </a:spcBef>
              <a:buNone/>
            </a:pPr>
            <a:r>
              <a:rPr lang="en-US" altLang="en-US" sz="2200" dirty="0">
                <a:latin typeface="Garamond" panose="02020404030301010803" pitchFamily="18" charset="0"/>
              </a:rPr>
              <a:t>Second Derivative Test:</a:t>
            </a:r>
          </a:p>
          <a:p>
            <a:pPr marL="0">
              <a:spcBef>
                <a:spcPct val="0"/>
              </a:spcBef>
              <a:buNone/>
            </a:pPr>
            <a:r>
              <a:rPr lang="en-US" altLang="en-US" sz="2200" dirty="0">
                <a:latin typeface="Garamond" panose="02020404030301010803" pitchFamily="18" charset="0"/>
              </a:rPr>
              <a:t>	Another test to determine whether critical values are maximum(s)/minimum(s)</a:t>
            </a:r>
          </a:p>
          <a:p>
            <a:pPr marL="0">
              <a:spcBef>
                <a:spcPct val="0"/>
              </a:spcBef>
              <a:buNone/>
            </a:pPr>
            <a:endParaRPr lang="en-US" altLang="en-US" sz="2200" dirty="0">
              <a:latin typeface="Garamond" panose="02020404030301010803" pitchFamily="18" charset="0"/>
            </a:endParaRPr>
          </a:p>
          <a:p>
            <a:pPr marL="0">
              <a:spcBef>
                <a:spcPct val="0"/>
              </a:spcBef>
              <a:buNone/>
            </a:pPr>
            <a:r>
              <a:rPr lang="en-US" altLang="en-US" sz="2200" dirty="0">
                <a:latin typeface="Garamond" panose="02020404030301010803" pitchFamily="18" charset="0"/>
              </a:rPr>
              <a:t>	(</a:t>
            </a:r>
            <a:r>
              <a:rPr lang="en-US" altLang="en-US" sz="2200" dirty="0" err="1">
                <a:latin typeface="Garamond" panose="02020404030301010803" pitchFamily="18" charset="0"/>
              </a:rPr>
              <a:t>i</a:t>
            </a:r>
            <a:r>
              <a:rPr lang="en-US" altLang="en-US" sz="2200" dirty="0">
                <a:latin typeface="Garamond" panose="02020404030301010803" pitchFamily="18" charset="0"/>
              </a:rPr>
              <a:t>)	Maximum: </a:t>
            </a:r>
          </a:p>
          <a:p>
            <a:pPr marL="0">
              <a:spcBef>
                <a:spcPct val="0"/>
              </a:spcBef>
              <a:buNone/>
            </a:pPr>
            <a:r>
              <a:rPr lang="en-US" altLang="en-US" sz="2200" dirty="0">
                <a:latin typeface="Garamond" panose="02020404030301010803" pitchFamily="18" charset="0"/>
              </a:rPr>
              <a:t>		second derivative is negative or concave down			</a:t>
            </a:r>
          </a:p>
          <a:p>
            <a:pPr marL="0">
              <a:spcBef>
                <a:spcPct val="0"/>
              </a:spcBef>
              <a:buNone/>
            </a:pPr>
            <a:r>
              <a:rPr lang="en-US" altLang="en-US" sz="2200" dirty="0">
                <a:latin typeface="Garamond" panose="02020404030301010803" pitchFamily="18" charset="0"/>
              </a:rPr>
              <a:t>	(ii)	Minimum:</a:t>
            </a:r>
          </a:p>
          <a:p>
            <a:pPr marL="0">
              <a:spcBef>
                <a:spcPct val="0"/>
              </a:spcBef>
              <a:buNone/>
            </a:pPr>
            <a:r>
              <a:rPr lang="en-US" altLang="en-US" sz="2200" dirty="0">
                <a:latin typeface="Garamond" panose="02020404030301010803" pitchFamily="18" charset="0"/>
              </a:rPr>
              <a:t>		second derivative is positive or concave up</a:t>
            </a:r>
          </a:p>
        </p:txBody>
      </p:sp>
      <p:sp>
        <p:nvSpPr>
          <p:cNvPr id="6" name="Title 1">
            <a:extLst>
              <a:ext uri="{FF2B5EF4-FFF2-40B4-BE49-F238E27FC236}">
                <a16:creationId xmlns:a16="http://schemas.microsoft.com/office/drawing/2014/main" id="{D47DAEE0-FD45-3F43-BEF2-8415831A8680}"/>
              </a:ext>
            </a:extLst>
          </p:cNvPr>
          <p:cNvSpPr txBox="1">
            <a:spLocks/>
          </p:cNvSpPr>
          <p:nvPr/>
        </p:nvSpPr>
        <p:spPr>
          <a:xfrm>
            <a:off x="0" y="0"/>
            <a:ext cx="2392618" cy="553453"/>
          </a:xfrm>
          <a:prstGeom prst="rect">
            <a:avLst/>
          </a:prstGeom>
        </p:spPr>
        <p:txBody>
          <a:bodyPr vert="horz" lIns="91440" tIns="45720" rIns="91440" bIns="45720" rtlCol="0" anchor="t">
            <a:normAutofit lnSpcReduction="10000"/>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spTree>
    <p:extLst>
      <p:ext uri="{BB962C8B-B14F-4D97-AF65-F5344CB8AC3E}">
        <p14:creationId xmlns:p14="http://schemas.microsoft.com/office/powerpoint/2010/main" val="4110336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F5A8EBB-6073-644A-AE76-A882A0E1914B}"/>
              </a:ext>
            </a:extLst>
          </p:cNvPr>
          <p:cNvSpPr txBox="1">
            <a:spLocks/>
          </p:cNvSpPr>
          <p:nvPr/>
        </p:nvSpPr>
        <p:spPr>
          <a:xfrm>
            <a:off x="-1" y="2"/>
            <a:ext cx="2031981" cy="70986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500" dirty="0">
                <a:solidFill>
                  <a:srgbClr val="FF6700"/>
                </a:solidFill>
                <a:latin typeface="Garamond" panose="02020404030301010803" pitchFamily="18" charset="0"/>
                <a:cs typeface="Times New Roman" pitchFamily="18" charset="0"/>
              </a:rPr>
              <a:t>Agenda</a:t>
            </a:r>
          </a:p>
        </p:txBody>
      </p:sp>
      <p:sp>
        <p:nvSpPr>
          <p:cNvPr id="41" name="Rectangle 40">
            <a:extLst>
              <a:ext uri="{FF2B5EF4-FFF2-40B4-BE49-F238E27FC236}">
                <a16:creationId xmlns:a16="http://schemas.microsoft.com/office/drawing/2014/main" id="{3443B5D5-469F-C34F-83D7-D74744108877}"/>
              </a:ext>
            </a:extLst>
          </p:cNvPr>
          <p:cNvSpPr/>
          <p:nvPr/>
        </p:nvSpPr>
        <p:spPr>
          <a:xfrm>
            <a:off x="3328057" y="2659558"/>
            <a:ext cx="6273142" cy="1154162"/>
          </a:xfrm>
          <a:prstGeom prst="rect">
            <a:avLst/>
          </a:prstGeom>
        </p:spPr>
        <p:txBody>
          <a:bodyPr wrap="square" lIns="0" tIns="0" rIns="0" bIns="0">
            <a:spAutoFit/>
          </a:bodyPr>
          <a:lstStyle/>
          <a:p>
            <a:pPr marL="342900" indent="-342900">
              <a:buFont typeface="Arial" panose="020B0604020202020204" pitchFamily="34" charset="0"/>
              <a:buChar char="•"/>
            </a:pPr>
            <a:r>
              <a:rPr lang="en-US" sz="2500" dirty="0">
                <a:solidFill>
                  <a:srgbClr val="FF6700"/>
                </a:solidFill>
                <a:latin typeface="Garamond" panose="02020404030301010803" pitchFamily="18" charset="0"/>
              </a:rPr>
              <a:t>Optimization Basics</a:t>
            </a:r>
          </a:p>
          <a:p>
            <a:pPr marL="342900" indent="-342900">
              <a:buFont typeface="Arial" panose="020B0604020202020204" pitchFamily="34" charset="0"/>
              <a:buChar char="•"/>
            </a:pPr>
            <a:r>
              <a:rPr lang="en-US" sz="2500" dirty="0">
                <a:solidFill>
                  <a:srgbClr val="FF6700"/>
                </a:solidFill>
                <a:latin typeface="Garamond" panose="02020404030301010803" pitchFamily="18" charset="0"/>
              </a:rPr>
              <a:t>Gradient Descent Method</a:t>
            </a:r>
          </a:p>
          <a:p>
            <a:pPr marL="342900" indent="-342900">
              <a:buFont typeface="Arial" panose="020B0604020202020204" pitchFamily="34" charset="0"/>
              <a:buChar char="•"/>
            </a:pPr>
            <a:r>
              <a:rPr lang="en-US" sz="2500" dirty="0">
                <a:solidFill>
                  <a:srgbClr val="FF6700"/>
                </a:solidFill>
                <a:latin typeface="Garamond" panose="02020404030301010803" pitchFamily="18" charset="0"/>
              </a:rPr>
              <a:t>Artificial Neural Network (ANN)</a:t>
            </a:r>
          </a:p>
        </p:txBody>
      </p:sp>
    </p:spTree>
    <p:extLst>
      <p:ext uri="{BB962C8B-B14F-4D97-AF65-F5344CB8AC3E}">
        <p14:creationId xmlns:p14="http://schemas.microsoft.com/office/powerpoint/2010/main" val="660539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341120" y="1051560"/>
            <a:ext cx="9509760" cy="731520"/>
          </a:xfrm>
        </p:spPr>
        <p:txBody>
          <a:bodyPr/>
          <a:lstStyle/>
          <a:p>
            <a:pPr eaLnBrk="1" hangingPunct="1"/>
            <a:r>
              <a:rPr lang="en-US" altLang="en-US" dirty="0">
                <a:latin typeface="Cambria Math" panose="02040503050406030204" pitchFamily="18" charset="0"/>
              </a:rPr>
              <a:t>For the previous example: </a:t>
            </a:r>
          </a:p>
        </p:txBody>
      </p:sp>
      <p:pic>
        <p:nvPicPr>
          <p:cNvPr id="6"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5842" y="1874522"/>
            <a:ext cx="20002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24402" y="2514602"/>
            <a:ext cx="25717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55520" y="3246122"/>
            <a:ext cx="20574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5842" y="3246122"/>
            <a:ext cx="88011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Box 12"/>
          <p:cNvSpPr txBox="1">
            <a:spLocks noChangeArrowheads="1"/>
          </p:cNvSpPr>
          <p:nvPr/>
        </p:nvSpPr>
        <p:spPr bwMode="auto">
          <a:xfrm>
            <a:off x="2529840" y="3154682"/>
            <a:ext cx="7772400"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a:solidFill>
                  <a:prstClr val="black"/>
                </a:solidFill>
                <a:latin typeface="Cambria Math" panose="02040503050406030204" pitchFamily="18" charset="0"/>
              </a:rPr>
              <a:t>Critical value              is a maxima</a:t>
            </a:r>
            <a:endParaRPr lang="en-US" altLang="en-US" sz="2880" dirty="0">
              <a:solidFill>
                <a:prstClr val="black"/>
              </a:solidFill>
              <a:latin typeface="Cambria Math" panose="02040503050406030204" pitchFamily="18" charset="0"/>
            </a:endParaRPr>
          </a:p>
        </p:txBody>
      </p:sp>
      <p:pic>
        <p:nvPicPr>
          <p:cNvPr id="11" name="Picture 1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5840" y="4160522"/>
            <a:ext cx="171450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0"/>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24400" y="4709162"/>
            <a:ext cx="228600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Box 18"/>
          <p:cNvSpPr txBox="1">
            <a:spLocks noChangeArrowheads="1"/>
          </p:cNvSpPr>
          <p:nvPr/>
        </p:nvSpPr>
        <p:spPr bwMode="auto">
          <a:xfrm>
            <a:off x="2529840" y="5257802"/>
            <a:ext cx="7772400"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dirty="0">
                <a:solidFill>
                  <a:prstClr val="black"/>
                </a:solidFill>
                <a:latin typeface="Cambria Math" panose="02040503050406030204" pitchFamily="18" charset="0"/>
              </a:rPr>
              <a:t>Critical value              is a minima</a:t>
            </a:r>
          </a:p>
        </p:txBody>
      </p:sp>
      <p:pic>
        <p:nvPicPr>
          <p:cNvPr id="14"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46960" y="5349242"/>
            <a:ext cx="20574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5842" y="5349242"/>
            <a:ext cx="88011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Title 1">
            <a:extLst>
              <a:ext uri="{FF2B5EF4-FFF2-40B4-BE49-F238E27FC236}">
                <a16:creationId xmlns:a16="http://schemas.microsoft.com/office/drawing/2014/main" id="{F39005D9-4000-0149-B4B3-033D33A6B9EC}"/>
              </a:ext>
            </a:extLst>
          </p:cNvPr>
          <p:cNvSpPr txBox="1">
            <a:spLocks/>
          </p:cNvSpPr>
          <p:nvPr/>
        </p:nvSpPr>
        <p:spPr>
          <a:xfrm>
            <a:off x="0" y="0"/>
            <a:ext cx="2392618" cy="553453"/>
          </a:xfrm>
          <a:prstGeom prst="rect">
            <a:avLst/>
          </a:prstGeom>
        </p:spPr>
        <p:txBody>
          <a:bodyPr vert="horz" lIns="91440" tIns="45720" rIns="91440" bIns="45720" rtlCol="0" anchor="t">
            <a:normAutofit lnSpcReduction="10000"/>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Foundations</a:t>
            </a:r>
          </a:p>
        </p:txBody>
      </p:sp>
    </p:spTree>
    <p:extLst>
      <p:ext uri="{BB962C8B-B14F-4D97-AF65-F5344CB8AC3E}">
        <p14:creationId xmlns:p14="http://schemas.microsoft.com/office/powerpoint/2010/main" val="44292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Recap of identifying Maxima &amp; Minima</a:t>
            </a:r>
          </a:p>
        </p:txBody>
      </p:sp>
      <p:sp>
        <p:nvSpPr>
          <p:cNvPr id="16" name="Content Placeholder 2"/>
          <p:cNvSpPr>
            <a:spLocks noGrp="1"/>
          </p:cNvSpPr>
          <p:nvPr>
            <p:ph idx="1"/>
          </p:nvPr>
        </p:nvSpPr>
        <p:spPr>
          <a:xfrm>
            <a:off x="1158240" y="960120"/>
            <a:ext cx="9509760" cy="1280160"/>
          </a:xfrm>
        </p:spPr>
        <p:txBody>
          <a:bodyPr/>
          <a:lstStyle/>
          <a:p>
            <a:pPr eaLnBrk="1" hangingPunct="1"/>
            <a:r>
              <a:rPr lang="en-US" altLang="en-US">
                <a:latin typeface="Cambria Math" panose="02040503050406030204" pitchFamily="18" charset="0"/>
              </a:rPr>
              <a:t>Procedure</a:t>
            </a:r>
          </a:p>
          <a:p>
            <a:pPr eaLnBrk="1" hangingPunct="1">
              <a:buFont typeface="Wingdings" panose="05000000000000000000" pitchFamily="2" charset="2"/>
              <a:buNone/>
            </a:pPr>
            <a:r>
              <a:rPr lang="en-US" altLang="en-US" sz="2880"/>
              <a:t>	</a:t>
            </a:r>
            <a:r>
              <a:rPr lang="en-US" altLang="en-US" sz="2880">
                <a:latin typeface="Cambria Math" panose="02040503050406030204" pitchFamily="18" charset="0"/>
              </a:rPr>
              <a:t>for optimizing a single argument function</a:t>
            </a:r>
          </a:p>
        </p:txBody>
      </p:sp>
      <p:sp>
        <p:nvSpPr>
          <p:cNvPr id="17" name="TextBox 16"/>
          <p:cNvSpPr txBox="1">
            <a:spLocks noChangeArrowheads="1"/>
          </p:cNvSpPr>
          <p:nvPr/>
        </p:nvSpPr>
        <p:spPr bwMode="auto">
          <a:xfrm>
            <a:off x="1798320" y="2423162"/>
            <a:ext cx="7223760"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a:solidFill>
                  <a:prstClr val="black"/>
                </a:solidFill>
                <a:latin typeface="Cambria Math" panose="02040503050406030204" pitchFamily="18" charset="0"/>
              </a:rPr>
              <a:t>(1)	Given                    ,  find </a:t>
            </a:r>
          </a:p>
        </p:txBody>
      </p:sp>
      <p:pic>
        <p:nvPicPr>
          <p:cNvPr id="18"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18067" y="2480308"/>
            <a:ext cx="140589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75320" y="2443352"/>
            <a:ext cx="80010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TextBox 19"/>
          <p:cNvSpPr txBox="1">
            <a:spLocks noChangeArrowheads="1"/>
          </p:cNvSpPr>
          <p:nvPr/>
        </p:nvSpPr>
        <p:spPr bwMode="auto">
          <a:xfrm>
            <a:off x="1798320" y="3246122"/>
            <a:ext cx="8778240"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a:solidFill>
                  <a:prstClr val="black"/>
                </a:solidFill>
                <a:latin typeface="Cambria Math" panose="02040503050406030204" pitchFamily="18" charset="0"/>
              </a:rPr>
              <a:t>(2)	Set                      and solve for critical value(s)                  </a:t>
            </a:r>
          </a:p>
        </p:txBody>
      </p:sp>
      <p:pic>
        <p:nvPicPr>
          <p:cNvPr id="21" name="Picture 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37121" y="3278187"/>
            <a:ext cx="152019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 name="TextBox 21"/>
          <p:cNvSpPr txBox="1">
            <a:spLocks noChangeArrowheads="1"/>
          </p:cNvSpPr>
          <p:nvPr/>
        </p:nvSpPr>
        <p:spPr bwMode="auto">
          <a:xfrm>
            <a:off x="1798320" y="4069080"/>
            <a:ext cx="8778240" cy="1865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panose="020B0604020202020204" pitchFamily="34" charset="0"/>
              </a:defRPr>
            </a:lvl1pPr>
            <a:lvl2pPr marL="914400" indent="-45720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buFontTx/>
              <a:buAutoNum type="arabicParenBoth" startAt="3"/>
            </a:pPr>
            <a:r>
              <a:rPr lang="en-US" altLang="en-US" sz="2880" dirty="0">
                <a:solidFill>
                  <a:prstClr val="black"/>
                </a:solidFill>
                <a:latin typeface="Cambria Math" panose="02040503050406030204" pitchFamily="18" charset="0"/>
              </a:rPr>
              <a:t> 	Either use the First Derivative Test or </a:t>
            </a:r>
          </a:p>
          <a:p>
            <a:pPr lvl="1"/>
            <a:r>
              <a:rPr lang="en-US" altLang="en-US" sz="2880" dirty="0">
                <a:solidFill>
                  <a:prstClr val="black"/>
                </a:solidFill>
                <a:latin typeface="Cambria Math" panose="02040503050406030204" pitchFamily="18" charset="0"/>
              </a:rPr>
              <a:t>	Second Derivative Test to verify whether </a:t>
            </a:r>
          </a:p>
          <a:p>
            <a:pPr lvl="1"/>
            <a:r>
              <a:rPr lang="en-US" altLang="en-US" sz="2880" dirty="0">
                <a:solidFill>
                  <a:prstClr val="black"/>
                </a:solidFill>
                <a:latin typeface="Cambria Math" panose="02040503050406030204" pitchFamily="18" charset="0"/>
              </a:rPr>
              <a:t>	the critical value(s) are max or </a:t>
            </a:r>
          </a:p>
          <a:p>
            <a:pPr lvl="1"/>
            <a:r>
              <a:rPr lang="en-US" altLang="en-US" sz="2880" dirty="0">
                <a:solidFill>
                  <a:prstClr val="black"/>
                </a:solidFill>
                <a:latin typeface="Cambria Math" panose="02040503050406030204" pitchFamily="18" charset="0"/>
              </a:rPr>
              <a:t>	relative min or neither.</a:t>
            </a:r>
          </a:p>
        </p:txBody>
      </p:sp>
    </p:spTree>
    <p:extLst>
      <p:ext uri="{BB962C8B-B14F-4D97-AF65-F5344CB8AC3E}">
        <p14:creationId xmlns:p14="http://schemas.microsoft.com/office/powerpoint/2010/main" val="95331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par>
                                <p:cTn id="8" presetID="4"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ox(in)">
                                      <p:cBhvr>
                                        <p:cTn id="10" dur="500"/>
                                        <p:tgtEl>
                                          <p:spTgt spid="18"/>
                                        </p:tgtEl>
                                      </p:cBhvr>
                                    </p:animEffect>
                                  </p:childTnLst>
                                </p:cTn>
                              </p:par>
                              <p:par>
                                <p:cTn id="11" presetID="4" presetClass="entr" presetSubtype="16"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ox(in)">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ox(in)">
                                      <p:cBhvr>
                                        <p:cTn id="18" dur="500"/>
                                        <p:tgtEl>
                                          <p:spTgt spid="20"/>
                                        </p:tgtEl>
                                      </p:cBhvr>
                                    </p:animEffect>
                                  </p:childTnLst>
                                </p:cTn>
                              </p:par>
                              <p:par>
                                <p:cTn id="19" presetID="4"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ox(in)">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ox(i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5" name="Title 1"/>
          <p:cNvSpPr txBox="1">
            <a:spLocks/>
          </p:cNvSpPr>
          <p:nvPr/>
        </p:nvSpPr>
        <p:spPr>
          <a:xfrm>
            <a:off x="3810" y="1822"/>
            <a:ext cx="1704674" cy="599757"/>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Exercise</a:t>
            </a:r>
          </a:p>
        </p:txBody>
      </p:sp>
      <p:pic>
        <p:nvPicPr>
          <p:cNvPr id="11"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01440" y="411480"/>
            <a:ext cx="3771900" cy="502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89761" y="1417321"/>
            <a:ext cx="305181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70321" y="1417321"/>
            <a:ext cx="10858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73440" y="1234440"/>
            <a:ext cx="1348740" cy="8915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2"/>
          <p:cNvSpPr/>
          <p:nvPr/>
        </p:nvSpPr>
        <p:spPr>
          <a:xfrm>
            <a:off x="8656320" y="777240"/>
            <a:ext cx="2164823" cy="424732"/>
          </a:xfrm>
          <a:prstGeom prst="rect">
            <a:avLst/>
          </a:prstGeom>
        </p:spPr>
        <p:txBody>
          <a:bodyPr wrap="none">
            <a:spAutoFit/>
          </a:bodyPr>
          <a:lstStyle/>
          <a:p>
            <a:r>
              <a:rPr lang="en-US" altLang="en-US" sz="2160" dirty="0">
                <a:latin typeface="Cambria Math" panose="02040503050406030204" pitchFamily="18" charset="0"/>
              </a:rPr>
              <a:t>(critical value)    </a:t>
            </a:r>
          </a:p>
        </p:txBody>
      </p:sp>
      <p:sp>
        <p:nvSpPr>
          <p:cNvPr id="23" name="Content Placeholder 2"/>
          <p:cNvSpPr>
            <a:spLocks noGrp="1"/>
          </p:cNvSpPr>
          <p:nvPr>
            <p:ph idx="1"/>
          </p:nvPr>
        </p:nvSpPr>
        <p:spPr>
          <a:xfrm>
            <a:off x="1615440" y="3154680"/>
            <a:ext cx="9509760" cy="822960"/>
          </a:xfrm>
        </p:spPr>
        <p:txBody>
          <a:bodyPr/>
          <a:lstStyle/>
          <a:p>
            <a:pPr eaLnBrk="1" hangingPunct="1">
              <a:buFont typeface="Wingdings" panose="05000000000000000000" pitchFamily="2" charset="2"/>
              <a:buNone/>
            </a:pPr>
            <a:r>
              <a:rPr lang="en-US" altLang="en-US">
                <a:latin typeface="Cambria Math" panose="02040503050406030204" pitchFamily="18" charset="0"/>
              </a:rPr>
              <a:t>Using the Second Derivative Test:</a:t>
            </a:r>
          </a:p>
          <a:p>
            <a:pPr eaLnBrk="1" hangingPunct="1">
              <a:buFont typeface="Wingdings" panose="05000000000000000000" pitchFamily="2" charset="2"/>
              <a:buNone/>
            </a:pPr>
            <a:endParaRPr lang="en-US" altLang="en-US">
              <a:latin typeface="Cambria Math" panose="02040503050406030204" pitchFamily="18" charset="0"/>
            </a:endParaRPr>
          </a:p>
        </p:txBody>
      </p:sp>
      <p:pic>
        <p:nvPicPr>
          <p:cNvPr id="24" name="Picture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92880" y="4160522"/>
            <a:ext cx="230886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67200" y="4892040"/>
            <a:ext cx="1348740" cy="8915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TextBox 8"/>
          <p:cNvSpPr txBox="1">
            <a:spLocks noChangeArrowheads="1"/>
          </p:cNvSpPr>
          <p:nvPr/>
        </p:nvSpPr>
        <p:spPr bwMode="auto">
          <a:xfrm>
            <a:off x="5913120" y="5074922"/>
            <a:ext cx="2926080"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dirty="0">
                <a:solidFill>
                  <a:prstClr val="black"/>
                </a:solidFill>
                <a:latin typeface="Cambria Math" panose="02040503050406030204" pitchFamily="18" charset="0"/>
              </a:rPr>
              <a:t>is a minima</a:t>
            </a:r>
          </a:p>
        </p:txBody>
      </p:sp>
    </p:spTree>
    <p:extLst>
      <p:ext uri="{BB962C8B-B14F-4D97-AF65-F5344CB8AC3E}">
        <p14:creationId xmlns:p14="http://schemas.microsoft.com/office/powerpoint/2010/main" val="100527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build="p"/>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22861"/>
            <a:ext cx="1899323" cy="685801"/>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Exercise</a:t>
            </a:r>
          </a:p>
        </p:txBody>
      </p:sp>
      <p:sp>
        <p:nvSpPr>
          <p:cNvPr id="23" name="Content Placeholder 2"/>
          <p:cNvSpPr>
            <a:spLocks noGrp="1"/>
          </p:cNvSpPr>
          <p:nvPr>
            <p:ph idx="1"/>
          </p:nvPr>
        </p:nvSpPr>
        <p:spPr>
          <a:xfrm>
            <a:off x="1249680" y="1965960"/>
            <a:ext cx="9509760" cy="822960"/>
          </a:xfrm>
        </p:spPr>
        <p:txBody>
          <a:bodyPr/>
          <a:lstStyle/>
          <a:p>
            <a:pPr eaLnBrk="1" hangingPunct="1">
              <a:buFont typeface="Wingdings" panose="05000000000000000000" pitchFamily="2" charset="2"/>
              <a:buNone/>
            </a:pPr>
            <a:r>
              <a:rPr lang="en-US" altLang="en-US" dirty="0">
                <a:latin typeface="Cambria Math" panose="02040503050406030204" pitchFamily="18" charset="0"/>
              </a:rPr>
              <a:t>Using the Second Derivative Test:</a:t>
            </a:r>
          </a:p>
          <a:p>
            <a:pPr eaLnBrk="1" hangingPunct="1">
              <a:buFont typeface="Wingdings" panose="05000000000000000000" pitchFamily="2" charset="2"/>
              <a:buNone/>
            </a:pPr>
            <a:endParaRPr lang="en-US" altLang="en-US" dirty="0">
              <a:latin typeface="Cambria Math" panose="02040503050406030204" pitchFamily="18" charset="0"/>
            </a:endParaRPr>
          </a:p>
        </p:txBody>
      </p:sp>
      <p:pic>
        <p:nvPicPr>
          <p:cNvPr id="1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35680" y="320040"/>
            <a:ext cx="3931920" cy="502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9680" y="1234440"/>
            <a:ext cx="3429000" cy="502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47360" y="1234441"/>
            <a:ext cx="224028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10"/>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47760" y="1143001"/>
            <a:ext cx="169164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TextBox 14"/>
          <p:cNvSpPr txBox="1">
            <a:spLocks noChangeArrowheads="1"/>
          </p:cNvSpPr>
          <p:nvPr/>
        </p:nvSpPr>
        <p:spPr bwMode="auto">
          <a:xfrm>
            <a:off x="8382000" y="685801"/>
            <a:ext cx="2667782"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dirty="0">
                <a:solidFill>
                  <a:prstClr val="black"/>
                </a:solidFill>
                <a:latin typeface="Cambria Math" panose="02040503050406030204" pitchFamily="18" charset="0"/>
              </a:rPr>
              <a:t>(critical values)</a:t>
            </a:r>
          </a:p>
        </p:txBody>
      </p:sp>
      <p:pic>
        <p:nvPicPr>
          <p:cNvPr id="20" name="Picture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73441" y="2057401"/>
            <a:ext cx="245745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 name="Picture 4"/>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27120" y="3063241"/>
            <a:ext cx="438912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8"/>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01440" y="3703321"/>
            <a:ext cx="134874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7"/>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27120" y="4709161"/>
            <a:ext cx="411480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6"/>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01440" y="5349241"/>
            <a:ext cx="1348740" cy="4914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TextBox 16"/>
          <p:cNvSpPr txBox="1">
            <a:spLocks noChangeArrowheads="1"/>
          </p:cNvSpPr>
          <p:nvPr/>
        </p:nvSpPr>
        <p:spPr bwMode="auto">
          <a:xfrm>
            <a:off x="5455921" y="3611881"/>
            <a:ext cx="1457450"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dirty="0">
                <a:solidFill>
                  <a:prstClr val="black"/>
                </a:solidFill>
                <a:latin typeface="Cambria Math" panose="02040503050406030204" pitchFamily="18" charset="0"/>
              </a:rPr>
              <a:t>is a max</a:t>
            </a:r>
          </a:p>
        </p:txBody>
      </p:sp>
      <p:sp>
        <p:nvSpPr>
          <p:cNvPr id="30" name="TextBox 17"/>
          <p:cNvSpPr txBox="1">
            <a:spLocks noChangeArrowheads="1"/>
          </p:cNvSpPr>
          <p:nvPr/>
        </p:nvSpPr>
        <p:spPr bwMode="auto">
          <a:xfrm>
            <a:off x="5455920" y="5257801"/>
            <a:ext cx="1407758" cy="535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2880" dirty="0">
                <a:solidFill>
                  <a:prstClr val="black"/>
                </a:solidFill>
                <a:latin typeface="Cambria Math" panose="02040503050406030204" pitchFamily="18" charset="0"/>
              </a:rPr>
              <a:t>is a min</a:t>
            </a:r>
          </a:p>
        </p:txBody>
      </p:sp>
    </p:spTree>
    <p:extLst>
      <p:ext uri="{BB962C8B-B14F-4D97-AF65-F5344CB8AC3E}">
        <p14:creationId xmlns:p14="http://schemas.microsoft.com/office/powerpoint/2010/main" val="341058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19"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30F094-150A-7044-BA13-9BA3F8BFBE40}"/>
              </a:ext>
            </a:extLst>
          </p:cNvPr>
          <p:cNvSpPr/>
          <p:nvPr/>
        </p:nvSpPr>
        <p:spPr>
          <a:xfrm>
            <a:off x="2286000" y="2998113"/>
            <a:ext cx="7350025" cy="861774"/>
          </a:xfrm>
          <a:prstGeom prst="rect">
            <a:avLst/>
          </a:prstGeom>
        </p:spPr>
        <p:txBody>
          <a:bodyPr wrap="none">
            <a:spAutoFit/>
          </a:bodyPr>
          <a:lstStyle/>
          <a:p>
            <a:r>
              <a:rPr lang="en-IN" sz="5000" dirty="0">
                <a:solidFill>
                  <a:srgbClr val="FF9300"/>
                </a:solidFill>
                <a:latin typeface="Garamond" panose="02020404030301010803" pitchFamily="18" charset="0"/>
              </a:rPr>
              <a:t>Gradient Descent Algorithm</a:t>
            </a:r>
            <a:endParaRPr lang="en-US" sz="5000" dirty="0">
              <a:solidFill>
                <a:srgbClr val="FF9300"/>
              </a:solidFill>
              <a:latin typeface="Garamond" panose="02020404030301010803" pitchFamily="18" charset="0"/>
            </a:endParaRPr>
          </a:p>
        </p:txBody>
      </p:sp>
    </p:spTree>
    <p:extLst>
      <p:ext uri="{BB962C8B-B14F-4D97-AF65-F5344CB8AC3E}">
        <p14:creationId xmlns:p14="http://schemas.microsoft.com/office/powerpoint/2010/main" val="724136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Line Fitting </a:t>
            </a:r>
            <a:r>
              <a:rPr lang="mr-IN" dirty="0"/>
              <a:t>–</a:t>
            </a:r>
            <a:r>
              <a:rPr lang="en-US" dirty="0"/>
              <a:t> Linear Least Squares</a:t>
            </a:r>
          </a:p>
        </p:txBody>
      </p:sp>
      <p:sp>
        <p:nvSpPr>
          <p:cNvPr id="14" name="Rectangle 5"/>
          <p:cNvSpPr>
            <a:spLocks noChangeArrowheads="1"/>
          </p:cNvSpPr>
          <p:nvPr/>
        </p:nvSpPr>
        <p:spPr bwMode="auto">
          <a:xfrm>
            <a:off x="920926" y="597232"/>
            <a:ext cx="237314"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tLang="en-US" sz="2160">
              <a:solidFill>
                <a:prstClr val="black"/>
              </a:solidFill>
            </a:endParaRPr>
          </a:p>
        </p:txBody>
      </p:sp>
      <p:pic>
        <p:nvPicPr>
          <p:cNvPr id="19" name="Picture 4" descr="tex2html_wrap_inline213"/>
          <p:cNvPicPr>
            <a:picLocks noChangeAspect="1" noChangeArrowheads="1"/>
          </p:cNvPicPr>
          <p:nvPr/>
        </p:nvPicPr>
        <p:blipFill>
          <a:blip r:embed="rId3">
            <a:extLst>
              <a:ext uri="{28A0092B-C50C-407E-A947-70E740481C1C}">
                <a14:useLocalDpi xmlns:a14="http://schemas.microsoft.com/office/drawing/2010/main" val="0"/>
              </a:ext>
            </a:extLst>
          </a:blip>
          <a:srcRect l="8064" t="10835" r="6451" b="4649"/>
          <a:stretch>
            <a:fillRect/>
          </a:stretch>
        </p:blipFill>
        <p:spPr>
          <a:xfrm>
            <a:off x="1524000" y="777240"/>
            <a:ext cx="4243610" cy="3122296"/>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20" name="Text Box 5"/>
          <p:cNvSpPr txBox="1">
            <a:spLocks noChangeArrowheads="1"/>
          </p:cNvSpPr>
          <p:nvPr/>
        </p:nvSpPr>
        <p:spPr bwMode="auto">
          <a:xfrm>
            <a:off x="6553200" y="1051560"/>
            <a:ext cx="4846320" cy="11695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altLang="en-US" sz="2000" dirty="0">
                <a:latin typeface="Garamond" panose="02020404030301010803" pitchFamily="18" charset="0"/>
              </a:rPr>
              <a:t>We want to minimize the vertical distance between the point and the line.</a:t>
            </a:r>
          </a:p>
          <a:p>
            <a:pPr eaLnBrk="1" hangingPunct="1">
              <a:spcBef>
                <a:spcPct val="50000"/>
              </a:spcBef>
            </a:pPr>
            <a:endParaRPr lang="en-US" altLang="en-US" sz="2000" dirty="0">
              <a:latin typeface="Garamond" panose="02020404030301010803" pitchFamily="18" charset="0"/>
            </a:endParaRPr>
          </a:p>
        </p:txBody>
      </p:sp>
      <p:sp>
        <p:nvSpPr>
          <p:cNvPr id="21" name="Text Box 6"/>
          <p:cNvSpPr txBox="1">
            <a:spLocks noChangeArrowheads="1"/>
          </p:cNvSpPr>
          <p:nvPr/>
        </p:nvSpPr>
        <p:spPr bwMode="auto">
          <a:xfrm>
            <a:off x="2072640" y="4251961"/>
            <a:ext cx="8869680" cy="2086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buFontTx/>
              <a:buChar char="•"/>
            </a:pPr>
            <a:r>
              <a:rPr lang="en-US" altLang="en-US" sz="2160" dirty="0"/>
              <a:t> E = (d</a:t>
            </a:r>
            <a:r>
              <a:rPr lang="en-US" altLang="en-US" sz="2160" baseline="-25000" dirty="0"/>
              <a:t>1</a:t>
            </a:r>
            <a:r>
              <a:rPr lang="en-US" altLang="en-US" sz="2160" dirty="0"/>
              <a:t>)</a:t>
            </a:r>
            <a:r>
              <a:rPr lang="en-US" altLang="en-US" sz="2160" dirty="0">
                <a:cs typeface="Arial" panose="020B0604020202020204" pitchFamily="34" charset="0"/>
              </a:rPr>
              <a:t>² + </a:t>
            </a:r>
            <a:r>
              <a:rPr lang="en-US" altLang="en-US" sz="2160" dirty="0"/>
              <a:t>(d</a:t>
            </a:r>
            <a:r>
              <a:rPr lang="en-US" altLang="en-US" sz="2160" baseline="-25000" dirty="0"/>
              <a:t>2</a:t>
            </a:r>
            <a:r>
              <a:rPr lang="en-US" altLang="en-US" sz="2160" dirty="0"/>
              <a:t>)² + (d</a:t>
            </a:r>
            <a:r>
              <a:rPr lang="en-US" altLang="en-US" sz="2160" baseline="-25000" dirty="0"/>
              <a:t>3</a:t>
            </a:r>
            <a:r>
              <a:rPr lang="en-US" altLang="en-US" sz="2160" dirty="0"/>
              <a:t>)² +…+(</a:t>
            </a:r>
            <a:r>
              <a:rPr lang="en-US" altLang="en-US" sz="2160" dirty="0" err="1"/>
              <a:t>d</a:t>
            </a:r>
            <a:r>
              <a:rPr lang="en-US" altLang="en-US" sz="2160" baseline="-25000" dirty="0" err="1"/>
              <a:t>n</a:t>
            </a:r>
            <a:r>
              <a:rPr lang="en-US" altLang="en-US" sz="2160" dirty="0"/>
              <a:t>)²   for n data points</a:t>
            </a:r>
          </a:p>
          <a:p>
            <a:pPr eaLnBrk="1" hangingPunct="1">
              <a:spcBef>
                <a:spcPct val="50000"/>
              </a:spcBef>
              <a:buFontTx/>
              <a:buChar char="•"/>
            </a:pPr>
            <a:r>
              <a:rPr lang="en-US" altLang="en-US" sz="2160" dirty="0"/>
              <a:t> E = [f(x</a:t>
            </a:r>
            <a:r>
              <a:rPr lang="en-US" altLang="en-US" sz="2160" baseline="-25000" dirty="0"/>
              <a:t>1</a:t>
            </a:r>
            <a:r>
              <a:rPr lang="en-US" altLang="en-US" sz="2160" dirty="0"/>
              <a:t>) – y</a:t>
            </a:r>
            <a:r>
              <a:rPr lang="en-US" altLang="en-US" sz="2160" baseline="-25000" dirty="0"/>
              <a:t>1</a:t>
            </a:r>
            <a:r>
              <a:rPr lang="en-US" altLang="en-US" sz="2160" dirty="0"/>
              <a:t>]</a:t>
            </a:r>
            <a:r>
              <a:rPr lang="en-US" altLang="en-US" sz="2160" dirty="0">
                <a:cs typeface="Arial" panose="020B0604020202020204" pitchFamily="34" charset="0"/>
              </a:rPr>
              <a:t>² + </a:t>
            </a:r>
            <a:r>
              <a:rPr lang="en-US" altLang="en-US" sz="2160" dirty="0"/>
              <a:t>[f(x</a:t>
            </a:r>
            <a:r>
              <a:rPr lang="en-US" altLang="en-US" sz="2160" baseline="-25000" dirty="0"/>
              <a:t>2</a:t>
            </a:r>
            <a:r>
              <a:rPr lang="en-US" altLang="en-US" sz="2160" dirty="0"/>
              <a:t>) – y</a:t>
            </a:r>
            <a:r>
              <a:rPr lang="en-US" altLang="en-US" sz="2160" baseline="-25000" dirty="0"/>
              <a:t>2</a:t>
            </a:r>
            <a:r>
              <a:rPr lang="en-US" altLang="en-US" sz="2160" dirty="0"/>
              <a:t>]² + … + [f(</a:t>
            </a:r>
            <a:r>
              <a:rPr lang="en-US" altLang="en-US" sz="2160" dirty="0" err="1"/>
              <a:t>x</a:t>
            </a:r>
            <a:r>
              <a:rPr lang="en-US" altLang="en-US" sz="2160" baseline="-25000" dirty="0" err="1"/>
              <a:t>n</a:t>
            </a:r>
            <a:r>
              <a:rPr lang="en-US" altLang="en-US" sz="2160" dirty="0"/>
              <a:t>) – </a:t>
            </a:r>
            <a:r>
              <a:rPr lang="en-US" altLang="en-US" sz="2160" dirty="0" err="1"/>
              <a:t>y</a:t>
            </a:r>
            <a:r>
              <a:rPr lang="en-US" altLang="en-US" sz="2160" baseline="-25000" dirty="0" err="1"/>
              <a:t>n</a:t>
            </a:r>
            <a:r>
              <a:rPr lang="en-US" altLang="en-US" sz="2160" dirty="0"/>
              <a:t>]²</a:t>
            </a:r>
          </a:p>
          <a:p>
            <a:pPr eaLnBrk="1" hangingPunct="1">
              <a:spcBef>
                <a:spcPct val="50000"/>
              </a:spcBef>
              <a:buFontTx/>
              <a:buChar char="•"/>
            </a:pPr>
            <a:r>
              <a:rPr lang="en-US" altLang="en-US" sz="2160" dirty="0"/>
              <a:t> E = [mx</a:t>
            </a:r>
            <a:r>
              <a:rPr lang="en-US" altLang="en-US" sz="2160" baseline="-25000" dirty="0"/>
              <a:t>1</a:t>
            </a:r>
            <a:r>
              <a:rPr lang="en-US" altLang="en-US" sz="2160" dirty="0"/>
              <a:t> + b – y</a:t>
            </a:r>
            <a:r>
              <a:rPr lang="en-US" altLang="en-US" sz="2160" baseline="-25000" dirty="0"/>
              <a:t>1</a:t>
            </a:r>
            <a:r>
              <a:rPr lang="en-US" altLang="en-US" sz="2160" dirty="0"/>
              <a:t>]</a:t>
            </a:r>
            <a:r>
              <a:rPr lang="en-US" altLang="en-US" sz="2160" dirty="0">
                <a:cs typeface="Arial" panose="020B0604020202020204" pitchFamily="34" charset="0"/>
              </a:rPr>
              <a:t>² + </a:t>
            </a:r>
            <a:r>
              <a:rPr lang="en-US" altLang="en-US" sz="2160" dirty="0"/>
              <a:t>[mx</a:t>
            </a:r>
            <a:r>
              <a:rPr lang="en-US" altLang="en-US" sz="2160" baseline="-25000" dirty="0"/>
              <a:t>2</a:t>
            </a:r>
            <a:r>
              <a:rPr lang="en-US" altLang="en-US" sz="2160" dirty="0"/>
              <a:t> + b – y</a:t>
            </a:r>
            <a:r>
              <a:rPr lang="en-US" altLang="en-US" sz="2160" baseline="-25000" dirty="0"/>
              <a:t>2</a:t>
            </a:r>
            <a:r>
              <a:rPr lang="en-US" altLang="en-US" sz="2160" dirty="0"/>
              <a:t>]² +…+ [</a:t>
            </a:r>
            <a:r>
              <a:rPr lang="en-US" altLang="en-US" sz="2160" dirty="0" err="1"/>
              <a:t>mx</a:t>
            </a:r>
            <a:r>
              <a:rPr lang="en-US" altLang="en-US" sz="2160" baseline="-25000" dirty="0" err="1"/>
              <a:t>n</a:t>
            </a:r>
            <a:r>
              <a:rPr lang="en-US" altLang="en-US" sz="2160" dirty="0"/>
              <a:t> + b – </a:t>
            </a:r>
            <a:r>
              <a:rPr lang="en-US" altLang="en-US" sz="2160" dirty="0" err="1"/>
              <a:t>y</a:t>
            </a:r>
            <a:r>
              <a:rPr lang="en-US" altLang="en-US" sz="2160" baseline="-25000" dirty="0" err="1"/>
              <a:t>n</a:t>
            </a:r>
            <a:r>
              <a:rPr lang="en-US" altLang="en-US" sz="2160" dirty="0"/>
              <a:t>]² </a:t>
            </a:r>
          </a:p>
          <a:p>
            <a:pPr eaLnBrk="1" hangingPunct="1">
              <a:spcBef>
                <a:spcPct val="50000"/>
              </a:spcBef>
              <a:buFontTx/>
              <a:buChar char="•"/>
            </a:pPr>
            <a:r>
              <a:rPr lang="en-US" altLang="en-US" sz="2160" dirty="0"/>
              <a:t> E= </a:t>
            </a:r>
            <a:r>
              <a:rPr lang="en-US" altLang="en-US" sz="2880" dirty="0">
                <a:cs typeface="Arial" panose="020B0604020202020204" pitchFamily="34" charset="0"/>
              </a:rPr>
              <a:t>∑(</a:t>
            </a:r>
            <a:r>
              <a:rPr lang="en-US" altLang="en-US" sz="2400" dirty="0">
                <a:cs typeface="Arial" panose="020B0604020202020204" pitchFamily="34" charset="0"/>
              </a:rPr>
              <a:t>mx</a:t>
            </a:r>
            <a:r>
              <a:rPr lang="en-US" altLang="en-US" sz="2400" baseline="-25000" dirty="0">
                <a:cs typeface="Arial" panose="020B0604020202020204" pitchFamily="34" charset="0"/>
              </a:rPr>
              <a:t>i</a:t>
            </a:r>
            <a:r>
              <a:rPr lang="en-US" altLang="en-US" sz="2400" dirty="0">
                <a:cs typeface="Arial" panose="020B0604020202020204" pitchFamily="34" charset="0"/>
              </a:rPr>
              <a:t>+ b – </a:t>
            </a:r>
            <a:r>
              <a:rPr lang="en-US" altLang="en-US" sz="2400" dirty="0" err="1">
                <a:cs typeface="Arial" panose="020B0604020202020204" pitchFamily="34" charset="0"/>
              </a:rPr>
              <a:t>y</a:t>
            </a:r>
            <a:r>
              <a:rPr lang="en-US" altLang="en-US" sz="2400" baseline="-25000" dirty="0" err="1">
                <a:cs typeface="Arial" panose="020B0604020202020204" pitchFamily="34" charset="0"/>
              </a:rPr>
              <a:t>i</a:t>
            </a:r>
            <a:r>
              <a:rPr lang="en-US" altLang="en-US" sz="2400" baseline="-25000" dirty="0">
                <a:cs typeface="Arial" panose="020B0604020202020204" pitchFamily="34" charset="0"/>
              </a:rPr>
              <a:t> </a:t>
            </a:r>
            <a:r>
              <a:rPr lang="en-US" altLang="en-US" sz="2400" dirty="0">
                <a:cs typeface="Arial" panose="020B0604020202020204" pitchFamily="34" charset="0"/>
              </a:rPr>
              <a:t>)²</a:t>
            </a:r>
            <a:r>
              <a:rPr lang="en-US" altLang="en-US" sz="960" dirty="0">
                <a:cs typeface="Arial" panose="020B0604020202020204" pitchFamily="34" charset="0"/>
              </a:rPr>
              <a:t> </a:t>
            </a:r>
            <a:endParaRPr lang="en-US" altLang="en-US" sz="2160" dirty="0">
              <a:cs typeface="Arial" panose="020B0604020202020204" pitchFamily="34" charset="0"/>
            </a:endParaRPr>
          </a:p>
        </p:txBody>
      </p:sp>
    </p:spTree>
    <p:extLst>
      <p:ext uri="{BB962C8B-B14F-4D97-AF65-F5344CB8AC3E}">
        <p14:creationId xmlns:p14="http://schemas.microsoft.com/office/powerpoint/2010/main" val="68805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19"/>
                                        </p:tgtEl>
                                        <p:attrNameLst>
                                          <p:attrName>r</p:attrName>
                                        </p:attrNameLst>
                                      </p:cBhvr>
                                    </p:animRot>
                                  </p:childTnLst>
                                </p:cTn>
                              </p:par>
                              <p:par>
                                <p:cTn id="11" presetID="26"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80">
                                          <p:stCondLst>
                                            <p:cond delay="0"/>
                                          </p:stCondLst>
                                        </p:cTn>
                                        <p:tgtEl>
                                          <p:spTgt spid="20"/>
                                        </p:tgtEl>
                                      </p:cBhvr>
                                    </p:animEffect>
                                    <p:anim calcmode="lin" valueType="num">
                                      <p:cBhvr>
                                        <p:cTn id="1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
                                        </p:tgtEl>
                                      </p:cBhvr>
                                      <p:to x="100000" y="60000"/>
                                    </p:animScale>
                                    <p:animScale>
                                      <p:cBhvr>
                                        <p:cTn id="20" dur="166" decel="50000">
                                          <p:stCondLst>
                                            <p:cond delay="676"/>
                                          </p:stCondLst>
                                        </p:cTn>
                                        <p:tgtEl>
                                          <p:spTgt spid="20"/>
                                        </p:tgtEl>
                                      </p:cBhvr>
                                      <p:to x="100000" y="100000"/>
                                    </p:animScale>
                                    <p:animScale>
                                      <p:cBhvr>
                                        <p:cTn id="21" dur="26">
                                          <p:stCondLst>
                                            <p:cond delay="1312"/>
                                          </p:stCondLst>
                                        </p:cTn>
                                        <p:tgtEl>
                                          <p:spTgt spid="20"/>
                                        </p:tgtEl>
                                      </p:cBhvr>
                                      <p:to x="100000" y="80000"/>
                                    </p:animScale>
                                    <p:animScale>
                                      <p:cBhvr>
                                        <p:cTn id="22" dur="166" decel="50000">
                                          <p:stCondLst>
                                            <p:cond delay="1338"/>
                                          </p:stCondLst>
                                        </p:cTn>
                                        <p:tgtEl>
                                          <p:spTgt spid="20"/>
                                        </p:tgtEl>
                                      </p:cBhvr>
                                      <p:to x="100000" y="100000"/>
                                    </p:animScale>
                                    <p:animScale>
                                      <p:cBhvr>
                                        <p:cTn id="23" dur="26">
                                          <p:stCondLst>
                                            <p:cond delay="1642"/>
                                          </p:stCondLst>
                                        </p:cTn>
                                        <p:tgtEl>
                                          <p:spTgt spid="20"/>
                                        </p:tgtEl>
                                      </p:cBhvr>
                                      <p:to x="100000" y="90000"/>
                                    </p:animScale>
                                    <p:animScale>
                                      <p:cBhvr>
                                        <p:cTn id="24" dur="166" decel="50000">
                                          <p:stCondLst>
                                            <p:cond delay="1668"/>
                                          </p:stCondLst>
                                        </p:cTn>
                                        <p:tgtEl>
                                          <p:spTgt spid="20"/>
                                        </p:tgtEl>
                                      </p:cBhvr>
                                      <p:to x="100000" y="100000"/>
                                    </p:animScale>
                                    <p:animScale>
                                      <p:cBhvr>
                                        <p:cTn id="25" dur="26">
                                          <p:stCondLst>
                                            <p:cond delay="1808"/>
                                          </p:stCondLst>
                                        </p:cTn>
                                        <p:tgtEl>
                                          <p:spTgt spid="20"/>
                                        </p:tgtEl>
                                      </p:cBhvr>
                                      <p:to x="100000" y="95000"/>
                                    </p:animScale>
                                    <p:animScale>
                                      <p:cBhvr>
                                        <p:cTn id="26" dur="166" decel="50000">
                                          <p:stCondLst>
                                            <p:cond delay="1834"/>
                                          </p:stCondLst>
                                        </p:cTn>
                                        <p:tgtEl>
                                          <p:spTgt spid="20"/>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anim calcmode="lin" valueType="num">
                                      <p:cBhvr additive="base">
                                        <p:cTn id="31"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1">
                                            <p:txEl>
                                              <p:pRg st="1" end="1"/>
                                            </p:txEl>
                                          </p:spTgt>
                                        </p:tgtEl>
                                        <p:attrNameLst>
                                          <p:attrName>style.visibility</p:attrName>
                                        </p:attrNameLst>
                                      </p:cBhvr>
                                      <p:to>
                                        <p:strVal val="visible"/>
                                      </p:to>
                                    </p:set>
                                    <p:anim calcmode="lin" valueType="num">
                                      <p:cBhvr additive="base">
                                        <p:cTn id="37"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
                                            <p:txEl>
                                              <p:pRg st="2" end="2"/>
                                            </p:txEl>
                                          </p:spTgt>
                                        </p:tgtEl>
                                        <p:attrNameLst>
                                          <p:attrName>style.visibility</p:attrName>
                                        </p:attrNameLst>
                                      </p:cBhvr>
                                      <p:to>
                                        <p:strVal val="visible"/>
                                      </p:to>
                                    </p:set>
                                    <p:anim calcmode="lin" valueType="num">
                                      <p:cBhvr additive="base">
                                        <p:cTn id="43"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1">
                                            <p:txEl>
                                              <p:pRg st="3" end="3"/>
                                            </p:txEl>
                                          </p:spTgt>
                                        </p:tgtEl>
                                        <p:attrNameLst>
                                          <p:attrName>style.visibility</p:attrName>
                                        </p:attrNameLst>
                                      </p:cBhvr>
                                      <p:to>
                                        <p:strVal val="visible"/>
                                      </p:to>
                                    </p:set>
                                    <p:anim calcmode="lin" valueType="num">
                                      <p:cBhvr additive="base">
                                        <p:cTn id="49" dur="500" fill="hold"/>
                                        <p:tgtEl>
                                          <p:spTgt spid="21">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1">
                                            <p:txEl>
                                              <p:pRg st="3" end="3"/>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6" presetClass="emph" presetSubtype="0" fill="hold" nodeType="afterEffect">
                                  <p:stCondLst>
                                    <p:cond delay="0"/>
                                  </p:stCondLst>
                                  <p:childTnLst>
                                    <p:animScale>
                                      <p:cBhvr>
                                        <p:cTn id="53" dur="2000" fill="hold"/>
                                        <p:tgtEl>
                                          <p:spTgt spid="21">
                                            <p:txEl>
                                              <p:pRg st="3" end="3"/>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A97587-DA8F-2B43-8A4B-8956F32984BD}"/>
              </a:ext>
            </a:extLst>
          </p:cNvPr>
          <p:cNvSpPr/>
          <p:nvPr/>
        </p:nvSpPr>
        <p:spPr>
          <a:xfrm>
            <a:off x="0" y="915279"/>
            <a:ext cx="12306925" cy="2569934"/>
          </a:xfrm>
          <a:prstGeom prst="rect">
            <a:avLst/>
          </a:prstGeom>
        </p:spPr>
        <p:txBody>
          <a:bodyPr wrap="square">
            <a:spAutoFit/>
          </a:bodyPr>
          <a:lstStyle/>
          <a:p>
            <a:r>
              <a:rPr lang="en-IN" sz="2300" dirty="0">
                <a:latin typeface="Garamond" panose="02020404030301010803" pitchFamily="18" charset="0"/>
              </a:rPr>
              <a:t>It is an iterative optimization algorithm used in machine learning to find the best results (minima of a curve).</a:t>
            </a:r>
          </a:p>
          <a:p>
            <a:r>
              <a:rPr lang="en-IN" sz="2300" dirty="0">
                <a:latin typeface="Garamond" panose="02020404030301010803" pitchFamily="18" charset="0"/>
              </a:rPr>
              <a:t>Gradient means the rate of inclination or declination of a slope. Descent means the instance of descending.</a:t>
            </a:r>
          </a:p>
          <a:p>
            <a:r>
              <a:rPr lang="en-IN" sz="2300" dirty="0">
                <a:latin typeface="Garamond" panose="02020404030301010803" pitchFamily="18" charset="0"/>
              </a:rPr>
              <a:t>The algorithm is iterative means that we need to get the results multiple times to get the most optimal result. The iterative quality of the gradient descent helps a under-fitted graph to make the graph fit optimally to the data.</a:t>
            </a:r>
          </a:p>
        </p:txBody>
      </p:sp>
      <p:pic>
        <p:nvPicPr>
          <p:cNvPr id="20482" name="Picture 2" descr="Image for post">
            <a:extLst>
              <a:ext uri="{FF2B5EF4-FFF2-40B4-BE49-F238E27FC236}">
                <a16:creationId xmlns:a16="http://schemas.microsoft.com/office/drawing/2014/main" id="{7AFF1DD4-1807-784E-9358-B1E84B8AB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931" y="3707985"/>
            <a:ext cx="7560039" cy="31500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971F450-5BAC-8347-9AD0-B3607529142C}"/>
              </a:ext>
            </a:extLst>
          </p:cNvPr>
          <p:cNvSpPr/>
          <p:nvPr/>
        </p:nvSpPr>
        <p:spPr>
          <a:xfrm>
            <a:off x="0" y="0"/>
            <a:ext cx="3283271" cy="630942"/>
          </a:xfrm>
          <a:prstGeom prst="rect">
            <a:avLst/>
          </a:prstGeom>
        </p:spPr>
        <p:txBody>
          <a:bodyPr wrap="none">
            <a:spAutoFit/>
          </a:bodyPr>
          <a:lstStyle/>
          <a:p>
            <a:r>
              <a:rPr lang="en-IN" sz="3500" dirty="0">
                <a:solidFill>
                  <a:srgbClr val="FF6700"/>
                </a:solidFill>
                <a:latin typeface="Garamond" panose="02020404030301010803" pitchFamily="18" charset="0"/>
                <a:ea typeface="+mj-ea"/>
                <a:cs typeface="Times New Roman" pitchFamily="18" charset="0"/>
              </a:rPr>
              <a:t>Gradient Descent</a:t>
            </a:r>
          </a:p>
        </p:txBody>
      </p:sp>
    </p:spTree>
    <p:extLst>
      <p:ext uri="{BB962C8B-B14F-4D97-AF65-F5344CB8AC3E}">
        <p14:creationId xmlns:p14="http://schemas.microsoft.com/office/powerpoint/2010/main" val="32788691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sp>
        <p:nvSpPr>
          <p:cNvPr id="6" name="Content Placeholder 2"/>
          <p:cNvSpPr>
            <a:spLocks noGrp="1"/>
          </p:cNvSpPr>
          <p:nvPr>
            <p:ph idx="1"/>
          </p:nvPr>
        </p:nvSpPr>
        <p:spPr>
          <a:xfrm>
            <a:off x="614863" y="890704"/>
            <a:ext cx="10784657" cy="5590904"/>
          </a:xfrm>
        </p:spPr>
        <p:txBody>
          <a:bodyPr>
            <a:normAutofit/>
          </a:bodyPr>
          <a:lstStyle/>
          <a:p>
            <a:r>
              <a:rPr lang="en-US" sz="2300" dirty="0">
                <a:latin typeface="Garamond" panose="02020404030301010803" pitchFamily="18" charset="0"/>
              </a:rPr>
              <a:t>GD can be used in a variety of settings to find the minimum value of functions (including non-linear functions) where a closed form solution is not available or not easily obtained</a:t>
            </a:r>
          </a:p>
          <a:p>
            <a:endParaRPr lang="en-US" sz="2300" dirty="0">
              <a:latin typeface="Garamond" panose="02020404030301010803" pitchFamily="18" charset="0"/>
            </a:endParaRPr>
          </a:p>
          <a:p>
            <a:r>
              <a:rPr lang="en-US" sz="2300" dirty="0">
                <a:latin typeface="Garamond" panose="02020404030301010803" pitchFamily="18" charset="0"/>
              </a:rPr>
              <a:t>Basic idea:</a:t>
            </a:r>
          </a:p>
          <a:p>
            <a:pPr lvl="1"/>
            <a:r>
              <a:rPr lang="en-US" sz="2300" dirty="0">
                <a:latin typeface="Garamond" panose="02020404030301010803" pitchFamily="18" charset="0"/>
              </a:rPr>
              <a:t>Given an objective function </a:t>
            </a:r>
            <a:r>
              <a:rPr lang="en-US" sz="2300" i="1" dirty="0">
                <a:latin typeface="Garamond" panose="02020404030301010803" pitchFamily="18" charset="0"/>
              </a:rPr>
              <a:t>J</a:t>
            </a:r>
            <a:r>
              <a:rPr lang="en-US" sz="2300" dirty="0">
                <a:latin typeface="Garamond" panose="02020404030301010803" pitchFamily="18" charset="0"/>
              </a:rPr>
              <a:t>(</a:t>
            </a:r>
            <a:r>
              <a:rPr lang="en-US" sz="2300" b="1" dirty="0">
                <a:latin typeface="Garamond" panose="02020404030301010803" pitchFamily="18" charset="0"/>
              </a:rPr>
              <a:t>w</a:t>
            </a:r>
            <a:r>
              <a:rPr lang="en-US" sz="2300" dirty="0">
                <a:latin typeface="Garamond" panose="02020404030301010803" pitchFamily="18" charset="0"/>
              </a:rPr>
              <a:t>), with w as a vector of variables </a:t>
            </a:r>
            <a:r>
              <a:rPr lang="en-US" sz="2300" i="1" dirty="0">
                <a:latin typeface="Garamond" panose="02020404030301010803" pitchFamily="18" charset="0"/>
              </a:rPr>
              <a:t>w</a:t>
            </a:r>
            <a:r>
              <a:rPr lang="en-US" sz="2300" baseline="-25000" dirty="0">
                <a:latin typeface="Garamond" panose="02020404030301010803" pitchFamily="18" charset="0"/>
              </a:rPr>
              <a:t>0</a:t>
            </a:r>
            <a:r>
              <a:rPr lang="en-US" sz="2300" dirty="0">
                <a:latin typeface="Garamond" panose="02020404030301010803" pitchFamily="18" charset="0"/>
              </a:rPr>
              <a:t>, </a:t>
            </a:r>
            <a:r>
              <a:rPr lang="en-US" sz="2300" i="1" dirty="0">
                <a:latin typeface="Garamond" panose="02020404030301010803" pitchFamily="18" charset="0"/>
              </a:rPr>
              <a:t>w</a:t>
            </a:r>
            <a:r>
              <a:rPr lang="en-US" sz="2300" baseline="-25000" dirty="0">
                <a:latin typeface="Garamond" panose="02020404030301010803" pitchFamily="18" charset="0"/>
              </a:rPr>
              <a:t>1</a:t>
            </a:r>
            <a:r>
              <a:rPr lang="en-US" sz="2300" dirty="0">
                <a:latin typeface="Garamond" panose="02020404030301010803" pitchFamily="18" charset="0"/>
              </a:rPr>
              <a:t>, …, </a:t>
            </a:r>
            <a:r>
              <a:rPr lang="en-US" sz="2300" i="1" dirty="0">
                <a:latin typeface="Garamond" panose="02020404030301010803" pitchFamily="18" charset="0"/>
              </a:rPr>
              <a:t>w</a:t>
            </a:r>
            <a:r>
              <a:rPr lang="en-US" sz="2300" i="1" baseline="-25000" dirty="0">
                <a:latin typeface="Garamond" panose="02020404030301010803" pitchFamily="18" charset="0"/>
              </a:rPr>
              <a:t>d</a:t>
            </a:r>
            <a:r>
              <a:rPr lang="en-US" sz="2300" dirty="0">
                <a:latin typeface="Garamond" panose="02020404030301010803" pitchFamily="18" charset="0"/>
              </a:rPr>
              <a:t>, </a:t>
            </a:r>
            <a:r>
              <a:rPr lang="en-US" sz="2300" dirty="0">
                <a:latin typeface="Garamond" panose="02020404030301010803" pitchFamily="18" charset="0"/>
                <a:sym typeface="Symbol" pitchFamily="18" charset="2"/>
              </a:rPr>
              <a:t>iteratively minimize </a:t>
            </a:r>
            <a:r>
              <a:rPr lang="en-US" sz="2300" i="1" dirty="0">
                <a:latin typeface="Garamond" panose="02020404030301010803" pitchFamily="18" charset="0"/>
                <a:sym typeface="Symbol" pitchFamily="18" charset="2"/>
              </a:rPr>
              <a:t>J</a:t>
            </a:r>
            <a:r>
              <a:rPr lang="en-US" sz="2300" dirty="0">
                <a:latin typeface="Garamond" panose="02020404030301010803" pitchFamily="18" charset="0"/>
                <a:sym typeface="Symbol" pitchFamily="18" charset="2"/>
              </a:rPr>
              <a:t>(</a:t>
            </a:r>
            <a:r>
              <a:rPr lang="en-US" sz="2300" b="1" dirty="0">
                <a:latin typeface="Garamond" panose="02020404030301010803" pitchFamily="18" charset="0"/>
                <a:sym typeface="Symbol" pitchFamily="18" charset="2"/>
              </a:rPr>
              <a:t>w</a:t>
            </a:r>
            <a:r>
              <a:rPr lang="en-US" sz="2300" dirty="0">
                <a:latin typeface="Garamond" panose="02020404030301010803" pitchFamily="18" charset="0"/>
                <a:sym typeface="Symbol" pitchFamily="18" charset="2"/>
              </a:rPr>
              <a:t>) by </a:t>
            </a:r>
            <a:r>
              <a:rPr lang="en-US" sz="2300" b="1" dirty="0">
                <a:solidFill>
                  <a:srgbClr val="990000"/>
                </a:solidFill>
                <a:latin typeface="Garamond" panose="02020404030301010803" pitchFamily="18" charset="0"/>
                <a:sym typeface="Symbol" pitchFamily="18" charset="2"/>
              </a:rPr>
              <a:t>finding the gradient</a:t>
            </a:r>
            <a:r>
              <a:rPr lang="en-US" sz="2300" dirty="0">
                <a:solidFill>
                  <a:srgbClr val="990000"/>
                </a:solidFill>
                <a:latin typeface="Garamond" panose="02020404030301010803" pitchFamily="18" charset="0"/>
                <a:sym typeface="Symbol" pitchFamily="18" charset="2"/>
              </a:rPr>
              <a:t> </a:t>
            </a:r>
            <a:r>
              <a:rPr lang="en-US" sz="2300" dirty="0">
                <a:latin typeface="Garamond" panose="02020404030301010803" pitchFamily="18" charset="0"/>
                <a:sym typeface="Symbol" pitchFamily="18" charset="2"/>
              </a:rPr>
              <a:t>of the function surface in the variable-space and </a:t>
            </a:r>
            <a:r>
              <a:rPr lang="en-US" sz="2300" b="1" dirty="0">
                <a:solidFill>
                  <a:srgbClr val="990000"/>
                </a:solidFill>
                <a:latin typeface="Garamond" panose="02020404030301010803" pitchFamily="18" charset="0"/>
                <a:sym typeface="Symbol" pitchFamily="18" charset="2"/>
              </a:rPr>
              <a:t>adjusting the variables </a:t>
            </a:r>
            <a:r>
              <a:rPr lang="en-US" sz="2300" dirty="0">
                <a:latin typeface="Garamond" panose="02020404030301010803" pitchFamily="18" charset="0"/>
                <a:sym typeface="Symbol" pitchFamily="18" charset="2"/>
              </a:rPr>
              <a:t>in the opposite direction</a:t>
            </a:r>
          </a:p>
          <a:p>
            <a:pPr lvl="1"/>
            <a:r>
              <a:rPr lang="en-US" sz="2300" dirty="0">
                <a:latin typeface="Garamond" panose="02020404030301010803" pitchFamily="18" charset="0"/>
                <a:sym typeface="Symbol" pitchFamily="18" charset="2"/>
              </a:rPr>
              <a:t>The gradient is a vector with each element representing the slope of the function in the direction of one of the variables</a:t>
            </a:r>
          </a:p>
          <a:p>
            <a:pPr lvl="1"/>
            <a:r>
              <a:rPr lang="en-US" altLang="en-US" sz="2300" dirty="0">
                <a:latin typeface="Garamond" panose="02020404030301010803" pitchFamily="18" charset="0"/>
              </a:rPr>
              <a:t>Each element is the partial derivative of function with respect to one of variables</a:t>
            </a:r>
          </a:p>
          <a:p>
            <a:pPr lvl="1"/>
            <a:endParaRPr lang="en-US" sz="2300" dirty="0">
              <a:latin typeface="Garamond" panose="02020404030301010803" pitchFamily="18" charset="0"/>
            </a:endParaRPr>
          </a:p>
        </p:txBody>
      </p:sp>
      <p:graphicFrame>
        <p:nvGraphicFramePr>
          <p:cNvPr id="11" name="Object 10"/>
          <p:cNvGraphicFramePr>
            <a:graphicFrameLocks noChangeAspect="1"/>
          </p:cNvGraphicFramePr>
          <p:nvPr/>
        </p:nvGraphicFramePr>
        <p:xfrm>
          <a:off x="1683153" y="4620943"/>
          <a:ext cx="7739767" cy="1112520"/>
        </p:xfrm>
        <a:graphic>
          <a:graphicData uri="http://schemas.openxmlformats.org/presentationml/2006/ole">
            <mc:AlternateContent xmlns:mc="http://schemas.openxmlformats.org/markup-compatibility/2006">
              <mc:Choice xmlns:v="urn:schemas-microsoft-com:vml" Requires="v">
                <p:oleObj name="Equation" r:id="rId3" imgW="3746160" imgH="482400" progId="Equation.3">
                  <p:embed/>
                </p:oleObj>
              </mc:Choice>
              <mc:Fallback>
                <p:oleObj name="Equation" r:id="rId3" imgW="3746160" imgH="482400" progId="Equation.3">
                  <p:embed/>
                  <p:pic>
                    <p:nvPicPr>
                      <p:cNvPr id="11"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3153" y="4620943"/>
                        <a:ext cx="7739767" cy="1112520"/>
                      </a:xfrm>
                      <a:prstGeom prst="rect">
                        <a:avLst/>
                      </a:prstGeom>
                      <a:noFill/>
                    </p:spPr>
                  </p:pic>
                </p:oleObj>
              </mc:Fallback>
            </mc:AlternateContent>
          </a:graphicData>
        </a:graphic>
      </p:graphicFrame>
    </p:spTree>
    <p:extLst>
      <p:ext uri="{BB962C8B-B14F-4D97-AF65-F5344CB8AC3E}">
        <p14:creationId xmlns:p14="http://schemas.microsoft.com/office/powerpoint/2010/main" val="2369346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pic>
        <p:nvPicPr>
          <p:cNvPr id="7" name="Picture 6" descr="quadratic 2D.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303" y="1643743"/>
            <a:ext cx="5690234" cy="4206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Content Placeholder 1"/>
          <p:cNvSpPr>
            <a:spLocks noGrp="1"/>
          </p:cNvSpPr>
          <p:nvPr>
            <p:ph idx="1"/>
          </p:nvPr>
        </p:nvSpPr>
        <p:spPr>
          <a:xfrm>
            <a:off x="1218601" y="777240"/>
            <a:ext cx="10332720" cy="5846656"/>
          </a:xfrm>
        </p:spPr>
        <p:txBody>
          <a:bodyPr>
            <a:normAutofit fontScale="92500" lnSpcReduction="20000"/>
          </a:bodyPr>
          <a:lstStyle/>
          <a:p>
            <a:r>
              <a:rPr lang="en-US" altLang="en-US" dirty="0"/>
              <a:t>An example - quadratic function in 2 variables:</a:t>
            </a:r>
          </a:p>
          <a:p>
            <a:pPr marL="350520" lvl="1" indent="-350520">
              <a:buSzPct val="75000"/>
              <a:buNone/>
            </a:pPr>
            <a:r>
              <a:rPr lang="en-US" altLang="en-US" i="1" dirty="0"/>
              <a:t>			  </a:t>
            </a:r>
          </a:p>
          <a:p>
            <a:pPr marL="350520" lvl="1" indent="-350520">
              <a:buSzPct val="75000"/>
              <a:buNone/>
            </a:pPr>
            <a:r>
              <a:rPr lang="en-US" altLang="en-US" sz="2880" i="1" dirty="0"/>
              <a:t>				f</a:t>
            </a:r>
            <a:r>
              <a:rPr lang="en-US" altLang="en-US" sz="2880" dirty="0"/>
              <a:t>(</a:t>
            </a:r>
            <a:r>
              <a:rPr lang="en-US" altLang="en-US" sz="2880" b="1" dirty="0"/>
              <a:t>x</a:t>
            </a:r>
            <a:r>
              <a:rPr lang="en-US" altLang="en-US" sz="2880" dirty="0"/>
              <a:t>) = </a:t>
            </a:r>
            <a:r>
              <a:rPr lang="en-US" altLang="en-US" sz="2880" i="1" dirty="0"/>
              <a:t>f</a:t>
            </a:r>
            <a:r>
              <a:rPr lang="en-US" altLang="en-US" sz="2880" dirty="0"/>
              <a:t>(</a:t>
            </a:r>
            <a:r>
              <a:rPr lang="en-US" altLang="en-US" sz="2880" i="1" dirty="0"/>
              <a:t>x</a:t>
            </a:r>
            <a:r>
              <a:rPr lang="en-US" altLang="en-US" sz="2880" baseline="-25000" dirty="0"/>
              <a:t>1</a:t>
            </a:r>
            <a:r>
              <a:rPr lang="en-US" altLang="en-US" sz="2880" i="1" dirty="0"/>
              <a:t>, x</a:t>
            </a:r>
            <a:r>
              <a:rPr lang="en-US" altLang="en-US" sz="2880" baseline="-25000" dirty="0"/>
              <a:t>2</a:t>
            </a:r>
            <a:r>
              <a:rPr lang="en-US" altLang="en-US" sz="2880" dirty="0"/>
              <a:t>) = x</a:t>
            </a:r>
            <a:r>
              <a:rPr lang="en-US" altLang="en-US" sz="2880" baseline="-25000" dirty="0"/>
              <a:t>1</a:t>
            </a:r>
            <a:r>
              <a:rPr lang="en-US" altLang="en-US" sz="2880" baseline="30000" dirty="0"/>
              <a:t>2</a:t>
            </a:r>
            <a:r>
              <a:rPr lang="en-US" altLang="en-US" sz="2880" dirty="0"/>
              <a:t> + x</a:t>
            </a:r>
            <a:r>
              <a:rPr lang="en-US" altLang="en-US" sz="2880" baseline="-25000" dirty="0"/>
              <a:t>1</a:t>
            </a:r>
            <a:r>
              <a:rPr lang="en-US" altLang="en-US" sz="2880" dirty="0"/>
              <a:t>x</a:t>
            </a:r>
            <a:r>
              <a:rPr lang="en-US" altLang="en-US" sz="2880" baseline="-25000" dirty="0"/>
              <a:t>2</a:t>
            </a:r>
            <a:r>
              <a:rPr lang="en-US" altLang="en-US" sz="2880" dirty="0"/>
              <a:t> + 3x</a:t>
            </a:r>
            <a:r>
              <a:rPr lang="en-US" altLang="en-US" sz="2880" baseline="-25000" dirty="0"/>
              <a:t>2</a:t>
            </a:r>
            <a:r>
              <a:rPr lang="en-US" altLang="en-US" sz="2880" baseline="30000" dirty="0"/>
              <a:t>2</a:t>
            </a:r>
            <a:endParaRPr lang="en-US" altLang="en-US" baseline="30000" dirty="0"/>
          </a:p>
          <a:p>
            <a:endParaRPr lang="en-US" altLang="en-US" i="1" dirty="0"/>
          </a:p>
          <a:p>
            <a:endParaRPr lang="en-US" altLang="en-US" i="1" dirty="0"/>
          </a:p>
          <a:p>
            <a:endParaRPr lang="en-US" altLang="en-US" i="1" dirty="0"/>
          </a:p>
          <a:p>
            <a:endParaRPr lang="en-US" altLang="en-US" i="1" dirty="0"/>
          </a:p>
          <a:p>
            <a:endParaRPr lang="en-US" altLang="en-US" i="1" dirty="0"/>
          </a:p>
          <a:p>
            <a:pPr>
              <a:buFont typeface="Monotype Sorts" pitchFamily="2" charset="2"/>
              <a:buNone/>
            </a:pPr>
            <a:endParaRPr lang="en-US" altLang="en-US" i="1" dirty="0"/>
          </a:p>
          <a:p>
            <a:endParaRPr lang="en-US" altLang="en-US" i="1" dirty="0"/>
          </a:p>
          <a:p>
            <a:endParaRPr lang="en-US" altLang="en-US" i="1" dirty="0"/>
          </a:p>
          <a:p>
            <a:endParaRPr lang="en-US" altLang="en-US" i="1" dirty="0"/>
          </a:p>
          <a:p>
            <a:endParaRPr lang="en-US" altLang="en-US" i="1" dirty="0"/>
          </a:p>
          <a:p>
            <a:r>
              <a:rPr lang="en-US" altLang="en-US" i="1" dirty="0"/>
              <a:t>f</a:t>
            </a:r>
            <a:r>
              <a:rPr lang="en-US" altLang="en-US" dirty="0"/>
              <a:t>(</a:t>
            </a:r>
            <a:r>
              <a:rPr lang="en-US" altLang="en-US" b="1" dirty="0"/>
              <a:t>x</a:t>
            </a:r>
            <a:r>
              <a:rPr lang="en-US" altLang="en-US" dirty="0"/>
              <a:t>) is minimum where </a:t>
            </a:r>
            <a:r>
              <a:rPr lang="en-US" altLang="en-US" dirty="0">
                <a:solidFill>
                  <a:srgbClr val="FF0000"/>
                </a:solidFill>
              </a:rPr>
              <a:t>gradient</a:t>
            </a:r>
            <a:r>
              <a:rPr lang="en-US" altLang="en-US" dirty="0"/>
              <a:t> of f(</a:t>
            </a:r>
            <a:r>
              <a:rPr lang="en-US" altLang="en-US" b="1" dirty="0"/>
              <a:t>x</a:t>
            </a:r>
            <a:r>
              <a:rPr lang="en-US" altLang="en-US" dirty="0"/>
              <a:t>) is zero in all directions</a:t>
            </a:r>
            <a:endParaRPr lang="en-US" altLang="en-US" i="1" dirty="0"/>
          </a:p>
        </p:txBody>
      </p:sp>
    </p:spTree>
    <p:extLst>
      <p:ext uri="{BB962C8B-B14F-4D97-AF65-F5344CB8AC3E}">
        <p14:creationId xmlns:p14="http://schemas.microsoft.com/office/powerpoint/2010/main" val="2373568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sp>
        <p:nvSpPr>
          <p:cNvPr id="6" name="Content Placeholder 1"/>
          <p:cNvSpPr>
            <a:spLocks noGrp="1"/>
          </p:cNvSpPr>
          <p:nvPr>
            <p:ph idx="1"/>
          </p:nvPr>
        </p:nvSpPr>
        <p:spPr>
          <a:xfrm>
            <a:off x="1066800" y="777241"/>
            <a:ext cx="10332720" cy="5893549"/>
          </a:xfrm>
        </p:spPr>
        <p:txBody>
          <a:bodyPr/>
          <a:lstStyle/>
          <a:p>
            <a:r>
              <a:rPr lang="en-US" altLang="en-US" sz="2880" dirty="0"/>
              <a:t>Gradient is a </a:t>
            </a:r>
            <a:r>
              <a:rPr lang="en-US" altLang="en-US" sz="2880" dirty="0">
                <a:solidFill>
                  <a:srgbClr val="FF0000"/>
                </a:solidFill>
              </a:rPr>
              <a:t>vector</a:t>
            </a:r>
          </a:p>
          <a:p>
            <a:pPr lvl="1"/>
            <a:r>
              <a:rPr lang="en-US" altLang="en-US" dirty="0"/>
              <a:t>Each element is the slope of function along direction of one of variables</a:t>
            </a:r>
          </a:p>
          <a:p>
            <a:pPr marL="457200" lvl="1" indent="0">
              <a:buNone/>
            </a:pPr>
            <a:endParaRPr lang="en-US" altLang="en-US" dirty="0"/>
          </a:p>
          <a:p>
            <a:pPr lvl="1"/>
            <a:r>
              <a:rPr lang="en-US" altLang="en-US" dirty="0"/>
              <a:t>Each element is the partial derivative of function with respect to one of variables</a:t>
            </a:r>
          </a:p>
          <a:p>
            <a:pPr lvl="1"/>
            <a:endParaRPr lang="en-US" altLang="en-US" dirty="0"/>
          </a:p>
          <a:p>
            <a:pPr lvl="1"/>
            <a:r>
              <a:rPr lang="en-US" altLang="en-US" dirty="0"/>
              <a:t>Example:</a:t>
            </a:r>
          </a:p>
        </p:txBody>
      </p:sp>
      <p:graphicFrame>
        <p:nvGraphicFramePr>
          <p:cNvPr id="9" name="Object 5"/>
          <p:cNvGraphicFramePr>
            <a:graphicFrameLocks noChangeAspect="1"/>
          </p:cNvGraphicFramePr>
          <p:nvPr/>
        </p:nvGraphicFramePr>
        <p:xfrm>
          <a:off x="1719943" y="3724015"/>
          <a:ext cx="8372474" cy="1697354"/>
        </p:xfrm>
        <a:graphic>
          <a:graphicData uri="http://schemas.openxmlformats.org/presentationml/2006/ole">
            <mc:AlternateContent xmlns:mc="http://schemas.openxmlformats.org/markup-compatibility/2006">
              <mc:Choice xmlns:v="urn:schemas-microsoft-com:vml" Requires="v">
                <p:oleObj name="Equation" r:id="rId3" imgW="3632200" imgH="736600" progId="Equation.3">
                  <p:embed/>
                </p:oleObj>
              </mc:Choice>
              <mc:Fallback>
                <p:oleObj name="Equation" r:id="rId3" imgW="3632200" imgH="736600" progId="Equation.3">
                  <p:embed/>
                  <p:pic>
                    <p:nvPicPr>
                      <p:cNvPr id="9"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9943" y="3724015"/>
                        <a:ext cx="8372474" cy="1697354"/>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372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791326" cy="766732"/>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Optimization</a:t>
            </a:r>
          </a:p>
        </p:txBody>
      </p:sp>
      <p:sp>
        <p:nvSpPr>
          <p:cNvPr id="4" name="Rectangle 3"/>
          <p:cNvSpPr/>
          <p:nvPr/>
        </p:nvSpPr>
        <p:spPr>
          <a:xfrm>
            <a:off x="615276" y="766732"/>
            <a:ext cx="10862849" cy="5324535"/>
          </a:xfrm>
          <a:prstGeom prst="rect">
            <a:avLst/>
          </a:prstGeom>
        </p:spPr>
        <p:txBody>
          <a:bodyPr wrap="square">
            <a:spAutoFit/>
          </a:bodyPr>
          <a:lstStyle/>
          <a:p>
            <a:r>
              <a:rPr lang="en-US" sz="2000" dirty="0">
                <a:latin typeface="Garamond" panose="02020404030301010803" pitchFamily="18" charset="0"/>
              </a:rPr>
              <a:t>US Federal Aviation Administration(FAA) Challenge:</a:t>
            </a:r>
          </a:p>
          <a:p>
            <a:pPr marL="342900" indent="-342900">
              <a:buFont typeface="Arial"/>
              <a:buChar char="•"/>
            </a:pPr>
            <a:r>
              <a:rPr lang="en-US" sz="2000" dirty="0">
                <a:latin typeface="Garamond" panose="02020404030301010803" pitchFamily="18" charset="0"/>
              </a:rPr>
              <a:t>Responsible for air traffic management</a:t>
            </a:r>
          </a:p>
          <a:p>
            <a:pPr marL="342900" indent="-342900">
              <a:buFont typeface="Arial"/>
              <a:buChar char="•"/>
            </a:pPr>
            <a:r>
              <a:rPr lang="en-US" sz="2000" dirty="0">
                <a:latin typeface="Garamond" panose="02020404030301010803" pitchFamily="18" charset="0"/>
              </a:rPr>
              <a:t>Large-scale weather systems reduce available air space</a:t>
            </a:r>
          </a:p>
          <a:p>
            <a:pPr marL="342900" indent="-342900">
              <a:buFont typeface="Arial"/>
              <a:buChar char="•"/>
            </a:pPr>
            <a:r>
              <a:rPr lang="en-US" sz="2000" dirty="0">
                <a:latin typeface="Garamond" panose="02020404030301010803" pitchFamily="18" charset="0"/>
              </a:rPr>
              <a:t>Developed Airspace Flow Programs to optimize ground delays for each individual flight when weather compromises flight routes</a:t>
            </a:r>
          </a:p>
          <a:p>
            <a:endParaRPr lang="en-US" sz="2000" dirty="0">
              <a:latin typeface="Garamond" panose="02020404030301010803" pitchFamily="18" charset="0"/>
            </a:endParaRPr>
          </a:p>
          <a:p>
            <a:r>
              <a:rPr lang="en-US" sz="2000" dirty="0">
                <a:latin typeface="Garamond" panose="02020404030301010803" pitchFamily="18" charset="0"/>
              </a:rPr>
              <a:t>Benefits:</a:t>
            </a:r>
          </a:p>
          <a:p>
            <a:pPr marL="891540" lvl="1" indent="-342900">
              <a:buFont typeface="Arial"/>
              <a:buChar char="•"/>
            </a:pPr>
            <a:r>
              <a:rPr lang="en-US" sz="2000" dirty="0">
                <a:latin typeface="Garamond" panose="02020404030301010803" pitchFamily="18" charset="0"/>
              </a:rPr>
              <a:t>Saved airlines $190 million in first 2-years of use</a:t>
            </a:r>
          </a:p>
          <a:p>
            <a:pPr marL="891540" lvl="1" indent="-342900">
              <a:buFont typeface="Arial"/>
              <a:buChar char="•"/>
            </a:pPr>
            <a:endParaRPr lang="en-US" sz="2000" dirty="0">
              <a:latin typeface="Garamond" panose="02020404030301010803" pitchFamily="18" charset="0"/>
            </a:endParaRPr>
          </a:p>
          <a:p>
            <a:pPr lvl="1"/>
            <a:endParaRPr lang="en-US" sz="2000" dirty="0">
              <a:latin typeface="Garamond" panose="02020404030301010803" pitchFamily="18" charset="0"/>
            </a:endParaRPr>
          </a:p>
          <a:p>
            <a:r>
              <a:rPr lang="en-US" sz="2000" dirty="0">
                <a:latin typeface="Garamond" panose="02020404030301010803" pitchFamily="18" charset="0"/>
              </a:rPr>
              <a:t>Netherland Railways Challenge:</a:t>
            </a:r>
          </a:p>
          <a:p>
            <a:pPr marL="342900" indent="-342900">
              <a:buFont typeface="Arial"/>
              <a:buChar char="•"/>
            </a:pPr>
            <a:r>
              <a:rPr lang="en-US" sz="2000" dirty="0">
                <a:latin typeface="Garamond" panose="02020404030301010803" pitchFamily="18" charset="0"/>
              </a:rPr>
              <a:t>Developed system to optimize 5,500 daily train routes</a:t>
            </a:r>
          </a:p>
          <a:p>
            <a:pPr marL="342900" indent="-342900">
              <a:buFont typeface="Arial"/>
              <a:buChar char="•"/>
            </a:pPr>
            <a:r>
              <a:rPr lang="en-US" sz="2000" dirty="0">
                <a:latin typeface="Garamond" panose="02020404030301010803" pitchFamily="18" charset="0"/>
              </a:rPr>
              <a:t>Creates efficient crew &amp; rolling stock schedules</a:t>
            </a:r>
          </a:p>
          <a:p>
            <a:endParaRPr lang="en-US" sz="2000" dirty="0">
              <a:latin typeface="Garamond" panose="02020404030301010803" pitchFamily="18" charset="0"/>
            </a:endParaRPr>
          </a:p>
          <a:p>
            <a:r>
              <a:rPr lang="en-US" sz="2000" dirty="0">
                <a:latin typeface="Garamond" panose="02020404030301010803" pitchFamily="18" charset="0"/>
              </a:rPr>
              <a:t>Benefits:</a:t>
            </a:r>
          </a:p>
          <a:p>
            <a:pPr marL="891540" lvl="1" indent="-342900">
              <a:buFont typeface="Arial"/>
              <a:buChar char="•"/>
            </a:pPr>
            <a:r>
              <a:rPr lang="en-US" sz="2000" dirty="0">
                <a:latin typeface="Garamond" panose="02020404030301010803" pitchFamily="18" charset="0"/>
              </a:rPr>
              <a:t>Increased profit by 40 million Euros</a:t>
            </a:r>
          </a:p>
          <a:p>
            <a:pPr marL="891540" lvl="1" indent="-342900">
              <a:buFont typeface="Arial"/>
              <a:buChar char="•"/>
            </a:pPr>
            <a:r>
              <a:rPr lang="en-US" sz="2000" dirty="0">
                <a:latin typeface="Garamond" panose="02020404030301010803" pitchFamily="18" charset="0"/>
              </a:rPr>
              <a:t>Improved on-time arrivals</a:t>
            </a:r>
          </a:p>
        </p:txBody>
      </p:sp>
    </p:spTree>
    <p:extLst>
      <p:ext uri="{BB962C8B-B14F-4D97-AF65-F5344CB8AC3E}">
        <p14:creationId xmlns:p14="http://schemas.microsoft.com/office/powerpoint/2010/main" val="4180994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pic>
        <p:nvPicPr>
          <p:cNvPr id="7" name="Picture 6" descr="quadratic 2D.png"/>
          <p:cNvPicPr>
            <a:picLocks noChangeAspect="1"/>
          </p:cNvPicPr>
          <p:nvPr/>
        </p:nvPicPr>
        <p:blipFill>
          <a:blip r:embed="rId3" cstate="print">
            <a:extLst>
              <a:ext uri="{28A0092B-C50C-407E-A947-70E740481C1C}">
                <a14:useLocalDpi xmlns:a14="http://schemas.microsoft.com/office/drawing/2010/main" val="0"/>
              </a:ext>
            </a:extLst>
          </a:blip>
          <a:srcRect t="13914" b="9277"/>
          <a:stretch>
            <a:fillRect/>
          </a:stretch>
        </p:blipFill>
        <p:spPr bwMode="auto">
          <a:xfrm>
            <a:off x="1889760" y="1600201"/>
            <a:ext cx="8112557" cy="4605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Content Placeholder 1"/>
          <p:cNvSpPr>
            <a:spLocks noGrp="1"/>
          </p:cNvSpPr>
          <p:nvPr>
            <p:ph idx="1"/>
          </p:nvPr>
        </p:nvSpPr>
        <p:spPr>
          <a:xfrm>
            <a:off x="792480" y="833303"/>
            <a:ext cx="13045440" cy="5394960"/>
          </a:xfrm>
        </p:spPr>
        <p:txBody>
          <a:bodyPr>
            <a:normAutofit/>
          </a:bodyPr>
          <a:lstStyle/>
          <a:p>
            <a:r>
              <a:rPr lang="en-US" altLang="en-US" sz="2880" dirty="0"/>
              <a:t>Gradient vector points in direction of steepest ascent of function</a:t>
            </a:r>
          </a:p>
        </p:txBody>
      </p:sp>
      <p:cxnSp>
        <p:nvCxnSpPr>
          <p:cNvPr id="10" name="Straight Arrow Connector 6"/>
          <p:cNvCxnSpPr>
            <a:cxnSpLocks noChangeShapeType="1"/>
          </p:cNvCxnSpPr>
          <p:nvPr/>
        </p:nvCxnSpPr>
        <p:spPr bwMode="auto">
          <a:xfrm rot="16200000" flipV="1">
            <a:off x="4632960" y="3276056"/>
            <a:ext cx="1920240" cy="274320"/>
          </a:xfrm>
          <a:prstGeom prst="straightConnector1">
            <a:avLst/>
          </a:prstGeom>
          <a:noFill/>
          <a:ln w="38100" algn="ctr">
            <a:solidFill>
              <a:srgbClr val="FF0000"/>
            </a:solidFill>
            <a:round/>
            <a:headEnd/>
            <a:tailEnd type="stealth" w="lg" len="lg"/>
          </a:ln>
          <a:extLst>
            <a:ext uri="{909E8E84-426E-40dd-AFC4-6F175D3DCCD1}">
              <a14:hiddenFill xmlns:a14="http://schemas.microsoft.com/office/drawing/2010/main" xmlns="">
                <a:noFill/>
              </a14:hiddenFill>
            </a:ext>
          </a:extLst>
        </p:spPr>
      </p:cxnSp>
      <p:cxnSp>
        <p:nvCxnSpPr>
          <p:cNvPr id="11" name="Straight Arrow Connector 7"/>
          <p:cNvCxnSpPr>
            <a:cxnSpLocks noChangeShapeType="1"/>
          </p:cNvCxnSpPr>
          <p:nvPr/>
        </p:nvCxnSpPr>
        <p:spPr bwMode="auto">
          <a:xfrm rot="5400000" flipH="1" flipV="1">
            <a:off x="5547360" y="3733256"/>
            <a:ext cx="822960" cy="457200"/>
          </a:xfrm>
          <a:prstGeom prst="straightConnector1">
            <a:avLst/>
          </a:prstGeom>
          <a:noFill/>
          <a:ln w="38100" algn="ctr">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12" name="Straight Arrow Connector 8"/>
          <p:cNvCxnSpPr>
            <a:cxnSpLocks noChangeShapeType="1"/>
          </p:cNvCxnSpPr>
          <p:nvPr/>
        </p:nvCxnSpPr>
        <p:spPr bwMode="auto">
          <a:xfrm rot="16200000" flipV="1">
            <a:off x="4770120" y="3413216"/>
            <a:ext cx="1188720" cy="731520"/>
          </a:xfrm>
          <a:prstGeom prst="straightConnector1">
            <a:avLst/>
          </a:prstGeom>
          <a:noFill/>
          <a:ln w="38100" algn="ctr">
            <a:solidFill>
              <a:schemeClr val="tx1"/>
            </a:solidFill>
            <a:round/>
            <a:headEnd/>
            <a:tailEnd type="stealth" w="lg" len="lg"/>
          </a:ln>
          <a:extLst>
            <a:ext uri="{909E8E84-426E-40dd-AFC4-6F175D3DCCD1}">
              <a14:hiddenFill xmlns:a14="http://schemas.microsoft.com/office/drawing/2010/main" xmlns="">
                <a:noFill/>
              </a14:hiddenFill>
            </a:ext>
          </a:extLst>
        </p:spPr>
      </p:cxnSp>
      <p:graphicFrame>
        <p:nvGraphicFramePr>
          <p:cNvPr id="13" name="Object 8"/>
          <p:cNvGraphicFramePr>
            <a:graphicFrameLocks noChangeAspect="1"/>
          </p:cNvGraphicFramePr>
          <p:nvPr/>
        </p:nvGraphicFramePr>
        <p:xfrm>
          <a:off x="6097906" y="3076034"/>
          <a:ext cx="1552574" cy="382904"/>
        </p:xfrm>
        <a:graphic>
          <a:graphicData uri="http://schemas.openxmlformats.org/presentationml/2006/ole">
            <mc:AlternateContent xmlns:mc="http://schemas.openxmlformats.org/markup-compatibility/2006">
              <mc:Choice xmlns:v="urn:schemas-microsoft-com:vml" Requires="v">
                <p:oleObj name="Equation" r:id="rId4" imgW="875920" imgH="215806" progId="Equation.3">
                  <p:embed/>
                </p:oleObj>
              </mc:Choice>
              <mc:Fallback>
                <p:oleObj name="Equation" r:id="rId4" imgW="875920" imgH="215806" progId="Equation.3">
                  <p:embed/>
                  <p:pic>
                    <p:nvPicPr>
                      <p:cNvPr id="13"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7906" y="3076034"/>
                        <a:ext cx="1552574" cy="382904"/>
                      </a:xfrm>
                      <a:prstGeom prst="rect">
                        <a:avLst/>
                      </a:prstGeom>
                      <a:solidFill>
                        <a:schemeClr val="bg1"/>
                      </a:solidFill>
                      <a:ln w="9525">
                        <a:solidFill>
                          <a:schemeClr val="tx1"/>
                        </a:solidFill>
                        <a:miter lim="800000"/>
                        <a:headEnd/>
                        <a:tailEnd/>
                      </a:ln>
                    </p:spPr>
                  </p:pic>
                </p:oleObj>
              </mc:Fallback>
            </mc:AlternateContent>
          </a:graphicData>
        </a:graphic>
      </p:graphicFrame>
      <p:graphicFrame>
        <p:nvGraphicFramePr>
          <p:cNvPr id="14" name="Object 9"/>
          <p:cNvGraphicFramePr>
            <a:graphicFrameLocks noChangeAspect="1"/>
          </p:cNvGraphicFramePr>
          <p:nvPr/>
        </p:nvGraphicFramePr>
        <p:xfrm>
          <a:off x="5265420" y="4447634"/>
          <a:ext cx="1013460" cy="382904"/>
        </p:xfrm>
        <a:graphic>
          <a:graphicData uri="http://schemas.openxmlformats.org/presentationml/2006/ole">
            <mc:AlternateContent xmlns:mc="http://schemas.openxmlformats.org/markup-compatibility/2006">
              <mc:Choice xmlns:v="urn:schemas-microsoft-com:vml" Requires="v">
                <p:oleObj name="Equation" r:id="rId6" imgW="571252" imgH="215806" progId="Equation.3">
                  <p:embed/>
                </p:oleObj>
              </mc:Choice>
              <mc:Fallback>
                <p:oleObj name="Equation" r:id="rId6" imgW="571252" imgH="215806" progId="Equation.3">
                  <p:embed/>
                  <p:pic>
                    <p:nvPicPr>
                      <p:cNvPr id="14"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5420" y="4447634"/>
                        <a:ext cx="1013460" cy="382904"/>
                      </a:xfrm>
                      <a:prstGeom prst="rect">
                        <a:avLst/>
                      </a:prstGeom>
                      <a:solidFill>
                        <a:schemeClr val="bg1"/>
                      </a:solidFill>
                      <a:ln w="9525">
                        <a:solidFill>
                          <a:schemeClr val="tx1"/>
                        </a:solidFill>
                        <a:miter lim="800000"/>
                        <a:headEnd/>
                        <a:tailEnd/>
                      </a:ln>
                    </p:spPr>
                  </p:pic>
                </p:oleObj>
              </mc:Fallback>
            </mc:AlternateContent>
          </a:graphicData>
        </a:graphic>
      </p:graphicFrame>
      <p:graphicFrame>
        <p:nvGraphicFramePr>
          <p:cNvPr id="15" name="Object 11"/>
          <p:cNvGraphicFramePr>
            <a:graphicFrameLocks noChangeAspect="1"/>
          </p:cNvGraphicFramePr>
          <p:nvPr/>
        </p:nvGraphicFramePr>
        <p:xfrm>
          <a:off x="4998722" y="1978754"/>
          <a:ext cx="1148716" cy="382904"/>
        </p:xfrm>
        <a:graphic>
          <a:graphicData uri="http://schemas.openxmlformats.org/presentationml/2006/ole">
            <mc:AlternateContent xmlns:mc="http://schemas.openxmlformats.org/markup-compatibility/2006">
              <mc:Choice xmlns:v="urn:schemas-microsoft-com:vml" Requires="v">
                <p:oleObj name="Equation" r:id="rId8" imgW="647419" imgH="215806" progId="Equation.3">
                  <p:embed/>
                </p:oleObj>
              </mc:Choice>
              <mc:Fallback>
                <p:oleObj name="Equation" r:id="rId8" imgW="647419" imgH="215806" progId="Equation.3">
                  <p:embed/>
                  <p:pic>
                    <p:nvPicPr>
                      <p:cNvPr id="15"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98722" y="1978754"/>
                        <a:ext cx="1148716" cy="382904"/>
                      </a:xfrm>
                      <a:prstGeom prst="rect">
                        <a:avLst/>
                      </a:prstGeom>
                      <a:solidFill>
                        <a:schemeClr val="bg1"/>
                      </a:solidFill>
                      <a:ln w="9525">
                        <a:solidFill>
                          <a:schemeClr val="tx1"/>
                        </a:solidFill>
                        <a:miter lim="800000"/>
                        <a:headEnd/>
                        <a:tailEnd/>
                      </a:ln>
                    </p:spPr>
                  </p:pic>
                </p:oleObj>
              </mc:Fallback>
            </mc:AlternateContent>
          </a:graphicData>
        </a:graphic>
      </p:graphicFrame>
      <p:graphicFrame>
        <p:nvGraphicFramePr>
          <p:cNvPr id="16" name="Object 12"/>
          <p:cNvGraphicFramePr>
            <a:graphicFrameLocks noChangeAspect="1"/>
          </p:cNvGraphicFramePr>
          <p:nvPr/>
        </p:nvGraphicFramePr>
        <p:xfrm>
          <a:off x="3331846" y="3076034"/>
          <a:ext cx="1575434" cy="382904"/>
        </p:xfrm>
        <a:graphic>
          <a:graphicData uri="http://schemas.openxmlformats.org/presentationml/2006/ole">
            <mc:AlternateContent xmlns:mc="http://schemas.openxmlformats.org/markup-compatibility/2006">
              <mc:Choice xmlns:v="urn:schemas-microsoft-com:vml" Requires="v">
                <p:oleObj name="Equation" r:id="rId10" imgW="888614" imgH="215806" progId="Equation.3">
                  <p:embed/>
                </p:oleObj>
              </mc:Choice>
              <mc:Fallback>
                <p:oleObj name="Equation" r:id="rId10" imgW="888614" imgH="215806" progId="Equation.3">
                  <p:embed/>
                  <p:pic>
                    <p:nvPicPr>
                      <p:cNvPr id="16" name="Object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31846" y="3076034"/>
                        <a:ext cx="1575434" cy="382904"/>
                      </a:xfrm>
                      <a:prstGeom prst="rect">
                        <a:avLst/>
                      </a:prstGeom>
                      <a:solidFill>
                        <a:schemeClr val="bg1"/>
                      </a:solidFill>
                      <a:ln w="9525">
                        <a:solidFill>
                          <a:schemeClr val="tx1"/>
                        </a:solidFill>
                        <a:miter lim="800000"/>
                        <a:headEnd/>
                        <a:tailEnd/>
                      </a:ln>
                    </p:spPr>
                  </p:pic>
                </p:oleObj>
              </mc:Fallback>
            </mc:AlternateContent>
          </a:graphicData>
        </a:graphic>
      </p:graphicFrame>
    </p:spTree>
    <p:extLst>
      <p:ext uri="{BB962C8B-B14F-4D97-AF65-F5344CB8AC3E}">
        <p14:creationId xmlns:p14="http://schemas.microsoft.com/office/powerpoint/2010/main" val="809780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sp>
        <p:nvSpPr>
          <p:cNvPr id="5" name="Content Placeholder 1"/>
          <p:cNvSpPr>
            <a:spLocks noGrp="1"/>
          </p:cNvSpPr>
          <p:nvPr>
            <p:ph idx="1"/>
          </p:nvPr>
        </p:nvSpPr>
        <p:spPr>
          <a:xfrm>
            <a:off x="975361" y="944078"/>
            <a:ext cx="10129626" cy="5943600"/>
          </a:xfrm>
        </p:spPr>
        <p:txBody>
          <a:bodyPr/>
          <a:lstStyle/>
          <a:p>
            <a:pPr marL="0" lvl="1" indent="0">
              <a:buClr>
                <a:schemeClr val="accent2"/>
              </a:buClr>
              <a:buNone/>
              <a:defRPr/>
            </a:pPr>
            <a:r>
              <a:rPr lang="en-US" sz="2640" b="1" dirty="0">
                <a:latin typeface="Garamond" panose="02020404030301010803" pitchFamily="18" charset="0"/>
              </a:rPr>
              <a:t>Given an objective (e.g., error) function </a:t>
            </a:r>
            <a:r>
              <a:rPr lang="en-US" sz="2640" b="1" i="1" dirty="0">
                <a:latin typeface="Garamond" panose="02020404030301010803" pitchFamily="18" charset="0"/>
                <a:sym typeface="Symbol"/>
              </a:rPr>
              <a:t>E</a:t>
            </a:r>
            <a:r>
              <a:rPr lang="en-US" sz="2640" b="1" dirty="0">
                <a:latin typeface="Garamond" panose="02020404030301010803" pitchFamily="18" charset="0"/>
                <a:sym typeface="Symbol"/>
              </a:rPr>
              <a:t>(w) = E(</a:t>
            </a:r>
            <a:r>
              <a:rPr lang="en-US" sz="2640" b="1" i="1" dirty="0">
                <a:latin typeface="Garamond" panose="02020404030301010803" pitchFamily="18" charset="0"/>
              </a:rPr>
              <a:t>w</a:t>
            </a:r>
            <a:r>
              <a:rPr lang="en-US" sz="2640" b="1" baseline="-25000" dirty="0">
                <a:latin typeface="Garamond" panose="02020404030301010803" pitchFamily="18" charset="0"/>
              </a:rPr>
              <a:t>0</a:t>
            </a:r>
            <a:r>
              <a:rPr lang="en-US" sz="2640" b="1" dirty="0">
                <a:latin typeface="Garamond" panose="02020404030301010803" pitchFamily="18" charset="0"/>
              </a:rPr>
              <a:t>, </a:t>
            </a:r>
            <a:r>
              <a:rPr lang="en-US" sz="2640" b="1" i="1" dirty="0">
                <a:latin typeface="Garamond" panose="02020404030301010803" pitchFamily="18" charset="0"/>
              </a:rPr>
              <a:t>w</a:t>
            </a:r>
            <a:r>
              <a:rPr lang="en-US" sz="2640" b="1" baseline="-25000" dirty="0">
                <a:latin typeface="Garamond" panose="02020404030301010803" pitchFamily="18" charset="0"/>
              </a:rPr>
              <a:t>1</a:t>
            </a:r>
            <a:r>
              <a:rPr lang="en-US" sz="2640" b="1" dirty="0">
                <a:latin typeface="Garamond" panose="02020404030301010803" pitchFamily="18" charset="0"/>
              </a:rPr>
              <a:t>, …, </a:t>
            </a:r>
            <a:r>
              <a:rPr lang="en-US" sz="2640" b="1" i="1" dirty="0" err="1">
                <a:latin typeface="Garamond" panose="02020404030301010803" pitchFamily="18" charset="0"/>
              </a:rPr>
              <a:t>w</a:t>
            </a:r>
            <a:r>
              <a:rPr lang="en-US" sz="2640" b="1" i="1" baseline="-25000" dirty="0" err="1">
                <a:latin typeface="Garamond" panose="02020404030301010803" pitchFamily="18" charset="0"/>
              </a:rPr>
              <a:t>d</a:t>
            </a:r>
            <a:r>
              <a:rPr lang="en-US" sz="2640" b="1" dirty="0">
                <a:latin typeface="Garamond" panose="02020404030301010803" pitchFamily="18" charset="0"/>
              </a:rPr>
              <a:t>)</a:t>
            </a:r>
          </a:p>
          <a:p>
            <a:pPr>
              <a:defRPr/>
            </a:pPr>
            <a:endParaRPr lang="en-US" sz="1680" dirty="0">
              <a:latin typeface="Garamond" panose="02020404030301010803" pitchFamily="18" charset="0"/>
            </a:endParaRPr>
          </a:p>
          <a:p>
            <a:pPr>
              <a:defRPr/>
            </a:pPr>
            <a:r>
              <a:rPr lang="en-US" dirty="0">
                <a:latin typeface="Garamond" panose="02020404030301010803" pitchFamily="18" charset="0"/>
              </a:rPr>
              <a:t>Process (follow the gradient </a:t>
            </a:r>
            <a:r>
              <a:rPr lang="en-US" i="1" dirty="0">
                <a:latin typeface="Garamond" panose="02020404030301010803" pitchFamily="18" charset="0"/>
              </a:rPr>
              <a:t>downhill</a:t>
            </a:r>
            <a:r>
              <a:rPr lang="en-US" dirty="0">
                <a:latin typeface="Garamond" panose="02020404030301010803" pitchFamily="18" charset="0"/>
              </a:rPr>
              <a:t>):</a:t>
            </a:r>
          </a:p>
          <a:p>
            <a:pPr marL="1165860" lvl="1" indent="-617220">
              <a:buFont typeface="+mj-lt"/>
              <a:buAutoNum type="arabicPeriod"/>
              <a:defRPr/>
            </a:pPr>
            <a:r>
              <a:rPr lang="en-US" dirty="0">
                <a:latin typeface="Garamond" panose="02020404030301010803" pitchFamily="18" charset="0"/>
              </a:rPr>
              <a:t>Pick an initial set of weights (random):</a:t>
            </a:r>
            <a:r>
              <a:rPr lang="en-US" sz="2880" dirty="0">
                <a:latin typeface="Garamond" panose="02020404030301010803" pitchFamily="18" charset="0"/>
              </a:rPr>
              <a:t>	</a:t>
            </a:r>
            <a:r>
              <a:rPr lang="en-US" sz="2880" b="1" dirty="0">
                <a:latin typeface="Garamond" panose="02020404030301010803" pitchFamily="18" charset="0"/>
              </a:rPr>
              <a:t>w</a:t>
            </a:r>
            <a:r>
              <a:rPr lang="en-US" sz="2880" dirty="0">
                <a:latin typeface="Garamond" panose="02020404030301010803" pitchFamily="18" charset="0"/>
              </a:rPr>
              <a:t> = (</a:t>
            </a:r>
            <a:r>
              <a:rPr lang="en-US" sz="2880" i="1" dirty="0">
                <a:latin typeface="Garamond" panose="02020404030301010803" pitchFamily="18" charset="0"/>
              </a:rPr>
              <a:t>w</a:t>
            </a:r>
            <a:r>
              <a:rPr lang="en-US" sz="2880" baseline="-25000" dirty="0">
                <a:latin typeface="Garamond" panose="02020404030301010803" pitchFamily="18" charset="0"/>
              </a:rPr>
              <a:t>0</a:t>
            </a:r>
            <a:r>
              <a:rPr lang="en-US" sz="2880" dirty="0">
                <a:latin typeface="Garamond" panose="02020404030301010803" pitchFamily="18" charset="0"/>
              </a:rPr>
              <a:t>, </a:t>
            </a:r>
            <a:r>
              <a:rPr lang="en-US" sz="2880" i="1" dirty="0">
                <a:latin typeface="Garamond" panose="02020404030301010803" pitchFamily="18" charset="0"/>
              </a:rPr>
              <a:t>w</a:t>
            </a:r>
            <a:r>
              <a:rPr lang="en-US" sz="2880" baseline="-25000" dirty="0">
                <a:latin typeface="Garamond" panose="02020404030301010803" pitchFamily="18" charset="0"/>
              </a:rPr>
              <a:t>1</a:t>
            </a:r>
            <a:r>
              <a:rPr lang="en-US" sz="2880" dirty="0">
                <a:latin typeface="Garamond" panose="02020404030301010803" pitchFamily="18" charset="0"/>
              </a:rPr>
              <a:t>, …, </a:t>
            </a:r>
            <a:r>
              <a:rPr lang="en-US" sz="2880" i="1" dirty="0">
                <a:latin typeface="Garamond" panose="02020404030301010803" pitchFamily="18" charset="0"/>
              </a:rPr>
              <a:t>w</a:t>
            </a:r>
            <a:r>
              <a:rPr lang="en-US" sz="2880" i="1" baseline="-25000" dirty="0">
                <a:latin typeface="Garamond" panose="02020404030301010803" pitchFamily="18" charset="0"/>
              </a:rPr>
              <a:t>d</a:t>
            </a:r>
            <a:r>
              <a:rPr lang="en-US" sz="2880" dirty="0">
                <a:latin typeface="Garamond" panose="02020404030301010803" pitchFamily="18" charset="0"/>
              </a:rPr>
              <a:t>)</a:t>
            </a:r>
          </a:p>
          <a:p>
            <a:pPr marL="1165860" lvl="1" indent="-617220">
              <a:buFont typeface="+mj-lt"/>
              <a:buAutoNum type="arabicPeriod"/>
              <a:defRPr/>
            </a:pPr>
            <a:r>
              <a:rPr lang="en-US" dirty="0">
                <a:latin typeface="Garamond" panose="02020404030301010803" pitchFamily="18" charset="0"/>
              </a:rPr>
              <a:t>Determine the descent direction:</a:t>
            </a:r>
            <a:r>
              <a:rPr lang="en-US" sz="2880" dirty="0">
                <a:latin typeface="Garamond" panose="02020404030301010803" pitchFamily="18" charset="0"/>
              </a:rPr>
              <a:t>		-</a:t>
            </a:r>
            <a:r>
              <a:rPr lang="en-US" sz="2880" dirty="0">
                <a:latin typeface="Garamond" panose="02020404030301010803" pitchFamily="18" charset="0"/>
                <a:sym typeface="Symbol"/>
              </a:rPr>
              <a:t></a:t>
            </a:r>
            <a:r>
              <a:rPr lang="en-US" sz="2880" i="1" dirty="0">
                <a:latin typeface="Garamond" panose="02020404030301010803" pitchFamily="18" charset="0"/>
                <a:sym typeface="Symbol"/>
              </a:rPr>
              <a:t>E</a:t>
            </a:r>
            <a:r>
              <a:rPr lang="en-US" sz="2880" dirty="0">
                <a:latin typeface="Garamond" panose="02020404030301010803" pitchFamily="18" charset="0"/>
                <a:sym typeface="Symbol"/>
              </a:rPr>
              <a:t>(</a:t>
            </a:r>
            <a:r>
              <a:rPr lang="en-US" sz="2880" b="1" dirty="0" err="1">
                <a:latin typeface="Garamond" panose="02020404030301010803" pitchFamily="18" charset="0"/>
                <a:sym typeface="Symbol"/>
              </a:rPr>
              <a:t>w</a:t>
            </a:r>
            <a:r>
              <a:rPr lang="en-US" sz="2880" baseline="30000" dirty="0" err="1">
                <a:latin typeface="Garamond" panose="02020404030301010803" pitchFamily="18" charset="0"/>
                <a:sym typeface="Symbol"/>
              </a:rPr>
              <a:t>t</a:t>
            </a:r>
            <a:r>
              <a:rPr lang="en-US" sz="2880" dirty="0">
                <a:latin typeface="Garamond" panose="02020404030301010803" pitchFamily="18" charset="0"/>
                <a:sym typeface="Symbol"/>
              </a:rPr>
              <a:t>)</a:t>
            </a:r>
          </a:p>
          <a:p>
            <a:pPr marL="1165860" lvl="1" indent="-617220">
              <a:buFont typeface="+mj-lt"/>
              <a:buAutoNum type="arabicPeriod"/>
              <a:defRPr/>
            </a:pPr>
            <a:r>
              <a:rPr lang="en-US" dirty="0">
                <a:latin typeface="Garamond" panose="02020404030301010803" pitchFamily="18" charset="0"/>
                <a:sym typeface="Symbol"/>
              </a:rPr>
              <a:t>Choose a learning rate:</a:t>
            </a:r>
            <a:r>
              <a:rPr lang="en-US" sz="2880" dirty="0">
                <a:latin typeface="Garamond" panose="02020404030301010803" pitchFamily="18" charset="0"/>
                <a:sym typeface="Symbol"/>
              </a:rPr>
              <a:t>			</a:t>
            </a:r>
            <a:r>
              <a:rPr lang="en-US" sz="2880" i="1" dirty="0">
                <a:latin typeface="Garamond" panose="02020404030301010803" pitchFamily="18" charset="0"/>
                <a:sym typeface="Symbol"/>
              </a:rPr>
              <a:t></a:t>
            </a:r>
          </a:p>
          <a:p>
            <a:pPr marL="1165860" lvl="1" indent="-617220">
              <a:buFont typeface="+mj-lt"/>
              <a:buAutoNum type="arabicPeriod"/>
              <a:defRPr/>
            </a:pPr>
            <a:r>
              <a:rPr lang="en-US" dirty="0">
                <a:latin typeface="Garamond" panose="02020404030301010803" pitchFamily="18" charset="0"/>
              </a:rPr>
              <a:t>Update your position:</a:t>
            </a:r>
            <a:r>
              <a:rPr lang="en-US" sz="2880" dirty="0">
                <a:latin typeface="Garamond" panose="02020404030301010803" pitchFamily="18" charset="0"/>
              </a:rPr>
              <a:t>			</a:t>
            </a:r>
            <a:r>
              <a:rPr lang="en-US" sz="2880" b="1" dirty="0">
                <a:latin typeface="Garamond" panose="02020404030301010803" pitchFamily="18" charset="0"/>
              </a:rPr>
              <a:t>w</a:t>
            </a:r>
            <a:r>
              <a:rPr lang="en-US" sz="2880" baseline="30000" dirty="0">
                <a:latin typeface="Garamond" panose="02020404030301010803" pitchFamily="18" charset="0"/>
              </a:rPr>
              <a:t>t+1</a:t>
            </a:r>
            <a:r>
              <a:rPr lang="en-US" sz="2880" dirty="0">
                <a:latin typeface="Garamond" panose="02020404030301010803" pitchFamily="18" charset="0"/>
              </a:rPr>
              <a:t> = </a:t>
            </a:r>
            <a:r>
              <a:rPr lang="en-US" sz="2880" b="1" dirty="0" err="1">
                <a:latin typeface="Garamond" panose="02020404030301010803" pitchFamily="18" charset="0"/>
              </a:rPr>
              <a:t>w</a:t>
            </a:r>
            <a:r>
              <a:rPr lang="en-US" sz="2880" baseline="30000" dirty="0" err="1">
                <a:latin typeface="Garamond" panose="02020404030301010803" pitchFamily="18" charset="0"/>
              </a:rPr>
              <a:t>t</a:t>
            </a:r>
            <a:r>
              <a:rPr lang="en-US" sz="2880" dirty="0">
                <a:latin typeface="Garamond" panose="02020404030301010803" pitchFamily="18" charset="0"/>
              </a:rPr>
              <a:t> - </a:t>
            </a:r>
            <a:r>
              <a:rPr lang="en-US" sz="2880" i="1" dirty="0">
                <a:latin typeface="Garamond" panose="02020404030301010803" pitchFamily="18" charset="0"/>
                <a:sym typeface="Symbol"/>
              </a:rPr>
              <a:t></a:t>
            </a:r>
            <a:r>
              <a:rPr lang="en-US" sz="2880" dirty="0">
                <a:latin typeface="Garamond" panose="02020404030301010803" pitchFamily="18" charset="0"/>
                <a:sym typeface="Symbol"/>
              </a:rPr>
              <a:t> </a:t>
            </a:r>
            <a:r>
              <a:rPr lang="en-US" sz="2880" i="1" dirty="0">
                <a:latin typeface="Garamond" panose="02020404030301010803" pitchFamily="18" charset="0"/>
                <a:sym typeface="Symbol"/>
              </a:rPr>
              <a:t>E</a:t>
            </a:r>
            <a:r>
              <a:rPr lang="en-US" sz="2880" dirty="0">
                <a:latin typeface="Garamond" panose="02020404030301010803" pitchFamily="18" charset="0"/>
                <a:sym typeface="Symbol"/>
              </a:rPr>
              <a:t>(</a:t>
            </a:r>
            <a:r>
              <a:rPr lang="en-US" sz="2880" b="1" dirty="0" err="1">
                <a:latin typeface="Garamond" panose="02020404030301010803" pitchFamily="18" charset="0"/>
                <a:sym typeface="Symbol"/>
              </a:rPr>
              <a:t>w</a:t>
            </a:r>
            <a:r>
              <a:rPr lang="en-US" sz="2880" baseline="30000" dirty="0" err="1">
                <a:latin typeface="Garamond" panose="02020404030301010803" pitchFamily="18" charset="0"/>
                <a:sym typeface="Symbol"/>
              </a:rPr>
              <a:t>t</a:t>
            </a:r>
            <a:r>
              <a:rPr lang="en-US" sz="2880" dirty="0">
                <a:latin typeface="Garamond" panose="02020404030301010803" pitchFamily="18" charset="0"/>
                <a:sym typeface="Symbol"/>
              </a:rPr>
              <a:t>)</a:t>
            </a:r>
          </a:p>
          <a:p>
            <a:pPr marL="1165860" lvl="1" indent="-617220">
              <a:buFont typeface="+mj-lt"/>
              <a:buAutoNum type="arabicPeriod"/>
              <a:defRPr/>
            </a:pPr>
            <a:r>
              <a:rPr lang="en-US" dirty="0">
                <a:latin typeface="Garamond" panose="02020404030301010803" pitchFamily="18" charset="0"/>
                <a:sym typeface="Symbol"/>
              </a:rPr>
              <a:t>Repeat from 2) until stopping criterion is satisfied</a:t>
            </a:r>
          </a:p>
          <a:p>
            <a:pPr marL="1165860" lvl="1" indent="-617220">
              <a:buFont typeface="+mj-lt"/>
              <a:buAutoNum type="arabicPeriod"/>
              <a:defRPr/>
            </a:pPr>
            <a:endParaRPr lang="en-US" sz="1920" dirty="0">
              <a:latin typeface="Garamond" panose="02020404030301010803" pitchFamily="18" charset="0"/>
              <a:sym typeface="Symbol"/>
            </a:endParaRPr>
          </a:p>
          <a:p>
            <a:pPr>
              <a:defRPr/>
            </a:pPr>
            <a:r>
              <a:rPr lang="en-US" dirty="0">
                <a:latin typeface="Garamond" panose="02020404030301010803" pitchFamily="18" charset="0"/>
                <a:sym typeface="Symbol"/>
              </a:rPr>
              <a:t>Typical stopping criteria</a:t>
            </a:r>
          </a:p>
          <a:p>
            <a:pPr lvl="1">
              <a:defRPr/>
            </a:pPr>
            <a:r>
              <a:rPr lang="en-US" dirty="0">
                <a:latin typeface="Garamond" panose="02020404030301010803" pitchFamily="18" charset="0"/>
                <a:sym typeface="Symbol"/>
              </a:rPr>
              <a:t></a:t>
            </a:r>
            <a:r>
              <a:rPr lang="en-US" i="1" dirty="0">
                <a:latin typeface="Garamond" panose="02020404030301010803" pitchFamily="18" charset="0"/>
                <a:sym typeface="Symbol"/>
              </a:rPr>
              <a:t>E</a:t>
            </a:r>
            <a:r>
              <a:rPr lang="en-US" dirty="0">
                <a:latin typeface="Garamond" panose="02020404030301010803" pitchFamily="18" charset="0"/>
                <a:sym typeface="Symbol"/>
              </a:rPr>
              <a:t>( </a:t>
            </a:r>
            <a:r>
              <a:rPr lang="en-US" b="1" dirty="0">
                <a:latin typeface="Garamond" panose="02020404030301010803" pitchFamily="18" charset="0"/>
                <a:sym typeface="Symbol"/>
              </a:rPr>
              <a:t>w</a:t>
            </a:r>
            <a:r>
              <a:rPr lang="en-US" baseline="30000" dirty="0">
                <a:latin typeface="Garamond" panose="02020404030301010803" pitchFamily="18" charset="0"/>
                <a:sym typeface="Symbol"/>
              </a:rPr>
              <a:t>t+1</a:t>
            </a:r>
            <a:r>
              <a:rPr lang="en-US" dirty="0">
                <a:latin typeface="Garamond" panose="02020404030301010803" pitchFamily="18" charset="0"/>
                <a:sym typeface="Symbol"/>
              </a:rPr>
              <a:t> ) ~ 0</a:t>
            </a:r>
          </a:p>
          <a:p>
            <a:pPr lvl="1">
              <a:defRPr/>
            </a:pPr>
            <a:r>
              <a:rPr lang="en-US" dirty="0">
                <a:latin typeface="Garamond" panose="02020404030301010803" pitchFamily="18" charset="0"/>
                <a:sym typeface="Symbol"/>
              </a:rPr>
              <a:t>some validation metric is optimized</a:t>
            </a:r>
          </a:p>
        </p:txBody>
      </p:sp>
      <p:sp>
        <p:nvSpPr>
          <p:cNvPr id="6" name="TextBox 5"/>
          <p:cNvSpPr txBox="1"/>
          <p:nvPr/>
        </p:nvSpPr>
        <p:spPr>
          <a:xfrm>
            <a:off x="7655694" y="5760454"/>
            <a:ext cx="4439651" cy="757130"/>
          </a:xfrm>
          <a:prstGeom prst="rect">
            <a:avLst/>
          </a:prstGeom>
          <a:noFill/>
          <a:ln>
            <a:solidFill>
              <a:srgbClr val="990000"/>
            </a:solidFill>
          </a:ln>
        </p:spPr>
        <p:txBody>
          <a:bodyPr wrap="square" rtlCol="0">
            <a:spAutoFit/>
          </a:bodyPr>
          <a:lstStyle/>
          <a:p>
            <a:r>
              <a:rPr lang="en-US" sz="2160" dirty="0"/>
              <a:t>Note: this step involves simultaneous updating of each weight </a:t>
            </a:r>
            <a:r>
              <a:rPr lang="en-US" sz="2160" i="1" dirty="0" err="1"/>
              <a:t>w</a:t>
            </a:r>
            <a:r>
              <a:rPr lang="en-US" sz="2160" i="1" baseline="-25000" dirty="0" err="1"/>
              <a:t>i</a:t>
            </a:r>
            <a:endParaRPr lang="en-US" sz="2160" dirty="0"/>
          </a:p>
        </p:txBody>
      </p:sp>
      <p:cxnSp>
        <p:nvCxnSpPr>
          <p:cNvPr id="8" name="Straight Arrow Connector 7"/>
          <p:cNvCxnSpPr/>
          <p:nvPr/>
        </p:nvCxnSpPr>
        <p:spPr bwMode="auto">
          <a:xfrm flipH="1" flipV="1">
            <a:off x="9285440" y="4436279"/>
            <a:ext cx="224176" cy="954082"/>
          </a:xfrm>
          <a:prstGeom prst="straightConnector1">
            <a:avLst/>
          </a:prstGeom>
          <a:noFill/>
          <a:ln w="15875" cap="flat" cmpd="sng" algn="ctr">
            <a:solidFill>
              <a:srgbClr val="990000"/>
            </a:solidFill>
            <a:prstDash val="solid"/>
            <a:round/>
            <a:headEnd type="none" w="med" len="med"/>
            <a:tailEnd type="arrow"/>
          </a:ln>
          <a:effectLst/>
        </p:spPr>
      </p:cxnSp>
    </p:spTree>
    <p:extLst>
      <p:ext uri="{BB962C8B-B14F-4D97-AF65-F5344CB8AC3E}">
        <p14:creationId xmlns:p14="http://schemas.microsoft.com/office/powerpoint/2010/main" val="3510125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sp>
        <p:nvSpPr>
          <p:cNvPr id="7" name="Freeform 3"/>
          <p:cNvSpPr>
            <a:spLocks/>
          </p:cNvSpPr>
          <p:nvPr/>
        </p:nvSpPr>
        <p:spPr bwMode="auto">
          <a:xfrm>
            <a:off x="2130149" y="18745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9" name="Freeform 4"/>
          <p:cNvSpPr>
            <a:spLocks/>
          </p:cNvSpPr>
          <p:nvPr/>
        </p:nvSpPr>
        <p:spPr bwMode="auto">
          <a:xfrm>
            <a:off x="2404469" y="17830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0" name="Freeform 5"/>
          <p:cNvSpPr>
            <a:spLocks/>
          </p:cNvSpPr>
          <p:nvPr/>
        </p:nvSpPr>
        <p:spPr bwMode="auto">
          <a:xfrm>
            <a:off x="2678789" y="16916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1" name="Freeform 6"/>
          <p:cNvSpPr>
            <a:spLocks/>
          </p:cNvSpPr>
          <p:nvPr/>
        </p:nvSpPr>
        <p:spPr bwMode="auto">
          <a:xfrm>
            <a:off x="2953109" y="16002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2" name="Freeform 7"/>
          <p:cNvSpPr>
            <a:spLocks/>
          </p:cNvSpPr>
          <p:nvPr/>
        </p:nvSpPr>
        <p:spPr bwMode="auto">
          <a:xfrm>
            <a:off x="3227429" y="15087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3" name="Freeform 8"/>
          <p:cNvSpPr>
            <a:spLocks/>
          </p:cNvSpPr>
          <p:nvPr/>
        </p:nvSpPr>
        <p:spPr bwMode="auto">
          <a:xfrm>
            <a:off x="3501749" y="14173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4" name="Freeform 9"/>
          <p:cNvSpPr>
            <a:spLocks/>
          </p:cNvSpPr>
          <p:nvPr/>
        </p:nvSpPr>
        <p:spPr bwMode="auto">
          <a:xfrm>
            <a:off x="3776069" y="13258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5" name="Freeform 10"/>
          <p:cNvSpPr>
            <a:spLocks/>
          </p:cNvSpPr>
          <p:nvPr/>
        </p:nvSpPr>
        <p:spPr bwMode="auto">
          <a:xfrm>
            <a:off x="4050389" y="12344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6" name="Freeform 11"/>
          <p:cNvSpPr>
            <a:spLocks/>
          </p:cNvSpPr>
          <p:nvPr/>
        </p:nvSpPr>
        <p:spPr bwMode="auto">
          <a:xfrm>
            <a:off x="4324709" y="11430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7" name="Freeform 12"/>
          <p:cNvSpPr>
            <a:spLocks/>
          </p:cNvSpPr>
          <p:nvPr/>
        </p:nvSpPr>
        <p:spPr bwMode="auto">
          <a:xfrm>
            <a:off x="4599029" y="10515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8" name="Freeform 13"/>
          <p:cNvSpPr>
            <a:spLocks/>
          </p:cNvSpPr>
          <p:nvPr/>
        </p:nvSpPr>
        <p:spPr bwMode="auto">
          <a:xfrm>
            <a:off x="4873349" y="9601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19" name="Freeform 14"/>
          <p:cNvSpPr>
            <a:spLocks/>
          </p:cNvSpPr>
          <p:nvPr/>
        </p:nvSpPr>
        <p:spPr bwMode="auto">
          <a:xfrm>
            <a:off x="5147669" y="8686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0" name="Freeform 15"/>
          <p:cNvSpPr>
            <a:spLocks/>
          </p:cNvSpPr>
          <p:nvPr/>
        </p:nvSpPr>
        <p:spPr bwMode="auto">
          <a:xfrm>
            <a:off x="5421989" y="7772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1" name="Freeform 16"/>
          <p:cNvSpPr>
            <a:spLocks/>
          </p:cNvSpPr>
          <p:nvPr/>
        </p:nvSpPr>
        <p:spPr bwMode="auto">
          <a:xfrm>
            <a:off x="5696309" y="6858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2" name="Line 17"/>
          <p:cNvSpPr>
            <a:spLocks noChangeShapeType="1"/>
          </p:cNvSpPr>
          <p:nvPr/>
        </p:nvSpPr>
        <p:spPr bwMode="auto">
          <a:xfrm flipV="1">
            <a:off x="1490069" y="594360"/>
            <a:ext cx="0" cy="51206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3" name="Line 18"/>
          <p:cNvSpPr>
            <a:spLocks noChangeShapeType="1"/>
          </p:cNvSpPr>
          <p:nvPr/>
        </p:nvSpPr>
        <p:spPr bwMode="auto">
          <a:xfrm>
            <a:off x="1490069" y="5715000"/>
            <a:ext cx="2468880" cy="914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4" name="Line 19"/>
          <p:cNvSpPr>
            <a:spLocks noChangeShapeType="1"/>
          </p:cNvSpPr>
          <p:nvPr/>
        </p:nvSpPr>
        <p:spPr bwMode="auto">
          <a:xfrm flipV="1">
            <a:off x="1581509" y="2880360"/>
            <a:ext cx="7772400" cy="28346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5" name="Freeform 20"/>
          <p:cNvSpPr>
            <a:spLocks/>
          </p:cNvSpPr>
          <p:nvPr/>
        </p:nvSpPr>
        <p:spPr bwMode="auto">
          <a:xfrm>
            <a:off x="1855829" y="19659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26" name="Text Box 21"/>
          <p:cNvSpPr txBox="1">
            <a:spLocks noChangeArrowheads="1"/>
          </p:cNvSpPr>
          <p:nvPr/>
        </p:nvSpPr>
        <p:spPr bwMode="auto">
          <a:xfrm>
            <a:off x="9262470" y="2697481"/>
            <a:ext cx="574196"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a:solidFill>
                  <a:schemeClr val="tx2"/>
                </a:solidFill>
              </a:rPr>
              <a:t>w</a:t>
            </a:r>
            <a:r>
              <a:rPr lang="en-US" altLang="en-US" sz="2880" b="1" baseline="-25000">
                <a:solidFill>
                  <a:schemeClr val="tx2"/>
                </a:solidFill>
              </a:rPr>
              <a:t>1</a:t>
            </a:r>
            <a:endParaRPr lang="en-US" altLang="en-US" sz="2880" b="1">
              <a:solidFill>
                <a:schemeClr val="tx2"/>
              </a:solidFill>
            </a:endParaRPr>
          </a:p>
        </p:txBody>
      </p:sp>
      <p:sp>
        <p:nvSpPr>
          <p:cNvPr id="27" name="Text Box 22"/>
          <p:cNvSpPr txBox="1">
            <a:spLocks noChangeArrowheads="1"/>
          </p:cNvSpPr>
          <p:nvPr/>
        </p:nvSpPr>
        <p:spPr bwMode="auto">
          <a:xfrm>
            <a:off x="4050390" y="6080761"/>
            <a:ext cx="574196"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a:solidFill>
                  <a:schemeClr val="tx2"/>
                </a:solidFill>
              </a:rPr>
              <a:t>w</a:t>
            </a:r>
            <a:r>
              <a:rPr lang="en-US" altLang="en-US" sz="2880" b="1" baseline="-25000">
                <a:solidFill>
                  <a:schemeClr val="tx2"/>
                </a:solidFill>
              </a:rPr>
              <a:t>0</a:t>
            </a:r>
            <a:endParaRPr lang="en-US" altLang="en-US" sz="2880" b="1">
              <a:solidFill>
                <a:schemeClr val="tx2"/>
              </a:solidFill>
            </a:endParaRPr>
          </a:p>
        </p:txBody>
      </p:sp>
      <p:sp>
        <p:nvSpPr>
          <p:cNvPr id="28" name="Text Box 23"/>
          <p:cNvSpPr txBox="1">
            <a:spLocks noChangeArrowheads="1"/>
          </p:cNvSpPr>
          <p:nvPr/>
        </p:nvSpPr>
        <p:spPr bwMode="auto">
          <a:xfrm>
            <a:off x="608055" y="777241"/>
            <a:ext cx="944489"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dirty="0">
                <a:solidFill>
                  <a:schemeClr val="tx2"/>
                </a:solidFill>
              </a:rPr>
              <a:t>E(</a:t>
            </a:r>
            <a:r>
              <a:rPr lang="en-US" altLang="en-US" sz="2880" b="1" u="sng" dirty="0">
                <a:solidFill>
                  <a:schemeClr val="tx2"/>
                </a:solidFill>
              </a:rPr>
              <a:t>w</a:t>
            </a:r>
            <a:r>
              <a:rPr lang="en-US" altLang="en-US" sz="2880" b="1" dirty="0">
                <a:solidFill>
                  <a:schemeClr val="tx2"/>
                </a:solidFill>
              </a:rPr>
              <a:t>)</a:t>
            </a:r>
          </a:p>
        </p:txBody>
      </p:sp>
    </p:spTree>
    <p:extLst>
      <p:ext uri="{BB962C8B-B14F-4D97-AF65-F5344CB8AC3E}">
        <p14:creationId xmlns:p14="http://schemas.microsoft.com/office/powerpoint/2010/main" val="1646926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584"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sp>
        <p:nvSpPr>
          <p:cNvPr id="29" name="Freeform 3"/>
          <p:cNvSpPr>
            <a:spLocks/>
          </p:cNvSpPr>
          <p:nvPr/>
        </p:nvSpPr>
        <p:spPr bwMode="auto">
          <a:xfrm>
            <a:off x="2145229" y="18745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0" name="Freeform 4"/>
          <p:cNvSpPr>
            <a:spLocks/>
          </p:cNvSpPr>
          <p:nvPr/>
        </p:nvSpPr>
        <p:spPr bwMode="auto">
          <a:xfrm>
            <a:off x="2419549" y="17830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1" name="Freeform 5"/>
          <p:cNvSpPr>
            <a:spLocks/>
          </p:cNvSpPr>
          <p:nvPr/>
        </p:nvSpPr>
        <p:spPr bwMode="auto">
          <a:xfrm>
            <a:off x="2693869" y="16916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2" name="Freeform 6"/>
          <p:cNvSpPr>
            <a:spLocks/>
          </p:cNvSpPr>
          <p:nvPr/>
        </p:nvSpPr>
        <p:spPr bwMode="auto">
          <a:xfrm>
            <a:off x="2968189" y="16002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3" name="Freeform 7"/>
          <p:cNvSpPr>
            <a:spLocks/>
          </p:cNvSpPr>
          <p:nvPr/>
        </p:nvSpPr>
        <p:spPr bwMode="auto">
          <a:xfrm>
            <a:off x="3242509" y="15087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4" name="Freeform 8"/>
          <p:cNvSpPr>
            <a:spLocks/>
          </p:cNvSpPr>
          <p:nvPr/>
        </p:nvSpPr>
        <p:spPr bwMode="auto">
          <a:xfrm>
            <a:off x="3516829" y="14173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6" name="Freeform 9"/>
          <p:cNvSpPr>
            <a:spLocks/>
          </p:cNvSpPr>
          <p:nvPr/>
        </p:nvSpPr>
        <p:spPr bwMode="auto">
          <a:xfrm>
            <a:off x="3791149" y="13258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7" name="Freeform 10"/>
          <p:cNvSpPr>
            <a:spLocks/>
          </p:cNvSpPr>
          <p:nvPr/>
        </p:nvSpPr>
        <p:spPr bwMode="auto">
          <a:xfrm>
            <a:off x="4065469" y="12344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8" name="Freeform 11"/>
          <p:cNvSpPr>
            <a:spLocks/>
          </p:cNvSpPr>
          <p:nvPr/>
        </p:nvSpPr>
        <p:spPr bwMode="auto">
          <a:xfrm>
            <a:off x="4339789" y="11430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39" name="Freeform 12"/>
          <p:cNvSpPr>
            <a:spLocks/>
          </p:cNvSpPr>
          <p:nvPr/>
        </p:nvSpPr>
        <p:spPr bwMode="auto">
          <a:xfrm>
            <a:off x="4614109" y="10515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0" name="Freeform 13"/>
          <p:cNvSpPr>
            <a:spLocks/>
          </p:cNvSpPr>
          <p:nvPr/>
        </p:nvSpPr>
        <p:spPr bwMode="auto">
          <a:xfrm>
            <a:off x="4888429" y="9601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1" name="Freeform 14"/>
          <p:cNvSpPr>
            <a:spLocks/>
          </p:cNvSpPr>
          <p:nvPr/>
        </p:nvSpPr>
        <p:spPr bwMode="auto">
          <a:xfrm>
            <a:off x="5162749" y="8686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2" name="Freeform 15"/>
          <p:cNvSpPr>
            <a:spLocks/>
          </p:cNvSpPr>
          <p:nvPr/>
        </p:nvSpPr>
        <p:spPr bwMode="auto">
          <a:xfrm>
            <a:off x="5437069" y="7772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3" name="Freeform 16"/>
          <p:cNvSpPr>
            <a:spLocks/>
          </p:cNvSpPr>
          <p:nvPr/>
        </p:nvSpPr>
        <p:spPr bwMode="auto">
          <a:xfrm>
            <a:off x="5711389" y="6858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4" name="Line 17"/>
          <p:cNvSpPr>
            <a:spLocks noChangeShapeType="1"/>
          </p:cNvSpPr>
          <p:nvPr/>
        </p:nvSpPr>
        <p:spPr bwMode="auto">
          <a:xfrm flipV="1">
            <a:off x="1505149" y="594360"/>
            <a:ext cx="0" cy="51206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5" name="Line 18"/>
          <p:cNvSpPr>
            <a:spLocks noChangeShapeType="1"/>
          </p:cNvSpPr>
          <p:nvPr/>
        </p:nvSpPr>
        <p:spPr bwMode="auto">
          <a:xfrm>
            <a:off x="1505149" y="5715000"/>
            <a:ext cx="2468880" cy="914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6" name="Line 19"/>
          <p:cNvSpPr>
            <a:spLocks noChangeShapeType="1"/>
          </p:cNvSpPr>
          <p:nvPr/>
        </p:nvSpPr>
        <p:spPr bwMode="auto">
          <a:xfrm flipV="1">
            <a:off x="1596589" y="2880360"/>
            <a:ext cx="7772400" cy="28346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7" name="Freeform 20"/>
          <p:cNvSpPr>
            <a:spLocks/>
          </p:cNvSpPr>
          <p:nvPr/>
        </p:nvSpPr>
        <p:spPr bwMode="auto">
          <a:xfrm>
            <a:off x="1870909" y="19659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48" name="Text Box 21"/>
          <p:cNvSpPr txBox="1">
            <a:spLocks noChangeArrowheads="1"/>
          </p:cNvSpPr>
          <p:nvPr/>
        </p:nvSpPr>
        <p:spPr bwMode="auto">
          <a:xfrm>
            <a:off x="9277551" y="2697481"/>
            <a:ext cx="574196"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a:solidFill>
                  <a:schemeClr val="tx2"/>
                </a:solidFill>
              </a:rPr>
              <a:t>w</a:t>
            </a:r>
            <a:r>
              <a:rPr lang="en-US" altLang="en-US" sz="2880" b="1" baseline="-25000">
                <a:solidFill>
                  <a:schemeClr val="tx2"/>
                </a:solidFill>
              </a:rPr>
              <a:t>1</a:t>
            </a:r>
            <a:endParaRPr lang="en-US" altLang="en-US" sz="2880" b="1">
              <a:solidFill>
                <a:schemeClr val="tx2"/>
              </a:solidFill>
            </a:endParaRPr>
          </a:p>
        </p:txBody>
      </p:sp>
      <p:sp>
        <p:nvSpPr>
          <p:cNvPr id="49" name="Text Box 22"/>
          <p:cNvSpPr txBox="1">
            <a:spLocks noChangeArrowheads="1"/>
          </p:cNvSpPr>
          <p:nvPr/>
        </p:nvSpPr>
        <p:spPr bwMode="auto">
          <a:xfrm>
            <a:off x="4065471" y="6080761"/>
            <a:ext cx="574196"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a:solidFill>
                  <a:schemeClr val="tx2"/>
                </a:solidFill>
              </a:rPr>
              <a:t>w</a:t>
            </a:r>
            <a:r>
              <a:rPr lang="en-US" altLang="en-US" sz="2880" b="1" baseline="-25000">
                <a:solidFill>
                  <a:schemeClr val="tx2"/>
                </a:solidFill>
              </a:rPr>
              <a:t>0</a:t>
            </a:r>
            <a:endParaRPr lang="en-US" altLang="en-US" sz="2880" b="1">
              <a:solidFill>
                <a:schemeClr val="tx2"/>
              </a:solidFill>
            </a:endParaRPr>
          </a:p>
        </p:txBody>
      </p:sp>
      <p:sp>
        <p:nvSpPr>
          <p:cNvPr id="50" name="Text Box 23"/>
          <p:cNvSpPr txBox="1">
            <a:spLocks noChangeArrowheads="1"/>
          </p:cNvSpPr>
          <p:nvPr/>
        </p:nvSpPr>
        <p:spPr bwMode="auto">
          <a:xfrm>
            <a:off x="600995" y="777241"/>
            <a:ext cx="944489"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dirty="0">
                <a:solidFill>
                  <a:schemeClr val="tx2"/>
                </a:solidFill>
              </a:rPr>
              <a:t>E(</a:t>
            </a:r>
            <a:r>
              <a:rPr lang="en-US" altLang="en-US" sz="2880" b="1" u="sng" dirty="0">
                <a:solidFill>
                  <a:schemeClr val="tx2"/>
                </a:solidFill>
              </a:rPr>
              <a:t>w</a:t>
            </a:r>
            <a:r>
              <a:rPr lang="en-US" altLang="en-US" sz="2880" b="1" dirty="0">
                <a:solidFill>
                  <a:schemeClr val="tx2"/>
                </a:solidFill>
              </a:rPr>
              <a:t>)</a:t>
            </a:r>
          </a:p>
        </p:txBody>
      </p:sp>
      <p:sp>
        <p:nvSpPr>
          <p:cNvPr id="51" name="Oval 24"/>
          <p:cNvSpPr>
            <a:spLocks noChangeArrowheads="1"/>
          </p:cNvSpPr>
          <p:nvPr/>
        </p:nvSpPr>
        <p:spPr bwMode="auto">
          <a:xfrm>
            <a:off x="6168589" y="2697480"/>
            <a:ext cx="182880" cy="18288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endParaRPr lang="en-US" altLang="en-US" sz="2160"/>
          </a:p>
        </p:txBody>
      </p:sp>
      <p:sp>
        <p:nvSpPr>
          <p:cNvPr id="52" name="Line 25"/>
          <p:cNvSpPr>
            <a:spLocks noChangeShapeType="1"/>
          </p:cNvSpPr>
          <p:nvPr/>
        </p:nvSpPr>
        <p:spPr bwMode="auto">
          <a:xfrm flipV="1">
            <a:off x="2510989" y="4617720"/>
            <a:ext cx="3657600" cy="146304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3" name="Line 26"/>
          <p:cNvSpPr>
            <a:spLocks noChangeShapeType="1"/>
          </p:cNvSpPr>
          <p:nvPr/>
        </p:nvSpPr>
        <p:spPr bwMode="auto">
          <a:xfrm>
            <a:off x="5437069" y="4343400"/>
            <a:ext cx="822960" cy="27432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4" name="Line 27"/>
          <p:cNvSpPr>
            <a:spLocks noChangeShapeType="1"/>
          </p:cNvSpPr>
          <p:nvPr/>
        </p:nvSpPr>
        <p:spPr bwMode="auto">
          <a:xfrm flipH="1">
            <a:off x="6168589" y="2880360"/>
            <a:ext cx="91440" cy="173736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Tree>
    <p:extLst>
      <p:ext uri="{BB962C8B-B14F-4D97-AF65-F5344CB8AC3E}">
        <p14:creationId xmlns:p14="http://schemas.microsoft.com/office/powerpoint/2010/main" val="13980097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53619" y="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sp>
        <p:nvSpPr>
          <p:cNvPr id="28" name="Freeform 3"/>
          <p:cNvSpPr>
            <a:spLocks/>
          </p:cNvSpPr>
          <p:nvPr/>
        </p:nvSpPr>
        <p:spPr bwMode="auto">
          <a:xfrm>
            <a:off x="2132112" y="18745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5" name="Freeform 4"/>
          <p:cNvSpPr>
            <a:spLocks/>
          </p:cNvSpPr>
          <p:nvPr/>
        </p:nvSpPr>
        <p:spPr bwMode="auto">
          <a:xfrm>
            <a:off x="2406432" y="17830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6" name="Freeform 5"/>
          <p:cNvSpPr>
            <a:spLocks/>
          </p:cNvSpPr>
          <p:nvPr/>
        </p:nvSpPr>
        <p:spPr bwMode="auto">
          <a:xfrm>
            <a:off x="2680752" y="16916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7" name="Freeform 6"/>
          <p:cNvSpPr>
            <a:spLocks/>
          </p:cNvSpPr>
          <p:nvPr/>
        </p:nvSpPr>
        <p:spPr bwMode="auto">
          <a:xfrm>
            <a:off x="2955072" y="16002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8" name="Freeform 7"/>
          <p:cNvSpPr>
            <a:spLocks/>
          </p:cNvSpPr>
          <p:nvPr/>
        </p:nvSpPr>
        <p:spPr bwMode="auto">
          <a:xfrm>
            <a:off x="3229392" y="15087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59" name="Freeform 8"/>
          <p:cNvSpPr>
            <a:spLocks/>
          </p:cNvSpPr>
          <p:nvPr/>
        </p:nvSpPr>
        <p:spPr bwMode="auto">
          <a:xfrm>
            <a:off x="3503712" y="14173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0" name="Freeform 9"/>
          <p:cNvSpPr>
            <a:spLocks/>
          </p:cNvSpPr>
          <p:nvPr/>
        </p:nvSpPr>
        <p:spPr bwMode="auto">
          <a:xfrm>
            <a:off x="3778032" y="13258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1" name="Freeform 10"/>
          <p:cNvSpPr>
            <a:spLocks/>
          </p:cNvSpPr>
          <p:nvPr/>
        </p:nvSpPr>
        <p:spPr bwMode="auto">
          <a:xfrm>
            <a:off x="4052352" y="12344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2" name="Freeform 11"/>
          <p:cNvSpPr>
            <a:spLocks/>
          </p:cNvSpPr>
          <p:nvPr/>
        </p:nvSpPr>
        <p:spPr bwMode="auto">
          <a:xfrm>
            <a:off x="4326672" y="11430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3" name="Freeform 12"/>
          <p:cNvSpPr>
            <a:spLocks/>
          </p:cNvSpPr>
          <p:nvPr/>
        </p:nvSpPr>
        <p:spPr bwMode="auto">
          <a:xfrm>
            <a:off x="4600992" y="10515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4" name="Freeform 13"/>
          <p:cNvSpPr>
            <a:spLocks/>
          </p:cNvSpPr>
          <p:nvPr/>
        </p:nvSpPr>
        <p:spPr bwMode="auto">
          <a:xfrm>
            <a:off x="4875312" y="96012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5" name="Freeform 14"/>
          <p:cNvSpPr>
            <a:spLocks/>
          </p:cNvSpPr>
          <p:nvPr/>
        </p:nvSpPr>
        <p:spPr bwMode="auto">
          <a:xfrm>
            <a:off x="5149632" y="86868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6" name="Freeform 15"/>
          <p:cNvSpPr>
            <a:spLocks/>
          </p:cNvSpPr>
          <p:nvPr/>
        </p:nvSpPr>
        <p:spPr bwMode="auto">
          <a:xfrm>
            <a:off x="5423952" y="77724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7" name="Freeform 16"/>
          <p:cNvSpPr>
            <a:spLocks/>
          </p:cNvSpPr>
          <p:nvPr/>
        </p:nvSpPr>
        <p:spPr bwMode="auto">
          <a:xfrm>
            <a:off x="5698272" y="68580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8" name="Line 17"/>
          <p:cNvSpPr>
            <a:spLocks noChangeShapeType="1"/>
          </p:cNvSpPr>
          <p:nvPr/>
        </p:nvSpPr>
        <p:spPr bwMode="auto">
          <a:xfrm flipV="1">
            <a:off x="1492032" y="594360"/>
            <a:ext cx="0" cy="51206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69" name="Line 18"/>
          <p:cNvSpPr>
            <a:spLocks noChangeShapeType="1"/>
          </p:cNvSpPr>
          <p:nvPr/>
        </p:nvSpPr>
        <p:spPr bwMode="auto">
          <a:xfrm>
            <a:off x="1492032" y="5715000"/>
            <a:ext cx="2468880" cy="914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70" name="Line 19"/>
          <p:cNvSpPr>
            <a:spLocks noChangeShapeType="1"/>
          </p:cNvSpPr>
          <p:nvPr/>
        </p:nvSpPr>
        <p:spPr bwMode="auto">
          <a:xfrm flipV="1">
            <a:off x="1583472" y="2880360"/>
            <a:ext cx="7772400" cy="28346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71" name="Freeform 20"/>
          <p:cNvSpPr>
            <a:spLocks/>
          </p:cNvSpPr>
          <p:nvPr/>
        </p:nvSpPr>
        <p:spPr bwMode="auto">
          <a:xfrm>
            <a:off x="1857792" y="1965960"/>
            <a:ext cx="4937760" cy="2301240"/>
          </a:xfrm>
          <a:custGeom>
            <a:avLst/>
            <a:gdLst>
              <a:gd name="T0" fmla="*/ 0 w 2592"/>
              <a:gd name="T1" fmla="*/ 0 h 1208"/>
              <a:gd name="T2" fmla="*/ 1905000 w 2592"/>
              <a:gd name="T3" fmla="*/ 1905000 h 1208"/>
              <a:gd name="T4" fmla="*/ 4114800 w 2592"/>
              <a:gd name="T5" fmla="*/ 76200 h 1208"/>
              <a:gd name="T6" fmla="*/ 0 60000 65536"/>
              <a:gd name="T7" fmla="*/ 0 60000 65536"/>
              <a:gd name="T8" fmla="*/ 0 60000 65536"/>
            </a:gdLst>
            <a:ahLst/>
            <a:cxnLst>
              <a:cxn ang="T6">
                <a:pos x="T0" y="T1"/>
              </a:cxn>
              <a:cxn ang="T7">
                <a:pos x="T2" y="T3"/>
              </a:cxn>
              <a:cxn ang="T8">
                <a:pos x="T4" y="T5"/>
              </a:cxn>
            </a:cxnLst>
            <a:rect l="0" t="0" r="r" b="b"/>
            <a:pathLst>
              <a:path w="2592" h="1208">
                <a:moveTo>
                  <a:pt x="0" y="0"/>
                </a:moveTo>
                <a:cubicBezTo>
                  <a:pt x="384" y="596"/>
                  <a:pt x="768" y="1192"/>
                  <a:pt x="1200" y="1200"/>
                </a:cubicBezTo>
                <a:cubicBezTo>
                  <a:pt x="1632" y="1208"/>
                  <a:pt x="2112" y="628"/>
                  <a:pt x="2592" y="48"/>
                </a:cubicBezTo>
              </a:path>
            </a:pathLst>
          </a:custGeom>
          <a:noFill/>
          <a:ln w="12700" cap="flat" cmpd="sng">
            <a:solidFill>
              <a:schemeClr val="tx1"/>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72" name="Text Box 21"/>
          <p:cNvSpPr txBox="1">
            <a:spLocks noChangeArrowheads="1"/>
          </p:cNvSpPr>
          <p:nvPr/>
        </p:nvSpPr>
        <p:spPr bwMode="auto">
          <a:xfrm>
            <a:off x="9264433" y="2697481"/>
            <a:ext cx="574196"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a:solidFill>
                  <a:schemeClr val="tx2"/>
                </a:solidFill>
              </a:rPr>
              <a:t>w</a:t>
            </a:r>
            <a:r>
              <a:rPr lang="en-US" altLang="en-US" sz="2880" b="1" baseline="-25000">
                <a:solidFill>
                  <a:schemeClr val="tx2"/>
                </a:solidFill>
              </a:rPr>
              <a:t>1</a:t>
            </a:r>
            <a:endParaRPr lang="en-US" altLang="en-US" sz="2880" b="1">
              <a:solidFill>
                <a:schemeClr val="tx2"/>
              </a:solidFill>
            </a:endParaRPr>
          </a:p>
        </p:txBody>
      </p:sp>
      <p:sp>
        <p:nvSpPr>
          <p:cNvPr id="73" name="Text Box 22"/>
          <p:cNvSpPr txBox="1">
            <a:spLocks noChangeArrowheads="1"/>
          </p:cNvSpPr>
          <p:nvPr/>
        </p:nvSpPr>
        <p:spPr bwMode="auto">
          <a:xfrm>
            <a:off x="4052353" y="6080761"/>
            <a:ext cx="574196"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a:solidFill>
                  <a:schemeClr val="tx2"/>
                </a:solidFill>
              </a:rPr>
              <a:t>w</a:t>
            </a:r>
            <a:r>
              <a:rPr lang="en-US" altLang="en-US" sz="2880" b="1" baseline="-25000">
                <a:solidFill>
                  <a:schemeClr val="tx2"/>
                </a:solidFill>
              </a:rPr>
              <a:t>0</a:t>
            </a:r>
            <a:endParaRPr lang="en-US" altLang="en-US" sz="2880" b="1">
              <a:solidFill>
                <a:schemeClr val="tx2"/>
              </a:solidFill>
            </a:endParaRPr>
          </a:p>
        </p:txBody>
      </p:sp>
      <p:sp>
        <p:nvSpPr>
          <p:cNvPr id="74" name="Text Box 23"/>
          <p:cNvSpPr txBox="1">
            <a:spLocks noChangeArrowheads="1"/>
          </p:cNvSpPr>
          <p:nvPr/>
        </p:nvSpPr>
        <p:spPr bwMode="auto">
          <a:xfrm>
            <a:off x="610018" y="736815"/>
            <a:ext cx="944489" cy="5355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880" b="1" dirty="0">
                <a:solidFill>
                  <a:schemeClr val="tx2"/>
                </a:solidFill>
              </a:rPr>
              <a:t>E(</a:t>
            </a:r>
            <a:r>
              <a:rPr lang="en-US" altLang="en-US" sz="2880" b="1" u="sng" dirty="0">
                <a:solidFill>
                  <a:schemeClr val="tx2"/>
                </a:solidFill>
              </a:rPr>
              <a:t>w</a:t>
            </a:r>
            <a:r>
              <a:rPr lang="en-US" altLang="en-US" sz="2880" b="1" dirty="0">
                <a:solidFill>
                  <a:schemeClr val="tx2"/>
                </a:solidFill>
              </a:rPr>
              <a:t>)</a:t>
            </a:r>
          </a:p>
        </p:txBody>
      </p:sp>
      <p:sp>
        <p:nvSpPr>
          <p:cNvPr id="75" name="Oval 24"/>
          <p:cNvSpPr>
            <a:spLocks noChangeArrowheads="1"/>
          </p:cNvSpPr>
          <p:nvPr/>
        </p:nvSpPr>
        <p:spPr bwMode="auto">
          <a:xfrm>
            <a:off x="6155472" y="2697480"/>
            <a:ext cx="182880" cy="18288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endParaRPr lang="en-US" altLang="en-US" sz="2160"/>
          </a:p>
        </p:txBody>
      </p:sp>
      <p:sp>
        <p:nvSpPr>
          <p:cNvPr id="76" name="Line 25"/>
          <p:cNvSpPr>
            <a:spLocks noChangeShapeType="1"/>
          </p:cNvSpPr>
          <p:nvPr/>
        </p:nvSpPr>
        <p:spPr bwMode="auto">
          <a:xfrm flipV="1">
            <a:off x="2497872" y="4617720"/>
            <a:ext cx="3657600" cy="146304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77" name="Line 26"/>
          <p:cNvSpPr>
            <a:spLocks noChangeShapeType="1"/>
          </p:cNvSpPr>
          <p:nvPr/>
        </p:nvSpPr>
        <p:spPr bwMode="auto">
          <a:xfrm>
            <a:off x="5423952" y="4343400"/>
            <a:ext cx="822960" cy="27432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78" name="Line 27"/>
          <p:cNvSpPr>
            <a:spLocks noChangeShapeType="1"/>
          </p:cNvSpPr>
          <p:nvPr/>
        </p:nvSpPr>
        <p:spPr bwMode="auto">
          <a:xfrm flipH="1">
            <a:off x="6155472" y="2880360"/>
            <a:ext cx="91440" cy="173736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79" name="Line 28"/>
          <p:cNvSpPr>
            <a:spLocks noChangeShapeType="1"/>
          </p:cNvSpPr>
          <p:nvPr/>
        </p:nvSpPr>
        <p:spPr bwMode="auto">
          <a:xfrm flipH="1">
            <a:off x="5606832" y="2880360"/>
            <a:ext cx="548640" cy="640080"/>
          </a:xfrm>
          <a:prstGeom prst="line">
            <a:avLst/>
          </a:prstGeom>
          <a:noFill/>
          <a:ln w="57150">
            <a:solidFill>
              <a:schemeClr val="tx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80" name="Oval 29"/>
          <p:cNvSpPr>
            <a:spLocks noChangeArrowheads="1"/>
          </p:cNvSpPr>
          <p:nvPr/>
        </p:nvSpPr>
        <p:spPr bwMode="auto">
          <a:xfrm>
            <a:off x="5423952" y="3429000"/>
            <a:ext cx="182880" cy="18288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endParaRPr lang="en-US" altLang="en-US" sz="2160"/>
          </a:p>
        </p:txBody>
      </p:sp>
      <p:sp>
        <p:nvSpPr>
          <p:cNvPr id="81" name="Line 30"/>
          <p:cNvSpPr>
            <a:spLocks noChangeShapeType="1"/>
          </p:cNvSpPr>
          <p:nvPr/>
        </p:nvSpPr>
        <p:spPr bwMode="auto">
          <a:xfrm flipH="1">
            <a:off x="5423952" y="3611880"/>
            <a:ext cx="91440" cy="100584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82" name="Line 31"/>
          <p:cNvSpPr>
            <a:spLocks noChangeShapeType="1"/>
          </p:cNvSpPr>
          <p:nvPr/>
        </p:nvSpPr>
        <p:spPr bwMode="auto">
          <a:xfrm>
            <a:off x="5149632" y="4434840"/>
            <a:ext cx="274320" cy="9144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83" name="Line 32"/>
          <p:cNvSpPr>
            <a:spLocks noChangeShapeType="1"/>
          </p:cNvSpPr>
          <p:nvPr/>
        </p:nvSpPr>
        <p:spPr bwMode="auto">
          <a:xfrm flipV="1">
            <a:off x="2040672" y="4526280"/>
            <a:ext cx="3383280" cy="1371600"/>
          </a:xfrm>
          <a:prstGeom prst="line">
            <a:avLst/>
          </a:prstGeom>
          <a:noFill/>
          <a:ln w="12700">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84" name="Line 33"/>
          <p:cNvSpPr>
            <a:spLocks noChangeShapeType="1"/>
          </p:cNvSpPr>
          <p:nvPr/>
        </p:nvSpPr>
        <p:spPr bwMode="auto">
          <a:xfrm flipH="1" flipV="1">
            <a:off x="6246912" y="4617720"/>
            <a:ext cx="1188720" cy="9144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85" name="Text Box 34"/>
          <p:cNvSpPr txBox="1">
            <a:spLocks noChangeArrowheads="1"/>
          </p:cNvSpPr>
          <p:nvPr/>
        </p:nvSpPr>
        <p:spPr bwMode="auto">
          <a:xfrm>
            <a:off x="7527073" y="4522470"/>
            <a:ext cx="2167581" cy="7571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160" b="1">
                <a:solidFill>
                  <a:schemeClr val="tx2"/>
                </a:solidFill>
              </a:rPr>
              <a:t>Original point in</a:t>
            </a:r>
          </a:p>
          <a:p>
            <a:r>
              <a:rPr lang="en-US" altLang="en-US" sz="2160" b="1">
                <a:solidFill>
                  <a:schemeClr val="tx2"/>
                </a:solidFill>
              </a:rPr>
              <a:t>weight space</a:t>
            </a:r>
            <a:endParaRPr lang="en-US" altLang="en-US" sz="2880" b="1">
              <a:solidFill>
                <a:schemeClr val="tx2"/>
              </a:solidFill>
            </a:endParaRPr>
          </a:p>
        </p:txBody>
      </p:sp>
      <p:sp>
        <p:nvSpPr>
          <p:cNvPr id="86" name="Line 35"/>
          <p:cNvSpPr>
            <a:spLocks noChangeShapeType="1"/>
          </p:cNvSpPr>
          <p:nvPr/>
        </p:nvSpPr>
        <p:spPr bwMode="auto">
          <a:xfrm flipH="1" flipV="1">
            <a:off x="5423952" y="4617720"/>
            <a:ext cx="548640" cy="109728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160"/>
          </a:p>
        </p:txBody>
      </p:sp>
      <p:sp>
        <p:nvSpPr>
          <p:cNvPr id="87" name="Text Box 36"/>
          <p:cNvSpPr txBox="1">
            <a:spLocks noChangeArrowheads="1"/>
          </p:cNvSpPr>
          <p:nvPr/>
        </p:nvSpPr>
        <p:spPr bwMode="auto">
          <a:xfrm>
            <a:off x="5972592" y="5623560"/>
            <a:ext cx="1693092" cy="7571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charset="0"/>
                <a:cs typeface="Arial" charset="0"/>
              </a:defRPr>
            </a:lvl1pPr>
            <a:lvl2pPr marL="742950" indent="-285750">
              <a:defRPr>
                <a:solidFill>
                  <a:schemeClr val="tx1"/>
                </a:solidFill>
                <a:latin typeface="Times New Roman" charset="0"/>
                <a:cs typeface="Arial" charset="0"/>
              </a:defRPr>
            </a:lvl2pPr>
            <a:lvl3pPr marL="1143000" indent="-228600">
              <a:defRPr>
                <a:solidFill>
                  <a:schemeClr val="tx1"/>
                </a:solidFill>
                <a:latin typeface="Times New Roman" charset="0"/>
                <a:cs typeface="Arial" charset="0"/>
              </a:defRPr>
            </a:lvl3pPr>
            <a:lvl4pPr marL="1600200" indent="-228600">
              <a:defRPr>
                <a:solidFill>
                  <a:schemeClr val="tx1"/>
                </a:solidFill>
                <a:latin typeface="Times New Roman" charset="0"/>
                <a:cs typeface="Arial" charset="0"/>
              </a:defRPr>
            </a:lvl4pPr>
            <a:lvl5pPr marL="2057400" indent="-22860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r>
              <a:rPr lang="en-US" altLang="en-US" sz="2160" b="1">
                <a:solidFill>
                  <a:schemeClr val="tx2"/>
                </a:solidFill>
              </a:rPr>
              <a:t>New point in</a:t>
            </a:r>
          </a:p>
          <a:p>
            <a:r>
              <a:rPr lang="en-US" altLang="en-US" sz="2160" b="1">
                <a:solidFill>
                  <a:schemeClr val="tx2"/>
                </a:solidFill>
              </a:rPr>
              <a:t>weight space</a:t>
            </a:r>
            <a:endParaRPr lang="en-US" altLang="en-US" sz="2880" b="1">
              <a:solidFill>
                <a:schemeClr val="tx2"/>
              </a:solidFill>
            </a:endParaRPr>
          </a:p>
        </p:txBody>
      </p:sp>
    </p:spTree>
    <p:extLst>
      <p:ext uri="{BB962C8B-B14F-4D97-AF65-F5344CB8AC3E}">
        <p14:creationId xmlns:p14="http://schemas.microsoft.com/office/powerpoint/2010/main" val="20908160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5" name="Title 1"/>
          <p:cNvSpPr txBox="1">
            <a:spLocks/>
          </p:cNvSpPr>
          <p:nvPr/>
        </p:nvSpPr>
        <p:spPr>
          <a:xfrm>
            <a:off x="0" y="22860"/>
            <a:ext cx="9875520" cy="114300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Gradient Descent Method / Optimization</a:t>
            </a:r>
          </a:p>
        </p:txBody>
      </p:sp>
      <p:pic>
        <p:nvPicPr>
          <p:cNvPr id="37" name="Picture 3" descr="multiple minima.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7029" y="3246120"/>
            <a:ext cx="6429374" cy="3347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Content Placeholder 1"/>
          <p:cNvSpPr>
            <a:spLocks noGrp="1"/>
          </p:cNvSpPr>
          <p:nvPr>
            <p:ph idx="1"/>
          </p:nvPr>
        </p:nvSpPr>
        <p:spPr>
          <a:xfrm>
            <a:off x="792480" y="868680"/>
            <a:ext cx="13045440" cy="5394960"/>
          </a:xfrm>
        </p:spPr>
        <p:txBody>
          <a:bodyPr>
            <a:normAutofit/>
          </a:bodyPr>
          <a:lstStyle/>
          <a:p>
            <a:r>
              <a:rPr lang="en-US" altLang="en-US" sz="2400" dirty="0">
                <a:latin typeface="Garamond" panose="02020404030301010803" pitchFamily="18" charset="0"/>
              </a:rPr>
              <a:t>Problems:</a:t>
            </a:r>
          </a:p>
          <a:p>
            <a:pPr lvl="1"/>
            <a:r>
              <a:rPr lang="en-US" altLang="en-US" dirty="0">
                <a:latin typeface="Garamond" panose="02020404030301010803" pitchFamily="18" charset="0"/>
              </a:rPr>
              <a:t>Choosing step size (learning rate)</a:t>
            </a:r>
          </a:p>
          <a:p>
            <a:pPr lvl="2"/>
            <a:r>
              <a:rPr lang="en-US" altLang="en-US" sz="2400" dirty="0">
                <a:latin typeface="Garamond" panose="02020404030301010803" pitchFamily="18" charset="0"/>
              </a:rPr>
              <a:t> too small </a:t>
            </a:r>
            <a:r>
              <a:rPr lang="en-US" altLang="en-US" sz="2400" dirty="0">
                <a:latin typeface="Garamond" panose="02020404030301010803" pitchFamily="18" charset="0"/>
                <a:sym typeface="Symbol" pitchFamily="18" charset="2"/>
              </a:rPr>
              <a:t> </a:t>
            </a:r>
            <a:r>
              <a:rPr lang="en-US" altLang="en-US" sz="2400" dirty="0">
                <a:latin typeface="Garamond" panose="02020404030301010803" pitchFamily="18" charset="0"/>
              </a:rPr>
              <a:t>convergence is slow and inefficient</a:t>
            </a:r>
          </a:p>
          <a:p>
            <a:pPr lvl="2"/>
            <a:r>
              <a:rPr lang="en-US" altLang="en-US" sz="2400" dirty="0">
                <a:latin typeface="Garamond" panose="02020404030301010803" pitchFamily="18" charset="0"/>
              </a:rPr>
              <a:t> too large </a:t>
            </a:r>
            <a:r>
              <a:rPr lang="en-US" altLang="en-US" sz="2400" dirty="0">
                <a:latin typeface="Garamond" panose="02020404030301010803" pitchFamily="18" charset="0"/>
                <a:sym typeface="Symbol" pitchFamily="18" charset="2"/>
              </a:rPr>
              <a:t> may not converge</a:t>
            </a:r>
          </a:p>
          <a:p>
            <a:pPr lvl="1"/>
            <a:r>
              <a:rPr lang="en-US" altLang="en-US" dirty="0">
                <a:latin typeface="Garamond" panose="02020404030301010803" pitchFamily="18" charset="0"/>
                <a:sym typeface="Symbol" pitchFamily="18" charset="2"/>
              </a:rPr>
              <a:t>Can get stuck on “flat” areas of function</a:t>
            </a:r>
          </a:p>
          <a:p>
            <a:pPr lvl="1"/>
            <a:r>
              <a:rPr lang="en-US" altLang="en-US" dirty="0">
                <a:latin typeface="Garamond" panose="02020404030301010803" pitchFamily="18" charset="0"/>
                <a:sym typeface="Symbol" pitchFamily="18" charset="2"/>
              </a:rPr>
              <a:t>Easily trapped in local minima</a:t>
            </a:r>
          </a:p>
          <a:p>
            <a:pPr lvl="1"/>
            <a:endParaRPr lang="en-US" altLang="en-US" dirty="0">
              <a:latin typeface="Garamond" panose="02020404030301010803" pitchFamily="18" charset="0"/>
            </a:endParaRPr>
          </a:p>
        </p:txBody>
      </p:sp>
    </p:spTree>
    <p:extLst>
      <p:ext uri="{BB962C8B-B14F-4D97-AF65-F5344CB8AC3E}">
        <p14:creationId xmlns:p14="http://schemas.microsoft.com/office/powerpoint/2010/main" val="3664387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DE28F1B-5A4F-134D-B36A-C9724B73FA4F}"/>
              </a:ext>
            </a:extLst>
          </p:cNvPr>
          <p:cNvSpPr/>
          <p:nvPr/>
        </p:nvSpPr>
        <p:spPr>
          <a:xfrm>
            <a:off x="685800" y="1371600"/>
            <a:ext cx="11201400" cy="1246495"/>
          </a:xfrm>
          <a:prstGeom prst="rect">
            <a:avLst/>
          </a:prstGeom>
        </p:spPr>
        <p:txBody>
          <a:bodyPr wrap="square">
            <a:spAutoFit/>
          </a:bodyPr>
          <a:lstStyle/>
          <a:p>
            <a:r>
              <a:rPr lang="en-IN" sz="2500" dirty="0">
                <a:latin typeface="Garamond" panose="02020404030301010803" pitchFamily="18" charset="0"/>
              </a:rPr>
              <a:t>Gradient Descent is a generic optimization algorithm capable of finding optimal solutions to a wide range of problems. The general idea of Gradient Descent is to tweak parameters iteratively in order to minimize a cost function</a:t>
            </a:r>
            <a:endParaRPr lang="en-IN" sz="2500" dirty="0">
              <a:effectLst/>
              <a:latin typeface="Garamond" panose="02020404030301010803" pitchFamily="18" charset="0"/>
            </a:endParaRPr>
          </a:p>
        </p:txBody>
      </p:sp>
      <p:pic>
        <p:nvPicPr>
          <p:cNvPr id="5" name="Picture 4">
            <a:extLst>
              <a:ext uri="{FF2B5EF4-FFF2-40B4-BE49-F238E27FC236}">
                <a16:creationId xmlns:a16="http://schemas.microsoft.com/office/drawing/2014/main" id="{C2BA1C3A-4CA5-8746-B1F6-907BE07B3883}"/>
              </a:ext>
            </a:extLst>
          </p:cNvPr>
          <p:cNvPicPr>
            <a:picLocks noChangeAspect="1"/>
          </p:cNvPicPr>
          <p:nvPr/>
        </p:nvPicPr>
        <p:blipFill>
          <a:blip r:embed="rId2"/>
          <a:stretch>
            <a:fillRect/>
          </a:stretch>
        </p:blipFill>
        <p:spPr>
          <a:xfrm>
            <a:off x="1219200" y="2895600"/>
            <a:ext cx="5943600" cy="3422324"/>
          </a:xfrm>
          <a:prstGeom prst="rect">
            <a:avLst/>
          </a:prstGeom>
        </p:spPr>
      </p:pic>
      <p:pic>
        <p:nvPicPr>
          <p:cNvPr id="6" name="Picture 5">
            <a:extLst>
              <a:ext uri="{FF2B5EF4-FFF2-40B4-BE49-F238E27FC236}">
                <a16:creationId xmlns:a16="http://schemas.microsoft.com/office/drawing/2014/main" id="{B3D7CF44-8E42-8541-BE89-A57F7134C4AA}"/>
              </a:ext>
            </a:extLst>
          </p:cNvPr>
          <p:cNvPicPr>
            <a:picLocks noChangeAspect="1"/>
          </p:cNvPicPr>
          <p:nvPr/>
        </p:nvPicPr>
        <p:blipFill>
          <a:blip r:embed="rId3"/>
          <a:stretch>
            <a:fillRect/>
          </a:stretch>
        </p:blipFill>
        <p:spPr>
          <a:xfrm>
            <a:off x="8534400" y="3810000"/>
            <a:ext cx="3131824" cy="1199422"/>
          </a:xfrm>
          <a:prstGeom prst="rect">
            <a:avLst/>
          </a:prstGeom>
        </p:spPr>
      </p:pic>
      <p:sp>
        <p:nvSpPr>
          <p:cNvPr id="7" name="object 24">
            <a:extLst>
              <a:ext uri="{FF2B5EF4-FFF2-40B4-BE49-F238E27FC236}">
                <a16:creationId xmlns:a16="http://schemas.microsoft.com/office/drawing/2014/main" id="{F8467D1D-F2C1-9D49-B8D6-8AFDDD86739A}"/>
              </a:ext>
            </a:extLst>
          </p:cNvPr>
          <p:cNvSpPr txBox="1">
            <a:spLocks noGrp="1"/>
          </p:cNvSpPr>
          <p:nvPr>
            <p:ph type="title"/>
          </p:nvPr>
        </p:nvSpPr>
        <p:spPr>
          <a:xfrm>
            <a:off x="3048" y="11303"/>
            <a:ext cx="5864352" cy="551433"/>
          </a:xfrm>
          <a:prstGeom prst="rect">
            <a:avLst/>
          </a:prstGeom>
        </p:spPr>
        <p:txBody>
          <a:bodyPr vert="horz" lIns="91440" tIns="45720" rIns="91440" bIns="45720" rtlCol="0" anchor="t">
            <a:normAutofit fontScale="90000"/>
          </a:bodyPr>
          <a:lstStyle/>
          <a:p>
            <a:r>
              <a:rPr lang="en-US" sz="3500" dirty="0">
                <a:solidFill>
                  <a:srgbClr val="FF6700"/>
                </a:solidFill>
                <a:latin typeface="Garamond" panose="02020404030301010803" pitchFamily="18" charset="0"/>
                <a:cs typeface="Times New Roman" pitchFamily="18" charset="0"/>
              </a:rPr>
              <a:t>Gradient Descent Method</a:t>
            </a:r>
            <a:endParaRPr sz="3500" dirty="0">
              <a:solidFill>
                <a:srgbClr val="FF6700"/>
              </a:solidFill>
              <a:latin typeface="Garamond" panose="02020404030301010803" pitchFamily="18" charset="0"/>
              <a:cs typeface="Times New Roman" pitchFamily="18" charset="0"/>
            </a:endParaRPr>
          </a:p>
        </p:txBody>
      </p:sp>
    </p:spTree>
    <p:extLst>
      <p:ext uri="{BB962C8B-B14F-4D97-AF65-F5344CB8AC3E}">
        <p14:creationId xmlns:p14="http://schemas.microsoft.com/office/powerpoint/2010/main" val="2128655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1014031" y="2250185"/>
          <a:ext cx="1571625" cy="3332513"/>
        </p:xfrm>
        <a:graphic>
          <a:graphicData uri="http://schemas.openxmlformats.org/drawingml/2006/table">
            <a:tbl>
              <a:tblPr firstRow="1" bandRow="1">
                <a:tableStyleId>{2D5ABB26-0587-4C30-8999-92F81FD0307C}</a:tableStyleId>
              </a:tblPr>
              <a:tblGrid>
                <a:gridCol w="778510">
                  <a:extLst>
                    <a:ext uri="{9D8B030D-6E8A-4147-A177-3AD203B41FA5}">
                      <a16:colId xmlns:a16="http://schemas.microsoft.com/office/drawing/2014/main" val="20000"/>
                    </a:ext>
                  </a:extLst>
                </a:gridCol>
                <a:gridCol w="793115">
                  <a:extLst>
                    <a:ext uri="{9D8B030D-6E8A-4147-A177-3AD203B41FA5}">
                      <a16:colId xmlns:a16="http://schemas.microsoft.com/office/drawing/2014/main" val="20001"/>
                    </a:ext>
                  </a:extLst>
                </a:gridCol>
              </a:tblGrid>
              <a:tr h="365760">
                <a:tc>
                  <a:txBody>
                    <a:bodyPr/>
                    <a:lstStyle/>
                    <a:p>
                      <a:pPr marL="91440">
                        <a:lnSpc>
                          <a:spcPct val="100000"/>
                        </a:lnSpc>
                        <a:spcBef>
                          <a:spcPts val="240"/>
                        </a:spcBef>
                      </a:pPr>
                      <a:r>
                        <a:rPr sz="1800" b="1" dirty="0">
                          <a:solidFill>
                            <a:srgbClr val="FFFFFF"/>
                          </a:solidFill>
                          <a:latin typeface="Calibri"/>
                          <a:cs typeface="Calibri"/>
                        </a:rPr>
                        <a:t>X</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tc>
                  <a:txBody>
                    <a:bodyPr/>
                    <a:lstStyle/>
                    <a:p>
                      <a:pPr marL="91440">
                        <a:lnSpc>
                          <a:spcPct val="100000"/>
                        </a:lnSpc>
                        <a:spcBef>
                          <a:spcPts val="240"/>
                        </a:spcBef>
                      </a:pPr>
                      <a:r>
                        <a:rPr sz="1800" b="1" dirty="0">
                          <a:solidFill>
                            <a:srgbClr val="FFFFFF"/>
                          </a:solidFill>
                          <a:latin typeface="Calibri"/>
                          <a:cs typeface="Calibri"/>
                        </a:rPr>
                        <a:t>Y</a:t>
                      </a:r>
                      <a:endParaRPr sz="18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extLst>
                  <a:ext uri="{0D108BD9-81ED-4DB2-BD59-A6C34878D82A}">
                    <a16:rowId xmlns:a16="http://schemas.microsoft.com/office/drawing/2014/main" val="10000"/>
                  </a:ext>
                </a:extLst>
              </a:tr>
              <a:tr h="370839">
                <a:tc>
                  <a:txBody>
                    <a:bodyPr/>
                    <a:lstStyle/>
                    <a:p>
                      <a:pPr marL="91440">
                        <a:lnSpc>
                          <a:spcPct val="100000"/>
                        </a:lnSpc>
                        <a:spcBef>
                          <a:spcPts val="244"/>
                        </a:spcBef>
                      </a:pPr>
                      <a:r>
                        <a:rPr sz="1800" dirty="0">
                          <a:latin typeface="Calibri"/>
                          <a:cs typeface="Calibri"/>
                        </a:rPr>
                        <a:t>2</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tc>
                  <a:txBody>
                    <a:bodyPr/>
                    <a:lstStyle/>
                    <a:p>
                      <a:pPr marL="91440">
                        <a:lnSpc>
                          <a:spcPct val="100000"/>
                        </a:lnSpc>
                        <a:spcBef>
                          <a:spcPts val="244"/>
                        </a:spcBef>
                      </a:pPr>
                      <a:r>
                        <a:rPr sz="1800" dirty="0">
                          <a:latin typeface="Calibri"/>
                          <a:cs typeface="Calibri"/>
                        </a:rPr>
                        <a:t>4</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1"/>
                  </a:ext>
                </a:extLst>
              </a:tr>
              <a:tr h="370839">
                <a:tc>
                  <a:txBody>
                    <a:bodyPr/>
                    <a:lstStyle/>
                    <a:p>
                      <a:pPr marL="91440">
                        <a:lnSpc>
                          <a:spcPct val="100000"/>
                        </a:lnSpc>
                        <a:spcBef>
                          <a:spcPts val="245"/>
                        </a:spcBef>
                      </a:pPr>
                      <a:r>
                        <a:rPr sz="1800" dirty="0">
                          <a:latin typeface="Calibri"/>
                          <a:cs typeface="Calibri"/>
                        </a:rPr>
                        <a:t>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1440">
                        <a:lnSpc>
                          <a:spcPct val="100000"/>
                        </a:lnSpc>
                        <a:spcBef>
                          <a:spcPts val="245"/>
                        </a:spcBef>
                      </a:pPr>
                      <a:r>
                        <a:rPr sz="1800" dirty="0">
                          <a:latin typeface="Calibri"/>
                          <a:cs typeface="Calibri"/>
                        </a:rPr>
                        <a:t>6</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2"/>
                  </a:ext>
                </a:extLst>
              </a:tr>
              <a:tr h="370840">
                <a:tc>
                  <a:txBody>
                    <a:bodyPr/>
                    <a:lstStyle/>
                    <a:p>
                      <a:pPr marL="91440">
                        <a:lnSpc>
                          <a:spcPct val="100000"/>
                        </a:lnSpc>
                        <a:spcBef>
                          <a:spcPts val="245"/>
                        </a:spcBef>
                      </a:pPr>
                      <a:r>
                        <a:rPr sz="1800" dirty="0">
                          <a:latin typeface="Calibri"/>
                          <a:cs typeface="Calibri"/>
                        </a:rPr>
                        <a:t>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1440">
                        <a:lnSpc>
                          <a:spcPct val="100000"/>
                        </a:lnSpc>
                        <a:spcBef>
                          <a:spcPts val="245"/>
                        </a:spcBef>
                      </a:pPr>
                      <a:r>
                        <a:rPr sz="1800" dirty="0">
                          <a:latin typeface="Calibri"/>
                          <a:cs typeface="Calibri"/>
                        </a:rPr>
                        <a:t>7.5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3"/>
                  </a:ext>
                </a:extLst>
              </a:tr>
              <a:tr h="370839">
                <a:tc>
                  <a:txBody>
                    <a:bodyPr/>
                    <a:lstStyle/>
                    <a:p>
                      <a:pPr marL="91440">
                        <a:lnSpc>
                          <a:spcPct val="100000"/>
                        </a:lnSpc>
                        <a:spcBef>
                          <a:spcPts val="245"/>
                        </a:spcBef>
                      </a:pPr>
                      <a:r>
                        <a:rPr sz="1800" dirty="0">
                          <a:latin typeface="Calibri"/>
                          <a:cs typeface="Calibri"/>
                        </a:rPr>
                        <a:t>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1440">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4"/>
                  </a:ext>
                </a:extLst>
              </a:tr>
              <a:tr h="370839">
                <a:tc>
                  <a:txBody>
                    <a:bodyPr/>
                    <a:lstStyle/>
                    <a:p>
                      <a:pPr marL="91440">
                        <a:lnSpc>
                          <a:spcPct val="100000"/>
                        </a:lnSpc>
                        <a:spcBef>
                          <a:spcPts val="245"/>
                        </a:spcBef>
                      </a:pPr>
                      <a:r>
                        <a:rPr sz="1800" dirty="0">
                          <a:latin typeface="Calibri"/>
                          <a:cs typeface="Calibri"/>
                        </a:rPr>
                        <a:t>3.2</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1440">
                        <a:lnSpc>
                          <a:spcPct val="100000"/>
                        </a:lnSpc>
                        <a:spcBef>
                          <a:spcPts val="245"/>
                        </a:spcBef>
                      </a:pPr>
                      <a:r>
                        <a:rPr sz="1800" dirty="0">
                          <a:latin typeface="Calibri"/>
                          <a:cs typeface="Calibri"/>
                        </a:rPr>
                        <a:t>6.5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5"/>
                  </a:ext>
                </a:extLst>
              </a:tr>
              <a:tr h="370840">
                <a:tc>
                  <a:txBody>
                    <a:bodyPr/>
                    <a:lstStyle/>
                    <a:p>
                      <a:pPr marL="91440">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1440">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6"/>
                  </a:ext>
                </a:extLst>
              </a:tr>
              <a:tr h="370839">
                <a:tc>
                  <a:txBody>
                    <a:bodyPr/>
                    <a:lstStyle/>
                    <a:p>
                      <a:pPr marL="91440">
                        <a:lnSpc>
                          <a:spcPct val="100000"/>
                        </a:lnSpc>
                        <a:spcBef>
                          <a:spcPts val="245"/>
                        </a:spcBef>
                      </a:pPr>
                      <a:r>
                        <a:rPr sz="1800" spc="-5" dirty="0">
                          <a:latin typeface="Calibri"/>
                          <a:cs typeface="Calibri"/>
                        </a:rPr>
                        <a:t>11</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1440">
                        <a:lnSpc>
                          <a:spcPct val="100000"/>
                        </a:lnSpc>
                        <a:spcBef>
                          <a:spcPts val="245"/>
                        </a:spcBef>
                      </a:pPr>
                      <a:r>
                        <a:rPr sz="1800" spc="-5" dirty="0">
                          <a:latin typeface="Calibri"/>
                          <a:cs typeface="Calibri"/>
                        </a:rPr>
                        <a:t>23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7"/>
                  </a:ext>
                </a:extLst>
              </a:tr>
              <a:tr h="370878">
                <a:tc>
                  <a:txBody>
                    <a:bodyPr/>
                    <a:lstStyle/>
                    <a:p>
                      <a:pPr marL="91440">
                        <a:lnSpc>
                          <a:spcPct val="100000"/>
                        </a:lnSpc>
                        <a:spcBef>
                          <a:spcPts val="250"/>
                        </a:spcBef>
                      </a:pPr>
                      <a:r>
                        <a:rPr sz="1800" spc="-5" dirty="0">
                          <a:latin typeface="Calibri"/>
                          <a:cs typeface="Calibri"/>
                        </a:rPr>
                        <a:t>20</a:t>
                      </a:r>
                      <a:endParaRPr sz="180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1440">
                        <a:lnSpc>
                          <a:spcPct val="100000"/>
                        </a:lnSpc>
                        <a:spcBef>
                          <a:spcPts val="250"/>
                        </a:spcBef>
                      </a:pPr>
                      <a:r>
                        <a:rPr sz="1800" spc="-5" dirty="0">
                          <a:latin typeface="Calibri"/>
                          <a:cs typeface="Calibri"/>
                        </a:rPr>
                        <a:t>40</a:t>
                      </a:r>
                      <a:endParaRPr sz="1800" dirty="0">
                        <a:latin typeface="Calibri"/>
                        <a:cs typeface="Calibri"/>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8"/>
                  </a:ext>
                </a:extLst>
              </a:tr>
            </a:tbl>
          </a:graphicData>
        </a:graphic>
      </p:graphicFrame>
      <p:sp>
        <p:nvSpPr>
          <p:cNvPr id="3" name="object 3"/>
          <p:cNvSpPr/>
          <p:nvPr/>
        </p:nvSpPr>
        <p:spPr>
          <a:xfrm>
            <a:off x="3151632" y="3499103"/>
            <a:ext cx="1101090" cy="76200"/>
          </a:xfrm>
          <a:custGeom>
            <a:avLst/>
            <a:gdLst/>
            <a:ahLst/>
            <a:cxnLst/>
            <a:rect l="l" t="t" r="r" b="b"/>
            <a:pathLst>
              <a:path w="1101089" h="76200">
                <a:moveTo>
                  <a:pt x="1024635" y="0"/>
                </a:moveTo>
                <a:lnTo>
                  <a:pt x="1024635" y="76200"/>
                </a:lnTo>
                <a:lnTo>
                  <a:pt x="1088135" y="44450"/>
                </a:lnTo>
                <a:lnTo>
                  <a:pt x="1037335" y="44450"/>
                </a:lnTo>
                <a:lnTo>
                  <a:pt x="1037335" y="31750"/>
                </a:lnTo>
                <a:lnTo>
                  <a:pt x="1088135" y="31750"/>
                </a:lnTo>
                <a:lnTo>
                  <a:pt x="1024635" y="0"/>
                </a:lnTo>
                <a:close/>
              </a:path>
              <a:path w="1101089" h="76200">
                <a:moveTo>
                  <a:pt x="1024635" y="31750"/>
                </a:moveTo>
                <a:lnTo>
                  <a:pt x="0" y="31750"/>
                </a:lnTo>
                <a:lnTo>
                  <a:pt x="0" y="44450"/>
                </a:lnTo>
                <a:lnTo>
                  <a:pt x="1024635" y="44450"/>
                </a:lnTo>
                <a:lnTo>
                  <a:pt x="1024635" y="31750"/>
                </a:lnTo>
                <a:close/>
              </a:path>
              <a:path w="1101089" h="76200">
                <a:moveTo>
                  <a:pt x="1088135" y="31750"/>
                </a:moveTo>
                <a:lnTo>
                  <a:pt x="1037335" y="31750"/>
                </a:lnTo>
                <a:lnTo>
                  <a:pt x="1037335" y="44450"/>
                </a:lnTo>
                <a:lnTo>
                  <a:pt x="1088135" y="44450"/>
                </a:lnTo>
                <a:lnTo>
                  <a:pt x="1100835" y="38100"/>
                </a:lnTo>
                <a:lnTo>
                  <a:pt x="1088135" y="31750"/>
                </a:lnTo>
                <a:close/>
              </a:path>
            </a:pathLst>
          </a:custGeom>
          <a:solidFill>
            <a:srgbClr val="4471C4"/>
          </a:solidFill>
        </p:spPr>
        <p:txBody>
          <a:bodyPr wrap="square" lIns="0" tIns="0" rIns="0" bIns="0" rtlCol="0"/>
          <a:lstStyle/>
          <a:p>
            <a:endParaRPr/>
          </a:p>
        </p:txBody>
      </p:sp>
      <p:sp>
        <p:nvSpPr>
          <p:cNvPr id="5" name="object 5"/>
          <p:cNvSpPr/>
          <p:nvPr/>
        </p:nvSpPr>
        <p:spPr>
          <a:xfrm>
            <a:off x="6330696" y="3499103"/>
            <a:ext cx="1101090" cy="76200"/>
          </a:xfrm>
          <a:custGeom>
            <a:avLst/>
            <a:gdLst/>
            <a:ahLst/>
            <a:cxnLst/>
            <a:rect l="l" t="t" r="r" b="b"/>
            <a:pathLst>
              <a:path w="1101090" h="76200">
                <a:moveTo>
                  <a:pt x="1024635" y="0"/>
                </a:moveTo>
                <a:lnTo>
                  <a:pt x="1024635" y="76200"/>
                </a:lnTo>
                <a:lnTo>
                  <a:pt x="1088135" y="44450"/>
                </a:lnTo>
                <a:lnTo>
                  <a:pt x="1037335" y="44450"/>
                </a:lnTo>
                <a:lnTo>
                  <a:pt x="1037335" y="31750"/>
                </a:lnTo>
                <a:lnTo>
                  <a:pt x="1088135" y="31750"/>
                </a:lnTo>
                <a:lnTo>
                  <a:pt x="1024635" y="0"/>
                </a:lnTo>
                <a:close/>
              </a:path>
              <a:path w="1101090" h="76200">
                <a:moveTo>
                  <a:pt x="1024635" y="31750"/>
                </a:moveTo>
                <a:lnTo>
                  <a:pt x="0" y="31750"/>
                </a:lnTo>
                <a:lnTo>
                  <a:pt x="0" y="44450"/>
                </a:lnTo>
                <a:lnTo>
                  <a:pt x="1024635" y="44450"/>
                </a:lnTo>
                <a:lnTo>
                  <a:pt x="1024635" y="31750"/>
                </a:lnTo>
                <a:close/>
              </a:path>
              <a:path w="1101090" h="76200">
                <a:moveTo>
                  <a:pt x="1088135" y="31750"/>
                </a:moveTo>
                <a:lnTo>
                  <a:pt x="1037335" y="31750"/>
                </a:lnTo>
                <a:lnTo>
                  <a:pt x="1037335" y="44450"/>
                </a:lnTo>
                <a:lnTo>
                  <a:pt x="1088135" y="44450"/>
                </a:lnTo>
                <a:lnTo>
                  <a:pt x="1100835" y="38100"/>
                </a:lnTo>
                <a:lnTo>
                  <a:pt x="1088135" y="31750"/>
                </a:lnTo>
                <a:close/>
              </a:path>
            </a:pathLst>
          </a:custGeom>
          <a:solidFill>
            <a:srgbClr val="4471C4"/>
          </a:solidFill>
        </p:spPr>
        <p:txBody>
          <a:bodyPr wrap="square" lIns="0" tIns="0" rIns="0" bIns="0" rtlCol="0"/>
          <a:lstStyle/>
          <a:p>
            <a:endParaRPr/>
          </a:p>
        </p:txBody>
      </p:sp>
      <p:sp>
        <p:nvSpPr>
          <p:cNvPr id="6" name="object 6"/>
          <p:cNvSpPr/>
          <p:nvPr/>
        </p:nvSpPr>
        <p:spPr>
          <a:xfrm>
            <a:off x="7984743" y="3467227"/>
            <a:ext cx="283845" cy="212090"/>
          </a:xfrm>
          <a:custGeom>
            <a:avLst/>
            <a:gdLst/>
            <a:ahLst/>
            <a:cxnLst/>
            <a:rect l="l" t="t" r="r" b="b"/>
            <a:pathLst>
              <a:path w="283845" h="212089">
                <a:moveTo>
                  <a:pt x="215773" y="0"/>
                </a:moveTo>
                <a:lnTo>
                  <a:pt x="212851" y="8636"/>
                </a:lnTo>
                <a:lnTo>
                  <a:pt x="225065" y="13946"/>
                </a:lnTo>
                <a:lnTo>
                  <a:pt x="235600" y="21304"/>
                </a:lnTo>
                <a:lnTo>
                  <a:pt x="257014" y="55449"/>
                </a:lnTo>
                <a:lnTo>
                  <a:pt x="264032" y="104901"/>
                </a:lnTo>
                <a:lnTo>
                  <a:pt x="263247" y="123571"/>
                </a:lnTo>
                <a:lnTo>
                  <a:pt x="251459" y="169291"/>
                </a:lnTo>
                <a:lnTo>
                  <a:pt x="225206" y="197866"/>
                </a:lnTo>
                <a:lnTo>
                  <a:pt x="213105" y="203200"/>
                </a:lnTo>
                <a:lnTo>
                  <a:pt x="215773" y="211836"/>
                </a:lnTo>
                <a:lnTo>
                  <a:pt x="256295" y="187725"/>
                </a:lnTo>
                <a:lnTo>
                  <a:pt x="278971" y="143383"/>
                </a:lnTo>
                <a:lnTo>
                  <a:pt x="283336" y="105918"/>
                </a:lnTo>
                <a:lnTo>
                  <a:pt x="282241" y="86538"/>
                </a:lnTo>
                <a:lnTo>
                  <a:pt x="265810" y="37211"/>
                </a:lnTo>
                <a:lnTo>
                  <a:pt x="231128" y="5599"/>
                </a:lnTo>
                <a:lnTo>
                  <a:pt x="215773" y="0"/>
                </a:lnTo>
                <a:close/>
              </a:path>
              <a:path w="283845" h="212089">
                <a:moveTo>
                  <a:pt x="67563" y="0"/>
                </a:moveTo>
                <a:lnTo>
                  <a:pt x="27219" y="24181"/>
                </a:lnTo>
                <a:lnTo>
                  <a:pt x="4381" y="68611"/>
                </a:lnTo>
                <a:lnTo>
                  <a:pt x="0" y="105918"/>
                </a:lnTo>
                <a:lnTo>
                  <a:pt x="1093" y="125424"/>
                </a:lnTo>
                <a:lnTo>
                  <a:pt x="17399" y="174752"/>
                </a:lnTo>
                <a:lnTo>
                  <a:pt x="52153" y="206291"/>
                </a:lnTo>
                <a:lnTo>
                  <a:pt x="67563" y="211836"/>
                </a:lnTo>
                <a:lnTo>
                  <a:pt x="70230" y="203200"/>
                </a:lnTo>
                <a:lnTo>
                  <a:pt x="58183" y="197866"/>
                </a:lnTo>
                <a:lnTo>
                  <a:pt x="47767" y="190436"/>
                </a:lnTo>
                <a:lnTo>
                  <a:pt x="26376" y="155765"/>
                </a:lnTo>
                <a:lnTo>
                  <a:pt x="19303" y="104901"/>
                </a:lnTo>
                <a:lnTo>
                  <a:pt x="20089" y="86830"/>
                </a:lnTo>
                <a:lnTo>
                  <a:pt x="31876" y="42163"/>
                </a:lnTo>
                <a:lnTo>
                  <a:pt x="58398" y="13946"/>
                </a:lnTo>
                <a:lnTo>
                  <a:pt x="70611" y="8636"/>
                </a:lnTo>
                <a:lnTo>
                  <a:pt x="67563" y="0"/>
                </a:lnTo>
                <a:close/>
              </a:path>
            </a:pathLst>
          </a:custGeom>
          <a:solidFill>
            <a:srgbClr val="000000"/>
          </a:solidFill>
        </p:spPr>
        <p:txBody>
          <a:bodyPr wrap="square" lIns="0" tIns="0" rIns="0" bIns="0" rtlCol="0"/>
          <a:lstStyle/>
          <a:p>
            <a:endParaRPr/>
          </a:p>
        </p:txBody>
      </p:sp>
      <p:sp>
        <p:nvSpPr>
          <p:cNvPr id="7" name="object 7"/>
          <p:cNvSpPr txBox="1"/>
          <p:nvPr/>
        </p:nvSpPr>
        <p:spPr>
          <a:xfrm>
            <a:off x="7861554" y="3397122"/>
            <a:ext cx="676275" cy="299720"/>
          </a:xfrm>
          <a:prstGeom prst="rect">
            <a:avLst/>
          </a:prstGeom>
        </p:spPr>
        <p:txBody>
          <a:bodyPr vert="horz" wrap="square" lIns="0" tIns="12700" rIns="0" bIns="0" rtlCol="0">
            <a:spAutoFit/>
          </a:bodyPr>
          <a:lstStyle/>
          <a:p>
            <a:pPr marL="12700">
              <a:lnSpc>
                <a:spcPct val="100000"/>
              </a:lnSpc>
              <a:spcBef>
                <a:spcPts val="100"/>
              </a:spcBef>
              <a:tabLst>
                <a:tab pos="492125" algn="l"/>
              </a:tabLst>
            </a:pPr>
            <a:r>
              <a:rPr sz="1800" dirty="0">
                <a:latin typeface="Cambria Math"/>
                <a:cs typeface="Cambria Math"/>
              </a:rPr>
              <a:t>𝐽 </a:t>
            </a:r>
            <a:r>
              <a:rPr sz="1800" spc="-20" dirty="0">
                <a:latin typeface="Cambria Math"/>
                <a:cs typeface="Cambria Math"/>
              </a:rPr>
              <a:t> </a:t>
            </a:r>
            <a:r>
              <a:rPr sz="1800" dirty="0">
                <a:latin typeface="Cambria Math"/>
                <a:cs typeface="Cambria Math"/>
              </a:rPr>
              <a:t>𝜃	=</a:t>
            </a:r>
            <a:endParaRPr sz="1800">
              <a:latin typeface="Cambria Math"/>
              <a:cs typeface="Cambria Math"/>
            </a:endParaRPr>
          </a:p>
        </p:txBody>
      </p:sp>
      <p:sp>
        <p:nvSpPr>
          <p:cNvPr id="8" name="object 8"/>
          <p:cNvSpPr/>
          <p:nvPr/>
        </p:nvSpPr>
        <p:spPr>
          <a:xfrm>
            <a:off x="8587993" y="3572128"/>
            <a:ext cx="421005" cy="0"/>
          </a:xfrm>
          <a:custGeom>
            <a:avLst/>
            <a:gdLst/>
            <a:ahLst/>
            <a:cxnLst/>
            <a:rect l="l" t="t" r="r" b="b"/>
            <a:pathLst>
              <a:path w="421004">
                <a:moveTo>
                  <a:pt x="0" y="0"/>
                </a:moveTo>
                <a:lnTo>
                  <a:pt x="420624" y="0"/>
                </a:lnTo>
              </a:path>
            </a:pathLst>
          </a:custGeom>
          <a:ln w="15239">
            <a:solidFill>
              <a:srgbClr val="000000"/>
            </a:solidFill>
          </a:ln>
        </p:spPr>
        <p:txBody>
          <a:bodyPr wrap="square" lIns="0" tIns="0" rIns="0" bIns="0" rtlCol="0"/>
          <a:lstStyle/>
          <a:p>
            <a:endParaRPr/>
          </a:p>
        </p:txBody>
      </p:sp>
      <p:sp>
        <p:nvSpPr>
          <p:cNvPr id="9" name="object 9"/>
          <p:cNvSpPr txBox="1"/>
          <p:nvPr/>
        </p:nvSpPr>
        <p:spPr>
          <a:xfrm>
            <a:off x="8722868" y="3223386"/>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10" name="object 10"/>
          <p:cNvSpPr txBox="1"/>
          <p:nvPr/>
        </p:nvSpPr>
        <p:spPr>
          <a:xfrm>
            <a:off x="8576564" y="3549522"/>
            <a:ext cx="44640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2 </a:t>
            </a:r>
            <a:r>
              <a:rPr sz="1800" spc="60" dirty="0">
                <a:latin typeface="Cambria Math"/>
                <a:cs typeface="Cambria Math"/>
              </a:rPr>
              <a:t>∙</a:t>
            </a:r>
            <a:r>
              <a:rPr sz="1800" spc="-75" dirty="0">
                <a:latin typeface="Cambria Math"/>
                <a:cs typeface="Cambria Math"/>
              </a:rPr>
              <a:t> </a:t>
            </a:r>
            <a:r>
              <a:rPr sz="1800" dirty="0">
                <a:latin typeface="Cambria Math"/>
                <a:cs typeface="Cambria Math"/>
              </a:rPr>
              <a:t>8</a:t>
            </a:r>
            <a:endParaRPr sz="1800">
              <a:latin typeface="Cambria Math"/>
              <a:cs typeface="Cambria Math"/>
            </a:endParaRPr>
          </a:p>
        </p:txBody>
      </p:sp>
      <p:sp>
        <p:nvSpPr>
          <p:cNvPr id="11" name="object 11"/>
          <p:cNvSpPr/>
          <p:nvPr/>
        </p:nvSpPr>
        <p:spPr>
          <a:xfrm>
            <a:off x="9536176" y="3467227"/>
            <a:ext cx="278765" cy="212090"/>
          </a:xfrm>
          <a:custGeom>
            <a:avLst/>
            <a:gdLst/>
            <a:ahLst/>
            <a:cxnLst/>
            <a:rect l="l" t="t" r="r" b="b"/>
            <a:pathLst>
              <a:path w="278765" h="212089">
                <a:moveTo>
                  <a:pt x="211200" y="0"/>
                </a:moveTo>
                <a:lnTo>
                  <a:pt x="208279" y="8636"/>
                </a:lnTo>
                <a:lnTo>
                  <a:pt x="220493" y="13946"/>
                </a:lnTo>
                <a:lnTo>
                  <a:pt x="231028" y="21304"/>
                </a:lnTo>
                <a:lnTo>
                  <a:pt x="252442" y="55449"/>
                </a:lnTo>
                <a:lnTo>
                  <a:pt x="259460" y="104901"/>
                </a:lnTo>
                <a:lnTo>
                  <a:pt x="258675" y="123571"/>
                </a:lnTo>
                <a:lnTo>
                  <a:pt x="246888" y="169291"/>
                </a:lnTo>
                <a:lnTo>
                  <a:pt x="220634" y="197866"/>
                </a:lnTo>
                <a:lnTo>
                  <a:pt x="208533" y="203200"/>
                </a:lnTo>
                <a:lnTo>
                  <a:pt x="211200" y="211836"/>
                </a:lnTo>
                <a:lnTo>
                  <a:pt x="251723" y="187725"/>
                </a:lnTo>
                <a:lnTo>
                  <a:pt x="274399" y="143383"/>
                </a:lnTo>
                <a:lnTo>
                  <a:pt x="278765" y="105918"/>
                </a:lnTo>
                <a:lnTo>
                  <a:pt x="277669" y="86538"/>
                </a:lnTo>
                <a:lnTo>
                  <a:pt x="261239" y="37211"/>
                </a:lnTo>
                <a:lnTo>
                  <a:pt x="226556" y="5599"/>
                </a:lnTo>
                <a:lnTo>
                  <a:pt x="211200" y="0"/>
                </a:lnTo>
                <a:close/>
              </a:path>
              <a:path w="278765" h="212089">
                <a:moveTo>
                  <a:pt x="67564" y="0"/>
                </a:moveTo>
                <a:lnTo>
                  <a:pt x="27219" y="24181"/>
                </a:lnTo>
                <a:lnTo>
                  <a:pt x="4381" y="68611"/>
                </a:lnTo>
                <a:lnTo>
                  <a:pt x="0" y="105918"/>
                </a:lnTo>
                <a:lnTo>
                  <a:pt x="1093" y="125424"/>
                </a:lnTo>
                <a:lnTo>
                  <a:pt x="17399" y="174752"/>
                </a:lnTo>
                <a:lnTo>
                  <a:pt x="52153" y="206291"/>
                </a:lnTo>
                <a:lnTo>
                  <a:pt x="67564" y="211836"/>
                </a:lnTo>
                <a:lnTo>
                  <a:pt x="70230" y="203200"/>
                </a:lnTo>
                <a:lnTo>
                  <a:pt x="58183" y="197866"/>
                </a:lnTo>
                <a:lnTo>
                  <a:pt x="47767" y="190436"/>
                </a:lnTo>
                <a:lnTo>
                  <a:pt x="26376" y="155765"/>
                </a:lnTo>
                <a:lnTo>
                  <a:pt x="19303" y="104901"/>
                </a:lnTo>
                <a:lnTo>
                  <a:pt x="20089" y="86830"/>
                </a:lnTo>
                <a:lnTo>
                  <a:pt x="31876" y="42163"/>
                </a:lnTo>
                <a:lnTo>
                  <a:pt x="58398" y="13946"/>
                </a:lnTo>
                <a:lnTo>
                  <a:pt x="70612" y="8636"/>
                </a:lnTo>
                <a:lnTo>
                  <a:pt x="67564" y="0"/>
                </a:lnTo>
                <a:close/>
              </a:path>
            </a:pathLst>
          </a:custGeom>
          <a:solidFill>
            <a:srgbClr val="000000"/>
          </a:solidFill>
        </p:spPr>
        <p:txBody>
          <a:bodyPr wrap="square" lIns="0" tIns="0" rIns="0" bIns="0" rtlCol="0"/>
          <a:lstStyle/>
          <a:p>
            <a:endParaRPr/>
          </a:p>
        </p:txBody>
      </p:sp>
      <p:sp>
        <p:nvSpPr>
          <p:cNvPr id="12" name="object 12"/>
          <p:cNvSpPr txBox="1"/>
          <p:nvPr/>
        </p:nvSpPr>
        <p:spPr>
          <a:xfrm>
            <a:off x="8997188" y="3397122"/>
            <a:ext cx="1551305" cy="299720"/>
          </a:xfrm>
          <a:prstGeom prst="rect">
            <a:avLst/>
          </a:prstGeom>
        </p:spPr>
        <p:txBody>
          <a:bodyPr vert="horz" wrap="square" lIns="0" tIns="12700" rIns="0" bIns="0" rtlCol="0">
            <a:spAutoFit/>
          </a:bodyPr>
          <a:lstStyle/>
          <a:p>
            <a:pPr marL="50800">
              <a:lnSpc>
                <a:spcPct val="100000"/>
              </a:lnSpc>
              <a:spcBef>
                <a:spcPts val="100"/>
              </a:spcBef>
              <a:tabLst>
                <a:tab pos="940435" algn="l"/>
              </a:tabLst>
            </a:pPr>
            <a:r>
              <a:rPr sz="1800" spc="20" dirty="0">
                <a:latin typeface="Cambria Math"/>
                <a:cs typeface="Cambria Math"/>
              </a:rPr>
              <a:t>Σ(ℎ</a:t>
            </a:r>
            <a:r>
              <a:rPr sz="1950" spc="30" baseline="-14957" dirty="0">
                <a:latin typeface="Cambria Math"/>
                <a:cs typeface="Cambria Math"/>
              </a:rPr>
              <a:t>𝜃 </a:t>
            </a:r>
            <a:r>
              <a:rPr sz="1950" spc="412" baseline="-14957" dirty="0">
                <a:latin typeface="Cambria Math"/>
                <a:cs typeface="Cambria Math"/>
              </a:rPr>
              <a:t> </a:t>
            </a:r>
            <a:r>
              <a:rPr sz="1800" dirty="0">
                <a:latin typeface="Cambria Math"/>
                <a:cs typeface="Cambria Math"/>
              </a:rPr>
              <a:t>𝑥	−</a:t>
            </a:r>
            <a:r>
              <a:rPr sz="1800" spc="-30" dirty="0">
                <a:latin typeface="Cambria Math"/>
                <a:cs typeface="Cambria Math"/>
              </a:rPr>
              <a:t> </a:t>
            </a:r>
            <a:r>
              <a:rPr sz="1800" spc="20" dirty="0">
                <a:latin typeface="Cambria Math"/>
                <a:cs typeface="Cambria Math"/>
              </a:rPr>
              <a:t>𝑦)</a:t>
            </a:r>
            <a:r>
              <a:rPr sz="1950" spc="30" baseline="27777" dirty="0">
                <a:latin typeface="Cambria Math"/>
                <a:cs typeface="Cambria Math"/>
              </a:rPr>
              <a:t>2</a:t>
            </a:r>
            <a:endParaRPr sz="1950" baseline="27777">
              <a:latin typeface="Cambria Math"/>
              <a:cs typeface="Cambria Math"/>
            </a:endParaRPr>
          </a:p>
        </p:txBody>
      </p:sp>
      <p:sp>
        <p:nvSpPr>
          <p:cNvPr id="13" name="object 13"/>
          <p:cNvSpPr txBox="1"/>
          <p:nvPr/>
        </p:nvSpPr>
        <p:spPr>
          <a:xfrm>
            <a:off x="933681" y="1852640"/>
            <a:ext cx="2389632" cy="397545"/>
          </a:xfrm>
          <a:prstGeom prst="rect">
            <a:avLst/>
          </a:prstGeom>
        </p:spPr>
        <p:txBody>
          <a:bodyPr vert="horz" wrap="square" lIns="0" tIns="12700" rIns="0" bIns="0" rtlCol="0">
            <a:spAutoFit/>
          </a:bodyPr>
          <a:lstStyle/>
          <a:p>
            <a:pPr marL="12700">
              <a:lnSpc>
                <a:spcPct val="100000"/>
              </a:lnSpc>
              <a:spcBef>
                <a:spcPts val="100"/>
              </a:spcBef>
            </a:pPr>
            <a:r>
              <a:rPr sz="2500" dirty="0">
                <a:latin typeface="Garamond" panose="02020404030301010803" pitchFamily="18" charset="0"/>
              </a:rPr>
              <a:t>Data(Experience)</a:t>
            </a:r>
          </a:p>
        </p:txBody>
      </p:sp>
      <p:sp>
        <p:nvSpPr>
          <p:cNvPr id="14" name="object 14"/>
          <p:cNvSpPr txBox="1"/>
          <p:nvPr/>
        </p:nvSpPr>
        <p:spPr>
          <a:xfrm>
            <a:off x="4626227" y="2946908"/>
            <a:ext cx="2315337" cy="397545"/>
          </a:xfrm>
          <a:prstGeom prst="rect">
            <a:avLst/>
          </a:prstGeom>
        </p:spPr>
        <p:txBody>
          <a:bodyPr vert="horz" wrap="square" lIns="0" tIns="12700" rIns="0" bIns="0" rtlCol="0">
            <a:spAutoFit/>
          </a:bodyPr>
          <a:lstStyle/>
          <a:p>
            <a:pPr marL="38100">
              <a:lnSpc>
                <a:spcPct val="100000"/>
              </a:lnSpc>
              <a:spcBef>
                <a:spcPts val="100"/>
              </a:spcBef>
            </a:pPr>
            <a:r>
              <a:rPr sz="2500" dirty="0">
                <a:latin typeface="Garamond" panose="02020404030301010803" pitchFamily="18" charset="0"/>
              </a:rPr>
              <a:t>Hypothesis(Task)</a:t>
            </a:r>
          </a:p>
        </p:txBody>
      </p:sp>
      <p:sp>
        <p:nvSpPr>
          <p:cNvPr id="15" name="object 15"/>
          <p:cNvSpPr txBox="1"/>
          <p:nvPr/>
        </p:nvSpPr>
        <p:spPr>
          <a:xfrm>
            <a:off x="7616761" y="2964524"/>
            <a:ext cx="3965640" cy="320601"/>
          </a:xfrm>
          <a:prstGeom prst="rect">
            <a:avLst/>
          </a:prstGeom>
        </p:spPr>
        <p:txBody>
          <a:bodyPr vert="horz" wrap="square" lIns="0" tIns="12700" rIns="0" bIns="0" rtlCol="0">
            <a:spAutoFit/>
          </a:bodyPr>
          <a:lstStyle/>
          <a:p>
            <a:pPr marL="12700">
              <a:lnSpc>
                <a:spcPct val="100000"/>
              </a:lnSpc>
              <a:spcBef>
                <a:spcPts val="100"/>
              </a:spcBef>
            </a:pPr>
            <a:r>
              <a:rPr sz="2000" dirty="0">
                <a:latin typeface="Garamond" panose="02020404030301010803" pitchFamily="18" charset="0"/>
              </a:rPr>
              <a:t>Loss function(performance measure)</a:t>
            </a:r>
          </a:p>
        </p:txBody>
      </p:sp>
      <p:grpSp>
        <p:nvGrpSpPr>
          <p:cNvPr id="4" name="Group 3">
            <a:extLst>
              <a:ext uri="{FF2B5EF4-FFF2-40B4-BE49-F238E27FC236}">
                <a16:creationId xmlns:a16="http://schemas.microsoft.com/office/drawing/2014/main" id="{2812EC5C-5ABE-554C-971D-524E9A6F44C5}"/>
              </a:ext>
            </a:extLst>
          </p:cNvPr>
          <p:cNvGrpSpPr/>
          <p:nvPr/>
        </p:nvGrpSpPr>
        <p:grpSpPr>
          <a:xfrm>
            <a:off x="9794470" y="4594645"/>
            <a:ext cx="1950211" cy="1740027"/>
            <a:chOff x="8353425" y="3938396"/>
            <a:chExt cx="1950211" cy="1740027"/>
          </a:xfrm>
        </p:grpSpPr>
        <p:sp>
          <p:nvSpPr>
            <p:cNvPr id="16" name="object 16"/>
            <p:cNvSpPr/>
            <p:nvPr/>
          </p:nvSpPr>
          <p:spPr>
            <a:xfrm>
              <a:off x="8382000" y="5486400"/>
              <a:ext cx="1715770" cy="0"/>
            </a:xfrm>
            <a:custGeom>
              <a:avLst/>
              <a:gdLst/>
              <a:ahLst/>
              <a:cxnLst/>
              <a:rect l="l" t="t" r="r" b="b"/>
              <a:pathLst>
                <a:path w="1715770">
                  <a:moveTo>
                    <a:pt x="0" y="0"/>
                  </a:moveTo>
                  <a:lnTo>
                    <a:pt x="1715261" y="0"/>
                  </a:lnTo>
                </a:path>
              </a:pathLst>
            </a:custGeom>
            <a:ln w="6096">
              <a:solidFill>
                <a:srgbClr val="000000"/>
              </a:solidFill>
            </a:ln>
          </p:spPr>
          <p:txBody>
            <a:bodyPr wrap="square" lIns="0" tIns="0" rIns="0" bIns="0" rtlCol="0"/>
            <a:lstStyle/>
            <a:p>
              <a:endParaRPr/>
            </a:p>
          </p:txBody>
        </p:sp>
        <p:sp>
          <p:nvSpPr>
            <p:cNvPr id="17" name="object 17"/>
            <p:cNvSpPr/>
            <p:nvPr/>
          </p:nvSpPr>
          <p:spPr>
            <a:xfrm>
              <a:off x="8528304" y="4261103"/>
              <a:ext cx="0" cy="1417320"/>
            </a:xfrm>
            <a:custGeom>
              <a:avLst/>
              <a:gdLst/>
              <a:ahLst/>
              <a:cxnLst/>
              <a:rect l="l" t="t" r="r" b="b"/>
              <a:pathLst>
                <a:path h="1417320">
                  <a:moveTo>
                    <a:pt x="0" y="0"/>
                  </a:moveTo>
                  <a:lnTo>
                    <a:pt x="0" y="1416812"/>
                  </a:lnTo>
                </a:path>
              </a:pathLst>
            </a:custGeom>
            <a:ln w="6096">
              <a:solidFill>
                <a:srgbClr val="000000"/>
              </a:solidFill>
            </a:ln>
          </p:spPr>
          <p:txBody>
            <a:bodyPr wrap="square" lIns="0" tIns="0" rIns="0" bIns="0" rtlCol="0"/>
            <a:lstStyle/>
            <a:p>
              <a:endParaRPr/>
            </a:p>
          </p:txBody>
        </p:sp>
        <p:sp>
          <p:nvSpPr>
            <p:cNvPr id="18" name="object 18"/>
            <p:cNvSpPr/>
            <p:nvPr/>
          </p:nvSpPr>
          <p:spPr>
            <a:xfrm>
              <a:off x="8884919" y="4389120"/>
              <a:ext cx="875030" cy="914400"/>
            </a:xfrm>
            <a:custGeom>
              <a:avLst/>
              <a:gdLst/>
              <a:ahLst/>
              <a:cxnLst/>
              <a:rect l="l" t="t" r="r" b="b"/>
              <a:pathLst>
                <a:path w="875029" h="914400">
                  <a:moveTo>
                    <a:pt x="0" y="50291"/>
                  </a:moveTo>
                  <a:lnTo>
                    <a:pt x="25488" y="112547"/>
                  </a:lnTo>
                  <a:lnTo>
                    <a:pt x="50956" y="174516"/>
                  </a:lnTo>
                  <a:lnTo>
                    <a:pt x="76384" y="235910"/>
                  </a:lnTo>
                  <a:lnTo>
                    <a:pt x="101749" y="296442"/>
                  </a:lnTo>
                  <a:lnTo>
                    <a:pt x="127031" y="355823"/>
                  </a:lnTo>
                  <a:lnTo>
                    <a:pt x="152208" y="413765"/>
                  </a:lnTo>
                  <a:lnTo>
                    <a:pt x="177259" y="469979"/>
                  </a:lnTo>
                  <a:lnTo>
                    <a:pt x="202162" y="524179"/>
                  </a:lnTo>
                  <a:lnTo>
                    <a:pt x="226897" y="576075"/>
                  </a:lnTo>
                  <a:lnTo>
                    <a:pt x="251441" y="625379"/>
                  </a:lnTo>
                  <a:lnTo>
                    <a:pt x="275774" y="671804"/>
                  </a:lnTo>
                  <a:lnTo>
                    <a:pt x="299875" y="715061"/>
                  </a:lnTo>
                  <a:lnTo>
                    <a:pt x="323722" y="754861"/>
                  </a:lnTo>
                  <a:lnTo>
                    <a:pt x="347293" y="790918"/>
                  </a:lnTo>
                  <a:lnTo>
                    <a:pt x="370567" y="822942"/>
                  </a:lnTo>
                  <a:lnTo>
                    <a:pt x="416141" y="873741"/>
                  </a:lnTo>
                  <a:lnTo>
                    <a:pt x="460273" y="904953"/>
                  </a:lnTo>
                  <a:lnTo>
                    <a:pt x="502793" y="914272"/>
                  </a:lnTo>
                  <a:lnTo>
                    <a:pt x="523401" y="910099"/>
                  </a:lnTo>
                  <a:lnTo>
                    <a:pt x="563366" y="884761"/>
                  </a:lnTo>
                  <a:lnTo>
                    <a:pt x="601804" y="838688"/>
                  </a:lnTo>
                  <a:lnTo>
                    <a:pt x="638885" y="774182"/>
                  </a:lnTo>
                  <a:lnTo>
                    <a:pt x="656970" y="735737"/>
                  </a:lnTo>
                  <a:lnTo>
                    <a:pt x="674779" y="693547"/>
                  </a:lnTo>
                  <a:lnTo>
                    <a:pt x="692334" y="647901"/>
                  </a:lnTo>
                  <a:lnTo>
                    <a:pt x="709657" y="599086"/>
                  </a:lnTo>
                  <a:lnTo>
                    <a:pt x="726769" y="547390"/>
                  </a:lnTo>
                  <a:lnTo>
                    <a:pt x="743690" y="493101"/>
                  </a:lnTo>
                  <a:lnTo>
                    <a:pt x="760443" y="436508"/>
                  </a:lnTo>
                  <a:lnTo>
                    <a:pt x="777048" y="377897"/>
                  </a:lnTo>
                  <a:lnTo>
                    <a:pt x="793527" y="317558"/>
                  </a:lnTo>
                  <a:lnTo>
                    <a:pt x="809901" y="255777"/>
                  </a:lnTo>
                  <a:lnTo>
                    <a:pt x="826192" y="192843"/>
                  </a:lnTo>
                  <a:lnTo>
                    <a:pt x="842420" y="129043"/>
                  </a:lnTo>
                  <a:lnTo>
                    <a:pt x="858608" y="64666"/>
                  </a:lnTo>
                  <a:lnTo>
                    <a:pt x="874776" y="0"/>
                  </a:lnTo>
                </a:path>
              </a:pathLst>
            </a:custGeom>
            <a:ln w="12192">
              <a:solidFill>
                <a:srgbClr val="BE9000"/>
              </a:solidFill>
            </a:ln>
          </p:spPr>
          <p:txBody>
            <a:bodyPr wrap="square" lIns="0" tIns="0" rIns="0" bIns="0" rtlCol="0"/>
            <a:lstStyle/>
            <a:p>
              <a:endParaRPr/>
            </a:p>
          </p:txBody>
        </p:sp>
        <p:sp>
          <p:nvSpPr>
            <p:cNvPr id="19" name="object 19"/>
            <p:cNvSpPr txBox="1"/>
            <p:nvPr/>
          </p:nvSpPr>
          <p:spPr>
            <a:xfrm>
              <a:off x="10163936" y="5326126"/>
              <a:ext cx="13970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mbria Math"/>
                  <a:cs typeface="Cambria Math"/>
                </a:rPr>
                <a:t>𝜃</a:t>
              </a:r>
              <a:endParaRPr sz="1600">
                <a:latin typeface="Cambria Math"/>
                <a:cs typeface="Cambria Math"/>
              </a:endParaRPr>
            </a:p>
          </p:txBody>
        </p:sp>
        <p:sp>
          <p:nvSpPr>
            <p:cNvPr id="20" name="object 20"/>
            <p:cNvSpPr/>
            <p:nvPr/>
          </p:nvSpPr>
          <p:spPr>
            <a:xfrm>
              <a:off x="8452357" y="3996816"/>
              <a:ext cx="222503" cy="165100"/>
            </a:xfrm>
            <a:prstGeom prst="rect">
              <a:avLst/>
            </a:prstGeom>
            <a:blipFill>
              <a:blip r:embed="rId2" cstate="print"/>
              <a:stretch>
                <a:fillRect/>
              </a:stretch>
            </a:blipFill>
          </p:spPr>
          <p:txBody>
            <a:bodyPr wrap="square" lIns="0" tIns="0" rIns="0" bIns="0" rtlCol="0"/>
            <a:lstStyle/>
            <a:p>
              <a:endParaRPr/>
            </a:p>
          </p:txBody>
        </p:sp>
        <p:sp>
          <p:nvSpPr>
            <p:cNvPr id="21" name="object 21"/>
            <p:cNvSpPr txBox="1"/>
            <p:nvPr/>
          </p:nvSpPr>
          <p:spPr>
            <a:xfrm>
              <a:off x="8353425" y="3938396"/>
              <a:ext cx="272415" cy="239395"/>
            </a:xfrm>
            <a:prstGeom prst="rect">
              <a:avLst/>
            </a:prstGeom>
          </p:spPr>
          <p:txBody>
            <a:bodyPr vert="horz" wrap="square" lIns="0" tIns="12700" rIns="0" bIns="0" rtlCol="0">
              <a:spAutoFit/>
            </a:bodyPr>
            <a:lstStyle/>
            <a:p>
              <a:pPr marL="12700">
                <a:lnSpc>
                  <a:spcPct val="100000"/>
                </a:lnSpc>
                <a:spcBef>
                  <a:spcPts val="100"/>
                </a:spcBef>
              </a:pPr>
              <a:r>
                <a:rPr sz="1400" dirty="0">
                  <a:latin typeface="Cambria Math"/>
                  <a:cs typeface="Cambria Math"/>
                </a:rPr>
                <a:t>𝐽</a:t>
              </a:r>
              <a:r>
                <a:rPr sz="1400" spc="220" dirty="0">
                  <a:latin typeface="Cambria Math"/>
                  <a:cs typeface="Cambria Math"/>
                </a:rPr>
                <a:t> </a:t>
              </a:r>
              <a:r>
                <a:rPr sz="1400" dirty="0">
                  <a:latin typeface="Cambria Math"/>
                  <a:cs typeface="Cambria Math"/>
                </a:rPr>
                <a:t>𝜃</a:t>
              </a:r>
              <a:endParaRPr sz="1400">
                <a:latin typeface="Cambria Math"/>
                <a:cs typeface="Cambria Math"/>
              </a:endParaRPr>
            </a:p>
          </p:txBody>
        </p:sp>
        <p:sp>
          <p:nvSpPr>
            <p:cNvPr id="23" name="object 23"/>
            <p:cNvSpPr/>
            <p:nvPr/>
          </p:nvSpPr>
          <p:spPr>
            <a:xfrm>
              <a:off x="9392411" y="4293108"/>
              <a:ext cx="0" cy="1353185"/>
            </a:xfrm>
            <a:custGeom>
              <a:avLst/>
              <a:gdLst/>
              <a:ahLst/>
              <a:cxnLst/>
              <a:rect l="l" t="t" r="r" b="b"/>
              <a:pathLst>
                <a:path h="1353185">
                  <a:moveTo>
                    <a:pt x="0" y="0"/>
                  </a:moveTo>
                  <a:lnTo>
                    <a:pt x="0" y="1352854"/>
                  </a:lnTo>
                </a:path>
              </a:pathLst>
            </a:custGeom>
            <a:ln w="6096">
              <a:solidFill>
                <a:srgbClr val="538235"/>
              </a:solidFill>
              <a:prstDash val="sysDot"/>
            </a:ln>
          </p:spPr>
          <p:txBody>
            <a:bodyPr wrap="square" lIns="0" tIns="0" rIns="0" bIns="0" rtlCol="0"/>
            <a:lstStyle/>
            <a:p>
              <a:endParaRPr/>
            </a:p>
          </p:txBody>
        </p:sp>
      </p:grpSp>
      <p:sp>
        <p:nvSpPr>
          <p:cNvPr id="24" name="object 24"/>
          <p:cNvSpPr txBox="1">
            <a:spLocks noGrp="1"/>
          </p:cNvSpPr>
          <p:nvPr>
            <p:ph type="title"/>
          </p:nvPr>
        </p:nvSpPr>
        <p:spPr>
          <a:xfrm>
            <a:off x="3048" y="11303"/>
            <a:ext cx="5864352" cy="551433"/>
          </a:xfrm>
          <a:prstGeom prst="rect">
            <a:avLst/>
          </a:prstGeom>
        </p:spPr>
        <p:txBody>
          <a:bodyPr vert="horz" lIns="91440" tIns="45720" rIns="91440" bIns="45720" rtlCol="0" anchor="t">
            <a:normAutofit fontScale="90000"/>
          </a:bodyPr>
          <a:lstStyle/>
          <a:p>
            <a:r>
              <a:rPr lang="en-US" sz="3500" dirty="0">
                <a:solidFill>
                  <a:srgbClr val="FF6700"/>
                </a:solidFill>
                <a:latin typeface="Garamond" panose="02020404030301010803" pitchFamily="18" charset="0"/>
                <a:cs typeface="Times New Roman" pitchFamily="18" charset="0"/>
              </a:rPr>
              <a:t>Gradient Descent Method</a:t>
            </a:r>
            <a:endParaRPr sz="3500" dirty="0">
              <a:solidFill>
                <a:srgbClr val="FF6700"/>
              </a:solidFill>
              <a:latin typeface="Garamond" panose="02020404030301010803" pitchFamily="18" charset="0"/>
              <a:cs typeface="Times New Roman" pitchFamily="18" charset="0"/>
            </a:endParaRPr>
          </a:p>
        </p:txBody>
      </p:sp>
      <p:pic>
        <p:nvPicPr>
          <p:cNvPr id="25" name="Picture 24">
            <a:extLst>
              <a:ext uri="{FF2B5EF4-FFF2-40B4-BE49-F238E27FC236}">
                <a16:creationId xmlns:a16="http://schemas.microsoft.com/office/drawing/2014/main" id="{8AF34341-5F9E-CE44-A2CE-8C96FFFA2D19}"/>
              </a:ext>
            </a:extLst>
          </p:cNvPr>
          <p:cNvPicPr>
            <a:picLocks noChangeAspect="1"/>
          </p:cNvPicPr>
          <p:nvPr/>
        </p:nvPicPr>
        <p:blipFill>
          <a:blip r:embed="rId3"/>
          <a:stretch>
            <a:fillRect/>
          </a:stretch>
        </p:blipFill>
        <p:spPr>
          <a:xfrm>
            <a:off x="4499546" y="3372984"/>
            <a:ext cx="2195195" cy="439039"/>
          </a:xfrm>
          <a:prstGeom prst="rect">
            <a:avLst/>
          </a:prstGeom>
        </p:spPr>
      </p:pic>
      <p:pic>
        <p:nvPicPr>
          <p:cNvPr id="26" name="Picture 25">
            <a:extLst>
              <a:ext uri="{FF2B5EF4-FFF2-40B4-BE49-F238E27FC236}">
                <a16:creationId xmlns:a16="http://schemas.microsoft.com/office/drawing/2014/main" id="{E1374B33-CB29-9542-A293-C9F1DF8CC0F6}"/>
              </a:ext>
            </a:extLst>
          </p:cNvPr>
          <p:cNvPicPr>
            <a:picLocks noChangeAspect="1"/>
          </p:cNvPicPr>
          <p:nvPr/>
        </p:nvPicPr>
        <p:blipFill>
          <a:blip r:embed="rId4"/>
          <a:stretch>
            <a:fillRect/>
          </a:stretch>
        </p:blipFill>
        <p:spPr>
          <a:xfrm>
            <a:off x="4290514" y="4303192"/>
            <a:ext cx="3089851" cy="822299"/>
          </a:xfrm>
          <a:prstGeom prst="rect">
            <a:avLst/>
          </a:prstGeom>
        </p:spPr>
      </p:pic>
    </p:spTree>
    <p:extLst>
      <p:ext uri="{BB962C8B-B14F-4D97-AF65-F5344CB8AC3E}">
        <p14:creationId xmlns:p14="http://schemas.microsoft.com/office/powerpoint/2010/main" val="3625713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984" y="46987"/>
            <a:ext cx="5663565" cy="551433"/>
          </a:xfrm>
          <a:prstGeom prst="rect">
            <a:avLst/>
          </a:prstGeom>
        </p:spPr>
        <p:txBody>
          <a:bodyPr vert="horz" lIns="91440" tIns="45720" rIns="91440" bIns="45720" rtlCol="0" anchor="t">
            <a:normAutofit fontScale="90000"/>
          </a:bodyPr>
          <a:lstStyle/>
          <a:p>
            <a:r>
              <a:rPr sz="3500" dirty="0">
                <a:solidFill>
                  <a:srgbClr val="FF6700"/>
                </a:solidFill>
                <a:latin typeface="Garamond" panose="02020404030301010803" pitchFamily="18" charset="0"/>
                <a:cs typeface="Times New Roman" pitchFamily="18" charset="0"/>
              </a:rPr>
              <a:t>Gradient Descent Method</a:t>
            </a:r>
          </a:p>
        </p:txBody>
      </p:sp>
      <p:sp>
        <p:nvSpPr>
          <p:cNvPr id="3" name="object 3"/>
          <p:cNvSpPr/>
          <p:nvPr/>
        </p:nvSpPr>
        <p:spPr>
          <a:xfrm>
            <a:off x="8458200" y="322704"/>
            <a:ext cx="3095082" cy="3106296"/>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16023" y="1423169"/>
            <a:ext cx="8021738" cy="910314"/>
          </a:xfrm>
          <a:prstGeom prst="rect">
            <a:avLst/>
          </a:prstGeom>
        </p:spPr>
        <p:txBody>
          <a:bodyPr vert="horz" wrap="square" lIns="0" tIns="47625" rIns="0" bIns="0" rtlCol="0">
            <a:spAutoFit/>
          </a:bodyPr>
          <a:lstStyle/>
          <a:p>
            <a:pPr marL="12700" marR="5080">
              <a:lnSpc>
                <a:spcPts val="2160"/>
              </a:lnSpc>
              <a:spcBef>
                <a:spcPts val="375"/>
              </a:spcBef>
            </a:pPr>
            <a:r>
              <a:rPr sz="2400" spc="-15" dirty="0">
                <a:solidFill>
                  <a:srgbClr val="001F5F"/>
                </a:solidFill>
                <a:latin typeface="Garamond" panose="02020404030301010803" pitchFamily="18" charset="0"/>
                <a:cs typeface="Calibri"/>
              </a:rPr>
              <a:t>First-order iterative </a:t>
            </a:r>
            <a:r>
              <a:rPr sz="2400" spc="-10" dirty="0">
                <a:solidFill>
                  <a:srgbClr val="001F5F"/>
                </a:solidFill>
                <a:latin typeface="Garamond" panose="02020404030301010803" pitchFamily="18" charset="0"/>
                <a:cs typeface="Calibri"/>
              </a:rPr>
              <a:t>optimization </a:t>
            </a:r>
            <a:r>
              <a:rPr sz="2400" spc="-5" dirty="0">
                <a:solidFill>
                  <a:srgbClr val="001F5F"/>
                </a:solidFill>
                <a:latin typeface="Garamond" panose="02020404030301010803" pitchFamily="18" charset="0"/>
                <a:cs typeface="Calibri"/>
              </a:rPr>
              <a:t>algorithm </a:t>
            </a:r>
            <a:r>
              <a:rPr sz="2400" spc="-15" dirty="0">
                <a:latin typeface="Garamond" panose="02020404030301010803" pitchFamily="18" charset="0"/>
                <a:cs typeface="Calibri"/>
              </a:rPr>
              <a:t>for </a:t>
            </a:r>
            <a:r>
              <a:rPr sz="2400" spc="-5" dirty="0">
                <a:latin typeface="Garamond" panose="02020404030301010803" pitchFamily="18" charset="0"/>
                <a:cs typeface="Calibri"/>
              </a:rPr>
              <a:t>finding </a:t>
            </a:r>
            <a:r>
              <a:rPr sz="2400" dirty="0">
                <a:latin typeface="Garamond" panose="02020404030301010803" pitchFamily="18" charset="0"/>
                <a:cs typeface="Calibri"/>
              </a:rPr>
              <a:t>the  </a:t>
            </a:r>
            <a:r>
              <a:rPr sz="2400" spc="-5" dirty="0">
                <a:latin typeface="Garamond" panose="02020404030301010803" pitchFamily="18" charset="0"/>
                <a:cs typeface="Calibri"/>
              </a:rPr>
              <a:t>minimum of </a:t>
            </a:r>
            <a:r>
              <a:rPr sz="2400" dirty="0">
                <a:latin typeface="Garamond" panose="02020404030301010803" pitchFamily="18" charset="0"/>
                <a:cs typeface="Calibri"/>
              </a:rPr>
              <a:t>a </a:t>
            </a:r>
            <a:r>
              <a:rPr sz="2400" spc="-5" dirty="0">
                <a:latin typeface="Garamond" panose="02020404030301010803" pitchFamily="18" charset="0"/>
                <a:cs typeface="Calibri"/>
              </a:rPr>
              <a:t>loss</a:t>
            </a:r>
            <a:r>
              <a:rPr sz="2400" spc="5" dirty="0">
                <a:latin typeface="Garamond" panose="02020404030301010803" pitchFamily="18" charset="0"/>
                <a:cs typeface="Calibri"/>
              </a:rPr>
              <a:t> </a:t>
            </a:r>
            <a:r>
              <a:rPr sz="2400" dirty="0">
                <a:latin typeface="Garamond" panose="02020404030301010803" pitchFamily="18" charset="0"/>
                <a:cs typeface="Calibri"/>
              </a:rPr>
              <a:t>function</a:t>
            </a:r>
            <a:r>
              <a:rPr lang="en-US" sz="2400" dirty="0">
                <a:latin typeface="Garamond" panose="02020404030301010803" pitchFamily="18" charset="0"/>
                <a:cs typeface="Calibri"/>
              </a:rPr>
              <a:t> </a:t>
            </a:r>
            <a:r>
              <a:rPr sz="2400" spc="-5" dirty="0">
                <a:solidFill>
                  <a:srgbClr val="212121"/>
                </a:solidFill>
                <a:latin typeface="Garamond" panose="02020404030301010803" pitchFamily="18" charset="0"/>
                <a:cs typeface="Arial"/>
              </a:rPr>
              <a:t>takes steps </a:t>
            </a:r>
            <a:r>
              <a:rPr sz="2400" spc="-5" dirty="0">
                <a:solidFill>
                  <a:srgbClr val="001F5F"/>
                </a:solidFill>
                <a:latin typeface="Garamond" panose="02020404030301010803" pitchFamily="18" charset="0"/>
                <a:cs typeface="Arial"/>
              </a:rPr>
              <a:t>proportional </a:t>
            </a:r>
            <a:r>
              <a:rPr sz="2400" dirty="0">
                <a:solidFill>
                  <a:srgbClr val="001F5F"/>
                </a:solidFill>
                <a:latin typeface="Garamond" panose="02020404030301010803" pitchFamily="18" charset="0"/>
                <a:cs typeface="Arial"/>
              </a:rPr>
              <a:t>to the </a:t>
            </a:r>
            <a:r>
              <a:rPr sz="2400" i="1" spc="-5" dirty="0">
                <a:solidFill>
                  <a:srgbClr val="001F5F"/>
                </a:solidFill>
                <a:latin typeface="Garamond" panose="02020404030301010803" pitchFamily="18" charset="0"/>
                <a:cs typeface="Arial"/>
              </a:rPr>
              <a:t>negative </a:t>
            </a:r>
            <a:r>
              <a:rPr sz="2400" spc="-5" dirty="0">
                <a:solidFill>
                  <a:srgbClr val="001F5F"/>
                </a:solidFill>
                <a:latin typeface="Garamond" panose="02020404030301010803" pitchFamily="18" charset="0"/>
                <a:cs typeface="Arial"/>
              </a:rPr>
              <a:t>of </a:t>
            </a:r>
            <a:r>
              <a:rPr sz="2400" dirty="0">
                <a:solidFill>
                  <a:srgbClr val="001F5F"/>
                </a:solidFill>
                <a:latin typeface="Garamond" panose="02020404030301010803" pitchFamily="18" charset="0"/>
                <a:cs typeface="Arial"/>
              </a:rPr>
              <a:t>the </a:t>
            </a:r>
            <a:r>
              <a:rPr sz="2400" spc="-5" dirty="0">
                <a:solidFill>
                  <a:srgbClr val="001F5F"/>
                </a:solidFill>
                <a:latin typeface="Garamond" panose="02020404030301010803" pitchFamily="18" charset="0"/>
                <a:cs typeface="Arial"/>
              </a:rPr>
              <a:t>gradient</a:t>
            </a:r>
            <a:r>
              <a:rPr sz="2400" spc="10" dirty="0">
                <a:solidFill>
                  <a:srgbClr val="001F5F"/>
                </a:solidFill>
                <a:latin typeface="Garamond" panose="02020404030301010803" pitchFamily="18" charset="0"/>
                <a:cs typeface="Arial"/>
              </a:rPr>
              <a:t> </a:t>
            </a:r>
            <a:r>
              <a:rPr sz="2400" spc="-5" dirty="0">
                <a:solidFill>
                  <a:srgbClr val="212121"/>
                </a:solidFill>
                <a:latin typeface="Garamond" panose="02020404030301010803" pitchFamily="18" charset="0"/>
                <a:cs typeface="Arial"/>
              </a:rPr>
              <a:t>of</a:t>
            </a:r>
            <a:r>
              <a:rPr lang="en-US" sz="2400" spc="-5" dirty="0">
                <a:solidFill>
                  <a:srgbClr val="212121"/>
                </a:solidFill>
                <a:latin typeface="Garamond" panose="02020404030301010803" pitchFamily="18" charset="0"/>
                <a:cs typeface="Arial"/>
              </a:rPr>
              <a:t> </a:t>
            </a:r>
            <a:r>
              <a:rPr sz="2400" spc="-5" dirty="0">
                <a:solidFill>
                  <a:srgbClr val="212121"/>
                </a:solidFill>
                <a:latin typeface="Garamond" panose="02020404030301010803" pitchFamily="18" charset="0"/>
                <a:cs typeface="Arial"/>
              </a:rPr>
              <a:t>the function </a:t>
            </a:r>
            <a:r>
              <a:rPr sz="2400" dirty="0">
                <a:solidFill>
                  <a:srgbClr val="212121"/>
                </a:solidFill>
                <a:latin typeface="Garamond" panose="02020404030301010803" pitchFamily="18" charset="0"/>
                <a:cs typeface="Arial"/>
              </a:rPr>
              <a:t>at the </a:t>
            </a:r>
            <a:r>
              <a:rPr sz="2400" spc="-5" dirty="0">
                <a:solidFill>
                  <a:srgbClr val="212121"/>
                </a:solidFill>
                <a:latin typeface="Garamond" panose="02020404030301010803" pitchFamily="18" charset="0"/>
                <a:cs typeface="Arial"/>
              </a:rPr>
              <a:t>current point</a:t>
            </a:r>
            <a:endParaRPr sz="2400" dirty="0">
              <a:latin typeface="Garamond" panose="02020404030301010803" pitchFamily="18" charset="0"/>
              <a:cs typeface="Arial"/>
            </a:endParaRPr>
          </a:p>
        </p:txBody>
      </p:sp>
      <p:pic>
        <p:nvPicPr>
          <p:cNvPr id="25" name="Picture 24">
            <a:extLst>
              <a:ext uri="{FF2B5EF4-FFF2-40B4-BE49-F238E27FC236}">
                <a16:creationId xmlns:a16="http://schemas.microsoft.com/office/drawing/2014/main" id="{B2652B42-288B-C64A-8011-98FA93F0D07E}"/>
              </a:ext>
            </a:extLst>
          </p:cNvPr>
          <p:cNvPicPr>
            <a:picLocks noChangeAspect="1"/>
          </p:cNvPicPr>
          <p:nvPr/>
        </p:nvPicPr>
        <p:blipFill>
          <a:blip r:embed="rId3"/>
          <a:stretch>
            <a:fillRect/>
          </a:stretch>
        </p:blipFill>
        <p:spPr>
          <a:xfrm>
            <a:off x="159094" y="5164470"/>
            <a:ext cx="4586216" cy="752700"/>
          </a:xfrm>
          <a:prstGeom prst="rect">
            <a:avLst/>
          </a:prstGeom>
        </p:spPr>
      </p:pic>
      <p:pic>
        <p:nvPicPr>
          <p:cNvPr id="26" name="Picture 25">
            <a:extLst>
              <a:ext uri="{FF2B5EF4-FFF2-40B4-BE49-F238E27FC236}">
                <a16:creationId xmlns:a16="http://schemas.microsoft.com/office/drawing/2014/main" id="{FBFD67EA-7B93-5149-962E-FF5951E8BF4E}"/>
              </a:ext>
            </a:extLst>
          </p:cNvPr>
          <p:cNvPicPr>
            <a:picLocks noChangeAspect="1"/>
          </p:cNvPicPr>
          <p:nvPr/>
        </p:nvPicPr>
        <p:blipFill>
          <a:blip r:embed="rId4"/>
          <a:stretch>
            <a:fillRect/>
          </a:stretch>
        </p:blipFill>
        <p:spPr>
          <a:xfrm>
            <a:off x="334151" y="3536046"/>
            <a:ext cx="6282388" cy="1089802"/>
          </a:xfrm>
          <a:prstGeom prst="rect">
            <a:avLst/>
          </a:prstGeom>
        </p:spPr>
      </p:pic>
      <p:pic>
        <p:nvPicPr>
          <p:cNvPr id="27" name="Picture 26">
            <a:extLst>
              <a:ext uri="{FF2B5EF4-FFF2-40B4-BE49-F238E27FC236}">
                <a16:creationId xmlns:a16="http://schemas.microsoft.com/office/drawing/2014/main" id="{2BC31961-7836-C743-8019-414B00DC6104}"/>
              </a:ext>
            </a:extLst>
          </p:cNvPr>
          <p:cNvPicPr>
            <a:picLocks noChangeAspect="1"/>
          </p:cNvPicPr>
          <p:nvPr/>
        </p:nvPicPr>
        <p:blipFill>
          <a:blip r:embed="rId5"/>
          <a:stretch>
            <a:fillRect/>
          </a:stretch>
        </p:blipFill>
        <p:spPr>
          <a:xfrm>
            <a:off x="7010400" y="4495801"/>
            <a:ext cx="5022506" cy="1742502"/>
          </a:xfrm>
          <a:prstGeom prst="rect">
            <a:avLst/>
          </a:prstGeom>
        </p:spPr>
      </p:pic>
    </p:spTree>
    <p:extLst>
      <p:ext uri="{BB962C8B-B14F-4D97-AF65-F5344CB8AC3E}">
        <p14:creationId xmlns:p14="http://schemas.microsoft.com/office/powerpoint/2010/main" val="10299754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7215" y="1600201"/>
            <a:ext cx="9516490" cy="2428293"/>
          </a:xfrm>
          <a:prstGeom prst="rect">
            <a:avLst/>
          </a:prstGeom>
        </p:spPr>
        <p:txBody>
          <a:bodyPr vert="horz" wrap="square" lIns="0" tIns="13335" rIns="0" bIns="0" rtlCol="0">
            <a:spAutoFit/>
          </a:bodyPr>
          <a:lstStyle/>
          <a:p>
            <a:pPr marL="102235" indent="-90170">
              <a:lnSpc>
                <a:spcPct val="150000"/>
              </a:lnSpc>
              <a:spcBef>
                <a:spcPts val="105"/>
              </a:spcBef>
              <a:buSzPct val="95000"/>
              <a:buFont typeface="Arial"/>
              <a:buChar char="•"/>
              <a:tabLst>
                <a:tab pos="102870" algn="l"/>
              </a:tabLst>
            </a:pPr>
            <a:r>
              <a:rPr sz="3600" b="1" baseline="1388" dirty="0">
                <a:solidFill>
                  <a:srgbClr val="313131"/>
                </a:solidFill>
                <a:latin typeface="Garamond" panose="02020404030301010803" pitchFamily="18" charset="0"/>
                <a:cs typeface="Arial"/>
              </a:rPr>
              <a:t>Batch gradient descent: </a:t>
            </a:r>
            <a:r>
              <a:rPr sz="3600" spc="7" baseline="1388" dirty="0">
                <a:solidFill>
                  <a:srgbClr val="313131"/>
                </a:solidFill>
                <a:latin typeface="Garamond" panose="02020404030301010803" pitchFamily="18" charset="0"/>
                <a:cs typeface="Arial"/>
              </a:rPr>
              <a:t>Use </a:t>
            </a:r>
            <a:r>
              <a:rPr sz="3600" baseline="1388" dirty="0">
                <a:solidFill>
                  <a:srgbClr val="313131"/>
                </a:solidFill>
                <a:latin typeface="Garamond" panose="02020404030301010803" pitchFamily="18" charset="0"/>
                <a:cs typeface="Arial"/>
              </a:rPr>
              <a:t>all </a:t>
            </a:r>
            <a:r>
              <a:rPr sz="3600" dirty="0">
                <a:solidFill>
                  <a:srgbClr val="FF0000"/>
                </a:solidFill>
                <a:latin typeface="Garamond" panose="02020404030301010803" pitchFamily="18" charset="0"/>
                <a:cs typeface="Arial"/>
              </a:rPr>
              <a:t>m </a:t>
            </a:r>
            <a:r>
              <a:rPr sz="3600" baseline="1388" dirty="0">
                <a:solidFill>
                  <a:srgbClr val="313131"/>
                </a:solidFill>
                <a:latin typeface="Garamond" panose="02020404030301010803" pitchFamily="18" charset="0"/>
                <a:cs typeface="Arial"/>
              </a:rPr>
              <a:t>examples in each</a:t>
            </a:r>
            <a:r>
              <a:rPr sz="3600" spc="-577" baseline="1388" dirty="0">
                <a:solidFill>
                  <a:srgbClr val="313131"/>
                </a:solidFill>
                <a:latin typeface="Garamond" panose="02020404030301010803" pitchFamily="18" charset="0"/>
                <a:cs typeface="Arial"/>
              </a:rPr>
              <a:t> </a:t>
            </a:r>
            <a:r>
              <a:rPr lang="en-US" sz="3600" spc="-577" baseline="1388" dirty="0">
                <a:solidFill>
                  <a:srgbClr val="313131"/>
                </a:solidFill>
                <a:latin typeface="Garamond" panose="02020404030301010803" pitchFamily="18" charset="0"/>
                <a:cs typeface="Arial"/>
              </a:rPr>
              <a:t>             </a:t>
            </a:r>
            <a:r>
              <a:rPr sz="3600" baseline="1388" dirty="0">
                <a:solidFill>
                  <a:srgbClr val="313131"/>
                </a:solidFill>
                <a:latin typeface="Garamond" panose="02020404030301010803" pitchFamily="18" charset="0"/>
                <a:cs typeface="Arial"/>
              </a:rPr>
              <a:t>iteration</a:t>
            </a:r>
            <a:endParaRPr sz="36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600" b="1" baseline="1388" dirty="0">
                <a:solidFill>
                  <a:srgbClr val="313131"/>
                </a:solidFill>
                <a:latin typeface="Garamond" panose="02020404030301010803" pitchFamily="18" charset="0"/>
                <a:cs typeface="Arial"/>
              </a:rPr>
              <a:t>Stochastic gradient descent: </a:t>
            </a:r>
            <a:r>
              <a:rPr sz="3600" spc="7" baseline="1388" dirty="0">
                <a:solidFill>
                  <a:srgbClr val="313131"/>
                </a:solidFill>
                <a:latin typeface="Garamond" panose="02020404030301010803" pitchFamily="18" charset="0"/>
                <a:cs typeface="Arial"/>
              </a:rPr>
              <a:t>Use </a:t>
            </a:r>
            <a:r>
              <a:rPr sz="3600" dirty="0">
                <a:solidFill>
                  <a:srgbClr val="FF0000"/>
                </a:solidFill>
                <a:latin typeface="Garamond" panose="02020404030301010803" pitchFamily="18" charset="0"/>
                <a:cs typeface="Arial"/>
              </a:rPr>
              <a:t>1 </a:t>
            </a:r>
            <a:r>
              <a:rPr sz="3600" baseline="1388" dirty="0">
                <a:solidFill>
                  <a:srgbClr val="313131"/>
                </a:solidFill>
                <a:latin typeface="Garamond" panose="02020404030301010803" pitchFamily="18" charset="0"/>
                <a:cs typeface="Arial"/>
              </a:rPr>
              <a:t>example in each</a:t>
            </a:r>
            <a:r>
              <a:rPr sz="3600" spc="-592" baseline="1388" dirty="0">
                <a:solidFill>
                  <a:srgbClr val="313131"/>
                </a:solidFill>
                <a:latin typeface="Garamond" panose="02020404030301010803" pitchFamily="18" charset="0"/>
                <a:cs typeface="Arial"/>
              </a:rPr>
              <a:t> </a:t>
            </a:r>
            <a:r>
              <a:rPr sz="3600" baseline="1388" dirty="0">
                <a:solidFill>
                  <a:srgbClr val="313131"/>
                </a:solidFill>
                <a:latin typeface="Garamond" panose="02020404030301010803" pitchFamily="18" charset="0"/>
                <a:cs typeface="Arial"/>
              </a:rPr>
              <a:t>iteration</a:t>
            </a:r>
            <a:endParaRPr sz="36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600" b="1" baseline="1388" dirty="0">
                <a:solidFill>
                  <a:srgbClr val="313131"/>
                </a:solidFill>
                <a:latin typeface="Garamond" panose="02020404030301010803" pitchFamily="18" charset="0"/>
                <a:cs typeface="Arial"/>
              </a:rPr>
              <a:t>Mini-batch gradient descent: </a:t>
            </a:r>
            <a:r>
              <a:rPr sz="3600" spc="7" baseline="1388" dirty="0">
                <a:solidFill>
                  <a:srgbClr val="313131"/>
                </a:solidFill>
                <a:latin typeface="Garamond" panose="02020404030301010803" pitchFamily="18" charset="0"/>
                <a:cs typeface="Arial"/>
              </a:rPr>
              <a:t>Use </a:t>
            </a:r>
            <a:r>
              <a:rPr sz="3600" dirty="0">
                <a:solidFill>
                  <a:srgbClr val="FF0000"/>
                </a:solidFill>
                <a:latin typeface="Garamond" panose="02020404030301010803" pitchFamily="18" charset="0"/>
                <a:cs typeface="Arial"/>
              </a:rPr>
              <a:t>b </a:t>
            </a:r>
            <a:r>
              <a:rPr sz="3600" baseline="1388" dirty="0">
                <a:solidFill>
                  <a:srgbClr val="313131"/>
                </a:solidFill>
                <a:latin typeface="Garamond" panose="02020404030301010803" pitchFamily="18" charset="0"/>
                <a:cs typeface="Arial"/>
              </a:rPr>
              <a:t>examples in each</a:t>
            </a:r>
            <a:r>
              <a:rPr sz="3600" spc="-30" baseline="1388" dirty="0">
                <a:solidFill>
                  <a:srgbClr val="313131"/>
                </a:solidFill>
                <a:latin typeface="Garamond" panose="02020404030301010803" pitchFamily="18" charset="0"/>
                <a:cs typeface="Arial"/>
              </a:rPr>
              <a:t> </a:t>
            </a:r>
            <a:r>
              <a:rPr sz="3600" baseline="1388" dirty="0">
                <a:solidFill>
                  <a:srgbClr val="313131"/>
                </a:solidFill>
                <a:latin typeface="Garamond" panose="02020404030301010803" pitchFamily="18" charset="0"/>
                <a:cs typeface="Arial"/>
              </a:rPr>
              <a:t>iteration</a:t>
            </a:r>
            <a:endParaRPr sz="3600" baseline="1388" dirty="0">
              <a:latin typeface="Garamond" panose="02020404030301010803" pitchFamily="18" charset="0"/>
              <a:cs typeface="Arial"/>
            </a:endParaRPr>
          </a:p>
        </p:txBody>
      </p:sp>
      <p:sp>
        <p:nvSpPr>
          <p:cNvPr id="3" name="object 3"/>
          <p:cNvSpPr txBox="1">
            <a:spLocks noGrp="1"/>
          </p:cNvSpPr>
          <p:nvPr>
            <p:ph type="title"/>
          </p:nvPr>
        </p:nvSpPr>
        <p:spPr>
          <a:xfrm>
            <a:off x="0" y="36780"/>
            <a:ext cx="5663565" cy="551433"/>
          </a:xfrm>
          <a:prstGeom prst="rect">
            <a:avLst/>
          </a:prstGeom>
        </p:spPr>
        <p:txBody>
          <a:bodyPr vert="horz" lIns="91440" tIns="45720" rIns="91440" bIns="45720" rtlCol="0" anchor="t">
            <a:normAutofit fontScale="90000"/>
          </a:bodyPr>
          <a:lstStyle/>
          <a:p>
            <a:r>
              <a:rPr sz="3500" dirty="0">
                <a:solidFill>
                  <a:srgbClr val="FF6700"/>
                </a:solidFill>
                <a:latin typeface="Garamond" panose="02020404030301010803" pitchFamily="18" charset="0"/>
                <a:cs typeface="Times New Roman" pitchFamily="18" charset="0"/>
              </a:rPr>
              <a:t>Gradient Descent Method</a:t>
            </a:r>
            <a:r>
              <a:rPr lang="en-US" sz="3500" dirty="0">
                <a:solidFill>
                  <a:srgbClr val="FF6700"/>
                </a:solidFill>
                <a:latin typeface="Garamond" panose="02020404030301010803" pitchFamily="18" charset="0"/>
                <a:cs typeface="Times New Roman" pitchFamily="18" charset="0"/>
              </a:rPr>
              <a:t> variants</a:t>
            </a:r>
            <a:endParaRPr sz="3500" dirty="0">
              <a:solidFill>
                <a:srgbClr val="FF6700"/>
              </a:solidFill>
              <a:latin typeface="Garamond" panose="02020404030301010803" pitchFamily="18" charset="0"/>
              <a:cs typeface="Times New Roman" pitchFamily="18" charset="0"/>
            </a:endParaRPr>
          </a:p>
        </p:txBody>
      </p:sp>
      <p:graphicFrame>
        <p:nvGraphicFramePr>
          <p:cNvPr id="4" name="object 4"/>
          <p:cNvGraphicFramePr>
            <a:graphicFrameLocks noGrp="1"/>
          </p:cNvGraphicFramePr>
          <p:nvPr>
            <p:extLst>
              <p:ext uri="{D42A27DB-BD31-4B8C-83A1-F6EECF244321}">
                <p14:modId xmlns:p14="http://schemas.microsoft.com/office/powerpoint/2010/main" val="279657831"/>
              </p:ext>
            </p:extLst>
          </p:nvPr>
        </p:nvGraphicFramePr>
        <p:xfrm>
          <a:off x="9623603" y="2226926"/>
          <a:ext cx="2291182" cy="3603135"/>
        </p:xfrm>
        <a:graphic>
          <a:graphicData uri="http://schemas.openxmlformats.org/drawingml/2006/table">
            <a:tbl>
              <a:tblPr firstRow="1" bandRow="1">
                <a:tableStyleId>{2D5ABB26-0587-4C30-8999-92F81FD0307C}</a:tableStyleId>
              </a:tblPr>
              <a:tblGrid>
                <a:gridCol w="1134945">
                  <a:extLst>
                    <a:ext uri="{9D8B030D-6E8A-4147-A177-3AD203B41FA5}">
                      <a16:colId xmlns:a16="http://schemas.microsoft.com/office/drawing/2014/main" val="20000"/>
                    </a:ext>
                  </a:extLst>
                </a:gridCol>
                <a:gridCol w="1156237">
                  <a:extLst>
                    <a:ext uri="{9D8B030D-6E8A-4147-A177-3AD203B41FA5}">
                      <a16:colId xmlns:a16="http://schemas.microsoft.com/office/drawing/2014/main" val="20001"/>
                    </a:ext>
                  </a:extLst>
                </a:gridCol>
              </a:tblGrid>
              <a:tr h="395464">
                <a:tc>
                  <a:txBody>
                    <a:bodyPr/>
                    <a:lstStyle/>
                    <a:p>
                      <a:pPr marL="92075">
                        <a:lnSpc>
                          <a:spcPct val="100000"/>
                        </a:lnSpc>
                        <a:spcBef>
                          <a:spcPts val="245"/>
                        </a:spcBef>
                      </a:pPr>
                      <a:r>
                        <a:rPr sz="1800" b="1" dirty="0">
                          <a:solidFill>
                            <a:srgbClr val="FFFFFF"/>
                          </a:solidFill>
                          <a:latin typeface="Calibri"/>
                          <a:cs typeface="Calibri"/>
                        </a:rPr>
                        <a:t>X</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tc>
                  <a:txBody>
                    <a:bodyPr/>
                    <a:lstStyle/>
                    <a:p>
                      <a:pPr marL="92710">
                        <a:lnSpc>
                          <a:spcPct val="100000"/>
                        </a:lnSpc>
                        <a:spcBef>
                          <a:spcPts val="245"/>
                        </a:spcBef>
                      </a:pPr>
                      <a:r>
                        <a:rPr sz="1800" b="1" dirty="0">
                          <a:solidFill>
                            <a:srgbClr val="FFFFFF"/>
                          </a:solidFill>
                          <a:latin typeface="Calibri"/>
                          <a:cs typeface="Calibri"/>
                        </a:rPr>
                        <a:t>Y</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extLst>
                  <a:ext uri="{0D108BD9-81ED-4DB2-BD59-A6C34878D82A}">
                    <a16:rowId xmlns:a16="http://schemas.microsoft.com/office/drawing/2014/main" val="10000"/>
                  </a:ext>
                </a:extLst>
              </a:tr>
              <a:tr h="400955">
                <a:tc>
                  <a:txBody>
                    <a:bodyPr/>
                    <a:lstStyle/>
                    <a:p>
                      <a:pPr marL="92075">
                        <a:lnSpc>
                          <a:spcPct val="100000"/>
                        </a:lnSpc>
                        <a:spcBef>
                          <a:spcPts val="244"/>
                        </a:spcBef>
                      </a:pPr>
                      <a:r>
                        <a:rPr sz="1800" dirty="0">
                          <a:latin typeface="Calibri"/>
                          <a:cs typeface="Calibri"/>
                        </a:rPr>
                        <a:t>2</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4"/>
                        </a:spcBef>
                      </a:pPr>
                      <a:r>
                        <a:rPr sz="1800" dirty="0">
                          <a:latin typeface="Calibri"/>
                          <a:cs typeface="Calibri"/>
                        </a:rPr>
                        <a:t>4</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1"/>
                  </a:ext>
                </a:extLst>
              </a:tr>
              <a:tr h="400955">
                <a:tc>
                  <a:txBody>
                    <a:bodyPr/>
                    <a:lstStyle/>
                    <a:p>
                      <a:pPr marL="92075">
                        <a:lnSpc>
                          <a:spcPct val="100000"/>
                        </a:lnSpc>
                        <a:spcBef>
                          <a:spcPts val="245"/>
                        </a:spcBef>
                      </a:pPr>
                      <a:r>
                        <a:rPr sz="1800" dirty="0">
                          <a:latin typeface="Calibri"/>
                          <a:cs typeface="Calibri"/>
                        </a:rPr>
                        <a:t>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dirty="0">
                          <a:latin typeface="Calibri"/>
                          <a:cs typeface="Calibri"/>
                        </a:rPr>
                        <a:t>6</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2"/>
                  </a:ext>
                </a:extLst>
              </a:tr>
              <a:tr h="400956">
                <a:tc>
                  <a:txBody>
                    <a:bodyPr/>
                    <a:lstStyle/>
                    <a:p>
                      <a:pPr marL="92075">
                        <a:lnSpc>
                          <a:spcPct val="100000"/>
                        </a:lnSpc>
                        <a:spcBef>
                          <a:spcPts val="245"/>
                        </a:spcBef>
                      </a:pPr>
                      <a:r>
                        <a:rPr sz="1800" dirty="0">
                          <a:latin typeface="Calibri"/>
                          <a:cs typeface="Calibri"/>
                        </a:rPr>
                        <a:t>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dirty="0">
                          <a:latin typeface="Calibri"/>
                          <a:cs typeface="Calibri"/>
                        </a:rPr>
                        <a:t>7.5</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3"/>
                  </a:ext>
                </a:extLst>
              </a:tr>
              <a:tr h="400955">
                <a:tc>
                  <a:txBody>
                    <a:bodyPr/>
                    <a:lstStyle/>
                    <a:p>
                      <a:pPr marL="92075">
                        <a:lnSpc>
                          <a:spcPct val="100000"/>
                        </a:lnSpc>
                        <a:spcBef>
                          <a:spcPts val="245"/>
                        </a:spcBef>
                      </a:pPr>
                      <a:r>
                        <a:rPr sz="1800" dirty="0">
                          <a:latin typeface="Calibri"/>
                          <a:cs typeface="Calibri"/>
                        </a:rPr>
                        <a:t>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4"/>
                  </a:ext>
                </a:extLst>
              </a:tr>
              <a:tr h="400956">
                <a:tc>
                  <a:txBody>
                    <a:bodyPr/>
                    <a:lstStyle/>
                    <a:p>
                      <a:pPr marL="92075">
                        <a:lnSpc>
                          <a:spcPct val="100000"/>
                        </a:lnSpc>
                        <a:spcBef>
                          <a:spcPts val="245"/>
                        </a:spcBef>
                      </a:pPr>
                      <a:r>
                        <a:rPr sz="1800" dirty="0">
                          <a:latin typeface="Calibri"/>
                          <a:cs typeface="Calibri"/>
                        </a:rPr>
                        <a:t>3.2</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dirty="0">
                          <a:latin typeface="Calibri"/>
                          <a:cs typeface="Calibri"/>
                        </a:rPr>
                        <a:t>6.5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5"/>
                  </a:ext>
                </a:extLst>
              </a:tr>
              <a:tr h="400955">
                <a:tc>
                  <a:txBody>
                    <a:bodyPr/>
                    <a:lstStyle/>
                    <a:p>
                      <a:pPr marL="92075">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6"/>
                  </a:ext>
                </a:extLst>
              </a:tr>
              <a:tr h="400956">
                <a:tc>
                  <a:txBody>
                    <a:bodyPr/>
                    <a:lstStyle/>
                    <a:p>
                      <a:pPr marL="92075">
                        <a:lnSpc>
                          <a:spcPct val="100000"/>
                        </a:lnSpc>
                        <a:spcBef>
                          <a:spcPts val="245"/>
                        </a:spcBef>
                      </a:pPr>
                      <a:r>
                        <a:rPr sz="1800" spc="-5" dirty="0">
                          <a:latin typeface="Calibri"/>
                          <a:cs typeface="Calibri"/>
                        </a:rPr>
                        <a:t>11</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spc="-5" dirty="0">
                          <a:latin typeface="Calibri"/>
                          <a:cs typeface="Calibri"/>
                        </a:rPr>
                        <a:t>23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7"/>
                  </a:ext>
                </a:extLst>
              </a:tr>
              <a:tr h="400983">
                <a:tc>
                  <a:txBody>
                    <a:bodyPr/>
                    <a:lstStyle/>
                    <a:p>
                      <a:pPr marL="92075">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40</a:t>
                      </a:r>
                      <a:endParaRPr sz="1800" dirty="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8"/>
                  </a:ext>
                </a:extLst>
              </a:tr>
            </a:tbl>
          </a:graphicData>
        </a:graphic>
      </p:graphicFrame>
      <p:grpSp>
        <p:nvGrpSpPr>
          <p:cNvPr id="17" name="Group 16">
            <a:extLst>
              <a:ext uri="{FF2B5EF4-FFF2-40B4-BE49-F238E27FC236}">
                <a16:creationId xmlns:a16="http://schemas.microsoft.com/office/drawing/2014/main" id="{1F6AC97F-BF90-9F4D-B21E-5273151D9E77}"/>
              </a:ext>
            </a:extLst>
          </p:cNvPr>
          <p:cNvGrpSpPr/>
          <p:nvPr/>
        </p:nvGrpSpPr>
        <p:grpSpPr>
          <a:xfrm>
            <a:off x="1030325" y="4495800"/>
            <a:ext cx="4932959" cy="633476"/>
            <a:chOff x="1021181" y="3311778"/>
            <a:chExt cx="4932959" cy="633476"/>
          </a:xfrm>
        </p:grpSpPr>
        <p:sp>
          <p:nvSpPr>
            <p:cNvPr id="5" name="object 5"/>
            <p:cNvSpPr/>
            <p:nvPr/>
          </p:nvSpPr>
          <p:spPr>
            <a:xfrm>
              <a:off x="1145184" y="3555746"/>
              <a:ext cx="283845" cy="212090"/>
            </a:xfrm>
            <a:custGeom>
              <a:avLst/>
              <a:gdLst/>
              <a:ahLst/>
              <a:cxnLst/>
              <a:rect l="l" t="t" r="r" b="b"/>
              <a:pathLst>
                <a:path w="283844" h="212089">
                  <a:moveTo>
                    <a:pt x="215747" y="0"/>
                  </a:moveTo>
                  <a:lnTo>
                    <a:pt x="212699" y="8508"/>
                  </a:lnTo>
                  <a:lnTo>
                    <a:pt x="224984" y="13819"/>
                  </a:lnTo>
                  <a:lnTo>
                    <a:pt x="235543" y="21177"/>
                  </a:lnTo>
                  <a:lnTo>
                    <a:pt x="256935" y="55322"/>
                  </a:lnTo>
                  <a:lnTo>
                    <a:pt x="264007" y="104774"/>
                  </a:lnTo>
                  <a:lnTo>
                    <a:pt x="263221" y="123443"/>
                  </a:lnTo>
                  <a:lnTo>
                    <a:pt x="251434" y="169163"/>
                  </a:lnTo>
                  <a:lnTo>
                    <a:pt x="225127" y="197738"/>
                  </a:lnTo>
                  <a:lnTo>
                    <a:pt x="213080" y="203072"/>
                  </a:lnTo>
                  <a:lnTo>
                    <a:pt x="215747" y="211708"/>
                  </a:lnTo>
                  <a:lnTo>
                    <a:pt x="256216" y="187705"/>
                  </a:lnTo>
                  <a:lnTo>
                    <a:pt x="278945" y="143287"/>
                  </a:lnTo>
                  <a:lnTo>
                    <a:pt x="283311" y="105917"/>
                  </a:lnTo>
                  <a:lnTo>
                    <a:pt x="282216" y="86483"/>
                  </a:lnTo>
                  <a:lnTo>
                    <a:pt x="265785" y="37083"/>
                  </a:lnTo>
                  <a:lnTo>
                    <a:pt x="231102" y="5526"/>
                  </a:lnTo>
                  <a:lnTo>
                    <a:pt x="215747" y="0"/>
                  </a:lnTo>
                  <a:close/>
                </a:path>
                <a:path w="283844" h="212089">
                  <a:moveTo>
                    <a:pt x="67525" y="0"/>
                  </a:moveTo>
                  <a:lnTo>
                    <a:pt x="27142" y="24056"/>
                  </a:lnTo>
                  <a:lnTo>
                    <a:pt x="4364" y="68548"/>
                  </a:lnTo>
                  <a:lnTo>
                    <a:pt x="0" y="105917"/>
                  </a:lnTo>
                  <a:lnTo>
                    <a:pt x="1088" y="125352"/>
                  </a:lnTo>
                  <a:lnTo>
                    <a:pt x="17411" y="174751"/>
                  </a:lnTo>
                  <a:lnTo>
                    <a:pt x="52128" y="206184"/>
                  </a:lnTo>
                  <a:lnTo>
                    <a:pt x="67525" y="211708"/>
                  </a:lnTo>
                  <a:lnTo>
                    <a:pt x="70205" y="203072"/>
                  </a:lnTo>
                  <a:lnTo>
                    <a:pt x="58137" y="197738"/>
                  </a:lnTo>
                  <a:lnTo>
                    <a:pt x="47725" y="190309"/>
                  </a:lnTo>
                  <a:lnTo>
                    <a:pt x="26370" y="155638"/>
                  </a:lnTo>
                  <a:lnTo>
                    <a:pt x="19303" y="104774"/>
                  </a:lnTo>
                  <a:lnTo>
                    <a:pt x="20089" y="86703"/>
                  </a:lnTo>
                  <a:lnTo>
                    <a:pt x="31864" y="42037"/>
                  </a:lnTo>
                  <a:lnTo>
                    <a:pt x="58324" y="13819"/>
                  </a:lnTo>
                  <a:lnTo>
                    <a:pt x="70535" y="8508"/>
                  </a:lnTo>
                  <a:lnTo>
                    <a:pt x="67525" y="0"/>
                  </a:lnTo>
                  <a:close/>
                </a:path>
              </a:pathLst>
            </a:custGeom>
            <a:solidFill>
              <a:srgbClr val="000000"/>
            </a:solidFill>
          </p:spPr>
          <p:txBody>
            <a:bodyPr wrap="square" lIns="0" tIns="0" rIns="0" bIns="0" rtlCol="0"/>
            <a:lstStyle/>
            <a:p>
              <a:endParaRPr/>
            </a:p>
          </p:txBody>
        </p:sp>
        <p:sp>
          <p:nvSpPr>
            <p:cNvPr id="6" name="object 6"/>
            <p:cNvSpPr txBox="1"/>
            <p:nvPr/>
          </p:nvSpPr>
          <p:spPr>
            <a:xfrm>
              <a:off x="1021181" y="3485515"/>
              <a:ext cx="676275" cy="299720"/>
            </a:xfrm>
            <a:prstGeom prst="rect">
              <a:avLst/>
            </a:prstGeom>
          </p:spPr>
          <p:txBody>
            <a:bodyPr vert="horz" wrap="square" lIns="0" tIns="12700" rIns="0" bIns="0" rtlCol="0">
              <a:spAutoFit/>
            </a:bodyPr>
            <a:lstStyle/>
            <a:p>
              <a:pPr marL="12700">
                <a:lnSpc>
                  <a:spcPct val="100000"/>
                </a:lnSpc>
                <a:spcBef>
                  <a:spcPts val="100"/>
                </a:spcBef>
                <a:tabLst>
                  <a:tab pos="492125" algn="l"/>
                </a:tabLst>
              </a:pPr>
              <a:r>
                <a:rPr sz="1800" dirty="0">
                  <a:latin typeface="Cambria Math"/>
                  <a:cs typeface="Cambria Math"/>
                </a:rPr>
                <a:t>𝐽 </a:t>
              </a:r>
              <a:r>
                <a:rPr sz="1800" spc="-20" dirty="0">
                  <a:latin typeface="Cambria Math"/>
                  <a:cs typeface="Cambria Math"/>
                </a:rPr>
                <a:t> </a:t>
              </a:r>
              <a:r>
                <a:rPr sz="1800" dirty="0">
                  <a:latin typeface="Cambria Math"/>
                  <a:cs typeface="Cambria Math"/>
                </a:rPr>
                <a:t>𝜃	=</a:t>
              </a:r>
              <a:endParaRPr sz="1800">
                <a:latin typeface="Cambria Math"/>
                <a:cs typeface="Cambria Math"/>
              </a:endParaRPr>
            </a:p>
          </p:txBody>
        </p:sp>
        <p:sp>
          <p:nvSpPr>
            <p:cNvPr id="7" name="object 7"/>
            <p:cNvSpPr/>
            <p:nvPr/>
          </p:nvSpPr>
          <p:spPr>
            <a:xfrm>
              <a:off x="1748408" y="3660647"/>
              <a:ext cx="421005" cy="0"/>
            </a:xfrm>
            <a:custGeom>
              <a:avLst/>
              <a:gdLst/>
              <a:ahLst/>
              <a:cxnLst/>
              <a:rect l="l" t="t" r="r" b="b"/>
              <a:pathLst>
                <a:path w="421005">
                  <a:moveTo>
                    <a:pt x="0" y="0"/>
                  </a:moveTo>
                  <a:lnTo>
                    <a:pt x="420624" y="0"/>
                  </a:lnTo>
                </a:path>
              </a:pathLst>
            </a:custGeom>
            <a:ln w="15239">
              <a:solidFill>
                <a:srgbClr val="000000"/>
              </a:solidFill>
            </a:ln>
          </p:spPr>
          <p:txBody>
            <a:bodyPr wrap="square" lIns="0" tIns="0" rIns="0" bIns="0" rtlCol="0"/>
            <a:lstStyle/>
            <a:p>
              <a:endParaRPr/>
            </a:p>
          </p:txBody>
        </p:sp>
        <p:sp>
          <p:nvSpPr>
            <p:cNvPr id="8" name="object 8"/>
            <p:cNvSpPr txBox="1"/>
            <p:nvPr/>
          </p:nvSpPr>
          <p:spPr>
            <a:xfrm>
              <a:off x="1882267" y="3311778"/>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9" name="object 9"/>
            <p:cNvSpPr txBox="1"/>
            <p:nvPr/>
          </p:nvSpPr>
          <p:spPr>
            <a:xfrm>
              <a:off x="1735963" y="3637915"/>
              <a:ext cx="44640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2 </a:t>
              </a:r>
              <a:r>
                <a:rPr sz="1800" spc="60" dirty="0">
                  <a:latin typeface="Cambria Math"/>
                  <a:cs typeface="Cambria Math"/>
                </a:rPr>
                <a:t>∙</a:t>
              </a:r>
              <a:r>
                <a:rPr sz="1800" spc="-75" dirty="0">
                  <a:latin typeface="Cambria Math"/>
                  <a:cs typeface="Cambria Math"/>
                </a:rPr>
                <a:t> </a:t>
              </a:r>
              <a:r>
                <a:rPr sz="1800" dirty="0">
                  <a:latin typeface="Cambria Math"/>
                  <a:cs typeface="Cambria Math"/>
                </a:rPr>
                <a:t>8</a:t>
              </a:r>
              <a:endParaRPr sz="1800">
                <a:latin typeface="Cambria Math"/>
                <a:cs typeface="Cambria Math"/>
              </a:endParaRPr>
            </a:p>
          </p:txBody>
        </p:sp>
        <p:sp>
          <p:nvSpPr>
            <p:cNvPr id="10" name="object 10"/>
            <p:cNvSpPr txBox="1"/>
            <p:nvPr/>
          </p:nvSpPr>
          <p:spPr>
            <a:xfrm>
              <a:off x="2169286" y="3485515"/>
              <a:ext cx="1153795" cy="299720"/>
            </a:xfrm>
            <a:prstGeom prst="rect">
              <a:avLst/>
            </a:prstGeom>
          </p:spPr>
          <p:txBody>
            <a:bodyPr vert="horz" wrap="square" lIns="0" tIns="12700" rIns="0" bIns="0" rtlCol="0">
              <a:spAutoFit/>
            </a:bodyPr>
            <a:lstStyle/>
            <a:p>
              <a:pPr marL="38100">
                <a:lnSpc>
                  <a:spcPct val="100000"/>
                </a:lnSpc>
                <a:spcBef>
                  <a:spcPts val="100"/>
                </a:spcBef>
              </a:pPr>
              <a:r>
                <a:rPr sz="1800" spc="-5" dirty="0">
                  <a:latin typeface="Cambria Math"/>
                  <a:cs typeface="Cambria Math"/>
                </a:rPr>
                <a:t>Σ(𝜃𝑥 </a:t>
              </a:r>
              <a:r>
                <a:rPr sz="1800" dirty="0">
                  <a:latin typeface="Cambria Math"/>
                  <a:cs typeface="Cambria Math"/>
                </a:rPr>
                <a:t>−</a:t>
              </a:r>
              <a:r>
                <a:rPr sz="1800" spc="15" dirty="0">
                  <a:latin typeface="Cambria Math"/>
                  <a:cs typeface="Cambria Math"/>
                </a:rPr>
                <a:t> </a:t>
              </a:r>
              <a:r>
                <a:rPr sz="1800" spc="25" dirty="0">
                  <a:latin typeface="Cambria Math"/>
                  <a:cs typeface="Cambria Math"/>
                </a:rPr>
                <a:t>𝑦)</a:t>
              </a:r>
              <a:r>
                <a:rPr sz="1950" spc="37" baseline="27777" dirty="0">
                  <a:latin typeface="Cambria Math"/>
                  <a:cs typeface="Cambria Math"/>
                </a:rPr>
                <a:t>2</a:t>
              </a:r>
              <a:endParaRPr sz="1950" baseline="27777" dirty="0">
                <a:latin typeface="Cambria Math"/>
                <a:cs typeface="Cambria Math"/>
              </a:endParaRPr>
            </a:p>
          </p:txBody>
        </p:sp>
        <p:sp>
          <p:nvSpPr>
            <p:cNvPr id="11" name="object 11"/>
            <p:cNvSpPr/>
            <p:nvPr/>
          </p:nvSpPr>
          <p:spPr>
            <a:xfrm>
              <a:off x="3905122" y="3563239"/>
              <a:ext cx="283210" cy="212090"/>
            </a:xfrm>
            <a:custGeom>
              <a:avLst/>
              <a:gdLst/>
              <a:ahLst/>
              <a:cxnLst/>
              <a:rect l="l" t="t" r="r" b="b"/>
              <a:pathLst>
                <a:path w="283210" h="212089">
                  <a:moveTo>
                    <a:pt x="215773" y="0"/>
                  </a:moveTo>
                  <a:lnTo>
                    <a:pt x="212725" y="8636"/>
                  </a:lnTo>
                  <a:lnTo>
                    <a:pt x="224992" y="13946"/>
                  </a:lnTo>
                  <a:lnTo>
                    <a:pt x="235521" y="21304"/>
                  </a:lnTo>
                  <a:lnTo>
                    <a:pt x="256887" y="55449"/>
                  </a:lnTo>
                  <a:lnTo>
                    <a:pt x="263905" y="104902"/>
                  </a:lnTo>
                  <a:lnTo>
                    <a:pt x="263120" y="123571"/>
                  </a:lnTo>
                  <a:lnTo>
                    <a:pt x="251332" y="169291"/>
                  </a:lnTo>
                  <a:lnTo>
                    <a:pt x="225079" y="197866"/>
                  </a:lnTo>
                  <a:lnTo>
                    <a:pt x="212978" y="203200"/>
                  </a:lnTo>
                  <a:lnTo>
                    <a:pt x="215773" y="211836"/>
                  </a:lnTo>
                  <a:lnTo>
                    <a:pt x="256170" y="187725"/>
                  </a:lnTo>
                  <a:lnTo>
                    <a:pt x="278891" y="143398"/>
                  </a:lnTo>
                  <a:lnTo>
                    <a:pt x="283210" y="106044"/>
                  </a:lnTo>
                  <a:lnTo>
                    <a:pt x="282116" y="86592"/>
                  </a:lnTo>
                  <a:lnTo>
                    <a:pt x="265811" y="37211"/>
                  </a:lnTo>
                  <a:lnTo>
                    <a:pt x="231110" y="5599"/>
                  </a:lnTo>
                  <a:lnTo>
                    <a:pt x="215773" y="0"/>
                  </a:lnTo>
                  <a:close/>
                </a:path>
                <a:path w="283210" h="212089">
                  <a:moveTo>
                    <a:pt x="67437" y="0"/>
                  </a:moveTo>
                  <a:lnTo>
                    <a:pt x="27092" y="24181"/>
                  </a:lnTo>
                  <a:lnTo>
                    <a:pt x="4317" y="68627"/>
                  </a:lnTo>
                  <a:lnTo>
                    <a:pt x="0" y="106044"/>
                  </a:lnTo>
                  <a:lnTo>
                    <a:pt x="1075" y="125477"/>
                  </a:lnTo>
                  <a:lnTo>
                    <a:pt x="17399" y="174752"/>
                  </a:lnTo>
                  <a:lnTo>
                    <a:pt x="52081" y="206291"/>
                  </a:lnTo>
                  <a:lnTo>
                    <a:pt x="67437" y="211836"/>
                  </a:lnTo>
                  <a:lnTo>
                    <a:pt x="70103" y="203200"/>
                  </a:lnTo>
                  <a:lnTo>
                    <a:pt x="58058" y="197866"/>
                  </a:lnTo>
                  <a:lnTo>
                    <a:pt x="47656" y="190436"/>
                  </a:lnTo>
                  <a:lnTo>
                    <a:pt x="26376" y="155765"/>
                  </a:lnTo>
                  <a:lnTo>
                    <a:pt x="19303" y="104902"/>
                  </a:lnTo>
                  <a:lnTo>
                    <a:pt x="20089" y="86830"/>
                  </a:lnTo>
                  <a:lnTo>
                    <a:pt x="31876" y="42163"/>
                  </a:lnTo>
                  <a:lnTo>
                    <a:pt x="58273" y="13946"/>
                  </a:lnTo>
                  <a:lnTo>
                    <a:pt x="70485" y="8636"/>
                  </a:lnTo>
                  <a:lnTo>
                    <a:pt x="67437" y="0"/>
                  </a:lnTo>
                  <a:close/>
                </a:path>
              </a:pathLst>
            </a:custGeom>
            <a:solidFill>
              <a:srgbClr val="000000"/>
            </a:solidFill>
          </p:spPr>
          <p:txBody>
            <a:bodyPr wrap="square" lIns="0" tIns="0" rIns="0" bIns="0" rtlCol="0"/>
            <a:lstStyle/>
            <a:p>
              <a:endParaRPr/>
            </a:p>
          </p:txBody>
        </p:sp>
        <p:sp>
          <p:nvSpPr>
            <p:cNvPr id="12" name="object 12"/>
            <p:cNvSpPr txBox="1"/>
            <p:nvPr/>
          </p:nvSpPr>
          <p:spPr>
            <a:xfrm>
              <a:off x="3726560" y="3493134"/>
              <a:ext cx="39497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mbria Math"/>
                  <a:cs typeface="Cambria Math"/>
                </a:rPr>
                <a:t>𝐽′</a:t>
              </a:r>
              <a:r>
                <a:rPr sz="1800" spc="260" dirty="0">
                  <a:latin typeface="Cambria Math"/>
                  <a:cs typeface="Cambria Math"/>
                </a:rPr>
                <a:t> </a:t>
              </a:r>
              <a:r>
                <a:rPr sz="1800" dirty="0">
                  <a:latin typeface="Cambria Math"/>
                  <a:cs typeface="Cambria Math"/>
                </a:rPr>
                <a:t>𝜃</a:t>
              </a:r>
              <a:endParaRPr sz="1800">
                <a:latin typeface="Cambria Math"/>
                <a:cs typeface="Cambria Math"/>
              </a:endParaRPr>
            </a:p>
          </p:txBody>
        </p:sp>
        <p:sp>
          <p:nvSpPr>
            <p:cNvPr id="13" name="object 13"/>
            <p:cNvSpPr/>
            <p:nvPr/>
          </p:nvSpPr>
          <p:spPr>
            <a:xfrm>
              <a:off x="4506721" y="3668140"/>
              <a:ext cx="127000" cy="0"/>
            </a:xfrm>
            <a:custGeom>
              <a:avLst/>
              <a:gdLst/>
              <a:ahLst/>
              <a:cxnLst/>
              <a:rect l="l" t="t" r="r" b="b"/>
              <a:pathLst>
                <a:path w="127000">
                  <a:moveTo>
                    <a:pt x="0" y="0"/>
                  </a:moveTo>
                  <a:lnTo>
                    <a:pt x="126491" y="0"/>
                  </a:lnTo>
                </a:path>
              </a:pathLst>
            </a:custGeom>
            <a:ln w="15239">
              <a:solidFill>
                <a:srgbClr val="000000"/>
              </a:solidFill>
            </a:ln>
          </p:spPr>
          <p:txBody>
            <a:bodyPr wrap="square" lIns="0" tIns="0" rIns="0" bIns="0" rtlCol="0"/>
            <a:lstStyle/>
            <a:p>
              <a:endParaRPr/>
            </a:p>
          </p:txBody>
        </p:sp>
        <p:sp>
          <p:nvSpPr>
            <p:cNvPr id="14" name="object 14"/>
            <p:cNvSpPr txBox="1"/>
            <p:nvPr/>
          </p:nvSpPr>
          <p:spPr>
            <a:xfrm>
              <a:off x="4494657" y="3319398"/>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15" name="object 15"/>
            <p:cNvSpPr txBox="1"/>
            <p:nvPr/>
          </p:nvSpPr>
          <p:spPr>
            <a:xfrm>
              <a:off x="4494657" y="3645534"/>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8</a:t>
              </a:r>
              <a:endParaRPr sz="1800">
                <a:latin typeface="Cambria Math"/>
                <a:cs typeface="Cambria Math"/>
              </a:endParaRPr>
            </a:p>
          </p:txBody>
        </p:sp>
        <p:sp>
          <p:nvSpPr>
            <p:cNvPr id="16" name="object 16"/>
            <p:cNvSpPr txBox="1"/>
            <p:nvPr/>
          </p:nvSpPr>
          <p:spPr>
            <a:xfrm>
              <a:off x="4259960" y="3493134"/>
              <a:ext cx="1694180" cy="299720"/>
            </a:xfrm>
            <a:prstGeom prst="rect">
              <a:avLst/>
            </a:prstGeom>
          </p:spPr>
          <p:txBody>
            <a:bodyPr vert="horz" wrap="square" lIns="0" tIns="12700" rIns="0" bIns="0" rtlCol="0">
              <a:spAutoFit/>
            </a:bodyPr>
            <a:lstStyle/>
            <a:p>
              <a:pPr marL="12700">
                <a:lnSpc>
                  <a:spcPct val="100000"/>
                </a:lnSpc>
                <a:spcBef>
                  <a:spcPts val="100"/>
                </a:spcBef>
                <a:tabLst>
                  <a:tab pos="413384" algn="l"/>
                </a:tabLst>
              </a:pPr>
              <a:r>
                <a:rPr sz="1800" dirty="0">
                  <a:latin typeface="Cambria Math"/>
                  <a:cs typeface="Cambria Math"/>
                </a:rPr>
                <a:t>=	</a:t>
              </a:r>
              <a:r>
                <a:rPr sz="1800" spc="-5" dirty="0">
                  <a:latin typeface="Cambria Math"/>
                  <a:cs typeface="Cambria Math"/>
                </a:rPr>
                <a:t>Σ(𝜃𝑥 </a:t>
              </a:r>
              <a:r>
                <a:rPr sz="1800" dirty="0">
                  <a:latin typeface="Cambria Math"/>
                  <a:cs typeface="Cambria Math"/>
                </a:rPr>
                <a:t>− </a:t>
              </a:r>
              <a:r>
                <a:rPr sz="1800" spc="15" dirty="0">
                  <a:latin typeface="Cambria Math"/>
                  <a:cs typeface="Cambria Math"/>
                </a:rPr>
                <a:t>𝑦) </a:t>
              </a:r>
              <a:r>
                <a:rPr sz="1800" spc="60" dirty="0">
                  <a:latin typeface="Cambria Math"/>
                  <a:cs typeface="Cambria Math"/>
                </a:rPr>
                <a:t>∙</a:t>
              </a:r>
              <a:r>
                <a:rPr sz="1800" spc="-5" dirty="0">
                  <a:latin typeface="Cambria Math"/>
                  <a:cs typeface="Cambria Math"/>
                </a:rPr>
                <a:t> </a:t>
              </a:r>
              <a:r>
                <a:rPr sz="1800" dirty="0">
                  <a:latin typeface="Cambria Math"/>
                  <a:cs typeface="Cambria Math"/>
                </a:rPr>
                <a:t>𝑥</a:t>
              </a:r>
              <a:endParaRPr sz="1800">
                <a:latin typeface="Cambria Math"/>
                <a:cs typeface="Cambria Math"/>
              </a:endParaRPr>
            </a:p>
          </p:txBody>
        </p:sp>
      </p:grpSp>
    </p:spTree>
    <p:extLst>
      <p:ext uri="{BB962C8B-B14F-4D97-AF65-F5344CB8AC3E}">
        <p14:creationId xmlns:p14="http://schemas.microsoft.com/office/powerpoint/2010/main" val="2606958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982165" cy="777241"/>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Preliminaries</a:t>
            </a:r>
          </a:p>
        </p:txBody>
      </p:sp>
      <p:sp>
        <p:nvSpPr>
          <p:cNvPr id="4" name="Rectangle 3"/>
          <p:cNvSpPr/>
          <p:nvPr/>
        </p:nvSpPr>
        <p:spPr>
          <a:xfrm>
            <a:off x="590701" y="1029904"/>
            <a:ext cx="10241280" cy="3477875"/>
          </a:xfrm>
          <a:prstGeom prst="rect">
            <a:avLst/>
          </a:prstGeom>
        </p:spPr>
        <p:txBody>
          <a:bodyPr wrap="square">
            <a:spAutoFit/>
          </a:bodyPr>
          <a:lstStyle/>
          <a:p>
            <a:pPr marL="342900" indent="-342900">
              <a:lnSpc>
                <a:spcPct val="130000"/>
              </a:lnSpc>
              <a:buFont typeface="Arial"/>
              <a:buChar char="•"/>
            </a:pPr>
            <a:r>
              <a:rPr lang="en-US" sz="2000" dirty="0">
                <a:latin typeface="Garamond" panose="02020404030301010803" pitchFamily="18" charset="0"/>
              </a:rPr>
              <a:t>Minimize Travel Time, Maximize code coverage, Minimize downtime, Maximize user satisfaction</a:t>
            </a:r>
          </a:p>
          <a:p>
            <a:pPr marL="342900" indent="-342900">
              <a:lnSpc>
                <a:spcPct val="130000"/>
              </a:lnSpc>
              <a:buFont typeface="Arial"/>
              <a:buChar char="•"/>
            </a:pPr>
            <a:r>
              <a:rPr lang="en-US" sz="2000" dirty="0">
                <a:latin typeface="Garamond" panose="02020404030301010803" pitchFamily="18" charset="0"/>
              </a:rPr>
              <a:t>Profit = Revenue </a:t>
            </a:r>
            <a:r>
              <a:rPr lang="mr-IN" sz="2000" dirty="0">
                <a:latin typeface="Garamond" panose="02020404030301010803" pitchFamily="18" charset="0"/>
              </a:rPr>
              <a:t>–</a:t>
            </a:r>
            <a:r>
              <a:rPr lang="en-US" sz="2000" dirty="0">
                <a:latin typeface="Garamond" panose="02020404030301010803" pitchFamily="18" charset="0"/>
              </a:rPr>
              <a:t> Expenses</a:t>
            </a:r>
          </a:p>
          <a:p>
            <a:pPr marL="342900" indent="-342900">
              <a:lnSpc>
                <a:spcPct val="130000"/>
              </a:lnSpc>
              <a:buFont typeface="Arial"/>
              <a:buChar char="•"/>
            </a:pPr>
            <a:r>
              <a:rPr lang="en-US" sz="2000" dirty="0">
                <a:latin typeface="Garamond" panose="02020404030301010803" pitchFamily="18" charset="0"/>
              </a:rPr>
              <a:t>Profit = f (Revenue, Expenses)</a:t>
            </a:r>
          </a:p>
          <a:p>
            <a:pPr marL="342900" indent="-342900">
              <a:lnSpc>
                <a:spcPct val="130000"/>
              </a:lnSpc>
              <a:buFont typeface="Arial"/>
              <a:buChar char="•"/>
            </a:pPr>
            <a:r>
              <a:rPr lang="en-US" sz="2000" dirty="0">
                <a:latin typeface="Garamond" panose="02020404030301010803" pitchFamily="18" charset="0"/>
              </a:rPr>
              <a:t>Y = f(X1, X2);   f(X1, X2) = X1 - X2</a:t>
            </a:r>
          </a:p>
          <a:p>
            <a:pPr marL="342900" indent="-342900">
              <a:lnSpc>
                <a:spcPct val="130000"/>
              </a:lnSpc>
              <a:buFont typeface="Arial"/>
              <a:buChar char="•"/>
            </a:pPr>
            <a:r>
              <a:rPr lang="en-US" sz="2000" dirty="0">
                <a:latin typeface="Garamond" panose="02020404030301010803" pitchFamily="18" charset="0"/>
              </a:rPr>
              <a:t>Optimum value of a function f(x)</a:t>
            </a:r>
          </a:p>
          <a:p>
            <a:pPr marL="342900" indent="-342900">
              <a:lnSpc>
                <a:spcPct val="130000"/>
              </a:lnSpc>
              <a:buFont typeface="Arial"/>
              <a:buChar char="•"/>
            </a:pPr>
            <a:r>
              <a:rPr lang="en-US" sz="2000" dirty="0">
                <a:solidFill>
                  <a:schemeClr val="accent6"/>
                </a:solidFill>
                <a:latin typeface="Garamond" panose="02020404030301010803" pitchFamily="18" charset="0"/>
              </a:rPr>
              <a:t>Related to change, rate of change -&gt; derivatives</a:t>
            </a:r>
          </a:p>
          <a:p>
            <a:pPr>
              <a:lnSpc>
                <a:spcPct val="120000"/>
              </a:lnSpc>
            </a:pPr>
            <a:endParaRPr lang="en-US" sz="2000" dirty="0">
              <a:latin typeface="Garamond" panose="02020404030301010803" pitchFamily="18" charset="0"/>
            </a:endParaRPr>
          </a:p>
          <a:p>
            <a:endParaRPr lang="en-US" sz="2000" dirty="0">
              <a:latin typeface="Garamond" panose="02020404030301010803" pitchFamily="18" charset="0"/>
            </a:endParaRPr>
          </a:p>
          <a:p>
            <a:endParaRPr lang="en-US" sz="2000" dirty="0">
              <a:latin typeface="Garamond" panose="02020404030301010803" pitchFamily="18" charset="0"/>
            </a:endParaRPr>
          </a:p>
        </p:txBody>
      </p:sp>
      <p:pic>
        <p:nvPicPr>
          <p:cNvPr id="2" name="Picture 1"/>
          <p:cNvPicPr>
            <a:picLocks noChangeAspect="1"/>
          </p:cNvPicPr>
          <p:nvPr/>
        </p:nvPicPr>
        <p:blipFill>
          <a:blip r:embed="rId3"/>
          <a:stretch>
            <a:fillRect/>
          </a:stretch>
        </p:blipFill>
        <p:spPr>
          <a:xfrm>
            <a:off x="4113196" y="3732195"/>
            <a:ext cx="2859406" cy="579120"/>
          </a:xfrm>
          <a:prstGeom prst="rect">
            <a:avLst/>
          </a:prstGeom>
        </p:spPr>
      </p:pic>
    </p:spTree>
    <p:extLst>
      <p:ext uri="{BB962C8B-B14F-4D97-AF65-F5344CB8AC3E}">
        <p14:creationId xmlns:p14="http://schemas.microsoft.com/office/powerpoint/2010/main" val="39827989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53425" y="1361941"/>
            <a:ext cx="8001689" cy="2361224"/>
          </a:xfrm>
          <a:prstGeom prst="rect">
            <a:avLst/>
          </a:prstGeom>
        </p:spPr>
        <p:txBody>
          <a:bodyPr vert="horz" wrap="square" lIns="0" tIns="13335" rIns="0" bIns="0" rtlCol="0">
            <a:spAutoFit/>
          </a:bodyPr>
          <a:lstStyle/>
          <a:p>
            <a:pPr marL="102235" indent="-90170">
              <a:lnSpc>
                <a:spcPct val="150000"/>
              </a:lnSpc>
              <a:spcBef>
                <a:spcPts val="105"/>
              </a:spcBef>
              <a:buSzPct val="95000"/>
              <a:buFont typeface="Arial"/>
              <a:buChar char="•"/>
              <a:tabLst>
                <a:tab pos="102870" algn="l"/>
              </a:tabLst>
            </a:pPr>
            <a:r>
              <a:rPr sz="3500" b="1" baseline="1388" dirty="0">
                <a:solidFill>
                  <a:srgbClr val="7030A0"/>
                </a:solidFill>
                <a:latin typeface="Garamond" panose="02020404030301010803" pitchFamily="18" charset="0"/>
                <a:cs typeface="Arial"/>
              </a:rPr>
              <a:t>Batch gradient descent: </a:t>
            </a:r>
            <a:r>
              <a:rPr sz="3500" spc="7" baseline="1388" dirty="0">
                <a:solidFill>
                  <a:srgbClr val="313131"/>
                </a:solidFill>
                <a:latin typeface="Garamond" panose="02020404030301010803" pitchFamily="18" charset="0"/>
                <a:cs typeface="Arial"/>
              </a:rPr>
              <a:t>Use </a:t>
            </a:r>
            <a:r>
              <a:rPr sz="3500" baseline="1388" dirty="0">
                <a:solidFill>
                  <a:srgbClr val="313131"/>
                </a:solidFill>
                <a:latin typeface="Garamond" panose="02020404030301010803" pitchFamily="18" charset="0"/>
                <a:cs typeface="Arial"/>
              </a:rPr>
              <a:t>all </a:t>
            </a:r>
            <a:r>
              <a:rPr sz="3500" dirty="0">
                <a:solidFill>
                  <a:srgbClr val="FF0000"/>
                </a:solidFill>
                <a:latin typeface="Garamond" panose="02020404030301010803" pitchFamily="18" charset="0"/>
                <a:cs typeface="Arial"/>
              </a:rPr>
              <a:t>m </a:t>
            </a:r>
            <a:r>
              <a:rPr sz="3500" baseline="1388" dirty="0">
                <a:solidFill>
                  <a:srgbClr val="313131"/>
                </a:solidFill>
                <a:latin typeface="Garamond" panose="02020404030301010803" pitchFamily="18" charset="0"/>
                <a:cs typeface="Arial"/>
              </a:rPr>
              <a:t>examples in each</a:t>
            </a:r>
            <a:r>
              <a:rPr sz="3500" spc="-577" baseline="1388" dirty="0">
                <a:solidFill>
                  <a:srgbClr val="313131"/>
                </a:solidFill>
                <a:latin typeface="Garamond" panose="02020404030301010803" pitchFamily="18" charset="0"/>
                <a:cs typeface="Arial"/>
              </a:rPr>
              <a:t> </a:t>
            </a:r>
            <a:r>
              <a:rPr sz="3500" baseline="1388" dirty="0">
                <a:solidFill>
                  <a:srgbClr val="313131"/>
                </a:solidFill>
                <a:latin typeface="Garamond" panose="02020404030301010803" pitchFamily="18" charset="0"/>
                <a:cs typeface="Arial"/>
              </a:rPr>
              <a:t>iteration</a:t>
            </a:r>
            <a:endParaRPr sz="35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500" b="1" baseline="1388" dirty="0">
                <a:solidFill>
                  <a:srgbClr val="313131"/>
                </a:solidFill>
                <a:latin typeface="Garamond" panose="02020404030301010803" pitchFamily="18" charset="0"/>
                <a:cs typeface="Arial"/>
              </a:rPr>
              <a:t>Stochastic gradient descent: </a:t>
            </a:r>
            <a:r>
              <a:rPr sz="3500" spc="7" baseline="1388" dirty="0">
                <a:solidFill>
                  <a:srgbClr val="313131"/>
                </a:solidFill>
                <a:latin typeface="Garamond" panose="02020404030301010803" pitchFamily="18" charset="0"/>
                <a:cs typeface="Arial"/>
              </a:rPr>
              <a:t>Use </a:t>
            </a:r>
            <a:r>
              <a:rPr sz="3500" dirty="0">
                <a:solidFill>
                  <a:srgbClr val="FF0000"/>
                </a:solidFill>
                <a:latin typeface="Garamond" panose="02020404030301010803" pitchFamily="18" charset="0"/>
                <a:cs typeface="Arial"/>
              </a:rPr>
              <a:t>1 </a:t>
            </a:r>
            <a:r>
              <a:rPr sz="3500" baseline="1388" dirty="0">
                <a:solidFill>
                  <a:srgbClr val="313131"/>
                </a:solidFill>
                <a:latin typeface="Garamond" panose="02020404030301010803" pitchFamily="18" charset="0"/>
                <a:cs typeface="Arial"/>
              </a:rPr>
              <a:t>example in each</a:t>
            </a:r>
            <a:r>
              <a:rPr sz="3500" spc="-592" baseline="1388" dirty="0">
                <a:solidFill>
                  <a:srgbClr val="313131"/>
                </a:solidFill>
                <a:latin typeface="Garamond" panose="02020404030301010803" pitchFamily="18" charset="0"/>
                <a:cs typeface="Arial"/>
              </a:rPr>
              <a:t> </a:t>
            </a:r>
            <a:r>
              <a:rPr sz="3500" baseline="1388" dirty="0">
                <a:solidFill>
                  <a:srgbClr val="313131"/>
                </a:solidFill>
                <a:latin typeface="Garamond" panose="02020404030301010803" pitchFamily="18" charset="0"/>
                <a:cs typeface="Arial"/>
              </a:rPr>
              <a:t>iteration</a:t>
            </a:r>
            <a:endParaRPr sz="35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500" b="1" baseline="1388" dirty="0">
                <a:solidFill>
                  <a:srgbClr val="313131"/>
                </a:solidFill>
                <a:latin typeface="Garamond" panose="02020404030301010803" pitchFamily="18" charset="0"/>
                <a:cs typeface="Arial"/>
              </a:rPr>
              <a:t>Mini-batch gradient descent: </a:t>
            </a:r>
            <a:r>
              <a:rPr sz="3500" spc="7" baseline="1388" dirty="0">
                <a:solidFill>
                  <a:srgbClr val="313131"/>
                </a:solidFill>
                <a:latin typeface="Garamond" panose="02020404030301010803" pitchFamily="18" charset="0"/>
                <a:cs typeface="Arial"/>
              </a:rPr>
              <a:t>Use </a:t>
            </a:r>
            <a:r>
              <a:rPr sz="3500" dirty="0">
                <a:solidFill>
                  <a:srgbClr val="FF0000"/>
                </a:solidFill>
                <a:latin typeface="Garamond" panose="02020404030301010803" pitchFamily="18" charset="0"/>
                <a:cs typeface="Arial"/>
              </a:rPr>
              <a:t>b </a:t>
            </a:r>
            <a:r>
              <a:rPr sz="3500" baseline="1388" dirty="0">
                <a:solidFill>
                  <a:srgbClr val="313131"/>
                </a:solidFill>
                <a:latin typeface="Garamond" panose="02020404030301010803" pitchFamily="18" charset="0"/>
                <a:cs typeface="Arial"/>
              </a:rPr>
              <a:t>examples in each</a:t>
            </a:r>
            <a:r>
              <a:rPr sz="3500" spc="-30" baseline="1388" dirty="0">
                <a:solidFill>
                  <a:srgbClr val="313131"/>
                </a:solidFill>
                <a:latin typeface="Garamond" panose="02020404030301010803" pitchFamily="18" charset="0"/>
                <a:cs typeface="Arial"/>
              </a:rPr>
              <a:t> </a:t>
            </a:r>
            <a:r>
              <a:rPr sz="3500" baseline="1388" dirty="0">
                <a:solidFill>
                  <a:srgbClr val="313131"/>
                </a:solidFill>
                <a:latin typeface="Garamond" panose="02020404030301010803" pitchFamily="18" charset="0"/>
                <a:cs typeface="Arial"/>
              </a:rPr>
              <a:t>iteration</a:t>
            </a:r>
            <a:endParaRPr sz="3500" baseline="1388" dirty="0">
              <a:latin typeface="Garamond" panose="02020404030301010803" pitchFamily="18" charset="0"/>
              <a:cs typeface="Arial"/>
            </a:endParaRPr>
          </a:p>
        </p:txBody>
      </p:sp>
      <p:sp>
        <p:nvSpPr>
          <p:cNvPr id="3" name="object 3"/>
          <p:cNvSpPr txBox="1">
            <a:spLocks noGrp="1"/>
          </p:cNvSpPr>
          <p:nvPr>
            <p:ph type="title"/>
          </p:nvPr>
        </p:nvSpPr>
        <p:spPr>
          <a:xfrm>
            <a:off x="0" y="37129"/>
            <a:ext cx="5663565" cy="551433"/>
          </a:xfrm>
          <a:prstGeom prst="rect">
            <a:avLst/>
          </a:prstGeom>
        </p:spPr>
        <p:txBody>
          <a:bodyPr vert="horz" lIns="91440" tIns="45720" rIns="91440" bIns="45720" rtlCol="0" anchor="t">
            <a:normAutofit fontScale="90000"/>
          </a:bodyPr>
          <a:lstStyle/>
          <a:p>
            <a:r>
              <a:rPr sz="3500" dirty="0">
                <a:solidFill>
                  <a:srgbClr val="FF6700"/>
                </a:solidFill>
                <a:latin typeface="Garamond" panose="02020404030301010803" pitchFamily="18" charset="0"/>
                <a:cs typeface="Times New Roman" pitchFamily="18" charset="0"/>
              </a:rPr>
              <a:t>Gradient Descent Method</a:t>
            </a:r>
          </a:p>
        </p:txBody>
      </p:sp>
      <p:graphicFrame>
        <p:nvGraphicFramePr>
          <p:cNvPr id="4" name="object 4"/>
          <p:cNvGraphicFramePr>
            <a:graphicFrameLocks noGrp="1"/>
          </p:cNvGraphicFramePr>
          <p:nvPr/>
        </p:nvGraphicFramePr>
        <p:xfrm>
          <a:off x="9234258" y="2303152"/>
          <a:ext cx="2537435" cy="3669531"/>
        </p:xfrm>
        <a:graphic>
          <a:graphicData uri="http://schemas.openxmlformats.org/drawingml/2006/table">
            <a:tbl>
              <a:tblPr firstRow="1" bandRow="1">
                <a:tableStyleId>{2D5ABB26-0587-4C30-8999-92F81FD0307C}</a:tableStyleId>
              </a:tblPr>
              <a:tblGrid>
                <a:gridCol w="248218">
                  <a:extLst>
                    <a:ext uri="{9D8B030D-6E8A-4147-A177-3AD203B41FA5}">
                      <a16:colId xmlns:a16="http://schemas.microsoft.com/office/drawing/2014/main" val="20000"/>
                    </a:ext>
                  </a:extLst>
                </a:gridCol>
                <a:gridCol w="1011016">
                  <a:extLst>
                    <a:ext uri="{9D8B030D-6E8A-4147-A177-3AD203B41FA5}">
                      <a16:colId xmlns:a16="http://schemas.microsoft.com/office/drawing/2014/main" val="20001"/>
                    </a:ext>
                  </a:extLst>
                </a:gridCol>
                <a:gridCol w="1029983">
                  <a:extLst>
                    <a:ext uri="{9D8B030D-6E8A-4147-A177-3AD203B41FA5}">
                      <a16:colId xmlns:a16="http://schemas.microsoft.com/office/drawing/2014/main" val="20002"/>
                    </a:ext>
                  </a:extLst>
                </a:gridCol>
                <a:gridCol w="248218">
                  <a:extLst>
                    <a:ext uri="{9D8B030D-6E8A-4147-A177-3AD203B41FA5}">
                      <a16:colId xmlns:a16="http://schemas.microsoft.com/office/drawing/2014/main" val="20003"/>
                    </a:ext>
                  </a:extLst>
                </a:gridCol>
              </a:tblGrid>
              <a:tr h="278806">
                <a:tc>
                  <a:txBody>
                    <a:bodyPr/>
                    <a:lstStyle/>
                    <a:p>
                      <a:pPr>
                        <a:lnSpc>
                          <a:spcPct val="100000"/>
                        </a:lnSpc>
                      </a:pPr>
                      <a:endParaRPr sz="1600">
                        <a:latin typeface="Times New Roman"/>
                        <a:cs typeface="Times New Roman"/>
                      </a:endParaRPr>
                    </a:p>
                  </a:txBody>
                  <a:tcPr marL="0" marR="0" marT="0" marB="0">
                    <a:lnR w="12700">
                      <a:solidFill>
                        <a:srgbClr val="FFFFFF"/>
                      </a:solidFill>
                      <a:prstDash val="solid"/>
                    </a:lnR>
                  </a:tcPr>
                </a:tc>
                <a:tc>
                  <a:txBody>
                    <a:bodyPr/>
                    <a:lstStyle/>
                    <a:p>
                      <a:pPr marL="92075">
                        <a:lnSpc>
                          <a:spcPts val="1735"/>
                        </a:lnSpc>
                        <a:spcBef>
                          <a:spcPts val="245"/>
                        </a:spcBef>
                      </a:pPr>
                      <a:r>
                        <a:rPr sz="1800" b="1" dirty="0">
                          <a:solidFill>
                            <a:srgbClr val="FFFFFF"/>
                          </a:solidFill>
                          <a:latin typeface="Calibri"/>
                          <a:cs typeface="Calibri"/>
                        </a:rPr>
                        <a:t>X</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solidFill>
                      <a:srgbClr val="A4A4A4"/>
                    </a:solidFill>
                  </a:tcPr>
                </a:tc>
                <a:tc>
                  <a:txBody>
                    <a:bodyPr/>
                    <a:lstStyle/>
                    <a:p>
                      <a:pPr marL="92710">
                        <a:lnSpc>
                          <a:spcPts val="1735"/>
                        </a:lnSpc>
                        <a:spcBef>
                          <a:spcPts val="245"/>
                        </a:spcBef>
                      </a:pPr>
                      <a:r>
                        <a:rPr sz="1800" b="1" dirty="0">
                          <a:solidFill>
                            <a:srgbClr val="FFFFFF"/>
                          </a:solidFill>
                          <a:latin typeface="Calibri"/>
                          <a:cs typeface="Calibri"/>
                        </a:rPr>
                        <a:t>Y</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solidFill>
                      <a:srgbClr val="A4A4A4"/>
                    </a:solidFill>
                  </a:tcPr>
                </a:tc>
                <a:tc>
                  <a:txBody>
                    <a:bodyPr/>
                    <a:lstStyle/>
                    <a:p>
                      <a:pPr>
                        <a:lnSpc>
                          <a:spcPct val="100000"/>
                        </a:lnSpc>
                      </a:pPr>
                      <a:endParaRPr sz="1600">
                        <a:latin typeface="Times New Roman"/>
                        <a:cs typeface="Times New Roman"/>
                      </a:endParaRPr>
                    </a:p>
                  </a:txBody>
                  <a:tcPr marL="0" marR="0" marT="0" marB="0">
                    <a:lnL w="12700">
                      <a:solidFill>
                        <a:srgbClr val="FFFFFF"/>
                      </a:solidFill>
                      <a:prstDash val="solid"/>
                    </a:lnL>
                  </a:tcPr>
                </a:tc>
                <a:extLst>
                  <a:ext uri="{0D108BD9-81ED-4DB2-BD59-A6C34878D82A}">
                    <a16:rowId xmlns:a16="http://schemas.microsoft.com/office/drawing/2014/main" val="10000"/>
                  </a:ext>
                </a:extLst>
              </a:tr>
              <a:tr h="107418">
                <a:tc rowSpan="9">
                  <a:txBody>
                    <a:bodyPr/>
                    <a:lstStyle/>
                    <a:p>
                      <a:pPr>
                        <a:lnSpc>
                          <a:spcPct val="100000"/>
                        </a:lnSpc>
                      </a:pPr>
                      <a:endParaRPr sz="1900">
                        <a:latin typeface="Times New Roman"/>
                        <a:cs typeface="Times New Roman"/>
                      </a:endParaRPr>
                    </a:p>
                  </a:txBody>
                  <a:tcPr marL="0" marR="0" marT="0" marB="0">
                    <a:lnR w="12700">
                      <a:solidFill>
                        <a:srgbClr val="FFFFFF"/>
                      </a:solidFill>
                      <a:prstDash val="solid"/>
                    </a:lnR>
                    <a:solidFill>
                      <a:srgbClr val="F4B083">
                        <a:alpha val="41960"/>
                      </a:srgbClr>
                    </a:solidFill>
                  </a:tcPr>
                </a:tc>
                <a:tc>
                  <a:txBody>
                    <a:bodyPr/>
                    <a:lstStyle/>
                    <a:p>
                      <a:pPr>
                        <a:lnSpc>
                          <a:spcPct val="100000"/>
                        </a:lnSpc>
                      </a:pPr>
                      <a:endParaRPr sz="500">
                        <a:latin typeface="Times New Roman"/>
                        <a:cs typeface="Times New Roman"/>
                      </a:endParaRPr>
                    </a:p>
                  </a:txBody>
                  <a:tcPr marL="0" marR="0" marT="0" marB="0">
                    <a:lnL w="12700">
                      <a:solidFill>
                        <a:srgbClr val="FFFFFF"/>
                      </a:solidFill>
                      <a:prstDash val="solid"/>
                    </a:lnL>
                    <a:lnR w="12700">
                      <a:solidFill>
                        <a:srgbClr val="FFFFFF"/>
                      </a:solidFill>
                      <a:prstDash val="solid"/>
                    </a:lnR>
                    <a:lnB w="38100">
                      <a:solidFill>
                        <a:srgbClr val="FFFFFF"/>
                      </a:solidFill>
                      <a:prstDash val="solid"/>
                    </a:lnB>
                    <a:solidFill>
                      <a:srgbClr val="F4B083">
                        <a:alpha val="41960"/>
                      </a:srgbClr>
                    </a:solidFill>
                  </a:tcPr>
                </a:tc>
                <a:tc>
                  <a:txBody>
                    <a:bodyPr/>
                    <a:lstStyle/>
                    <a:p>
                      <a:pPr>
                        <a:lnSpc>
                          <a:spcPct val="100000"/>
                        </a:lnSpc>
                      </a:pPr>
                      <a:endParaRPr sz="500">
                        <a:latin typeface="Times New Roman"/>
                        <a:cs typeface="Times New Roman"/>
                      </a:endParaRPr>
                    </a:p>
                  </a:txBody>
                  <a:tcPr marL="0" marR="0" marT="0" marB="0">
                    <a:lnL w="12700">
                      <a:solidFill>
                        <a:srgbClr val="FFFFFF"/>
                      </a:solidFill>
                      <a:prstDash val="solid"/>
                    </a:lnL>
                    <a:lnR w="12700">
                      <a:solidFill>
                        <a:srgbClr val="FFFFFF"/>
                      </a:solidFill>
                      <a:prstDash val="solid"/>
                    </a:lnR>
                    <a:lnB w="38100">
                      <a:solidFill>
                        <a:srgbClr val="FFFFFF"/>
                      </a:solidFill>
                      <a:prstDash val="solid"/>
                    </a:lnB>
                    <a:solidFill>
                      <a:srgbClr val="F4B083">
                        <a:alpha val="41960"/>
                      </a:srgbClr>
                    </a:solidFill>
                  </a:tcPr>
                </a:tc>
                <a:tc rowSpan="9">
                  <a:txBody>
                    <a:bodyPr/>
                    <a:lstStyle/>
                    <a:p>
                      <a:pPr>
                        <a:lnSpc>
                          <a:spcPct val="100000"/>
                        </a:lnSpc>
                      </a:pPr>
                      <a:endParaRPr sz="1900">
                        <a:latin typeface="Times New Roman"/>
                        <a:cs typeface="Times New Roman"/>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1"/>
                  </a:ext>
                </a:extLst>
              </a:tr>
              <a:tr h="391588">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4"/>
                        </a:spcBef>
                      </a:pPr>
                      <a:r>
                        <a:rPr sz="1800" dirty="0">
                          <a:latin typeface="Calibri"/>
                          <a:cs typeface="Calibri"/>
                        </a:rPr>
                        <a:t>2</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4"/>
                        </a:spcBef>
                      </a:pPr>
                      <a:r>
                        <a:rPr sz="1800" dirty="0">
                          <a:latin typeface="Calibri"/>
                          <a:cs typeface="Calibri"/>
                        </a:rPr>
                        <a:t>4</a:t>
                      </a: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2"/>
                  </a:ext>
                </a:extLst>
              </a:tr>
              <a:tr h="391588">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dirty="0">
                          <a:latin typeface="Calibri"/>
                          <a:cs typeface="Calibri"/>
                        </a:rPr>
                        <a:t>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dirty="0">
                          <a:latin typeface="Calibri"/>
                          <a:cs typeface="Calibri"/>
                        </a:rPr>
                        <a:t>6</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3"/>
                  </a:ext>
                </a:extLst>
              </a:tr>
              <a:tr h="391589">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dirty="0">
                          <a:latin typeface="Calibri"/>
                          <a:cs typeface="Calibri"/>
                        </a:rPr>
                        <a:t>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dirty="0">
                          <a:latin typeface="Calibri"/>
                          <a:cs typeface="Calibri"/>
                        </a:rPr>
                        <a:t>7.5</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4"/>
                  </a:ext>
                </a:extLst>
              </a:tr>
              <a:tr h="391588">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dirty="0">
                          <a:latin typeface="Calibri"/>
                          <a:cs typeface="Calibri"/>
                        </a:rPr>
                        <a:t>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5"/>
                  </a:ext>
                </a:extLst>
              </a:tr>
              <a:tr h="391589">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dirty="0">
                          <a:latin typeface="Calibri"/>
                          <a:cs typeface="Calibri"/>
                        </a:rPr>
                        <a:t>3.2</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dirty="0">
                          <a:latin typeface="Calibri"/>
                          <a:cs typeface="Calibri"/>
                        </a:rPr>
                        <a:t>6.5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6"/>
                  </a:ext>
                </a:extLst>
              </a:tr>
              <a:tr h="391588">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7"/>
                  </a:ext>
                </a:extLst>
              </a:tr>
              <a:tr h="391589">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spc="-5" dirty="0">
                          <a:latin typeface="Calibri"/>
                          <a:cs typeface="Calibri"/>
                        </a:rPr>
                        <a:t>11</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spc="-5" dirty="0">
                          <a:latin typeface="Calibri"/>
                          <a:cs typeface="Calibri"/>
                        </a:rPr>
                        <a:t>23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8"/>
                  </a:ext>
                </a:extLst>
              </a:tr>
              <a:tr h="391615">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spc="-5" dirty="0">
                          <a:latin typeface="Calibri"/>
                          <a:cs typeface="Calibri"/>
                        </a:rPr>
                        <a:t>40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9"/>
                  </a:ext>
                </a:extLst>
              </a:tr>
              <a:tr h="150573">
                <a:tc gridSpan="4">
                  <a:txBody>
                    <a:bodyPr/>
                    <a:lstStyle/>
                    <a:p>
                      <a:pPr>
                        <a:lnSpc>
                          <a:spcPct val="100000"/>
                        </a:lnSpc>
                      </a:pPr>
                      <a:endParaRPr sz="800" dirty="0">
                        <a:latin typeface="Times New Roman"/>
                        <a:cs typeface="Times New Roman"/>
                      </a:endParaRPr>
                    </a:p>
                  </a:txBody>
                  <a:tcPr marL="0" marR="0" marT="0" marB="0">
                    <a:solidFill>
                      <a:srgbClr val="F4B083">
                        <a:alpha val="41960"/>
                      </a:srgbClr>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0"/>
                  </a:ext>
                </a:extLst>
              </a:tr>
            </a:tbl>
          </a:graphicData>
        </a:graphic>
      </p:graphicFrame>
      <p:grpSp>
        <p:nvGrpSpPr>
          <p:cNvPr id="26" name="Group 25">
            <a:extLst>
              <a:ext uri="{FF2B5EF4-FFF2-40B4-BE49-F238E27FC236}">
                <a16:creationId xmlns:a16="http://schemas.microsoft.com/office/drawing/2014/main" id="{752B5F08-3AD0-D948-B845-2498AC824394}"/>
              </a:ext>
            </a:extLst>
          </p:cNvPr>
          <p:cNvGrpSpPr/>
          <p:nvPr/>
        </p:nvGrpSpPr>
        <p:grpSpPr>
          <a:xfrm>
            <a:off x="968730" y="4245083"/>
            <a:ext cx="2301900" cy="625857"/>
            <a:chOff x="968730" y="4245083"/>
            <a:chExt cx="2301900" cy="625857"/>
          </a:xfrm>
        </p:grpSpPr>
        <p:sp>
          <p:nvSpPr>
            <p:cNvPr id="6" name="object 6"/>
            <p:cNvSpPr/>
            <p:nvPr/>
          </p:nvSpPr>
          <p:spPr>
            <a:xfrm>
              <a:off x="1092733" y="4489051"/>
              <a:ext cx="283845" cy="212090"/>
            </a:xfrm>
            <a:custGeom>
              <a:avLst/>
              <a:gdLst/>
              <a:ahLst/>
              <a:cxnLst/>
              <a:rect l="l" t="t" r="r" b="b"/>
              <a:pathLst>
                <a:path w="283844" h="212089">
                  <a:moveTo>
                    <a:pt x="215747" y="0"/>
                  </a:moveTo>
                  <a:lnTo>
                    <a:pt x="212699" y="8508"/>
                  </a:lnTo>
                  <a:lnTo>
                    <a:pt x="224984" y="13819"/>
                  </a:lnTo>
                  <a:lnTo>
                    <a:pt x="235543" y="21177"/>
                  </a:lnTo>
                  <a:lnTo>
                    <a:pt x="256935" y="55322"/>
                  </a:lnTo>
                  <a:lnTo>
                    <a:pt x="264007" y="104774"/>
                  </a:lnTo>
                  <a:lnTo>
                    <a:pt x="263221" y="123443"/>
                  </a:lnTo>
                  <a:lnTo>
                    <a:pt x="251434" y="169163"/>
                  </a:lnTo>
                  <a:lnTo>
                    <a:pt x="225127" y="197738"/>
                  </a:lnTo>
                  <a:lnTo>
                    <a:pt x="213080" y="203072"/>
                  </a:lnTo>
                  <a:lnTo>
                    <a:pt x="215747" y="211708"/>
                  </a:lnTo>
                  <a:lnTo>
                    <a:pt x="256216" y="187705"/>
                  </a:lnTo>
                  <a:lnTo>
                    <a:pt x="278945" y="143287"/>
                  </a:lnTo>
                  <a:lnTo>
                    <a:pt x="283311" y="105917"/>
                  </a:lnTo>
                  <a:lnTo>
                    <a:pt x="282216" y="86483"/>
                  </a:lnTo>
                  <a:lnTo>
                    <a:pt x="265785" y="37083"/>
                  </a:lnTo>
                  <a:lnTo>
                    <a:pt x="231102" y="5526"/>
                  </a:lnTo>
                  <a:lnTo>
                    <a:pt x="215747" y="0"/>
                  </a:lnTo>
                  <a:close/>
                </a:path>
                <a:path w="283844" h="212089">
                  <a:moveTo>
                    <a:pt x="67525" y="0"/>
                  </a:moveTo>
                  <a:lnTo>
                    <a:pt x="27142" y="24056"/>
                  </a:lnTo>
                  <a:lnTo>
                    <a:pt x="4364" y="68548"/>
                  </a:lnTo>
                  <a:lnTo>
                    <a:pt x="0" y="105917"/>
                  </a:lnTo>
                  <a:lnTo>
                    <a:pt x="1088" y="125352"/>
                  </a:lnTo>
                  <a:lnTo>
                    <a:pt x="17411" y="174751"/>
                  </a:lnTo>
                  <a:lnTo>
                    <a:pt x="52128" y="206184"/>
                  </a:lnTo>
                  <a:lnTo>
                    <a:pt x="67525" y="211708"/>
                  </a:lnTo>
                  <a:lnTo>
                    <a:pt x="70205" y="203072"/>
                  </a:lnTo>
                  <a:lnTo>
                    <a:pt x="58137" y="197738"/>
                  </a:lnTo>
                  <a:lnTo>
                    <a:pt x="47725" y="190309"/>
                  </a:lnTo>
                  <a:lnTo>
                    <a:pt x="26370" y="155638"/>
                  </a:lnTo>
                  <a:lnTo>
                    <a:pt x="19303" y="104774"/>
                  </a:lnTo>
                  <a:lnTo>
                    <a:pt x="20089" y="86703"/>
                  </a:lnTo>
                  <a:lnTo>
                    <a:pt x="31864" y="42037"/>
                  </a:lnTo>
                  <a:lnTo>
                    <a:pt x="58324" y="13819"/>
                  </a:lnTo>
                  <a:lnTo>
                    <a:pt x="70535" y="8508"/>
                  </a:lnTo>
                  <a:lnTo>
                    <a:pt x="67525" y="0"/>
                  </a:lnTo>
                  <a:close/>
                </a:path>
              </a:pathLst>
            </a:custGeom>
            <a:solidFill>
              <a:srgbClr val="000000"/>
            </a:solidFill>
          </p:spPr>
          <p:txBody>
            <a:bodyPr wrap="square" lIns="0" tIns="0" rIns="0" bIns="0" rtlCol="0"/>
            <a:lstStyle/>
            <a:p>
              <a:endParaRPr/>
            </a:p>
          </p:txBody>
        </p:sp>
        <p:sp>
          <p:nvSpPr>
            <p:cNvPr id="7" name="object 7"/>
            <p:cNvSpPr txBox="1"/>
            <p:nvPr/>
          </p:nvSpPr>
          <p:spPr>
            <a:xfrm>
              <a:off x="968730" y="4418820"/>
              <a:ext cx="676275" cy="299720"/>
            </a:xfrm>
            <a:prstGeom prst="rect">
              <a:avLst/>
            </a:prstGeom>
          </p:spPr>
          <p:txBody>
            <a:bodyPr vert="horz" wrap="square" lIns="0" tIns="12700" rIns="0" bIns="0" rtlCol="0">
              <a:spAutoFit/>
            </a:bodyPr>
            <a:lstStyle/>
            <a:p>
              <a:pPr marL="12700">
                <a:lnSpc>
                  <a:spcPct val="100000"/>
                </a:lnSpc>
                <a:spcBef>
                  <a:spcPts val="100"/>
                </a:spcBef>
                <a:tabLst>
                  <a:tab pos="492125" algn="l"/>
                </a:tabLst>
              </a:pPr>
              <a:r>
                <a:rPr sz="1800" dirty="0">
                  <a:latin typeface="Cambria Math"/>
                  <a:cs typeface="Cambria Math"/>
                </a:rPr>
                <a:t>𝐽 </a:t>
              </a:r>
              <a:r>
                <a:rPr sz="1800" spc="-20" dirty="0">
                  <a:latin typeface="Cambria Math"/>
                  <a:cs typeface="Cambria Math"/>
                </a:rPr>
                <a:t> </a:t>
              </a:r>
              <a:r>
                <a:rPr sz="1800" dirty="0">
                  <a:latin typeface="Cambria Math"/>
                  <a:cs typeface="Cambria Math"/>
                </a:rPr>
                <a:t>𝜃	=</a:t>
              </a:r>
              <a:endParaRPr sz="1800">
                <a:latin typeface="Cambria Math"/>
                <a:cs typeface="Cambria Math"/>
              </a:endParaRPr>
            </a:p>
          </p:txBody>
        </p:sp>
        <p:sp>
          <p:nvSpPr>
            <p:cNvPr id="8" name="object 8"/>
            <p:cNvSpPr/>
            <p:nvPr/>
          </p:nvSpPr>
          <p:spPr>
            <a:xfrm>
              <a:off x="1695957" y="4593952"/>
              <a:ext cx="421005" cy="0"/>
            </a:xfrm>
            <a:custGeom>
              <a:avLst/>
              <a:gdLst/>
              <a:ahLst/>
              <a:cxnLst/>
              <a:rect l="l" t="t" r="r" b="b"/>
              <a:pathLst>
                <a:path w="421005">
                  <a:moveTo>
                    <a:pt x="0" y="0"/>
                  </a:moveTo>
                  <a:lnTo>
                    <a:pt x="420624" y="0"/>
                  </a:lnTo>
                </a:path>
              </a:pathLst>
            </a:custGeom>
            <a:ln w="15239">
              <a:solidFill>
                <a:srgbClr val="000000"/>
              </a:solidFill>
            </a:ln>
          </p:spPr>
          <p:txBody>
            <a:bodyPr wrap="square" lIns="0" tIns="0" rIns="0" bIns="0" rtlCol="0"/>
            <a:lstStyle/>
            <a:p>
              <a:endParaRPr/>
            </a:p>
          </p:txBody>
        </p:sp>
        <p:sp>
          <p:nvSpPr>
            <p:cNvPr id="9" name="object 9"/>
            <p:cNvSpPr txBox="1"/>
            <p:nvPr/>
          </p:nvSpPr>
          <p:spPr>
            <a:xfrm>
              <a:off x="1829816" y="4245083"/>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10" name="object 10"/>
            <p:cNvSpPr txBox="1"/>
            <p:nvPr/>
          </p:nvSpPr>
          <p:spPr>
            <a:xfrm>
              <a:off x="1683512" y="4571220"/>
              <a:ext cx="44640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2 </a:t>
              </a:r>
              <a:r>
                <a:rPr sz="1800" spc="60" dirty="0">
                  <a:latin typeface="Cambria Math"/>
                  <a:cs typeface="Cambria Math"/>
                </a:rPr>
                <a:t>∙</a:t>
              </a:r>
              <a:r>
                <a:rPr sz="1800" spc="-75" dirty="0">
                  <a:latin typeface="Cambria Math"/>
                  <a:cs typeface="Cambria Math"/>
                </a:rPr>
                <a:t> </a:t>
              </a:r>
              <a:r>
                <a:rPr sz="1800" dirty="0">
                  <a:latin typeface="Cambria Math"/>
                  <a:cs typeface="Cambria Math"/>
                </a:rPr>
                <a:t>8</a:t>
              </a:r>
              <a:endParaRPr sz="1800">
                <a:latin typeface="Cambria Math"/>
                <a:cs typeface="Cambria Math"/>
              </a:endParaRPr>
            </a:p>
          </p:txBody>
        </p:sp>
        <p:sp>
          <p:nvSpPr>
            <p:cNvPr id="11" name="object 11"/>
            <p:cNvSpPr txBox="1"/>
            <p:nvPr/>
          </p:nvSpPr>
          <p:spPr>
            <a:xfrm>
              <a:off x="2116835" y="4418820"/>
              <a:ext cx="1153795" cy="299720"/>
            </a:xfrm>
            <a:prstGeom prst="rect">
              <a:avLst/>
            </a:prstGeom>
          </p:spPr>
          <p:txBody>
            <a:bodyPr vert="horz" wrap="square" lIns="0" tIns="12700" rIns="0" bIns="0" rtlCol="0">
              <a:spAutoFit/>
            </a:bodyPr>
            <a:lstStyle/>
            <a:p>
              <a:pPr marL="38100">
                <a:lnSpc>
                  <a:spcPct val="100000"/>
                </a:lnSpc>
                <a:spcBef>
                  <a:spcPts val="100"/>
                </a:spcBef>
              </a:pPr>
              <a:r>
                <a:rPr sz="1800" spc="-5" dirty="0">
                  <a:latin typeface="Cambria Math"/>
                  <a:cs typeface="Cambria Math"/>
                </a:rPr>
                <a:t>Σ(𝜃𝑥 </a:t>
              </a:r>
              <a:r>
                <a:rPr sz="1800" dirty="0">
                  <a:latin typeface="Cambria Math"/>
                  <a:cs typeface="Cambria Math"/>
                </a:rPr>
                <a:t>−</a:t>
              </a:r>
              <a:r>
                <a:rPr sz="1800" spc="15" dirty="0">
                  <a:latin typeface="Cambria Math"/>
                  <a:cs typeface="Cambria Math"/>
                </a:rPr>
                <a:t> </a:t>
              </a:r>
              <a:r>
                <a:rPr sz="1800" spc="25" dirty="0">
                  <a:latin typeface="Cambria Math"/>
                  <a:cs typeface="Cambria Math"/>
                </a:rPr>
                <a:t>𝑦)</a:t>
              </a:r>
              <a:r>
                <a:rPr sz="1950" spc="37" baseline="27777" dirty="0">
                  <a:latin typeface="Cambria Math"/>
                  <a:cs typeface="Cambria Math"/>
                </a:rPr>
                <a:t>2</a:t>
              </a:r>
              <a:endParaRPr sz="1950" baseline="27777">
                <a:latin typeface="Cambria Math"/>
                <a:cs typeface="Cambria Math"/>
              </a:endParaRPr>
            </a:p>
          </p:txBody>
        </p:sp>
      </p:grpSp>
      <p:sp>
        <p:nvSpPr>
          <p:cNvPr id="12" name="object 12"/>
          <p:cNvSpPr/>
          <p:nvPr/>
        </p:nvSpPr>
        <p:spPr>
          <a:xfrm>
            <a:off x="2190750" y="5928722"/>
            <a:ext cx="97790" cy="0"/>
          </a:xfrm>
          <a:custGeom>
            <a:avLst/>
            <a:gdLst/>
            <a:ahLst/>
            <a:cxnLst/>
            <a:rect l="l" t="t" r="r" b="b"/>
            <a:pathLst>
              <a:path w="97789">
                <a:moveTo>
                  <a:pt x="0" y="0"/>
                </a:moveTo>
                <a:lnTo>
                  <a:pt x="97536" y="0"/>
                </a:lnTo>
              </a:path>
            </a:pathLst>
          </a:custGeom>
          <a:ln w="15239">
            <a:solidFill>
              <a:srgbClr val="000000"/>
            </a:solidFill>
          </a:ln>
        </p:spPr>
        <p:txBody>
          <a:bodyPr wrap="square" lIns="0" tIns="0" rIns="0" bIns="0" rtlCol="0"/>
          <a:lstStyle/>
          <a:p>
            <a:endParaRPr/>
          </a:p>
        </p:txBody>
      </p:sp>
      <p:sp>
        <p:nvSpPr>
          <p:cNvPr id="13" name="object 13"/>
          <p:cNvSpPr txBox="1"/>
          <p:nvPr/>
        </p:nvSpPr>
        <p:spPr>
          <a:xfrm>
            <a:off x="2178431" y="5680691"/>
            <a:ext cx="122555" cy="226695"/>
          </a:xfrm>
          <a:prstGeom prst="rect">
            <a:avLst/>
          </a:prstGeom>
        </p:spPr>
        <p:txBody>
          <a:bodyPr vert="horz" wrap="square" lIns="0" tIns="15240" rIns="0" bIns="0" rtlCol="0">
            <a:spAutoFit/>
          </a:bodyPr>
          <a:lstStyle/>
          <a:p>
            <a:pPr marL="12700">
              <a:lnSpc>
                <a:spcPct val="100000"/>
              </a:lnSpc>
              <a:spcBef>
                <a:spcPts val="120"/>
              </a:spcBef>
            </a:pPr>
            <a:r>
              <a:rPr sz="1300" spc="40" dirty="0">
                <a:latin typeface="Cambria Math"/>
                <a:cs typeface="Cambria Math"/>
              </a:rPr>
              <a:t>1</a:t>
            </a:r>
            <a:endParaRPr sz="1300">
              <a:latin typeface="Cambria Math"/>
              <a:cs typeface="Cambria Math"/>
            </a:endParaRPr>
          </a:p>
        </p:txBody>
      </p:sp>
      <p:sp>
        <p:nvSpPr>
          <p:cNvPr id="14" name="object 14"/>
          <p:cNvSpPr txBox="1"/>
          <p:nvPr/>
        </p:nvSpPr>
        <p:spPr>
          <a:xfrm>
            <a:off x="2178431" y="5929103"/>
            <a:ext cx="122555" cy="226695"/>
          </a:xfrm>
          <a:prstGeom prst="rect">
            <a:avLst/>
          </a:prstGeom>
        </p:spPr>
        <p:txBody>
          <a:bodyPr vert="horz" wrap="square" lIns="0" tIns="15240" rIns="0" bIns="0" rtlCol="0">
            <a:spAutoFit/>
          </a:bodyPr>
          <a:lstStyle/>
          <a:p>
            <a:pPr marL="12700">
              <a:lnSpc>
                <a:spcPct val="100000"/>
              </a:lnSpc>
              <a:spcBef>
                <a:spcPts val="120"/>
              </a:spcBef>
            </a:pPr>
            <a:r>
              <a:rPr sz="1300" spc="40" dirty="0">
                <a:latin typeface="Cambria Math"/>
                <a:cs typeface="Cambria Math"/>
              </a:rPr>
              <a:t>8</a:t>
            </a:r>
            <a:endParaRPr sz="1300">
              <a:latin typeface="Cambria Math"/>
              <a:cs typeface="Cambria Math"/>
            </a:endParaRPr>
          </a:p>
        </p:txBody>
      </p:sp>
      <p:sp>
        <p:nvSpPr>
          <p:cNvPr id="15" name="object 15"/>
          <p:cNvSpPr txBox="1"/>
          <p:nvPr/>
        </p:nvSpPr>
        <p:spPr>
          <a:xfrm>
            <a:off x="946785" y="5753844"/>
            <a:ext cx="5149215" cy="299720"/>
          </a:xfrm>
          <a:prstGeom prst="rect">
            <a:avLst/>
          </a:prstGeom>
        </p:spPr>
        <p:txBody>
          <a:bodyPr vert="horz" wrap="square" lIns="0" tIns="12700" rIns="0" bIns="0" rtlCol="0">
            <a:spAutoFit/>
          </a:bodyPr>
          <a:lstStyle/>
          <a:p>
            <a:pPr marL="12700">
              <a:lnSpc>
                <a:spcPct val="100000"/>
              </a:lnSpc>
              <a:spcBef>
                <a:spcPts val="100"/>
              </a:spcBef>
              <a:tabLst>
                <a:tab pos="1339850" algn="l"/>
              </a:tabLst>
            </a:pPr>
            <a:r>
              <a:rPr sz="1800" dirty="0">
                <a:latin typeface="Cambria Math"/>
                <a:cs typeface="Cambria Math"/>
              </a:rPr>
              <a:t>𝜃   ≔ 𝜃 −</a:t>
            </a:r>
            <a:r>
              <a:rPr sz="1800" spc="-60" dirty="0">
                <a:latin typeface="Cambria Math"/>
                <a:cs typeface="Cambria Math"/>
              </a:rPr>
              <a:t> </a:t>
            </a:r>
            <a:r>
              <a:rPr sz="1800" dirty="0">
                <a:latin typeface="Cambria Math"/>
                <a:cs typeface="Cambria Math"/>
              </a:rPr>
              <a:t>𝜂</a:t>
            </a:r>
            <a:r>
              <a:rPr sz="1800" spc="60" dirty="0">
                <a:latin typeface="Cambria Math"/>
                <a:cs typeface="Cambria Math"/>
              </a:rPr>
              <a:t> ∙	</a:t>
            </a:r>
            <a:r>
              <a:rPr sz="1400" dirty="0">
                <a:latin typeface="Calibri"/>
                <a:cs typeface="Calibri"/>
              </a:rPr>
              <a:t>{</a:t>
            </a:r>
            <a:r>
              <a:rPr sz="1400" dirty="0">
                <a:latin typeface="Cambria Math"/>
                <a:cs typeface="Cambria Math"/>
              </a:rPr>
              <a:t>(2𝜃 − 4) </a:t>
            </a:r>
            <a:r>
              <a:rPr sz="1400" spc="50" dirty="0">
                <a:latin typeface="Cambria Math"/>
                <a:cs typeface="Cambria Math"/>
              </a:rPr>
              <a:t>∙ </a:t>
            </a:r>
            <a:r>
              <a:rPr sz="1400" dirty="0">
                <a:latin typeface="Cambria Math"/>
                <a:cs typeface="Cambria Math"/>
              </a:rPr>
              <a:t>2 </a:t>
            </a:r>
            <a:r>
              <a:rPr sz="1400" dirty="0">
                <a:latin typeface="Calibri"/>
                <a:cs typeface="Calibri"/>
              </a:rPr>
              <a:t>+ </a:t>
            </a:r>
            <a:r>
              <a:rPr sz="1400" dirty="0">
                <a:latin typeface="Cambria Math"/>
                <a:cs typeface="Cambria Math"/>
              </a:rPr>
              <a:t>(3𝜃 − 6) </a:t>
            </a:r>
            <a:r>
              <a:rPr sz="1400" spc="50" dirty="0">
                <a:latin typeface="Cambria Math"/>
                <a:cs typeface="Cambria Math"/>
              </a:rPr>
              <a:t>∙ </a:t>
            </a:r>
            <a:r>
              <a:rPr sz="1400" dirty="0">
                <a:latin typeface="Cambria Math"/>
                <a:cs typeface="Cambria Math"/>
              </a:rPr>
              <a:t>3 + ⋯ +(20𝜃 − 40) </a:t>
            </a:r>
            <a:r>
              <a:rPr sz="1400" spc="50" dirty="0">
                <a:latin typeface="Cambria Math"/>
                <a:cs typeface="Cambria Math"/>
              </a:rPr>
              <a:t>∙</a:t>
            </a:r>
            <a:r>
              <a:rPr sz="1400" spc="-80" dirty="0">
                <a:latin typeface="Cambria Math"/>
                <a:cs typeface="Cambria Math"/>
              </a:rPr>
              <a:t> </a:t>
            </a:r>
            <a:r>
              <a:rPr sz="1400" dirty="0">
                <a:latin typeface="Cambria Math"/>
                <a:cs typeface="Cambria Math"/>
              </a:rPr>
              <a:t>20}</a:t>
            </a:r>
            <a:endParaRPr sz="1400">
              <a:latin typeface="Cambria Math"/>
              <a:cs typeface="Cambria Math"/>
            </a:endParaRPr>
          </a:p>
        </p:txBody>
      </p:sp>
      <p:grpSp>
        <p:nvGrpSpPr>
          <p:cNvPr id="25" name="Group 24">
            <a:extLst>
              <a:ext uri="{FF2B5EF4-FFF2-40B4-BE49-F238E27FC236}">
                <a16:creationId xmlns:a16="http://schemas.microsoft.com/office/drawing/2014/main" id="{045C2491-D409-684A-BF03-C46ED285DBC1}"/>
              </a:ext>
            </a:extLst>
          </p:cNvPr>
          <p:cNvGrpSpPr/>
          <p:nvPr/>
        </p:nvGrpSpPr>
        <p:grpSpPr>
          <a:xfrm>
            <a:off x="3674109" y="4252703"/>
            <a:ext cx="2227580" cy="625856"/>
            <a:chOff x="3674109" y="4252703"/>
            <a:chExt cx="2227580" cy="625856"/>
          </a:xfrm>
        </p:grpSpPr>
        <p:sp>
          <p:nvSpPr>
            <p:cNvPr id="16" name="object 16"/>
            <p:cNvSpPr/>
            <p:nvPr/>
          </p:nvSpPr>
          <p:spPr>
            <a:xfrm>
              <a:off x="3852671" y="4496544"/>
              <a:ext cx="283210" cy="212090"/>
            </a:xfrm>
            <a:custGeom>
              <a:avLst/>
              <a:gdLst/>
              <a:ahLst/>
              <a:cxnLst/>
              <a:rect l="l" t="t" r="r" b="b"/>
              <a:pathLst>
                <a:path w="283210" h="212089">
                  <a:moveTo>
                    <a:pt x="215773" y="0"/>
                  </a:moveTo>
                  <a:lnTo>
                    <a:pt x="212725" y="8636"/>
                  </a:lnTo>
                  <a:lnTo>
                    <a:pt x="224992" y="13946"/>
                  </a:lnTo>
                  <a:lnTo>
                    <a:pt x="235521" y="21304"/>
                  </a:lnTo>
                  <a:lnTo>
                    <a:pt x="256887" y="55449"/>
                  </a:lnTo>
                  <a:lnTo>
                    <a:pt x="263905" y="104902"/>
                  </a:lnTo>
                  <a:lnTo>
                    <a:pt x="263120" y="123571"/>
                  </a:lnTo>
                  <a:lnTo>
                    <a:pt x="251332" y="169291"/>
                  </a:lnTo>
                  <a:lnTo>
                    <a:pt x="225079" y="197866"/>
                  </a:lnTo>
                  <a:lnTo>
                    <a:pt x="212978" y="203200"/>
                  </a:lnTo>
                  <a:lnTo>
                    <a:pt x="215773" y="211836"/>
                  </a:lnTo>
                  <a:lnTo>
                    <a:pt x="256170" y="187725"/>
                  </a:lnTo>
                  <a:lnTo>
                    <a:pt x="278891" y="143398"/>
                  </a:lnTo>
                  <a:lnTo>
                    <a:pt x="283210" y="106044"/>
                  </a:lnTo>
                  <a:lnTo>
                    <a:pt x="282116" y="86592"/>
                  </a:lnTo>
                  <a:lnTo>
                    <a:pt x="265811" y="37211"/>
                  </a:lnTo>
                  <a:lnTo>
                    <a:pt x="231110" y="5599"/>
                  </a:lnTo>
                  <a:lnTo>
                    <a:pt x="215773" y="0"/>
                  </a:lnTo>
                  <a:close/>
                </a:path>
                <a:path w="283210" h="212089">
                  <a:moveTo>
                    <a:pt x="67437" y="0"/>
                  </a:moveTo>
                  <a:lnTo>
                    <a:pt x="27092" y="24181"/>
                  </a:lnTo>
                  <a:lnTo>
                    <a:pt x="4317" y="68627"/>
                  </a:lnTo>
                  <a:lnTo>
                    <a:pt x="0" y="106044"/>
                  </a:lnTo>
                  <a:lnTo>
                    <a:pt x="1075" y="125477"/>
                  </a:lnTo>
                  <a:lnTo>
                    <a:pt x="17399" y="174752"/>
                  </a:lnTo>
                  <a:lnTo>
                    <a:pt x="52081" y="206291"/>
                  </a:lnTo>
                  <a:lnTo>
                    <a:pt x="67437" y="211836"/>
                  </a:lnTo>
                  <a:lnTo>
                    <a:pt x="70103" y="203200"/>
                  </a:lnTo>
                  <a:lnTo>
                    <a:pt x="58058" y="197866"/>
                  </a:lnTo>
                  <a:lnTo>
                    <a:pt x="47656" y="190436"/>
                  </a:lnTo>
                  <a:lnTo>
                    <a:pt x="26376" y="155765"/>
                  </a:lnTo>
                  <a:lnTo>
                    <a:pt x="19303" y="104902"/>
                  </a:lnTo>
                  <a:lnTo>
                    <a:pt x="20089" y="86830"/>
                  </a:lnTo>
                  <a:lnTo>
                    <a:pt x="31876" y="42163"/>
                  </a:lnTo>
                  <a:lnTo>
                    <a:pt x="58273" y="13946"/>
                  </a:lnTo>
                  <a:lnTo>
                    <a:pt x="70485" y="8636"/>
                  </a:lnTo>
                  <a:lnTo>
                    <a:pt x="67437" y="0"/>
                  </a:lnTo>
                  <a:close/>
                </a:path>
              </a:pathLst>
            </a:custGeom>
            <a:solidFill>
              <a:srgbClr val="000000"/>
            </a:solidFill>
          </p:spPr>
          <p:txBody>
            <a:bodyPr wrap="square" lIns="0" tIns="0" rIns="0" bIns="0" rtlCol="0"/>
            <a:lstStyle/>
            <a:p>
              <a:endParaRPr/>
            </a:p>
          </p:txBody>
        </p:sp>
        <p:sp>
          <p:nvSpPr>
            <p:cNvPr id="17" name="object 17"/>
            <p:cNvSpPr txBox="1"/>
            <p:nvPr/>
          </p:nvSpPr>
          <p:spPr>
            <a:xfrm>
              <a:off x="3674109" y="4426439"/>
              <a:ext cx="39497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mbria Math"/>
                  <a:cs typeface="Cambria Math"/>
                </a:rPr>
                <a:t>𝐽′</a:t>
              </a:r>
              <a:r>
                <a:rPr sz="1800" spc="260" dirty="0">
                  <a:latin typeface="Cambria Math"/>
                  <a:cs typeface="Cambria Math"/>
                </a:rPr>
                <a:t> </a:t>
              </a:r>
              <a:r>
                <a:rPr sz="1800" dirty="0">
                  <a:latin typeface="Cambria Math"/>
                  <a:cs typeface="Cambria Math"/>
                </a:rPr>
                <a:t>𝜃</a:t>
              </a:r>
            </a:p>
          </p:txBody>
        </p:sp>
        <p:sp>
          <p:nvSpPr>
            <p:cNvPr id="18" name="object 18"/>
            <p:cNvSpPr/>
            <p:nvPr/>
          </p:nvSpPr>
          <p:spPr>
            <a:xfrm>
              <a:off x="4454270" y="4601445"/>
              <a:ext cx="127000" cy="0"/>
            </a:xfrm>
            <a:custGeom>
              <a:avLst/>
              <a:gdLst/>
              <a:ahLst/>
              <a:cxnLst/>
              <a:rect l="l" t="t" r="r" b="b"/>
              <a:pathLst>
                <a:path w="127000">
                  <a:moveTo>
                    <a:pt x="0" y="0"/>
                  </a:moveTo>
                  <a:lnTo>
                    <a:pt x="126491" y="0"/>
                  </a:lnTo>
                </a:path>
              </a:pathLst>
            </a:custGeom>
            <a:ln w="15239">
              <a:solidFill>
                <a:srgbClr val="000000"/>
              </a:solidFill>
            </a:ln>
          </p:spPr>
          <p:txBody>
            <a:bodyPr wrap="square" lIns="0" tIns="0" rIns="0" bIns="0" rtlCol="0"/>
            <a:lstStyle/>
            <a:p>
              <a:endParaRPr/>
            </a:p>
          </p:txBody>
        </p:sp>
        <p:sp>
          <p:nvSpPr>
            <p:cNvPr id="19" name="object 19"/>
            <p:cNvSpPr txBox="1"/>
            <p:nvPr/>
          </p:nvSpPr>
          <p:spPr>
            <a:xfrm>
              <a:off x="4442206" y="4252703"/>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20" name="object 20"/>
            <p:cNvSpPr txBox="1"/>
            <p:nvPr/>
          </p:nvSpPr>
          <p:spPr>
            <a:xfrm>
              <a:off x="4442206" y="4578839"/>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8</a:t>
              </a:r>
              <a:endParaRPr sz="1800">
                <a:latin typeface="Cambria Math"/>
                <a:cs typeface="Cambria Math"/>
              </a:endParaRPr>
            </a:p>
          </p:txBody>
        </p:sp>
        <p:sp>
          <p:nvSpPr>
            <p:cNvPr id="21" name="object 21"/>
            <p:cNvSpPr txBox="1"/>
            <p:nvPr/>
          </p:nvSpPr>
          <p:spPr>
            <a:xfrm>
              <a:off x="4207509" y="4426439"/>
              <a:ext cx="1694180" cy="299720"/>
            </a:xfrm>
            <a:prstGeom prst="rect">
              <a:avLst/>
            </a:prstGeom>
          </p:spPr>
          <p:txBody>
            <a:bodyPr vert="horz" wrap="square" lIns="0" tIns="12700" rIns="0" bIns="0" rtlCol="0">
              <a:spAutoFit/>
            </a:bodyPr>
            <a:lstStyle/>
            <a:p>
              <a:pPr marL="12700">
                <a:lnSpc>
                  <a:spcPct val="100000"/>
                </a:lnSpc>
                <a:spcBef>
                  <a:spcPts val="100"/>
                </a:spcBef>
                <a:tabLst>
                  <a:tab pos="413384" algn="l"/>
                </a:tabLst>
              </a:pPr>
              <a:r>
                <a:rPr sz="1800" dirty="0">
                  <a:latin typeface="Cambria Math"/>
                  <a:cs typeface="Cambria Math"/>
                </a:rPr>
                <a:t>=	</a:t>
              </a:r>
              <a:r>
                <a:rPr sz="1800" spc="-5" dirty="0">
                  <a:latin typeface="Cambria Math"/>
                  <a:cs typeface="Cambria Math"/>
                </a:rPr>
                <a:t>Σ(𝜃𝑥 </a:t>
              </a:r>
              <a:r>
                <a:rPr sz="1800" dirty="0">
                  <a:latin typeface="Cambria Math"/>
                  <a:cs typeface="Cambria Math"/>
                </a:rPr>
                <a:t>− </a:t>
              </a:r>
              <a:r>
                <a:rPr sz="1800" spc="15" dirty="0">
                  <a:latin typeface="Cambria Math"/>
                  <a:cs typeface="Cambria Math"/>
                </a:rPr>
                <a:t>𝑦) </a:t>
              </a:r>
              <a:r>
                <a:rPr sz="1800" spc="60" dirty="0">
                  <a:latin typeface="Cambria Math"/>
                  <a:cs typeface="Cambria Math"/>
                </a:rPr>
                <a:t>∙</a:t>
              </a:r>
              <a:r>
                <a:rPr sz="1800" spc="-5" dirty="0">
                  <a:latin typeface="Cambria Math"/>
                  <a:cs typeface="Cambria Math"/>
                </a:rPr>
                <a:t> </a:t>
              </a:r>
              <a:r>
                <a:rPr sz="1800" dirty="0">
                  <a:latin typeface="Cambria Math"/>
                  <a:cs typeface="Cambria Math"/>
                </a:rPr>
                <a:t>𝑥</a:t>
              </a:r>
              <a:endParaRPr sz="1800">
                <a:latin typeface="Cambria Math"/>
                <a:cs typeface="Cambria Math"/>
              </a:endParaRPr>
            </a:p>
          </p:txBody>
        </p:sp>
      </p:grpSp>
      <p:grpSp>
        <p:nvGrpSpPr>
          <p:cNvPr id="24" name="Group 23">
            <a:extLst>
              <a:ext uri="{FF2B5EF4-FFF2-40B4-BE49-F238E27FC236}">
                <a16:creationId xmlns:a16="http://schemas.microsoft.com/office/drawing/2014/main" id="{6C48C20B-1C97-1640-A724-D34D9C46AA91}"/>
              </a:ext>
            </a:extLst>
          </p:cNvPr>
          <p:cNvGrpSpPr/>
          <p:nvPr/>
        </p:nvGrpSpPr>
        <p:grpSpPr>
          <a:xfrm>
            <a:off x="983056" y="5256131"/>
            <a:ext cx="1692580" cy="299720"/>
            <a:chOff x="1035507" y="4322826"/>
            <a:chExt cx="1692580" cy="299720"/>
          </a:xfrm>
        </p:grpSpPr>
        <p:sp>
          <p:nvSpPr>
            <p:cNvPr id="22" name="object 22"/>
            <p:cNvSpPr/>
            <p:nvPr/>
          </p:nvSpPr>
          <p:spPr>
            <a:xfrm>
              <a:off x="2444242" y="4392803"/>
              <a:ext cx="283845" cy="212090"/>
            </a:xfrm>
            <a:custGeom>
              <a:avLst/>
              <a:gdLst/>
              <a:ahLst/>
              <a:cxnLst/>
              <a:rect l="l" t="t" r="r" b="b"/>
              <a:pathLst>
                <a:path w="283844" h="212089">
                  <a:moveTo>
                    <a:pt x="215772" y="0"/>
                  </a:moveTo>
                  <a:lnTo>
                    <a:pt x="212725" y="8509"/>
                  </a:lnTo>
                  <a:lnTo>
                    <a:pt x="224992" y="13819"/>
                  </a:lnTo>
                  <a:lnTo>
                    <a:pt x="235521" y="21177"/>
                  </a:lnTo>
                  <a:lnTo>
                    <a:pt x="256940" y="55322"/>
                  </a:lnTo>
                  <a:lnTo>
                    <a:pt x="263906" y="104775"/>
                  </a:lnTo>
                  <a:lnTo>
                    <a:pt x="263122" y="123443"/>
                  </a:lnTo>
                  <a:lnTo>
                    <a:pt x="251459" y="169164"/>
                  </a:lnTo>
                  <a:lnTo>
                    <a:pt x="225153" y="197739"/>
                  </a:lnTo>
                  <a:lnTo>
                    <a:pt x="213106" y="203073"/>
                  </a:lnTo>
                  <a:lnTo>
                    <a:pt x="215772" y="211709"/>
                  </a:lnTo>
                  <a:lnTo>
                    <a:pt x="256170" y="187652"/>
                  </a:lnTo>
                  <a:lnTo>
                    <a:pt x="278955" y="143271"/>
                  </a:lnTo>
                  <a:lnTo>
                    <a:pt x="283337" y="105918"/>
                  </a:lnTo>
                  <a:lnTo>
                    <a:pt x="282241" y="86465"/>
                  </a:lnTo>
                  <a:lnTo>
                    <a:pt x="265810" y="37084"/>
                  </a:lnTo>
                  <a:lnTo>
                    <a:pt x="231110" y="5526"/>
                  </a:lnTo>
                  <a:lnTo>
                    <a:pt x="215772" y="0"/>
                  </a:lnTo>
                  <a:close/>
                </a:path>
                <a:path w="283844" h="212089">
                  <a:moveTo>
                    <a:pt x="67563" y="0"/>
                  </a:moveTo>
                  <a:lnTo>
                    <a:pt x="27094" y="24056"/>
                  </a:lnTo>
                  <a:lnTo>
                    <a:pt x="4365" y="68500"/>
                  </a:lnTo>
                  <a:lnTo>
                    <a:pt x="0" y="105918"/>
                  </a:lnTo>
                  <a:lnTo>
                    <a:pt x="1093" y="125350"/>
                  </a:lnTo>
                  <a:lnTo>
                    <a:pt x="17399" y="174625"/>
                  </a:lnTo>
                  <a:lnTo>
                    <a:pt x="52135" y="206182"/>
                  </a:lnTo>
                  <a:lnTo>
                    <a:pt x="67563" y="211709"/>
                  </a:lnTo>
                  <a:lnTo>
                    <a:pt x="70231" y="203073"/>
                  </a:lnTo>
                  <a:lnTo>
                    <a:pt x="58130" y="197739"/>
                  </a:lnTo>
                  <a:lnTo>
                    <a:pt x="47720" y="190309"/>
                  </a:lnTo>
                  <a:lnTo>
                    <a:pt x="26376" y="155638"/>
                  </a:lnTo>
                  <a:lnTo>
                    <a:pt x="19303" y="104775"/>
                  </a:lnTo>
                  <a:lnTo>
                    <a:pt x="20089" y="86703"/>
                  </a:lnTo>
                  <a:lnTo>
                    <a:pt x="31876" y="42037"/>
                  </a:lnTo>
                  <a:lnTo>
                    <a:pt x="58291" y="13819"/>
                  </a:lnTo>
                  <a:lnTo>
                    <a:pt x="70484" y="8509"/>
                  </a:lnTo>
                  <a:lnTo>
                    <a:pt x="67563" y="0"/>
                  </a:lnTo>
                  <a:close/>
                </a:path>
              </a:pathLst>
            </a:custGeom>
            <a:solidFill>
              <a:srgbClr val="000000"/>
            </a:solidFill>
          </p:spPr>
          <p:txBody>
            <a:bodyPr wrap="square" lIns="0" tIns="0" rIns="0" bIns="0" rtlCol="0"/>
            <a:lstStyle/>
            <a:p>
              <a:endParaRPr/>
            </a:p>
          </p:txBody>
        </p:sp>
        <p:sp>
          <p:nvSpPr>
            <p:cNvPr id="23" name="object 23"/>
            <p:cNvSpPr txBox="1"/>
            <p:nvPr/>
          </p:nvSpPr>
          <p:spPr>
            <a:xfrm>
              <a:off x="1035507" y="4322826"/>
              <a:ext cx="162496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𝜃 ≔ 𝜃 − 𝜂 </a:t>
              </a:r>
              <a:r>
                <a:rPr sz="1800" spc="60" dirty="0">
                  <a:latin typeface="Cambria Math"/>
                  <a:cs typeface="Cambria Math"/>
                </a:rPr>
                <a:t>∙ </a:t>
              </a:r>
              <a:r>
                <a:rPr sz="1800" spc="-5" dirty="0">
                  <a:latin typeface="Cambria Math"/>
                  <a:cs typeface="Cambria Math"/>
                </a:rPr>
                <a:t>𝐽′</a:t>
              </a:r>
              <a:r>
                <a:rPr sz="1800" spc="190" dirty="0">
                  <a:latin typeface="Cambria Math"/>
                  <a:cs typeface="Cambria Math"/>
                </a:rPr>
                <a:t> </a:t>
              </a:r>
              <a:r>
                <a:rPr sz="1800" dirty="0">
                  <a:latin typeface="Cambria Math"/>
                  <a:cs typeface="Cambria Math"/>
                </a:rPr>
                <a:t>𝜃</a:t>
              </a:r>
            </a:p>
          </p:txBody>
        </p:sp>
      </p:grpSp>
    </p:spTree>
    <p:extLst>
      <p:ext uri="{BB962C8B-B14F-4D97-AF65-F5344CB8AC3E}">
        <p14:creationId xmlns:p14="http://schemas.microsoft.com/office/powerpoint/2010/main" val="12692125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14416" y="1416199"/>
            <a:ext cx="7848600" cy="2160015"/>
          </a:xfrm>
          <a:prstGeom prst="rect">
            <a:avLst/>
          </a:prstGeom>
        </p:spPr>
        <p:txBody>
          <a:bodyPr vert="horz" wrap="square" lIns="0" tIns="13335" rIns="0" bIns="0" rtlCol="0">
            <a:spAutoFit/>
          </a:bodyPr>
          <a:lstStyle/>
          <a:p>
            <a:pPr marL="102235" indent="-90170">
              <a:lnSpc>
                <a:spcPct val="150000"/>
              </a:lnSpc>
              <a:spcBef>
                <a:spcPts val="105"/>
              </a:spcBef>
              <a:buSzPct val="95000"/>
              <a:buFont typeface="Arial"/>
              <a:buChar char="•"/>
              <a:tabLst>
                <a:tab pos="102870" algn="l"/>
              </a:tabLst>
            </a:pPr>
            <a:r>
              <a:rPr sz="3200" b="1" baseline="1388" dirty="0">
                <a:solidFill>
                  <a:srgbClr val="313131"/>
                </a:solidFill>
                <a:latin typeface="Garamond" panose="02020404030301010803" pitchFamily="18" charset="0"/>
                <a:cs typeface="Arial"/>
              </a:rPr>
              <a:t>Batch gradient descent: </a:t>
            </a:r>
            <a:r>
              <a:rPr sz="3200" spc="7" baseline="1388" dirty="0">
                <a:solidFill>
                  <a:srgbClr val="313131"/>
                </a:solidFill>
                <a:latin typeface="Garamond" panose="02020404030301010803" pitchFamily="18" charset="0"/>
                <a:cs typeface="Arial"/>
              </a:rPr>
              <a:t>Use </a:t>
            </a:r>
            <a:r>
              <a:rPr sz="3200" baseline="1388" dirty="0">
                <a:solidFill>
                  <a:srgbClr val="313131"/>
                </a:solidFill>
                <a:latin typeface="Garamond" panose="02020404030301010803" pitchFamily="18" charset="0"/>
                <a:cs typeface="Arial"/>
              </a:rPr>
              <a:t>all </a:t>
            </a:r>
            <a:r>
              <a:rPr sz="3200" dirty="0">
                <a:solidFill>
                  <a:srgbClr val="FF0000"/>
                </a:solidFill>
                <a:latin typeface="Garamond" panose="02020404030301010803" pitchFamily="18" charset="0"/>
                <a:cs typeface="Arial"/>
              </a:rPr>
              <a:t>m </a:t>
            </a:r>
            <a:r>
              <a:rPr sz="3200" baseline="1388" dirty="0">
                <a:solidFill>
                  <a:srgbClr val="313131"/>
                </a:solidFill>
                <a:latin typeface="Garamond" panose="02020404030301010803" pitchFamily="18" charset="0"/>
                <a:cs typeface="Arial"/>
              </a:rPr>
              <a:t>examples in each</a:t>
            </a:r>
            <a:r>
              <a:rPr sz="3200" spc="-577" baseline="1388" dirty="0">
                <a:solidFill>
                  <a:srgbClr val="313131"/>
                </a:solidFill>
                <a:latin typeface="Garamond" panose="02020404030301010803" pitchFamily="18" charset="0"/>
                <a:cs typeface="Arial"/>
              </a:rPr>
              <a:t> </a:t>
            </a:r>
            <a:r>
              <a:rPr sz="3200" baseline="1388" dirty="0">
                <a:solidFill>
                  <a:srgbClr val="313131"/>
                </a:solidFill>
                <a:latin typeface="Garamond" panose="02020404030301010803" pitchFamily="18" charset="0"/>
                <a:cs typeface="Arial"/>
              </a:rPr>
              <a:t>iteration</a:t>
            </a:r>
            <a:endParaRPr sz="32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200" b="1" baseline="1388" dirty="0">
                <a:solidFill>
                  <a:srgbClr val="7030A0"/>
                </a:solidFill>
                <a:latin typeface="Garamond" panose="02020404030301010803" pitchFamily="18" charset="0"/>
                <a:cs typeface="Arial"/>
              </a:rPr>
              <a:t>Stochastic gradient descent</a:t>
            </a:r>
            <a:r>
              <a:rPr sz="3200" b="1" baseline="1388" dirty="0">
                <a:solidFill>
                  <a:srgbClr val="313131"/>
                </a:solidFill>
                <a:latin typeface="Garamond" panose="02020404030301010803" pitchFamily="18" charset="0"/>
                <a:cs typeface="Arial"/>
              </a:rPr>
              <a:t>: </a:t>
            </a:r>
            <a:r>
              <a:rPr sz="3200" spc="7" baseline="1388" dirty="0">
                <a:solidFill>
                  <a:srgbClr val="313131"/>
                </a:solidFill>
                <a:latin typeface="Garamond" panose="02020404030301010803" pitchFamily="18" charset="0"/>
                <a:cs typeface="Arial"/>
              </a:rPr>
              <a:t>Use </a:t>
            </a:r>
            <a:r>
              <a:rPr sz="3200" dirty="0">
                <a:solidFill>
                  <a:srgbClr val="FF0000"/>
                </a:solidFill>
                <a:latin typeface="Garamond" panose="02020404030301010803" pitchFamily="18" charset="0"/>
                <a:cs typeface="Arial"/>
              </a:rPr>
              <a:t>1 </a:t>
            </a:r>
            <a:r>
              <a:rPr sz="3200" baseline="1388" dirty="0">
                <a:solidFill>
                  <a:srgbClr val="313131"/>
                </a:solidFill>
                <a:latin typeface="Garamond" panose="02020404030301010803" pitchFamily="18" charset="0"/>
                <a:cs typeface="Arial"/>
              </a:rPr>
              <a:t>example in each</a:t>
            </a:r>
            <a:r>
              <a:rPr sz="3200" spc="-592" baseline="1388" dirty="0">
                <a:solidFill>
                  <a:srgbClr val="313131"/>
                </a:solidFill>
                <a:latin typeface="Garamond" panose="02020404030301010803" pitchFamily="18" charset="0"/>
                <a:cs typeface="Arial"/>
              </a:rPr>
              <a:t> </a:t>
            </a:r>
            <a:r>
              <a:rPr sz="3200" baseline="1388" dirty="0">
                <a:solidFill>
                  <a:srgbClr val="313131"/>
                </a:solidFill>
                <a:latin typeface="Garamond" panose="02020404030301010803" pitchFamily="18" charset="0"/>
                <a:cs typeface="Arial"/>
              </a:rPr>
              <a:t>iteration</a:t>
            </a:r>
            <a:endParaRPr sz="32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200" b="1" baseline="1388" dirty="0">
                <a:solidFill>
                  <a:srgbClr val="313131"/>
                </a:solidFill>
                <a:latin typeface="Garamond" panose="02020404030301010803" pitchFamily="18" charset="0"/>
                <a:cs typeface="Arial"/>
              </a:rPr>
              <a:t>Mini-batch gradient descent: </a:t>
            </a:r>
            <a:r>
              <a:rPr sz="3200" spc="7" baseline="1388" dirty="0">
                <a:solidFill>
                  <a:srgbClr val="313131"/>
                </a:solidFill>
                <a:latin typeface="Garamond" panose="02020404030301010803" pitchFamily="18" charset="0"/>
                <a:cs typeface="Arial"/>
              </a:rPr>
              <a:t>Use </a:t>
            </a:r>
            <a:r>
              <a:rPr sz="3200" dirty="0">
                <a:solidFill>
                  <a:srgbClr val="FF0000"/>
                </a:solidFill>
                <a:latin typeface="Garamond" panose="02020404030301010803" pitchFamily="18" charset="0"/>
                <a:cs typeface="Arial"/>
              </a:rPr>
              <a:t>b </a:t>
            </a:r>
            <a:r>
              <a:rPr sz="3200" baseline="1388" dirty="0">
                <a:solidFill>
                  <a:srgbClr val="313131"/>
                </a:solidFill>
                <a:latin typeface="Garamond" panose="02020404030301010803" pitchFamily="18" charset="0"/>
                <a:cs typeface="Arial"/>
              </a:rPr>
              <a:t>examples in each</a:t>
            </a:r>
            <a:r>
              <a:rPr sz="3200" spc="-30" baseline="1388" dirty="0">
                <a:solidFill>
                  <a:srgbClr val="313131"/>
                </a:solidFill>
                <a:latin typeface="Garamond" panose="02020404030301010803" pitchFamily="18" charset="0"/>
                <a:cs typeface="Arial"/>
              </a:rPr>
              <a:t> </a:t>
            </a:r>
            <a:r>
              <a:rPr sz="3200" baseline="1388" dirty="0">
                <a:solidFill>
                  <a:srgbClr val="313131"/>
                </a:solidFill>
                <a:latin typeface="Garamond" panose="02020404030301010803" pitchFamily="18" charset="0"/>
                <a:cs typeface="Arial"/>
              </a:rPr>
              <a:t>iteration</a:t>
            </a:r>
            <a:endParaRPr sz="3200" baseline="1388" dirty="0">
              <a:latin typeface="Garamond" panose="02020404030301010803" pitchFamily="18" charset="0"/>
              <a:cs typeface="Arial"/>
            </a:endParaRPr>
          </a:p>
        </p:txBody>
      </p:sp>
      <p:sp>
        <p:nvSpPr>
          <p:cNvPr id="3" name="object 3"/>
          <p:cNvSpPr txBox="1">
            <a:spLocks noGrp="1"/>
          </p:cNvSpPr>
          <p:nvPr>
            <p:ph type="title"/>
          </p:nvPr>
        </p:nvSpPr>
        <p:spPr>
          <a:xfrm>
            <a:off x="36095" y="0"/>
            <a:ext cx="5663565" cy="551433"/>
          </a:xfrm>
          <a:prstGeom prst="rect">
            <a:avLst/>
          </a:prstGeom>
        </p:spPr>
        <p:txBody>
          <a:bodyPr vert="horz" lIns="91440" tIns="45720" rIns="91440" bIns="45720" rtlCol="0" anchor="t">
            <a:normAutofit fontScale="90000"/>
          </a:bodyPr>
          <a:lstStyle/>
          <a:p>
            <a:r>
              <a:rPr sz="3500" dirty="0">
                <a:solidFill>
                  <a:srgbClr val="FF6700"/>
                </a:solidFill>
                <a:latin typeface="Garamond" panose="02020404030301010803" pitchFamily="18" charset="0"/>
                <a:cs typeface="Times New Roman" pitchFamily="18" charset="0"/>
              </a:rPr>
              <a:t>Gradient Descent Method</a:t>
            </a:r>
          </a:p>
        </p:txBody>
      </p:sp>
      <p:graphicFrame>
        <p:nvGraphicFramePr>
          <p:cNvPr id="4" name="object 4"/>
          <p:cNvGraphicFramePr>
            <a:graphicFrameLocks noGrp="1"/>
          </p:cNvGraphicFramePr>
          <p:nvPr/>
        </p:nvGraphicFramePr>
        <p:xfrm>
          <a:off x="10023689" y="3030254"/>
          <a:ext cx="1953895" cy="3332501"/>
        </p:xfrm>
        <a:graphic>
          <a:graphicData uri="http://schemas.openxmlformats.org/drawingml/2006/table">
            <a:tbl>
              <a:tblPr firstRow="1" bandRow="1">
                <a:tableStyleId>{2D5ABB26-0587-4C30-8999-92F81FD0307C}</a:tableStyleId>
              </a:tblPr>
              <a:tblGrid>
                <a:gridCol w="191135">
                  <a:extLst>
                    <a:ext uri="{9D8B030D-6E8A-4147-A177-3AD203B41FA5}">
                      <a16:colId xmlns:a16="http://schemas.microsoft.com/office/drawing/2014/main" val="20000"/>
                    </a:ext>
                  </a:extLst>
                </a:gridCol>
                <a:gridCol w="778510">
                  <a:extLst>
                    <a:ext uri="{9D8B030D-6E8A-4147-A177-3AD203B41FA5}">
                      <a16:colId xmlns:a16="http://schemas.microsoft.com/office/drawing/2014/main" val="20001"/>
                    </a:ext>
                  </a:extLst>
                </a:gridCol>
                <a:gridCol w="793115">
                  <a:extLst>
                    <a:ext uri="{9D8B030D-6E8A-4147-A177-3AD203B41FA5}">
                      <a16:colId xmlns:a16="http://schemas.microsoft.com/office/drawing/2014/main" val="20002"/>
                    </a:ext>
                  </a:extLst>
                </a:gridCol>
                <a:gridCol w="191135">
                  <a:extLst>
                    <a:ext uri="{9D8B030D-6E8A-4147-A177-3AD203B41FA5}">
                      <a16:colId xmlns:a16="http://schemas.microsoft.com/office/drawing/2014/main" val="20003"/>
                    </a:ext>
                  </a:extLst>
                </a:gridCol>
              </a:tblGrid>
              <a:tr h="365760">
                <a:tc rowSpan="5">
                  <a:txBody>
                    <a:bodyPr/>
                    <a:lstStyle/>
                    <a:p>
                      <a:pPr>
                        <a:lnSpc>
                          <a:spcPct val="100000"/>
                        </a:lnSpc>
                      </a:pPr>
                      <a:endParaRPr sz="1900">
                        <a:latin typeface="Times New Roman"/>
                        <a:cs typeface="Times New Roman"/>
                      </a:endParaRPr>
                    </a:p>
                  </a:txBody>
                  <a:tcPr marL="0" marR="0" marT="0" marB="0">
                    <a:lnR w="12700">
                      <a:solidFill>
                        <a:srgbClr val="FFFFFF"/>
                      </a:solidFill>
                      <a:prstDash val="solid"/>
                    </a:lnR>
                  </a:tcPr>
                </a:tc>
                <a:tc>
                  <a:txBody>
                    <a:bodyPr/>
                    <a:lstStyle/>
                    <a:p>
                      <a:pPr marL="92075">
                        <a:lnSpc>
                          <a:spcPct val="100000"/>
                        </a:lnSpc>
                        <a:spcBef>
                          <a:spcPts val="245"/>
                        </a:spcBef>
                      </a:pPr>
                      <a:r>
                        <a:rPr sz="1800" b="1" dirty="0">
                          <a:solidFill>
                            <a:srgbClr val="FFFFFF"/>
                          </a:solidFill>
                          <a:latin typeface="Calibri"/>
                          <a:cs typeface="Calibri"/>
                        </a:rPr>
                        <a:t>X</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tc>
                  <a:txBody>
                    <a:bodyPr/>
                    <a:lstStyle/>
                    <a:p>
                      <a:pPr marL="92710">
                        <a:lnSpc>
                          <a:spcPct val="100000"/>
                        </a:lnSpc>
                        <a:spcBef>
                          <a:spcPts val="245"/>
                        </a:spcBef>
                      </a:pPr>
                      <a:r>
                        <a:rPr sz="1800" b="1" dirty="0">
                          <a:solidFill>
                            <a:srgbClr val="FFFFFF"/>
                          </a:solidFill>
                          <a:latin typeface="Calibri"/>
                          <a:cs typeface="Calibri"/>
                        </a:rPr>
                        <a:t>Y</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tc rowSpan="5">
                  <a:txBody>
                    <a:bodyPr/>
                    <a:lstStyle/>
                    <a:p>
                      <a:pPr>
                        <a:lnSpc>
                          <a:spcPct val="100000"/>
                        </a:lnSpc>
                      </a:pPr>
                      <a:endParaRPr sz="1900">
                        <a:latin typeface="Times New Roman"/>
                        <a:cs typeface="Times New Roman"/>
                      </a:endParaRPr>
                    </a:p>
                  </a:txBody>
                  <a:tcPr marL="0" marR="0" marT="0" marB="0">
                    <a:lnL w="12700">
                      <a:solidFill>
                        <a:srgbClr val="FFFFFF"/>
                      </a:solidFill>
                      <a:prstDash val="solid"/>
                    </a:lnL>
                  </a:tcPr>
                </a:tc>
                <a:extLst>
                  <a:ext uri="{0D108BD9-81ED-4DB2-BD59-A6C34878D82A}">
                    <a16:rowId xmlns:a16="http://schemas.microsoft.com/office/drawing/2014/main" val="10000"/>
                  </a:ext>
                </a:extLst>
              </a:tr>
              <a:tr h="370839">
                <a:tc vMerge="1">
                  <a:txBody>
                    <a:bodyPr/>
                    <a:lstStyle/>
                    <a:p>
                      <a:endParaRPr/>
                    </a:p>
                  </a:txBody>
                  <a:tcPr marL="0" marR="0" marT="0" marB="0">
                    <a:lnR w="12700">
                      <a:solidFill>
                        <a:srgbClr val="FFFFFF"/>
                      </a:solidFill>
                      <a:prstDash val="solid"/>
                    </a:lnR>
                  </a:tcPr>
                </a:tc>
                <a:tc>
                  <a:txBody>
                    <a:bodyPr/>
                    <a:lstStyle/>
                    <a:p>
                      <a:pPr marL="92075">
                        <a:lnSpc>
                          <a:spcPct val="100000"/>
                        </a:lnSpc>
                        <a:spcBef>
                          <a:spcPts val="244"/>
                        </a:spcBef>
                      </a:pPr>
                      <a:r>
                        <a:rPr sz="1800" dirty="0">
                          <a:latin typeface="Calibri"/>
                          <a:cs typeface="Calibri"/>
                        </a:rPr>
                        <a:t>2</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4"/>
                        </a:spcBef>
                      </a:pPr>
                      <a:r>
                        <a:rPr sz="1800" dirty="0">
                          <a:latin typeface="Calibri"/>
                          <a:cs typeface="Calibri"/>
                        </a:rPr>
                        <a:t>4</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tc vMerge="1">
                  <a:txBody>
                    <a:bodyPr/>
                    <a:lstStyle/>
                    <a:p>
                      <a:endParaRPr/>
                    </a:p>
                  </a:txBody>
                  <a:tcPr marL="0" marR="0" marT="0" marB="0">
                    <a:lnL w="12700">
                      <a:solidFill>
                        <a:srgbClr val="FFFFFF"/>
                      </a:solidFill>
                      <a:prstDash val="solid"/>
                    </a:lnL>
                  </a:tcPr>
                </a:tc>
                <a:extLst>
                  <a:ext uri="{0D108BD9-81ED-4DB2-BD59-A6C34878D82A}">
                    <a16:rowId xmlns:a16="http://schemas.microsoft.com/office/drawing/2014/main" val="10001"/>
                  </a:ext>
                </a:extLst>
              </a:tr>
              <a:tr h="370839">
                <a:tc vMerge="1">
                  <a:txBody>
                    <a:bodyPr/>
                    <a:lstStyle/>
                    <a:p>
                      <a:endParaRPr/>
                    </a:p>
                  </a:txBody>
                  <a:tcPr marL="0" marR="0" marT="0" marB="0">
                    <a:lnR w="12700">
                      <a:solidFill>
                        <a:srgbClr val="FFFFFF"/>
                      </a:solidFill>
                      <a:prstDash val="solid"/>
                    </a:lnR>
                  </a:tcPr>
                </a:tc>
                <a:tc>
                  <a:txBody>
                    <a:bodyPr/>
                    <a:lstStyle/>
                    <a:p>
                      <a:pPr marL="92075">
                        <a:lnSpc>
                          <a:spcPct val="100000"/>
                        </a:lnSpc>
                        <a:spcBef>
                          <a:spcPts val="245"/>
                        </a:spcBef>
                      </a:pPr>
                      <a:r>
                        <a:rPr sz="1800" dirty="0">
                          <a:latin typeface="Calibri"/>
                          <a:cs typeface="Calibri"/>
                        </a:rPr>
                        <a:t>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dirty="0">
                          <a:latin typeface="Calibri"/>
                          <a:cs typeface="Calibri"/>
                        </a:rPr>
                        <a:t>6</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vMerge="1">
                  <a:txBody>
                    <a:bodyPr/>
                    <a:lstStyle/>
                    <a:p>
                      <a:endParaRPr/>
                    </a:p>
                  </a:txBody>
                  <a:tcPr marL="0" marR="0" marT="0" marB="0">
                    <a:lnL w="12700">
                      <a:solidFill>
                        <a:srgbClr val="FFFFFF"/>
                      </a:solidFill>
                      <a:prstDash val="solid"/>
                    </a:lnL>
                  </a:tcPr>
                </a:tc>
                <a:extLst>
                  <a:ext uri="{0D108BD9-81ED-4DB2-BD59-A6C34878D82A}">
                    <a16:rowId xmlns:a16="http://schemas.microsoft.com/office/drawing/2014/main" val="10002"/>
                  </a:ext>
                </a:extLst>
              </a:tr>
              <a:tr h="370840">
                <a:tc vMerge="1">
                  <a:txBody>
                    <a:bodyPr/>
                    <a:lstStyle/>
                    <a:p>
                      <a:endParaRPr/>
                    </a:p>
                  </a:txBody>
                  <a:tcPr marL="0" marR="0" marT="0" marB="0">
                    <a:lnR w="12700">
                      <a:solidFill>
                        <a:srgbClr val="FFFFFF"/>
                      </a:solidFill>
                      <a:prstDash val="solid"/>
                    </a:lnR>
                  </a:tcPr>
                </a:tc>
                <a:tc>
                  <a:txBody>
                    <a:bodyPr/>
                    <a:lstStyle/>
                    <a:p>
                      <a:pPr marL="92075">
                        <a:lnSpc>
                          <a:spcPct val="100000"/>
                        </a:lnSpc>
                        <a:spcBef>
                          <a:spcPts val="245"/>
                        </a:spcBef>
                      </a:pPr>
                      <a:r>
                        <a:rPr sz="1800" dirty="0">
                          <a:latin typeface="Calibri"/>
                          <a:cs typeface="Calibri"/>
                        </a:rPr>
                        <a:t>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dirty="0">
                          <a:latin typeface="Calibri"/>
                          <a:cs typeface="Calibri"/>
                        </a:rPr>
                        <a:t>7.5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vMerge="1">
                  <a:txBody>
                    <a:bodyPr/>
                    <a:lstStyle/>
                    <a:p>
                      <a:endParaRPr/>
                    </a:p>
                  </a:txBody>
                  <a:tcPr marL="0" marR="0" marT="0" marB="0">
                    <a:lnL w="12700">
                      <a:solidFill>
                        <a:srgbClr val="FFFFFF"/>
                      </a:solidFill>
                      <a:prstDash val="solid"/>
                    </a:lnL>
                  </a:tcPr>
                </a:tc>
                <a:extLst>
                  <a:ext uri="{0D108BD9-81ED-4DB2-BD59-A6C34878D82A}">
                    <a16:rowId xmlns:a16="http://schemas.microsoft.com/office/drawing/2014/main" val="10003"/>
                  </a:ext>
                </a:extLst>
              </a:tr>
              <a:tr h="370839">
                <a:tc vMerge="1">
                  <a:txBody>
                    <a:bodyPr/>
                    <a:lstStyle/>
                    <a:p>
                      <a:endParaRPr/>
                    </a:p>
                  </a:txBody>
                  <a:tcPr marL="0" marR="0" marT="0" marB="0">
                    <a:lnR w="12700">
                      <a:solidFill>
                        <a:srgbClr val="FFFFFF"/>
                      </a:solidFill>
                      <a:prstDash val="solid"/>
                    </a:lnR>
                  </a:tcPr>
                </a:tc>
                <a:tc>
                  <a:txBody>
                    <a:bodyPr/>
                    <a:lstStyle/>
                    <a:p>
                      <a:pPr marL="92075">
                        <a:lnSpc>
                          <a:spcPct val="100000"/>
                        </a:lnSpc>
                        <a:spcBef>
                          <a:spcPts val="245"/>
                        </a:spcBef>
                      </a:pPr>
                      <a:r>
                        <a:rPr sz="1800" dirty="0">
                          <a:latin typeface="Calibri"/>
                          <a:cs typeface="Calibri"/>
                        </a:rPr>
                        <a:t>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vMerge="1">
                  <a:txBody>
                    <a:bodyPr/>
                    <a:lstStyle/>
                    <a:p>
                      <a:endParaRPr/>
                    </a:p>
                  </a:txBody>
                  <a:tcPr marL="0" marR="0" marT="0" marB="0">
                    <a:lnL w="12700">
                      <a:solidFill>
                        <a:srgbClr val="FFFFFF"/>
                      </a:solidFill>
                      <a:prstDash val="solid"/>
                    </a:lnL>
                  </a:tcPr>
                </a:tc>
                <a:extLst>
                  <a:ext uri="{0D108BD9-81ED-4DB2-BD59-A6C34878D82A}">
                    <a16:rowId xmlns:a16="http://schemas.microsoft.com/office/drawing/2014/main" val="10004"/>
                  </a:ext>
                </a:extLst>
              </a:tr>
              <a:tr h="370840">
                <a:tc rowSpan="2">
                  <a:txBody>
                    <a:bodyPr/>
                    <a:lstStyle/>
                    <a:p>
                      <a:pPr>
                        <a:lnSpc>
                          <a:spcPct val="100000"/>
                        </a:lnSpc>
                      </a:pPr>
                      <a:endParaRPr sz="1900">
                        <a:latin typeface="Times New Roman"/>
                        <a:cs typeface="Times New Roman"/>
                      </a:endParaRPr>
                    </a:p>
                  </a:txBody>
                  <a:tcPr marL="0" marR="0" marT="0" marB="0">
                    <a:lnR w="12700">
                      <a:solidFill>
                        <a:srgbClr val="FFFFFF"/>
                      </a:solidFill>
                      <a:prstDash val="solid"/>
                    </a:lnR>
                    <a:solidFill>
                      <a:srgbClr val="F4B083">
                        <a:alpha val="41960"/>
                      </a:srgbClr>
                    </a:solidFill>
                  </a:tcPr>
                </a:tc>
                <a:tc>
                  <a:txBody>
                    <a:bodyPr/>
                    <a:lstStyle/>
                    <a:p>
                      <a:pPr marL="92075">
                        <a:lnSpc>
                          <a:spcPct val="100000"/>
                        </a:lnSpc>
                        <a:spcBef>
                          <a:spcPts val="245"/>
                        </a:spcBef>
                      </a:pPr>
                      <a:r>
                        <a:rPr sz="1800" dirty="0">
                          <a:latin typeface="Calibri"/>
                          <a:cs typeface="Calibri"/>
                        </a:rPr>
                        <a:t>3.2</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a:txBody>
                    <a:bodyPr/>
                    <a:lstStyle/>
                    <a:p>
                      <a:pPr marL="92710">
                        <a:lnSpc>
                          <a:spcPct val="100000"/>
                        </a:lnSpc>
                        <a:spcBef>
                          <a:spcPts val="245"/>
                        </a:spcBef>
                      </a:pPr>
                      <a:r>
                        <a:rPr sz="1800" dirty="0">
                          <a:latin typeface="Calibri"/>
                          <a:cs typeface="Calibri"/>
                        </a:rPr>
                        <a:t>6.5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F4B083">
                        <a:alpha val="41960"/>
                      </a:srgbClr>
                    </a:solidFill>
                  </a:tcPr>
                </a:tc>
                <a:tc rowSpan="2">
                  <a:txBody>
                    <a:bodyPr/>
                    <a:lstStyle/>
                    <a:p>
                      <a:pPr>
                        <a:lnSpc>
                          <a:spcPct val="100000"/>
                        </a:lnSpc>
                      </a:pPr>
                      <a:endParaRPr sz="1900">
                        <a:latin typeface="Times New Roman"/>
                        <a:cs typeface="Times New Roman"/>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5"/>
                  </a:ext>
                </a:extLst>
              </a:tr>
              <a:tr h="55752">
                <a:tc vMerge="1">
                  <a:txBody>
                    <a:bodyPr/>
                    <a:lstStyle/>
                    <a:p>
                      <a:endParaRPr/>
                    </a:p>
                  </a:txBody>
                  <a:tcPr marL="0" marR="0" marT="0" marB="0">
                    <a:lnR w="12700">
                      <a:solidFill>
                        <a:srgbClr val="FFFFFF"/>
                      </a:solidFill>
                      <a:prstDash val="solid"/>
                    </a:lnR>
                    <a:solidFill>
                      <a:srgbClr val="F4B083">
                        <a:alpha val="41960"/>
                      </a:srgbClr>
                    </a:solidFill>
                  </a:tcPr>
                </a:tc>
                <a:tc>
                  <a:txBody>
                    <a:bodyPr/>
                    <a:lstStyle/>
                    <a:p>
                      <a:pPr>
                        <a:lnSpc>
                          <a:spcPct val="100000"/>
                        </a:lnSpc>
                      </a:pPr>
                      <a:endParaRPr sz="2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solidFill>
                      <a:srgbClr val="F4B083">
                        <a:alpha val="41960"/>
                      </a:srgbClr>
                    </a:solidFill>
                  </a:tcPr>
                </a:tc>
                <a:tc>
                  <a:txBody>
                    <a:bodyPr/>
                    <a:lstStyle/>
                    <a:p>
                      <a:pPr>
                        <a:lnSpc>
                          <a:spcPct val="100000"/>
                        </a:lnSpc>
                      </a:pPr>
                      <a:endParaRPr sz="2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solidFill>
                      <a:srgbClr val="F4B083">
                        <a:alpha val="41960"/>
                      </a:srgbClr>
                    </a:solidFill>
                  </a:tcPr>
                </a:tc>
                <a:tc vMerge="1">
                  <a:txBody>
                    <a:bodyPr/>
                    <a:lstStyle/>
                    <a:p>
                      <a:endParaRPr/>
                    </a:p>
                  </a:txBody>
                  <a:tcPr marL="0" marR="0" marT="0" marB="0">
                    <a:lnL w="12700">
                      <a:solidFill>
                        <a:srgbClr val="FFFFFF"/>
                      </a:solidFill>
                      <a:prstDash val="solid"/>
                    </a:lnL>
                    <a:solidFill>
                      <a:srgbClr val="F4B083">
                        <a:alpha val="41960"/>
                      </a:srgbClr>
                    </a:solidFill>
                  </a:tcPr>
                </a:tc>
                <a:extLst>
                  <a:ext uri="{0D108BD9-81ED-4DB2-BD59-A6C34878D82A}">
                    <a16:rowId xmlns:a16="http://schemas.microsoft.com/office/drawing/2014/main" val="10006"/>
                  </a:ext>
                </a:extLst>
              </a:tr>
              <a:tr h="315087">
                <a:tc rowSpan="3">
                  <a:txBody>
                    <a:bodyPr/>
                    <a:lstStyle/>
                    <a:p>
                      <a:pPr>
                        <a:lnSpc>
                          <a:spcPct val="100000"/>
                        </a:lnSpc>
                      </a:pPr>
                      <a:endParaRPr sz="1900">
                        <a:latin typeface="Times New Roman"/>
                        <a:cs typeface="Times New Roman"/>
                      </a:endParaRPr>
                    </a:p>
                  </a:txBody>
                  <a:tcPr marL="0" marR="0" marT="0" marB="0">
                    <a:lnR w="12700">
                      <a:solidFill>
                        <a:srgbClr val="FFFFFF"/>
                      </a:solidFill>
                      <a:prstDash val="solid"/>
                    </a:lnR>
                  </a:tcPr>
                </a:tc>
                <a:tc>
                  <a:txBody>
                    <a:bodyPr/>
                    <a:lstStyle/>
                    <a:p>
                      <a:pPr marL="92075">
                        <a:lnSpc>
                          <a:spcPts val="1970"/>
                        </a:lnSpc>
                      </a:pPr>
                      <a:r>
                        <a:rPr sz="1800" spc="-5" dirty="0">
                          <a:latin typeface="Calibri"/>
                          <a:cs typeface="Calibri"/>
                        </a:rPr>
                        <a:t>10</a:t>
                      </a:r>
                      <a:endParaRPr sz="1800">
                        <a:latin typeface="Calibri"/>
                        <a:cs typeface="Calibri"/>
                      </a:endParaRPr>
                    </a:p>
                  </a:txBody>
                  <a:tcPr marL="0" marR="0" marT="0" marB="0">
                    <a:lnL w="12700">
                      <a:solidFill>
                        <a:srgbClr val="FFFFFF"/>
                      </a:solidFill>
                      <a:prstDash val="solid"/>
                    </a:lnL>
                    <a:lnR w="12700">
                      <a:solidFill>
                        <a:srgbClr val="FFFFFF"/>
                      </a:solidFill>
                      <a:prstDash val="solid"/>
                    </a:lnR>
                    <a:lnB w="12700">
                      <a:solidFill>
                        <a:srgbClr val="FFFFFF"/>
                      </a:solidFill>
                      <a:prstDash val="solid"/>
                    </a:lnB>
                    <a:solidFill>
                      <a:srgbClr val="EFEFEF"/>
                    </a:solidFill>
                  </a:tcPr>
                </a:tc>
                <a:tc>
                  <a:txBody>
                    <a:bodyPr/>
                    <a:lstStyle/>
                    <a:p>
                      <a:pPr marL="92710">
                        <a:lnSpc>
                          <a:spcPts val="1970"/>
                        </a:lnSpc>
                      </a:pPr>
                      <a:r>
                        <a:rPr sz="1800" spc="-5" dirty="0">
                          <a:latin typeface="Calibri"/>
                          <a:cs typeface="Calibri"/>
                        </a:rPr>
                        <a:t>20</a:t>
                      </a:r>
                      <a:endParaRPr sz="1800">
                        <a:latin typeface="Calibri"/>
                        <a:cs typeface="Calibri"/>
                      </a:endParaRPr>
                    </a:p>
                  </a:txBody>
                  <a:tcPr marL="0" marR="0" marT="0" marB="0">
                    <a:lnL w="12700">
                      <a:solidFill>
                        <a:srgbClr val="FFFFFF"/>
                      </a:solidFill>
                      <a:prstDash val="solid"/>
                    </a:lnL>
                    <a:lnR w="12700">
                      <a:solidFill>
                        <a:srgbClr val="FFFFFF"/>
                      </a:solidFill>
                      <a:prstDash val="solid"/>
                    </a:lnR>
                    <a:lnB w="12700">
                      <a:solidFill>
                        <a:srgbClr val="FFFFFF"/>
                      </a:solidFill>
                      <a:prstDash val="solid"/>
                    </a:lnB>
                    <a:solidFill>
                      <a:srgbClr val="EFEFEF"/>
                    </a:solidFill>
                  </a:tcPr>
                </a:tc>
                <a:tc rowSpan="3">
                  <a:txBody>
                    <a:bodyPr/>
                    <a:lstStyle/>
                    <a:p>
                      <a:pPr>
                        <a:lnSpc>
                          <a:spcPct val="100000"/>
                        </a:lnSpc>
                      </a:pPr>
                      <a:endParaRPr sz="1900">
                        <a:latin typeface="Times New Roman"/>
                        <a:cs typeface="Times New Roman"/>
                      </a:endParaRPr>
                    </a:p>
                  </a:txBody>
                  <a:tcPr marL="0" marR="0" marT="0" marB="0">
                    <a:lnL w="12700">
                      <a:solidFill>
                        <a:srgbClr val="FFFFFF"/>
                      </a:solidFill>
                      <a:prstDash val="solid"/>
                    </a:lnL>
                  </a:tcPr>
                </a:tc>
                <a:extLst>
                  <a:ext uri="{0D108BD9-81ED-4DB2-BD59-A6C34878D82A}">
                    <a16:rowId xmlns:a16="http://schemas.microsoft.com/office/drawing/2014/main" val="10007"/>
                  </a:ext>
                </a:extLst>
              </a:tr>
              <a:tr h="370840">
                <a:tc vMerge="1">
                  <a:txBody>
                    <a:bodyPr/>
                    <a:lstStyle/>
                    <a:p>
                      <a:endParaRPr/>
                    </a:p>
                  </a:txBody>
                  <a:tcPr marL="0" marR="0" marT="0" marB="0">
                    <a:lnR w="12700">
                      <a:solidFill>
                        <a:srgbClr val="FFFFFF"/>
                      </a:solidFill>
                      <a:prstDash val="solid"/>
                    </a:lnR>
                  </a:tcPr>
                </a:tc>
                <a:tc>
                  <a:txBody>
                    <a:bodyPr/>
                    <a:lstStyle/>
                    <a:p>
                      <a:pPr marL="92075">
                        <a:lnSpc>
                          <a:spcPct val="100000"/>
                        </a:lnSpc>
                        <a:spcBef>
                          <a:spcPts val="245"/>
                        </a:spcBef>
                      </a:pPr>
                      <a:r>
                        <a:rPr sz="1800" spc="-5" dirty="0">
                          <a:latin typeface="Calibri"/>
                          <a:cs typeface="Calibri"/>
                        </a:rPr>
                        <a:t>11</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spc="-5" dirty="0">
                          <a:latin typeface="Calibri"/>
                          <a:cs typeface="Calibri"/>
                        </a:rPr>
                        <a:t>23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vMerge="1">
                  <a:txBody>
                    <a:bodyPr/>
                    <a:lstStyle/>
                    <a:p>
                      <a:endParaRPr/>
                    </a:p>
                  </a:txBody>
                  <a:tcPr marL="0" marR="0" marT="0" marB="0">
                    <a:lnL w="12700">
                      <a:solidFill>
                        <a:srgbClr val="FFFFFF"/>
                      </a:solidFill>
                      <a:prstDash val="solid"/>
                    </a:lnL>
                  </a:tcPr>
                </a:tc>
                <a:extLst>
                  <a:ext uri="{0D108BD9-81ED-4DB2-BD59-A6C34878D82A}">
                    <a16:rowId xmlns:a16="http://schemas.microsoft.com/office/drawing/2014/main" val="10008"/>
                  </a:ext>
                </a:extLst>
              </a:tr>
              <a:tr h="370865">
                <a:tc vMerge="1">
                  <a:txBody>
                    <a:bodyPr/>
                    <a:lstStyle/>
                    <a:p>
                      <a:endParaRPr/>
                    </a:p>
                  </a:txBody>
                  <a:tcPr marL="0" marR="0" marT="0" marB="0">
                    <a:lnR w="12700">
                      <a:solidFill>
                        <a:srgbClr val="FFFFFF"/>
                      </a:solidFill>
                      <a:prstDash val="solid"/>
                    </a:lnR>
                  </a:tcPr>
                </a:tc>
                <a:tc>
                  <a:txBody>
                    <a:bodyPr/>
                    <a:lstStyle/>
                    <a:p>
                      <a:pPr marL="92075">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40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vMerge="1">
                  <a:txBody>
                    <a:bodyPr/>
                    <a:lstStyle/>
                    <a:p>
                      <a:endParaRPr/>
                    </a:p>
                  </a:txBody>
                  <a:tcPr marL="0" marR="0" marT="0" marB="0">
                    <a:lnL w="12700">
                      <a:solidFill>
                        <a:srgbClr val="FFFFFF"/>
                      </a:solidFill>
                      <a:prstDash val="solid"/>
                    </a:lnL>
                  </a:tcPr>
                </a:tc>
                <a:extLst>
                  <a:ext uri="{0D108BD9-81ED-4DB2-BD59-A6C34878D82A}">
                    <a16:rowId xmlns:a16="http://schemas.microsoft.com/office/drawing/2014/main" val="10009"/>
                  </a:ext>
                </a:extLst>
              </a:tr>
            </a:tbl>
          </a:graphicData>
        </a:graphic>
      </p:graphicFrame>
      <p:sp>
        <p:nvSpPr>
          <p:cNvPr id="6" name="object 6"/>
          <p:cNvSpPr/>
          <p:nvPr/>
        </p:nvSpPr>
        <p:spPr>
          <a:xfrm>
            <a:off x="9135071" y="4740564"/>
            <a:ext cx="889635" cy="415290"/>
          </a:xfrm>
          <a:custGeom>
            <a:avLst/>
            <a:gdLst/>
            <a:ahLst/>
            <a:cxnLst/>
            <a:rect l="l" t="t" r="r" b="b"/>
            <a:pathLst>
              <a:path w="889634" h="415289">
                <a:moveTo>
                  <a:pt x="814958" y="338835"/>
                </a:moveTo>
                <a:lnTo>
                  <a:pt x="813427" y="370470"/>
                </a:lnTo>
                <a:lnTo>
                  <a:pt x="826261" y="371220"/>
                </a:lnTo>
                <a:lnTo>
                  <a:pt x="825500" y="383920"/>
                </a:lnTo>
                <a:lnTo>
                  <a:pt x="812776" y="383920"/>
                </a:lnTo>
                <a:lnTo>
                  <a:pt x="811276" y="414908"/>
                </a:lnTo>
                <a:lnTo>
                  <a:pt x="881745" y="383920"/>
                </a:lnTo>
                <a:lnTo>
                  <a:pt x="825500" y="383920"/>
                </a:lnTo>
                <a:lnTo>
                  <a:pt x="812811" y="383188"/>
                </a:lnTo>
                <a:lnTo>
                  <a:pt x="883409" y="383188"/>
                </a:lnTo>
                <a:lnTo>
                  <a:pt x="889253" y="380618"/>
                </a:lnTo>
                <a:lnTo>
                  <a:pt x="814958" y="338835"/>
                </a:lnTo>
                <a:close/>
              </a:path>
              <a:path w="889634" h="415289">
                <a:moveTo>
                  <a:pt x="813427" y="370470"/>
                </a:moveTo>
                <a:lnTo>
                  <a:pt x="812811" y="383188"/>
                </a:lnTo>
                <a:lnTo>
                  <a:pt x="825500" y="383920"/>
                </a:lnTo>
                <a:lnTo>
                  <a:pt x="826261" y="371220"/>
                </a:lnTo>
                <a:lnTo>
                  <a:pt x="813427" y="370470"/>
                </a:lnTo>
                <a:close/>
              </a:path>
              <a:path w="889634" h="415289">
                <a:moveTo>
                  <a:pt x="450458" y="185292"/>
                </a:moveTo>
                <a:lnTo>
                  <a:pt x="437768" y="185292"/>
                </a:lnTo>
                <a:lnTo>
                  <a:pt x="437895" y="186054"/>
                </a:lnTo>
                <a:lnTo>
                  <a:pt x="449198" y="231520"/>
                </a:lnTo>
                <a:lnTo>
                  <a:pt x="478662" y="266953"/>
                </a:lnTo>
                <a:lnTo>
                  <a:pt x="511047" y="291464"/>
                </a:lnTo>
                <a:lnTo>
                  <a:pt x="550926" y="314197"/>
                </a:lnTo>
                <a:lnTo>
                  <a:pt x="597280" y="334517"/>
                </a:lnTo>
                <a:lnTo>
                  <a:pt x="649096" y="352043"/>
                </a:lnTo>
                <a:lnTo>
                  <a:pt x="686180" y="362203"/>
                </a:lnTo>
                <a:lnTo>
                  <a:pt x="724788" y="370712"/>
                </a:lnTo>
                <a:lnTo>
                  <a:pt x="764793" y="377570"/>
                </a:lnTo>
                <a:lnTo>
                  <a:pt x="805687" y="382777"/>
                </a:lnTo>
                <a:lnTo>
                  <a:pt x="812811" y="383188"/>
                </a:lnTo>
                <a:lnTo>
                  <a:pt x="813427" y="370470"/>
                </a:lnTo>
                <a:lnTo>
                  <a:pt x="806703" y="370077"/>
                </a:lnTo>
                <a:lnTo>
                  <a:pt x="807084" y="370077"/>
                </a:lnTo>
                <a:lnTo>
                  <a:pt x="767584" y="365124"/>
                </a:lnTo>
                <a:lnTo>
                  <a:pt x="766826" y="365124"/>
                </a:lnTo>
                <a:lnTo>
                  <a:pt x="727075" y="358266"/>
                </a:lnTo>
                <a:lnTo>
                  <a:pt x="727455" y="358266"/>
                </a:lnTo>
                <a:lnTo>
                  <a:pt x="689549" y="349884"/>
                </a:lnTo>
                <a:lnTo>
                  <a:pt x="689355" y="349884"/>
                </a:lnTo>
                <a:lnTo>
                  <a:pt x="653117" y="339978"/>
                </a:lnTo>
                <a:lnTo>
                  <a:pt x="652906" y="339978"/>
                </a:lnTo>
                <a:lnTo>
                  <a:pt x="618108" y="328675"/>
                </a:lnTo>
                <a:lnTo>
                  <a:pt x="618362" y="328675"/>
                </a:lnTo>
                <a:lnTo>
                  <a:pt x="602196" y="322706"/>
                </a:lnTo>
                <a:lnTo>
                  <a:pt x="601979" y="322706"/>
                </a:lnTo>
                <a:lnTo>
                  <a:pt x="585977" y="316229"/>
                </a:lnTo>
                <a:lnTo>
                  <a:pt x="586231" y="316229"/>
                </a:lnTo>
                <a:lnTo>
                  <a:pt x="571285" y="309752"/>
                </a:lnTo>
                <a:lnTo>
                  <a:pt x="571118" y="309752"/>
                </a:lnTo>
                <a:lnTo>
                  <a:pt x="556398" y="302767"/>
                </a:lnTo>
                <a:lnTo>
                  <a:pt x="542797" y="295655"/>
                </a:lnTo>
                <a:lnTo>
                  <a:pt x="543051" y="295655"/>
                </a:lnTo>
                <a:lnTo>
                  <a:pt x="529843" y="288289"/>
                </a:lnTo>
                <a:lnTo>
                  <a:pt x="517778" y="280796"/>
                </a:lnTo>
                <a:lnTo>
                  <a:pt x="506602" y="273176"/>
                </a:lnTo>
                <a:lnTo>
                  <a:pt x="496773" y="265556"/>
                </a:lnTo>
                <a:lnTo>
                  <a:pt x="487490" y="257682"/>
                </a:lnTo>
                <a:lnTo>
                  <a:pt x="487298" y="257682"/>
                </a:lnTo>
                <a:lnTo>
                  <a:pt x="479176" y="249681"/>
                </a:lnTo>
                <a:lnTo>
                  <a:pt x="479043" y="249681"/>
                </a:lnTo>
                <a:lnTo>
                  <a:pt x="471423" y="241299"/>
                </a:lnTo>
                <a:lnTo>
                  <a:pt x="465200" y="233171"/>
                </a:lnTo>
                <a:lnTo>
                  <a:pt x="460120" y="225043"/>
                </a:lnTo>
                <a:lnTo>
                  <a:pt x="460248" y="225043"/>
                </a:lnTo>
                <a:lnTo>
                  <a:pt x="456501" y="217550"/>
                </a:lnTo>
                <a:lnTo>
                  <a:pt x="456246" y="217071"/>
                </a:lnTo>
                <a:lnTo>
                  <a:pt x="456204" y="216915"/>
                </a:lnTo>
                <a:lnTo>
                  <a:pt x="453543" y="209676"/>
                </a:lnTo>
                <a:lnTo>
                  <a:pt x="453458" y="209502"/>
                </a:lnTo>
                <a:lnTo>
                  <a:pt x="453351" y="208914"/>
                </a:lnTo>
                <a:lnTo>
                  <a:pt x="451805" y="201802"/>
                </a:lnTo>
                <a:lnTo>
                  <a:pt x="451103" y="193039"/>
                </a:lnTo>
                <a:lnTo>
                  <a:pt x="450458" y="185292"/>
                </a:lnTo>
                <a:close/>
              </a:path>
              <a:path w="889634" h="415289">
                <a:moveTo>
                  <a:pt x="766571" y="364997"/>
                </a:moveTo>
                <a:lnTo>
                  <a:pt x="766826" y="365124"/>
                </a:lnTo>
                <a:lnTo>
                  <a:pt x="767584" y="365124"/>
                </a:lnTo>
                <a:lnTo>
                  <a:pt x="766571" y="364997"/>
                </a:lnTo>
                <a:close/>
              </a:path>
              <a:path w="889634" h="415289">
                <a:moveTo>
                  <a:pt x="688975" y="349757"/>
                </a:moveTo>
                <a:lnTo>
                  <a:pt x="689355" y="349884"/>
                </a:lnTo>
                <a:lnTo>
                  <a:pt x="689549" y="349884"/>
                </a:lnTo>
                <a:lnTo>
                  <a:pt x="688975" y="349757"/>
                </a:lnTo>
                <a:close/>
              </a:path>
              <a:path w="889634" h="415289">
                <a:moveTo>
                  <a:pt x="652652" y="339851"/>
                </a:moveTo>
                <a:lnTo>
                  <a:pt x="652906" y="339978"/>
                </a:lnTo>
                <a:lnTo>
                  <a:pt x="653117" y="339978"/>
                </a:lnTo>
                <a:lnTo>
                  <a:pt x="652652" y="339851"/>
                </a:lnTo>
                <a:close/>
              </a:path>
              <a:path w="889634" h="415289">
                <a:moveTo>
                  <a:pt x="601852" y="322579"/>
                </a:moveTo>
                <a:lnTo>
                  <a:pt x="602196" y="322706"/>
                </a:lnTo>
                <a:lnTo>
                  <a:pt x="601852" y="322579"/>
                </a:lnTo>
                <a:close/>
              </a:path>
              <a:path w="889634" h="415289">
                <a:moveTo>
                  <a:pt x="570991" y="309625"/>
                </a:moveTo>
                <a:lnTo>
                  <a:pt x="571285" y="309752"/>
                </a:lnTo>
                <a:lnTo>
                  <a:pt x="570991" y="309625"/>
                </a:lnTo>
                <a:close/>
              </a:path>
              <a:path w="889634" h="415289">
                <a:moveTo>
                  <a:pt x="556506" y="302824"/>
                </a:moveTo>
                <a:lnTo>
                  <a:pt x="556640" y="302894"/>
                </a:lnTo>
                <a:lnTo>
                  <a:pt x="556506" y="302824"/>
                </a:lnTo>
                <a:close/>
              </a:path>
              <a:path w="889634" h="415289">
                <a:moveTo>
                  <a:pt x="556398" y="302767"/>
                </a:moveTo>
                <a:close/>
              </a:path>
              <a:path w="889634" h="415289">
                <a:moveTo>
                  <a:pt x="529892" y="288289"/>
                </a:moveTo>
                <a:lnTo>
                  <a:pt x="530097" y="288416"/>
                </a:lnTo>
                <a:lnTo>
                  <a:pt x="529892" y="288289"/>
                </a:lnTo>
                <a:close/>
              </a:path>
              <a:path w="889634" h="415289">
                <a:moveTo>
                  <a:pt x="517845" y="280796"/>
                </a:moveTo>
                <a:lnTo>
                  <a:pt x="518032" y="280923"/>
                </a:lnTo>
                <a:lnTo>
                  <a:pt x="517845" y="280796"/>
                </a:lnTo>
                <a:close/>
              </a:path>
              <a:path w="889634" h="415289">
                <a:moveTo>
                  <a:pt x="506691" y="273176"/>
                </a:moveTo>
                <a:lnTo>
                  <a:pt x="506856" y="273303"/>
                </a:lnTo>
                <a:lnTo>
                  <a:pt x="506691" y="273176"/>
                </a:lnTo>
                <a:close/>
              </a:path>
              <a:path w="889634" h="415289">
                <a:moveTo>
                  <a:pt x="496442" y="265302"/>
                </a:moveTo>
                <a:lnTo>
                  <a:pt x="496696" y="265556"/>
                </a:lnTo>
                <a:lnTo>
                  <a:pt x="496442" y="265302"/>
                </a:lnTo>
                <a:close/>
              </a:path>
              <a:path w="889634" h="415289">
                <a:moveTo>
                  <a:pt x="487044" y="257301"/>
                </a:moveTo>
                <a:lnTo>
                  <a:pt x="487298" y="257682"/>
                </a:lnTo>
                <a:lnTo>
                  <a:pt x="487490" y="257682"/>
                </a:lnTo>
                <a:lnTo>
                  <a:pt x="487044" y="257301"/>
                </a:lnTo>
                <a:close/>
              </a:path>
              <a:path w="889634" h="415289">
                <a:moveTo>
                  <a:pt x="478789" y="249300"/>
                </a:moveTo>
                <a:lnTo>
                  <a:pt x="479043" y="249681"/>
                </a:lnTo>
                <a:lnTo>
                  <a:pt x="479176" y="249681"/>
                </a:lnTo>
                <a:lnTo>
                  <a:pt x="478789" y="249300"/>
                </a:lnTo>
                <a:close/>
              </a:path>
              <a:path w="889634" h="415289">
                <a:moveTo>
                  <a:pt x="471509" y="241299"/>
                </a:moveTo>
                <a:lnTo>
                  <a:pt x="471804" y="241680"/>
                </a:lnTo>
                <a:lnTo>
                  <a:pt x="471509" y="241299"/>
                </a:lnTo>
                <a:close/>
              </a:path>
              <a:path w="889634" h="415289">
                <a:moveTo>
                  <a:pt x="465523" y="233587"/>
                </a:moveTo>
                <a:close/>
              </a:path>
              <a:path w="889634" h="415289">
                <a:moveTo>
                  <a:pt x="465260" y="233171"/>
                </a:moveTo>
                <a:lnTo>
                  <a:pt x="465523" y="233587"/>
                </a:lnTo>
                <a:lnTo>
                  <a:pt x="465260" y="233171"/>
                </a:lnTo>
                <a:close/>
              </a:path>
              <a:path w="889634" h="415289">
                <a:moveTo>
                  <a:pt x="460248" y="225043"/>
                </a:moveTo>
                <a:lnTo>
                  <a:pt x="460120" y="225043"/>
                </a:lnTo>
                <a:lnTo>
                  <a:pt x="460501" y="225551"/>
                </a:lnTo>
                <a:lnTo>
                  <a:pt x="460248" y="225043"/>
                </a:lnTo>
                <a:close/>
              </a:path>
              <a:path w="889634" h="415289">
                <a:moveTo>
                  <a:pt x="456183" y="216915"/>
                </a:moveTo>
                <a:lnTo>
                  <a:pt x="456437" y="217550"/>
                </a:lnTo>
                <a:lnTo>
                  <a:pt x="456261" y="217071"/>
                </a:lnTo>
                <a:lnTo>
                  <a:pt x="456183" y="216915"/>
                </a:lnTo>
                <a:close/>
              </a:path>
              <a:path w="889634" h="415289">
                <a:moveTo>
                  <a:pt x="456261" y="217071"/>
                </a:moveTo>
                <a:lnTo>
                  <a:pt x="456437" y="217550"/>
                </a:lnTo>
                <a:lnTo>
                  <a:pt x="456261" y="217071"/>
                </a:lnTo>
                <a:close/>
              </a:path>
              <a:path w="889634" h="415289">
                <a:moveTo>
                  <a:pt x="456204" y="216915"/>
                </a:moveTo>
                <a:lnTo>
                  <a:pt x="456261" y="217071"/>
                </a:lnTo>
                <a:lnTo>
                  <a:pt x="456204" y="216915"/>
                </a:lnTo>
                <a:close/>
              </a:path>
              <a:path w="889634" h="415289">
                <a:moveTo>
                  <a:pt x="453262" y="208914"/>
                </a:moveTo>
                <a:lnTo>
                  <a:pt x="453516" y="209676"/>
                </a:lnTo>
                <a:lnTo>
                  <a:pt x="453479" y="209502"/>
                </a:lnTo>
                <a:lnTo>
                  <a:pt x="453262" y="208914"/>
                </a:lnTo>
                <a:close/>
              </a:path>
              <a:path w="889634" h="415289">
                <a:moveTo>
                  <a:pt x="453479" y="209502"/>
                </a:moveTo>
                <a:lnTo>
                  <a:pt x="453516" y="209676"/>
                </a:lnTo>
                <a:lnTo>
                  <a:pt x="453479" y="209502"/>
                </a:lnTo>
                <a:close/>
              </a:path>
              <a:path w="889634" h="415289">
                <a:moveTo>
                  <a:pt x="453351" y="208914"/>
                </a:moveTo>
                <a:lnTo>
                  <a:pt x="453479" y="209502"/>
                </a:lnTo>
                <a:lnTo>
                  <a:pt x="453351" y="208914"/>
                </a:lnTo>
                <a:close/>
              </a:path>
              <a:path w="889634" h="415289">
                <a:moveTo>
                  <a:pt x="451705" y="201345"/>
                </a:moveTo>
                <a:lnTo>
                  <a:pt x="451738" y="201802"/>
                </a:lnTo>
                <a:lnTo>
                  <a:pt x="451705" y="201345"/>
                </a:lnTo>
                <a:close/>
              </a:path>
              <a:path w="889634" h="415289">
                <a:moveTo>
                  <a:pt x="451674" y="200913"/>
                </a:moveTo>
                <a:lnTo>
                  <a:pt x="451705" y="201345"/>
                </a:lnTo>
                <a:lnTo>
                  <a:pt x="451674" y="200913"/>
                </a:lnTo>
                <a:close/>
              </a:path>
              <a:path w="889634" h="415289">
                <a:moveTo>
                  <a:pt x="437788" y="185559"/>
                </a:moveTo>
                <a:lnTo>
                  <a:pt x="437824" y="186054"/>
                </a:lnTo>
                <a:lnTo>
                  <a:pt x="437788" y="185559"/>
                </a:lnTo>
                <a:close/>
              </a:path>
              <a:path w="889634" h="415289">
                <a:moveTo>
                  <a:pt x="448951" y="177291"/>
                </a:moveTo>
                <a:lnTo>
                  <a:pt x="435990" y="177291"/>
                </a:lnTo>
                <a:lnTo>
                  <a:pt x="436244" y="178180"/>
                </a:lnTo>
                <a:lnTo>
                  <a:pt x="437788" y="185559"/>
                </a:lnTo>
                <a:lnTo>
                  <a:pt x="437768" y="185292"/>
                </a:lnTo>
                <a:lnTo>
                  <a:pt x="450458" y="185292"/>
                </a:lnTo>
                <a:lnTo>
                  <a:pt x="450341" y="183895"/>
                </a:lnTo>
                <a:lnTo>
                  <a:pt x="448951" y="177291"/>
                </a:lnTo>
                <a:close/>
              </a:path>
              <a:path w="889634" h="415289">
                <a:moveTo>
                  <a:pt x="436093" y="177761"/>
                </a:moveTo>
                <a:lnTo>
                  <a:pt x="436184" y="178180"/>
                </a:lnTo>
                <a:lnTo>
                  <a:pt x="436093" y="177761"/>
                </a:lnTo>
                <a:close/>
              </a:path>
              <a:path w="889634" h="415289">
                <a:moveTo>
                  <a:pt x="435990" y="177291"/>
                </a:moveTo>
                <a:lnTo>
                  <a:pt x="436093" y="177761"/>
                </a:lnTo>
                <a:lnTo>
                  <a:pt x="436244" y="178180"/>
                </a:lnTo>
                <a:lnTo>
                  <a:pt x="435990" y="177291"/>
                </a:lnTo>
                <a:close/>
              </a:path>
              <a:path w="889634" h="415289">
                <a:moveTo>
                  <a:pt x="446572" y="169417"/>
                </a:moveTo>
                <a:lnTo>
                  <a:pt x="433069" y="169417"/>
                </a:lnTo>
                <a:lnTo>
                  <a:pt x="433323" y="170052"/>
                </a:lnTo>
                <a:lnTo>
                  <a:pt x="436093" y="177761"/>
                </a:lnTo>
                <a:lnTo>
                  <a:pt x="435990" y="177291"/>
                </a:lnTo>
                <a:lnTo>
                  <a:pt x="448951" y="177291"/>
                </a:lnTo>
                <a:lnTo>
                  <a:pt x="448309" y="174243"/>
                </a:lnTo>
                <a:lnTo>
                  <a:pt x="446572" y="169417"/>
                </a:lnTo>
                <a:close/>
              </a:path>
              <a:path w="889634" h="415289">
                <a:moveTo>
                  <a:pt x="433237" y="169879"/>
                </a:moveTo>
                <a:lnTo>
                  <a:pt x="433300" y="170052"/>
                </a:lnTo>
                <a:lnTo>
                  <a:pt x="433237" y="169879"/>
                </a:lnTo>
                <a:close/>
              </a:path>
              <a:path w="889634" h="415289">
                <a:moveTo>
                  <a:pt x="433069" y="169417"/>
                </a:moveTo>
                <a:lnTo>
                  <a:pt x="433237" y="169879"/>
                </a:lnTo>
                <a:lnTo>
                  <a:pt x="433323" y="170052"/>
                </a:lnTo>
                <a:lnTo>
                  <a:pt x="433069" y="169417"/>
                </a:lnTo>
                <a:close/>
              </a:path>
              <a:path w="889634" h="415289">
                <a:moveTo>
                  <a:pt x="439010" y="153415"/>
                </a:moveTo>
                <a:lnTo>
                  <a:pt x="423925" y="153415"/>
                </a:lnTo>
                <a:lnTo>
                  <a:pt x="424306" y="153923"/>
                </a:lnTo>
                <a:lnTo>
                  <a:pt x="429386" y="161924"/>
                </a:lnTo>
                <a:lnTo>
                  <a:pt x="433237" y="169879"/>
                </a:lnTo>
                <a:lnTo>
                  <a:pt x="433069" y="169417"/>
                </a:lnTo>
                <a:lnTo>
                  <a:pt x="446572" y="169417"/>
                </a:lnTo>
                <a:lnTo>
                  <a:pt x="444880" y="164718"/>
                </a:lnTo>
                <a:lnTo>
                  <a:pt x="440308" y="155447"/>
                </a:lnTo>
                <a:lnTo>
                  <a:pt x="439010" y="153415"/>
                </a:lnTo>
                <a:close/>
              </a:path>
              <a:path w="889634" h="415289">
                <a:moveTo>
                  <a:pt x="429005" y="161416"/>
                </a:moveTo>
                <a:lnTo>
                  <a:pt x="429259" y="161924"/>
                </a:lnTo>
                <a:lnTo>
                  <a:pt x="429005" y="161416"/>
                </a:lnTo>
                <a:close/>
              </a:path>
              <a:path w="889634" h="415289">
                <a:moveTo>
                  <a:pt x="423989" y="153514"/>
                </a:moveTo>
                <a:lnTo>
                  <a:pt x="424252" y="153923"/>
                </a:lnTo>
                <a:lnTo>
                  <a:pt x="423989" y="153514"/>
                </a:lnTo>
                <a:close/>
              </a:path>
              <a:path w="889634" h="415289">
                <a:moveTo>
                  <a:pt x="427494" y="137286"/>
                </a:moveTo>
                <a:lnTo>
                  <a:pt x="410463" y="137286"/>
                </a:lnTo>
                <a:lnTo>
                  <a:pt x="410717" y="137540"/>
                </a:lnTo>
                <a:lnTo>
                  <a:pt x="418083" y="145795"/>
                </a:lnTo>
                <a:lnTo>
                  <a:pt x="423989" y="153514"/>
                </a:lnTo>
                <a:lnTo>
                  <a:pt x="439010" y="153415"/>
                </a:lnTo>
                <a:lnTo>
                  <a:pt x="434466" y="146303"/>
                </a:lnTo>
                <a:lnTo>
                  <a:pt x="427494" y="137286"/>
                </a:lnTo>
                <a:close/>
              </a:path>
              <a:path w="889634" h="415289">
                <a:moveTo>
                  <a:pt x="417702" y="145414"/>
                </a:moveTo>
                <a:lnTo>
                  <a:pt x="417998" y="145795"/>
                </a:lnTo>
                <a:lnTo>
                  <a:pt x="417702" y="145414"/>
                </a:lnTo>
                <a:close/>
              </a:path>
              <a:path w="889634" h="415289">
                <a:moveTo>
                  <a:pt x="410533" y="137364"/>
                </a:moveTo>
                <a:lnTo>
                  <a:pt x="410691" y="137540"/>
                </a:lnTo>
                <a:lnTo>
                  <a:pt x="410533" y="137364"/>
                </a:lnTo>
                <a:close/>
              </a:path>
              <a:path w="889634" h="415289">
                <a:moveTo>
                  <a:pt x="420305" y="129285"/>
                </a:moveTo>
                <a:lnTo>
                  <a:pt x="402081" y="129285"/>
                </a:lnTo>
                <a:lnTo>
                  <a:pt x="410533" y="137364"/>
                </a:lnTo>
                <a:lnTo>
                  <a:pt x="427494" y="137286"/>
                </a:lnTo>
                <a:lnTo>
                  <a:pt x="420305" y="129285"/>
                </a:lnTo>
                <a:close/>
              </a:path>
              <a:path w="889634" h="415289">
                <a:moveTo>
                  <a:pt x="403340" y="113664"/>
                </a:moveTo>
                <a:lnTo>
                  <a:pt x="382523" y="113664"/>
                </a:lnTo>
                <a:lnTo>
                  <a:pt x="393064" y="121665"/>
                </a:lnTo>
                <a:lnTo>
                  <a:pt x="402462" y="129666"/>
                </a:lnTo>
                <a:lnTo>
                  <a:pt x="402081" y="129285"/>
                </a:lnTo>
                <a:lnTo>
                  <a:pt x="420305" y="129285"/>
                </a:lnTo>
                <a:lnTo>
                  <a:pt x="419734" y="128650"/>
                </a:lnTo>
                <a:lnTo>
                  <a:pt x="410844" y="120014"/>
                </a:lnTo>
                <a:lnTo>
                  <a:pt x="403340" y="113664"/>
                </a:lnTo>
                <a:close/>
              </a:path>
              <a:path w="889634" h="415289">
                <a:moveTo>
                  <a:pt x="392810" y="121538"/>
                </a:moveTo>
                <a:lnTo>
                  <a:pt x="392961" y="121665"/>
                </a:lnTo>
                <a:lnTo>
                  <a:pt x="392810" y="121538"/>
                </a:lnTo>
                <a:close/>
              </a:path>
              <a:path w="889634" h="415289">
                <a:moveTo>
                  <a:pt x="393348" y="105917"/>
                </a:moveTo>
                <a:lnTo>
                  <a:pt x="371347" y="105917"/>
                </a:lnTo>
                <a:lnTo>
                  <a:pt x="382777" y="113918"/>
                </a:lnTo>
                <a:lnTo>
                  <a:pt x="382523" y="113664"/>
                </a:lnTo>
                <a:lnTo>
                  <a:pt x="403340" y="113664"/>
                </a:lnTo>
                <a:lnTo>
                  <a:pt x="400938" y="111632"/>
                </a:lnTo>
                <a:lnTo>
                  <a:pt x="393348" y="105917"/>
                </a:lnTo>
                <a:close/>
              </a:path>
              <a:path w="889634" h="415289">
                <a:moveTo>
                  <a:pt x="359842" y="84200"/>
                </a:moveTo>
                <a:lnTo>
                  <a:pt x="332739" y="84200"/>
                </a:lnTo>
                <a:lnTo>
                  <a:pt x="346709" y="91312"/>
                </a:lnTo>
                <a:lnTo>
                  <a:pt x="359536" y="98678"/>
                </a:lnTo>
                <a:lnTo>
                  <a:pt x="371601" y="106171"/>
                </a:lnTo>
                <a:lnTo>
                  <a:pt x="371347" y="105917"/>
                </a:lnTo>
                <a:lnTo>
                  <a:pt x="393348" y="105917"/>
                </a:lnTo>
                <a:lnTo>
                  <a:pt x="390143" y="103504"/>
                </a:lnTo>
                <a:lnTo>
                  <a:pt x="378459" y="95376"/>
                </a:lnTo>
                <a:lnTo>
                  <a:pt x="365886" y="87629"/>
                </a:lnTo>
                <a:lnTo>
                  <a:pt x="359842" y="84200"/>
                </a:lnTo>
                <a:close/>
              </a:path>
              <a:path w="889634" h="415289">
                <a:moveTo>
                  <a:pt x="359282" y="98551"/>
                </a:moveTo>
                <a:lnTo>
                  <a:pt x="359488" y="98678"/>
                </a:lnTo>
                <a:lnTo>
                  <a:pt x="359282" y="98551"/>
                </a:lnTo>
                <a:close/>
              </a:path>
              <a:path w="889634" h="415289">
                <a:moveTo>
                  <a:pt x="346455" y="91185"/>
                </a:moveTo>
                <a:lnTo>
                  <a:pt x="346677" y="91312"/>
                </a:lnTo>
                <a:lnTo>
                  <a:pt x="346455" y="91185"/>
                </a:lnTo>
                <a:close/>
              </a:path>
              <a:path w="889634" h="415289">
                <a:moveTo>
                  <a:pt x="346990" y="77215"/>
                </a:moveTo>
                <a:lnTo>
                  <a:pt x="318388" y="77215"/>
                </a:lnTo>
                <a:lnTo>
                  <a:pt x="332866" y="84327"/>
                </a:lnTo>
                <a:lnTo>
                  <a:pt x="359842" y="84200"/>
                </a:lnTo>
                <a:lnTo>
                  <a:pt x="352678" y="80136"/>
                </a:lnTo>
                <a:lnTo>
                  <a:pt x="346990" y="77215"/>
                </a:lnTo>
                <a:close/>
              </a:path>
              <a:path w="889634" h="415289">
                <a:moveTo>
                  <a:pt x="333805" y="70611"/>
                </a:moveTo>
                <a:lnTo>
                  <a:pt x="303275" y="70611"/>
                </a:lnTo>
                <a:lnTo>
                  <a:pt x="318642" y="77342"/>
                </a:lnTo>
                <a:lnTo>
                  <a:pt x="318388" y="77215"/>
                </a:lnTo>
                <a:lnTo>
                  <a:pt x="346990" y="77215"/>
                </a:lnTo>
                <a:lnTo>
                  <a:pt x="338581" y="72897"/>
                </a:lnTo>
                <a:lnTo>
                  <a:pt x="333805" y="70611"/>
                </a:lnTo>
                <a:close/>
              </a:path>
              <a:path w="889634" h="415289">
                <a:moveTo>
                  <a:pt x="306346" y="58165"/>
                </a:moveTo>
                <a:lnTo>
                  <a:pt x="271144" y="58165"/>
                </a:lnTo>
                <a:lnTo>
                  <a:pt x="287654" y="64261"/>
                </a:lnTo>
                <a:lnTo>
                  <a:pt x="303402" y="70738"/>
                </a:lnTo>
                <a:lnTo>
                  <a:pt x="303275" y="70611"/>
                </a:lnTo>
                <a:lnTo>
                  <a:pt x="333805" y="70611"/>
                </a:lnTo>
                <a:lnTo>
                  <a:pt x="323722" y="65785"/>
                </a:lnTo>
                <a:lnTo>
                  <a:pt x="308228" y="58927"/>
                </a:lnTo>
                <a:lnTo>
                  <a:pt x="306346" y="58165"/>
                </a:lnTo>
                <a:close/>
              </a:path>
              <a:path w="889634" h="415289">
                <a:moveTo>
                  <a:pt x="253" y="0"/>
                </a:moveTo>
                <a:lnTo>
                  <a:pt x="0" y="12699"/>
                </a:lnTo>
                <a:lnTo>
                  <a:pt x="41528" y="13715"/>
                </a:lnTo>
                <a:lnTo>
                  <a:pt x="41275" y="13715"/>
                </a:lnTo>
                <a:lnTo>
                  <a:pt x="82550" y="16890"/>
                </a:lnTo>
                <a:lnTo>
                  <a:pt x="82295" y="16890"/>
                </a:lnTo>
                <a:lnTo>
                  <a:pt x="122935" y="21843"/>
                </a:lnTo>
                <a:lnTo>
                  <a:pt x="122554" y="21843"/>
                </a:lnTo>
                <a:lnTo>
                  <a:pt x="162305" y="28701"/>
                </a:lnTo>
                <a:lnTo>
                  <a:pt x="162051" y="28701"/>
                </a:lnTo>
                <a:lnTo>
                  <a:pt x="200405" y="37083"/>
                </a:lnTo>
                <a:lnTo>
                  <a:pt x="200151" y="37083"/>
                </a:lnTo>
                <a:lnTo>
                  <a:pt x="236854" y="46989"/>
                </a:lnTo>
                <a:lnTo>
                  <a:pt x="236600" y="46989"/>
                </a:lnTo>
                <a:lnTo>
                  <a:pt x="271271" y="58292"/>
                </a:lnTo>
                <a:lnTo>
                  <a:pt x="306346" y="58165"/>
                </a:lnTo>
                <a:lnTo>
                  <a:pt x="240410" y="34797"/>
                </a:lnTo>
                <a:lnTo>
                  <a:pt x="203326" y="24764"/>
                </a:lnTo>
                <a:lnTo>
                  <a:pt x="164591" y="16255"/>
                </a:lnTo>
                <a:lnTo>
                  <a:pt x="124586" y="9270"/>
                </a:lnTo>
                <a:lnTo>
                  <a:pt x="83692" y="4190"/>
                </a:lnTo>
                <a:lnTo>
                  <a:pt x="42036" y="1015"/>
                </a:lnTo>
                <a:lnTo>
                  <a:pt x="253" y="0"/>
                </a:lnTo>
                <a:close/>
              </a:path>
            </a:pathLst>
          </a:custGeom>
          <a:solidFill>
            <a:srgbClr val="4471C4"/>
          </a:solidFill>
        </p:spPr>
        <p:txBody>
          <a:bodyPr wrap="square" lIns="0" tIns="0" rIns="0" bIns="0" rtlCol="0"/>
          <a:lstStyle/>
          <a:p>
            <a:endParaRPr/>
          </a:p>
        </p:txBody>
      </p:sp>
      <p:sp>
        <p:nvSpPr>
          <p:cNvPr id="7" name="object 7"/>
          <p:cNvSpPr txBox="1"/>
          <p:nvPr/>
        </p:nvSpPr>
        <p:spPr>
          <a:xfrm>
            <a:off x="7731340" y="4557429"/>
            <a:ext cx="1538605" cy="452755"/>
          </a:xfrm>
          <a:prstGeom prst="rect">
            <a:avLst/>
          </a:prstGeom>
        </p:spPr>
        <p:txBody>
          <a:bodyPr vert="horz" wrap="square" lIns="0" tIns="12700" rIns="0" bIns="0" rtlCol="0">
            <a:spAutoFit/>
          </a:bodyPr>
          <a:lstStyle/>
          <a:p>
            <a:pPr marL="12700" marR="5080">
              <a:lnSpc>
                <a:spcPct val="100000"/>
              </a:lnSpc>
              <a:spcBef>
                <a:spcPts val="100"/>
              </a:spcBef>
            </a:pPr>
            <a:r>
              <a:rPr sz="1400" spc="-5" dirty="0">
                <a:solidFill>
                  <a:srgbClr val="FF0000"/>
                </a:solidFill>
                <a:latin typeface="Arial"/>
                <a:cs typeface="Arial"/>
              </a:rPr>
              <a:t>Randomly</a:t>
            </a:r>
            <a:r>
              <a:rPr sz="1400" spc="-75" dirty="0">
                <a:solidFill>
                  <a:srgbClr val="FF0000"/>
                </a:solidFill>
                <a:latin typeface="Arial"/>
                <a:cs typeface="Arial"/>
              </a:rPr>
              <a:t> </a:t>
            </a:r>
            <a:r>
              <a:rPr sz="1400" dirty="0">
                <a:solidFill>
                  <a:srgbClr val="FF0000"/>
                </a:solidFill>
                <a:latin typeface="Arial"/>
                <a:cs typeface="Arial"/>
              </a:rPr>
              <a:t>selected  at each</a:t>
            </a:r>
            <a:r>
              <a:rPr sz="1400" spc="-50" dirty="0">
                <a:solidFill>
                  <a:srgbClr val="FF0000"/>
                </a:solidFill>
                <a:latin typeface="Arial"/>
                <a:cs typeface="Arial"/>
              </a:rPr>
              <a:t> </a:t>
            </a:r>
            <a:r>
              <a:rPr sz="1400" spc="-5" dirty="0">
                <a:solidFill>
                  <a:srgbClr val="FF0000"/>
                </a:solidFill>
                <a:latin typeface="Arial"/>
                <a:cs typeface="Arial"/>
              </a:rPr>
              <a:t>iteration</a:t>
            </a:r>
            <a:endParaRPr sz="1400">
              <a:latin typeface="Arial"/>
              <a:cs typeface="Arial"/>
            </a:endParaRPr>
          </a:p>
        </p:txBody>
      </p:sp>
      <p:sp>
        <p:nvSpPr>
          <p:cNvPr id="11" name="object 11"/>
          <p:cNvSpPr txBox="1"/>
          <p:nvPr/>
        </p:nvSpPr>
        <p:spPr>
          <a:xfrm>
            <a:off x="1609167" y="4557910"/>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grpSp>
        <p:nvGrpSpPr>
          <p:cNvPr id="20" name="Group 19">
            <a:extLst>
              <a:ext uri="{FF2B5EF4-FFF2-40B4-BE49-F238E27FC236}">
                <a16:creationId xmlns:a16="http://schemas.microsoft.com/office/drawing/2014/main" id="{3C46EE1C-4257-5D44-8E3D-AEAB1749D140}"/>
              </a:ext>
            </a:extLst>
          </p:cNvPr>
          <p:cNvGrpSpPr/>
          <p:nvPr/>
        </p:nvGrpSpPr>
        <p:grpSpPr>
          <a:xfrm>
            <a:off x="748081" y="4731647"/>
            <a:ext cx="2301900" cy="452120"/>
            <a:chOff x="1021181" y="3485515"/>
            <a:chExt cx="2301900" cy="452120"/>
          </a:xfrm>
        </p:grpSpPr>
        <p:sp>
          <p:nvSpPr>
            <p:cNvPr id="8" name="object 8"/>
            <p:cNvSpPr/>
            <p:nvPr/>
          </p:nvSpPr>
          <p:spPr>
            <a:xfrm>
              <a:off x="1145184" y="3555746"/>
              <a:ext cx="283845" cy="212090"/>
            </a:xfrm>
            <a:custGeom>
              <a:avLst/>
              <a:gdLst/>
              <a:ahLst/>
              <a:cxnLst/>
              <a:rect l="l" t="t" r="r" b="b"/>
              <a:pathLst>
                <a:path w="283844" h="212089">
                  <a:moveTo>
                    <a:pt x="215747" y="0"/>
                  </a:moveTo>
                  <a:lnTo>
                    <a:pt x="212699" y="8508"/>
                  </a:lnTo>
                  <a:lnTo>
                    <a:pt x="224984" y="13819"/>
                  </a:lnTo>
                  <a:lnTo>
                    <a:pt x="235543" y="21177"/>
                  </a:lnTo>
                  <a:lnTo>
                    <a:pt x="256935" y="55322"/>
                  </a:lnTo>
                  <a:lnTo>
                    <a:pt x="264007" y="104774"/>
                  </a:lnTo>
                  <a:lnTo>
                    <a:pt x="263221" y="123443"/>
                  </a:lnTo>
                  <a:lnTo>
                    <a:pt x="251434" y="169163"/>
                  </a:lnTo>
                  <a:lnTo>
                    <a:pt x="225127" y="197738"/>
                  </a:lnTo>
                  <a:lnTo>
                    <a:pt x="213080" y="203072"/>
                  </a:lnTo>
                  <a:lnTo>
                    <a:pt x="215747" y="211708"/>
                  </a:lnTo>
                  <a:lnTo>
                    <a:pt x="256216" y="187705"/>
                  </a:lnTo>
                  <a:lnTo>
                    <a:pt x="278945" y="143287"/>
                  </a:lnTo>
                  <a:lnTo>
                    <a:pt x="283311" y="105917"/>
                  </a:lnTo>
                  <a:lnTo>
                    <a:pt x="282216" y="86483"/>
                  </a:lnTo>
                  <a:lnTo>
                    <a:pt x="265785" y="37083"/>
                  </a:lnTo>
                  <a:lnTo>
                    <a:pt x="231102" y="5526"/>
                  </a:lnTo>
                  <a:lnTo>
                    <a:pt x="215747" y="0"/>
                  </a:lnTo>
                  <a:close/>
                </a:path>
                <a:path w="283844" h="212089">
                  <a:moveTo>
                    <a:pt x="67525" y="0"/>
                  </a:moveTo>
                  <a:lnTo>
                    <a:pt x="27142" y="24056"/>
                  </a:lnTo>
                  <a:lnTo>
                    <a:pt x="4364" y="68548"/>
                  </a:lnTo>
                  <a:lnTo>
                    <a:pt x="0" y="105917"/>
                  </a:lnTo>
                  <a:lnTo>
                    <a:pt x="1088" y="125352"/>
                  </a:lnTo>
                  <a:lnTo>
                    <a:pt x="17411" y="174751"/>
                  </a:lnTo>
                  <a:lnTo>
                    <a:pt x="52128" y="206184"/>
                  </a:lnTo>
                  <a:lnTo>
                    <a:pt x="67525" y="211708"/>
                  </a:lnTo>
                  <a:lnTo>
                    <a:pt x="70205" y="203072"/>
                  </a:lnTo>
                  <a:lnTo>
                    <a:pt x="58137" y="197738"/>
                  </a:lnTo>
                  <a:lnTo>
                    <a:pt x="47725" y="190309"/>
                  </a:lnTo>
                  <a:lnTo>
                    <a:pt x="26370" y="155638"/>
                  </a:lnTo>
                  <a:lnTo>
                    <a:pt x="19303" y="104774"/>
                  </a:lnTo>
                  <a:lnTo>
                    <a:pt x="20089" y="86703"/>
                  </a:lnTo>
                  <a:lnTo>
                    <a:pt x="31864" y="42037"/>
                  </a:lnTo>
                  <a:lnTo>
                    <a:pt x="58324" y="13819"/>
                  </a:lnTo>
                  <a:lnTo>
                    <a:pt x="70535" y="8508"/>
                  </a:lnTo>
                  <a:lnTo>
                    <a:pt x="67525" y="0"/>
                  </a:lnTo>
                  <a:close/>
                </a:path>
              </a:pathLst>
            </a:custGeom>
            <a:solidFill>
              <a:srgbClr val="000000"/>
            </a:solidFill>
          </p:spPr>
          <p:txBody>
            <a:bodyPr wrap="square" lIns="0" tIns="0" rIns="0" bIns="0" rtlCol="0"/>
            <a:lstStyle/>
            <a:p>
              <a:endParaRPr/>
            </a:p>
          </p:txBody>
        </p:sp>
        <p:sp>
          <p:nvSpPr>
            <p:cNvPr id="9" name="object 9"/>
            <p:cNvSpPr txBox="1"/>
            <p:nvPr/>
          </p:nvSpPr>
          <p:spPr>
            <a:xfrm>
              <a:off x="1021181" y="3485515"/>
              <a:ext cx="676275" cy="299720"/>
            </a:xfrm>
            <a:prstGeom prst="rect">
              <a:avLst/>
            </a:prstGeom>
          </p:spPr>
          <p:txBody>
            <a:bodyPr vert="horz" wrap="square" lIns="0" tIns="12700" rIns="0" bIns="0" rtlCol="0">
              <a:spAutoFit/>
            </a:bodyPr>
            <a:lstStyle/>
            <a:p>
              <a:pPr marL="12700">
                <a:lnSpc>
                  <a:spcPct val="100000"/>
                </a:lnSpc>
                <a:spcBef>
                  <a:spcPts val="100"/>
                </a:spcBef>
                <a:tabLst>
                  <a:tab pos="492125" algn="l"/>
                </a:tabLst>
              </a:pPr>
              <a:r>
                <a:rPr sz="1800" dirty="0">
                  <a:latin typeface="Cambria Math"/>
                  <a:cs typeface="Cambria Math"/>
                </a:rPr>
                <a:t>𝐽 </a:t>
              </a:r>
              <a:r>
                <a:rPr sz="1800" spc="-20" dirty="0">
                  <a:latin typeface="Cambria Math"/>
                  <a:cs typeface="Cambria Math"/>
                </a:rPr>
                <a:t> </a:t>
              </a:r>
              <a:r>
                <a:rPr sz="1800" dirty="0">
                  <a:latin typeface="Cambria Math"/>
                  <a:cs typeface="Cambria Math"/>
                </a:rPr>
                <a:t>𝜃	=</a:t>
              </a:r>
              <a:endParaRPr sz="1800">
                <a:latin typeface="Cambria Math"/>
                <a:cs typeface="Cambria Math"/>
              </a:endParaRPr>
            </a:p>
          </p:txBody>
        </p:sp>
        <p:sp>
          <p:nvSpPr>
            <p:cNvPr id="10" name="object 10"/>
            <p:cNvSpPr/>
            <p:nvPr/>
          </p:nvSpPr>
          <p:spPr>
            <a:xfrm>
              <a:off x="1748408" y="3660647"/>
              <a:ext cx="421005" cy="0"/>
            </a:xfrm>
            <a:custGeom>
              <a:avLst/>
              <a:gdLst/>
              <a:ahLst/>
              <a:cxnLst/>
              <a:rect l="l" t="t" r="r" b="b"/>
              <a:pathLst>
                <a:path w="421005">
                  <a:moveTo>
                    <a:pt x="0" y="0"/>
                  </a:moveTo>
                  <a:lnTo>
                    <a:pt x="420624" y="0"/>
                  </a:lnTo>
                </a:path>
              </a:pathLst>
            </a:custGeom>
            <a:ln w="15239">
              <a:solidFill>
                <a:srgbClr val="000000"/>
              </a:solidFill>
            </a:ln>
          </p:spPr>
          <p:txBody>
            <a:bodyPr wrap="square" lIns="0" tIns="0" rIns="0" bIns="0" rtlCol="0"/>
            <a:lstStyle/>
            <a:p>
              <a:endParaRPr/>
            </a:p>
          </p:txBody>
        </p:sp>
        <p:sp>
          <p:nvSpPr>
            <p:cNvPr id="12" name="object 12"/>
            <p:cNvSpPr txBox="1"/>
            <p:nvPr/>
          </p:nvSpPr>
          <p:spPr>
            <a:xfrm>
              <a:off x="1735963" y="3637915"/>
              <a:ext cx="44640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2 </a:t>
              </a:r>
              <a:r>
                <a:rPr sz="1800" spc="60" dirty="0">
                  <a:latin typeface="Cambria Math"/>
                  <a:cs typeface="Cambria Math"/>
                </a:rPr>
                <a:t>∙</a:t>
              </a:r>
              <a:r>
                <a:rPr sz="1800" spc="-75" dirty="0">
                  <a:latin typeface="Cambria Math"/>
                  <a:cs typeface="Cambria Math"/>
                </a:rPr>
                <a:t> </a:t>
              </a:r>
              <a:r>
                <a:rPr sz="1800" dirty="0">
                  <a:latin typeface="Cambria Math"/>
                  <a:cs typeface="Cambria Math"/>
                </a:rPr>
                <a:t>8</a:t>
              </a:r>
            </a:p>
          </p:txBody>
        </p:sp>
        <p:sp>
          <p:nvSpPr>
            <p:cNvPr id="13" name="object 13"/>
            <p:cNvSpPr txBox="1"/>
            <p:nvPr/>
          </p:nvSpPr>
          <p:spPr>
            <a:xfrm>
              <a:off x="2169286" y="3485515"/>
              <a:ext cx="1153795" cy="299720"/>
            </a:xfrm>
            <a:prstGeom prst="rect">
              <a:avLst/>
            </a:prstGeom>
          </p:spPr>
          <p:txBody>
            <a:bodyPr vert="horz" wrap="square" lIns="0" tIns="12700" rIns="0" bIns="0" rtlCol="0">
              <a:spAutoFit/>
            </a:bodyPr>
            <a:lstStyle/>
            <a:p>
              <a:pPr marL="38100">
                <a:lnSpc>
                  <a:spcPct val="100000"/>
                </a:lnSpc>
                <a:spcBef>
                  <a:spcPts val="100"/>
                </a:spcBef>
              </a:pPr>
              <a:r>
                <a:rPr sz="1800" spc="-5" dirty="0">
                  <a:latin typeface="Cambria Math"/>
                  <a:cs typeface="Cambria Math"/>
                </a:rPr>
                <a:t>Σ(𝜃𝑥 </a:t>
              </a:r>
              <a:r>
                <a:rPr sz="1800" dirty="0">
                  <a:latin typeface="Cambria Math"/>
                  <a:cs typeface="Cambria Math"/>
                </a:rPr>
                <a:t>−</a:t>
              </a:r>
              <a:r>
                <a:rPr sz="1800" spc="15" dirty="0">
                  <a:latin typeface="Cambria Math"/>
                  <a:cs typeface="Cambria Math"/>
                </a:rPr>
                <a:t> </a:t>
              </a:r>
              <a:r>
                <a:rPr sz="1800" spc="25" dirty="0">
                  <a:latin typeface="Cambria Math"/>
                  <a:cs typeface="Cambria Math"/>
                </a:rPr>
                <a:t>𝑦)</a:t>
              </a:r>
              <a:r>
                <a:rPr sz="1950" spc="37" baseline="27777" dirty="0">
                  <a:latin typeface="Cambria Math"/>
                  <a:cs typeface="Cambria Math"/>
                </a:rPr>
                <a:t>2</a:t>
              </a:r>
              <a:endParaRPr sz="1950" baseline="27777">
                <a:latin typeface="Cambria Math"/>
                <a:cs typeface="Cambria Math"/>
              </a:endParaRPr>
            </a:p>
          </p:txBody>
        </p:sp>
      </p:grpSp>
      <p:grpSp>
        <p:nvGrpSpPr>
          <p:cNvPr id="21" name="Group 20">
            <a:extLst>
              <a:ext uri="{FF2B5EF4-FFF2-40B4-BE49-F238E27FC236}">
                <a16:creationId xmlns:a16="http://schemas.microsoft.com/office/drawing/2014/main" id="{05F4CABB-2D47-B648-B239-88CAA1B657BD}"/>
              </a:ext>
            </a:extLst>
          </p:cNvPr>
          <p:cNvGrpSpPr/>
          <p:nvPr/>
        </p:nvGrpSpPr>
        <p:grpSpPr>
          <a:xfrm>
            <a:off x="762711" y="5398523"/>
            <a:ext cx="2552700" cy="897255"/>
            <a:chOff x="1035811" y="4152391"/>
            <a:chExt cx="2552700" cy="897255"/>
          </a:xfrm>
        </p:grpSpPr>
        <p:sp>
          <p:nvSpPr>
            <p:cNvPr id="16" name="object 16"/>
            <p:cNvSpPr/>
            <p:nvPr/>
          </p:nvSpPr>
          <p:spPr>
            <a:xfrm>
              <a:off x="2470911" y="4383913"/>
              <a:ext cx="283210" cy="212090"/>
            </a:xfrm>
            <a:custGeom>
              <a:avLst/>
              <a:gdLst/>
              <a:ahLst/>
              <a:cxnLst/>
              <a:rect l="l" t="t" r="r" b="b"/>
              <a:pathLst>
                <a:path w="283210" h="212089">
                  <a:moveTo>
                    <a:pt x="215645" y="0"/>
                  </a:moveTo>
                  <a:lnTo>
                    <a:pt x="212725" y="8509"/>
                  </a:lnTo>
                  <a:lnTo>
                    <a:pt x="224938" y="13819"/>
                  </a:lnTo>
                  <a:lnTo>
                    <a:pt x="235473" y="21177"/>
                  </a:lnTo>
                  <a:lnTo>
                    <a:pt x="256887" y="55322"/>
                  </a:lnTo>
                  <a:lnTo>
                    <a:pt x="263906" y="104775"/>
                  </a:lnTo>
                  <a:lnTo>
                    <a:pt x="263120" y="123443"/>
                  </a:lnTo>
                  <a:lnTo>
                    <a:pt x="251332" y="169163"/>
                  </a:lnTo>
                  <a:lnTo>
                    <a:pt x="225079" y="197738"/>
                  </a:lnTo>
                  <a:lnTo>
                    <a:pt x="212979" y="203073"/>
                  </a:lnTo>
                  <a:lnTo>
                    <a:pt x="215645" y="211709"/>
                  </a:lnTo>
                  <a:lnTo>
                    <a:pt x="256168" y="187706"/>
                  </a:lnTo>
                  <a:lnTo>
                    <a:pt x="278892" y="143287"/>
                  </a:lnTo>
                  <a:lnTo>
                    <a:pt x="283210" y="105918"/>
                  </a:lnTo>
                  <a:lnTo>
                    <a:pt x="282116" y="86483"/>
                  </a:lnTo>
                  <a:lnTo>
                    <a:pt x="265811" y="37084"/>
                  </a:lnTo>
                  <a:lnTo>
                    <a:pt x="231056" y="5526"/>
                  </a:lnTo>
                  <a:lnTo>
                    <a:pt x="215645" y="0"/>
                  </a:lnTo>
                  <a:close/>
                </a:path>
                <a:path w="283210" h="212089">
                  <a:moveTo>
                    <a:pt x="67437" y="0"/>
                  </a:moveTo>
                  <a:lnTo>
                    <a:pt x="27092" y="24056"/>
                  </a:lnTo>
                  <a:lnTo>
                    <a:pt x="4318" y="68548"/>
                  </a:lnTo>
                  <a:lnTo>
                    <a:pt x="0" y="105918"/>
                  </a:lnTo>
                  <a:lnTo>
                    <a:pt x="1075" y="125352"/>
                  </a:lnTo>
                  <a:lnTo>
                    <a:pt x="17399" y="174751"/>
                  </a:lnTo>
                  <a:lnTo>
                    <a:pt x="52081" y="206184"/>
                  </a:lnTo>
                  <a:lnTo>
                    <a:pt x="67437" y="211709"/>
                  </a:lnTo>
                  <a:lnTo>
                    <a:pt x="70104" y="203073"/>
                  </a:lnTo>
                  <a:lnTo>
                    <a:pt x="58056" y="197738"/>
                  </a:lnTo>
                  <a:lnTo>
                    <a:pt x="47640" y="190309"/>
                  </a:lnTo>
                  <a:lnTo>
                    <a:pt x="26322" y="155638"/>
                  </a:lnTo>
                  <a:lnTo>
                    <a:pt x="19304" y="104775"/>
                  </a:lnTo>
                  <a:lnTo>
                    <a:pt x="20087" y="86703"/>
                  </a:lnTo>
                  <a:lnTo>
                    <a:pt x="31750" y="42037"/>
                  </a:lnTo>
                  <a:lnTo>
                    <a:pt x="58271" y="13819"/>
                  </a:lnTo>
                  <a:lnTo>
                    <a:pt x="70485" y="8509"/>
                  </a:lnTo>
                  <a:lnTo>
                    <a:pt x="67437" y="0"/>
                  </a:lnTo>
                  <a:close/>
                </a:path>
              </a:pathLst>
            </a:custGeom>
            <a:solidFill>
              <a:srgbClr val="000000"/>
            </a:solidFill>
          </p:spPr>
          <p:txBody>
            <a:bodyPr wrap="square" lIns="0" tIns="0" rIns="0" bIns="0" rtlCol="0"/>
            <a:lstStyle/>
            <a:p>
              <a:endParaRPr/>
            </a:p>
          </p:txBody>
        </p:sp>
        <p:sp>
          <p:nvSpPr>
            <p:cNvPr id="17" name="object 17"/>
            <p:cNvSpPr txBox="1"/>
            <p:nvPr/>
          </p:nvSpPr>
          <p:spPr>
            <a:xfrm>
              <a:off x="1035811" y="4152391"/>
              <a:ext cx="2552700" cy="897255"/>
            </a:xfrm>
            <a:prstGeom prst="rect">
              <a:avLst/>
            </a:prstGeom>
          </p:spPr>
          <p:txBody>
            <a:bodyPr vert="horz" wrap="square" lIns="0" tIns="173990" rIns="0" bIns="0" rtlCol="0">
              <a:spAutoFit/>
            </a:bodyPr>
            <a:lstStyle/>
            <a:p>
              <a:pPr marL="38735">
                <a:lnSpc>
                  <a:spcPct val="100000"/>
                </a:lnSpc>
                <a:spcBef>
                  <a:spcPts val="1370"/>
                </a:spcBef>
              </a:pPr>
              <a:r>
                <a:rPr sz="1800" dirty="0">
                  <a:latin typeface="Cambria Math"/>
                  <a:cs typeface="Cambria Math"/>
                </a:rPr>
                <a:t>𝜃 ≔ 𝜃 − 𝜂 </a:t>
              </a:r>
              <a:r>
                <a:rPr sz="1800" spc="60" dirty="0">
                  <a:latin typeface="Cambria Math"/>
                  <a:cs typeface="Cambria Math"/>
                </a:rPr>
                <a:t>∙ </a:t>
              </a:r>
              <a:r>
                <a:rPr sz="1800" spc="-5" dirty="0">
                  <a:latin typeface="Cambria Math"/>
                  <a:cs typeface="Cambria Math"/>
                </a:rPr>
                <a:t>𝐽′</a:t>
              </a:r>
              <a:r>
                <a:rPr sz="1800" spc="250" dirty="0">
                  <a:latin typeface="Cambria Math"/>
                  <a:cs typeface="Cambria Math"/>
                </a:rPr>
                <a:t> </a:t>
              </a:r>
              <a:r>
                <a:rPr sz="1800" dirty="0">
                  <a:latin typeface="Cambria Math"/>
                  <a:cs typeface="Cambria Math"/>
                </a:rPr>
                <a:t>𝜃</a:t>
              </a:r>
            </a:p>
            <a:p>
              <a:pPr marL="12700">
                <a:lnSpc>
                  <a:spcPct val="100000"/>
                </a:lnSpc>
                <a:spcBef>
                  <a:spcPts val="1275"/>
                </a:spcBef>
              </a:pPr>
              <a:r>
                <a:rPr sz="1800" dirty="0">
                  <a:latin typeface="Cambria Math"/>
                  <a:cs typeface="Cambria Math"/>
                </a:rPr>
                <a:t>𝜃 ≔ 𝜃 − 𝜂 </a:t>
              </a:r>
              <a:r>
                <a:rPr sz="1800" spc="60" dirty="0">
                  <a:latin typeface="Cambria Math"/>
                  <a:cs typeface="Cambria Math"/>
                </a:rPr>
                <a:t>∙ </a:t>
              </a:r>
              <a:r>
                <a:rPr sz="1400" dirty="0">
                  <a:latin typeface="Cambria Math"/>
                  <a:cs typeface="Cambria Math"/>
                </a:rPr>
                <a:t>(3.2𝜃 − 6.5) </a:t>
              </a:r>
              <a:r>
                <a:rPr sz="1400" spc="50" dirty="0">
                  <a:latin typeface="Cambria Math"/>
                  <a:cs typeface="Cambria Math"/>
                </a:rPr>
                <a:t>∙</a:t>
              </a:r>
              <a:r>
                <a:rPr sz="1400" spc="-165" dirty="0">
                  <a:latin typeface="Cambria Math"/>
                  <a:cs typeface="Cambria Math"/>
                </a:rPr>
                <a:t> </a:t>
              </a:r>
              <a:r>
                <a:rPr sz="1400" dirty="0">
                  <a:latin typeface="Cambria Math"/>
                  <a:cs typeface="Cambria Math"/>
                </a:rPr>
                <a:t>3.2</a:t>
              </a:r>
            </a:p>
          </p:txBody>
        </p:sp>
      </p:grpSp>
      <p:grpSp>
        <p:nvGrpSpPr>
          <p:cNvPr id="19" name="Group 18">
            <a:extLst>
              <a:ext uri="{FF2B5EF4-FFF2-40B4-BE49-F238E27FC236}">
                <a16:creationId xmlns:a16="http://schemas.microsoft.com/office/drawing/2014/main" id="{4476BF39-31A5-5A48-8846-71680C10006C}"/>
              </a:ext>
            </a:extLst>
          </p:cNvPr>
          <p:cNvGrpSpPr/>
          <p:nvPr/>
        </p:nvGrpSpPr>
        <p:grpSpPr>
          <a:xfrm>
            <a:off x="3568650" y="4755649"/>
            <a:ext cx="1988438" cy="507365"/>
            <a:chOff x="3841750" y="3509517"/>
            <a:chExt cx="1988438" cy="507365"/>
          </a:xfrm>
        </p:grpSpPr>
        <p:sp>
          <p:nvSpPr>
            <p:cNvPr id="14" name="object 14"/>
            <p:cNvSpPr/>
            <p:nvPr/>
          </p:nvSpPr>
          <p:spPr>
            <a:xfrm>
              <a:off x="4020311" y="3579748"/>
              <a:ext cx="283845" cy="212090"/>
            </a:xfrm>
            <a:custGeom>
              <a:avLst/>
              <a:gdLst/>
              <a:ahLst/>
              <a:cxnLst/>
              <a:rect l="l" t="t" r="r" b="b"/>
              <a:pathLst>
                <a:path w="283845" h="212089">
                  <a:moveTo>
                    <a:pt x="215773" y="0"/>
                  </a:moveTo>
                  <a:lnTo>
                    <a:pt x="212725" y="8636"/>
                  </a:lnTo>
                  <a:lnTo>
                    <a:pt x="225010" y="13946"/>
                  </a:lnTo>
                  <a:lnTo>
                    <a:pt x="235569" y="21304"/>
                  </a:lnTo>
                  <a:lnTo>
                    <a:pt x="256960" y="55431"/>
                  </a:lnTo>
                  <a:lnTo>
                    <a:pt x="264033" y="104901"/>
                  </a:lnTo>
                  <a:lnTo>
                    <a:pt x="263247" y="123570"/>
                  </a:lnTo>
                  <a:lnTo>
                    <a:pt x="251460" y="169290"/>
                  </a:lnTo>
                  <a:lnTo>
                    <a:pt x="225153" y="197865"/>
                  </a:lnTo>
                  <a:lnTo>
                    <a:pt x="213105" y="203200"/>
                  </a:lnTo>
                  <a:lnTo>
                    <a:pt x="215773" y="211836"/>
                  </a:lnTo>
                  <a:lnTo>
                    <a:pt x="256242" y="187707"/>
                  </a:lnTo>
                  <a:lnTo>
                    <a:pt x="278971" y="143335"/>
                  </a:lnTo>
                  <a:lnTo>
                    <a:pt x="283337" y="105918"/>
                  </a:lnTo>
                  <a:lnTo>
                    <a:pt x="282241" y="86536"/>
                  </a:lnTo>
                  <a:lnTo>
                    <a:pt x="265811" y="37083"/>
                  </a:lnTo>
                  <a:lnTo>
                    <a:pt x="231128" y="5544"/>
                  </a:lnTo>
                  <a:lnTo>
                    <a:pt x="215773" y="0"/>
                  </a:lnTo>
                  <a:close/>
                </a:path>
                <a:path w="283845" h="212089">
                  <a:moveTo>
                    <a:pt x="67563" y="0"/>
                  </a:moveTo>
                  <a:lnTo>
                    <a:pt x="27166" y="24110"/>
                  </a:lnTo>
                  <a:lnTo>
                    <a:pt x="4381" y="68595"/>
                  </a:lnTo>
                  <a:lnTo>
                    <a:pt x="0" y="105918"/>
                  </a:lnTo>
                  <a:lnTo>
                    <a:pt x="1093" y="125370"/>
                  </a:lnTo>
                  <a:lnTo>
                    <a:pt x="17399" y="174751"/>
                  </a:lnTo>
                  <a:lnTo>
                    <a:pt x="52153" y="206238"/>
                  </a:lnTo>
                  <a:lnTo>
                    <a:pt x="67563" y="211836"/>
                  </a:lnTo>
                  <a:lnTo>
                    <a:pt x="70230" y="203200"/>
                  </a:lnTo>
                  <a:lnTo>
                    <a:pt x="58183" y="197865"/>
                  </a:lnTo>
                  <a:lnTo>
                    <a:pt x="47767" y="190436"/>
                  </a:lnTo>
                  <a:lnTo>
                    <a:pt x="26376" y="155765"/>
                  </a:lnTo>
                  <a:lnTo>
                    <a:pt x="19303" y="104901"/>
                  </a:lnTo>
                  <a:lnTo>
                    <a:pt x="20089" y="86776"/>
                  </a:lnTo>
                  <a:lnTo>
                    <a:pt x="31876" y="42163"/>
                  </a:lnTo>
                  <a:lnTo>
                    <a:pt x="58344" y="13946"/>
                  </a:lnTo>
                  <a:lnTo>
                    <a:pt x="70612" y="8636"/>
                  </a:lnTo>
                  <a:lnTo>
                    <a:pt x="67563" y="0"/>
                  </a:lnTo>
                  <a:close/>
                </a:path>
              </a:pathLst>
            </a:custGeom>
            <a:solidFill>
              <a:srgbClr val="000000"/>
            </a:solidFill>
          </p:spPr>
          <p:txBody>
            <a:bodyPr wrap="square" lIns="0" tIns="0" rIns="0" bIns="0" rtlCol="0"/>
            <a:lstStyle/>
            <a:p>
              <a:endParaRPr/>
            </a:p>
          </p:txBody>
        </p:sp>
        <p:sp>
          <p:nvSpPr>
            <p:cNvPr id="15" name="object 15"/>
            <p:cNvSpPr txBox="1"/>
            <p:nvPr/>
          </p:nvSpPr>
          <p:spPr>
            <a:xfrm>
              <a:off x="3841750" y="3509517"/>
              <a:ext cx="39497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mbria Math"/>
                  <a:cs typeface="Cambria Math"/>
                </a:rPr>
                <a:t>𝐽′</a:t>
              </a:r>
              <a:r>
                <a:rPr sz="1800" spc="260" dirty="0">
                  <a:latin typeface="Cambria Math"/>
                  <a:cs typeface="Cambria Math"/>
                </a:rPr>
                <a:t> </a:t>
              </a:r>
              <a:r>
                <a:rPr sz="1800" dirty="0">
                  <a:latin typeface="Cambria Math"/>
                  <a:cs typeface="Cambria Math"/>
                </a:rPr>
                <a:t>𝜃</a:t>
              </a:r>
              <a:endParaRPr sz="1800">
                <a:latin typeface="Cambria Math"/>
                <a:cs typeface="Cambria Math"/>
              </a:endParaRPr>
            </a:p>
          </p:txBody>
        </p:sp>
        <p:sp>
          <p:nvSpPr>
            <p:cNvPr id="18" name="object 18"/>
            <p:cNvSpPr txBox="1"/>
            <p:nvPr/>
          </p:nvSpPr>
          <p:spPr>
            <a:xfrm>
              <a:off x="4376673" y="3509517"/>
              <a:ext cx="1453515" cy="507365"/>
            </a:xfrm>
            <a:prstGeom prst="rect">
              <a:avLst/>
            </a:prstGeom>
          </p:spPr>
          <p:txBody>
            <a:bodyPr vert="horz" wrap="square" lIns="0" tIns="12700" rIns="0" bIns="0" rtlCol="0">
              <a:spAutoFit/>
            </a:bodyPr>
            <a:lstStyle/>
            <a:p>
              <a:pPr marL="12700">
                <a:lnSpc>
                  <a:spcPts val="2135"/>
                </a:lnSpc>
                <a:spcBef>
                  <a:spcPts val="100"/>
                </a:spcBef>
              </a:pPr>
              <a:r>
                <a:rPr sz="1800" dirty="0">
                  <a:latin typeface="Cambria Math"/>
                  <a:cs typeface="Cambria Math"/>
                </a:rPr>
                <a:t>= (𝜃𝑥 − </a:t>
              </a:r>
              <a:r>
                <a:rPr sz="1800" spc="15" dirty="0">
                  <a:latin typeface="Cambria Math"/>
                  <a:cs typeface="Cambria Math"/>
                </a:rPr>
                <a:t>𝑦) </a:t>
              </a:r>
              <a:r>
                <a:rPr sz="1800" spc="60" dirty="0">
                  <a:latin typeface="Cambria Math"/>
                  <a:cs typeface="Cambria Math"/>
                </a:rPr>
                <a:t>∙</a:t>
              </a:r>
              <a:r>
                <a:rPr sz="1800" spc="85" dirty="0">
                  <a:latin typeface="Cambria Math"/>
                  <a:cs typeface="Cambria Math"/>
                </a:rPr>
                <a:t> </a:t>
              </a:r>
              <a:r>
                <a:rPr sz="1800" dirty="0">
                  <a:latin typeface="Cambria Math"/>
                  <a:cs typeface="Cambria Math"/>
                </a:rPr>
                <a:t>𝑥</a:t>
              </a:r>
              <a:endParaRPr sz="1800">
                <a:latin typeface="Cambria Math"/>
                <a:cs typeface="Cambria Math"/>
              </a:endParaRPr>
            </a:p>
            <a:p>
              <a:pPr marL="438784">
                <a:lnSpc>
                  <a:spcPts val="1655"/>
                </a:lnSpc>
              </a:pPr>
              <a:r>
                <a:rPr sz="1400" dirty="0">
                  <a:solidFill>
                    <a:srgbClr val="8FAADC"/>
                  </a:solidFill>
                  <a:latin typeface="Arial"/>
                  <a:cs typeface="Arial"/>
                </a:rPr>
                <a:t>Specific</a:t>
              </a:r>
              <a:r>
                <a:rPr sz="1400" spc="-70" dirty="0">
                  <a:solidFill>
                    <a:srgbClr val="8FAADC"/>
                  </a:solidFill>
                  <a:latin typeface="Arial"/>
                  <a:cs typeface="Arial"/>
                </a:rPr>
                <a:t> </a:t>
              </a:r>
              <a:r>
                <a:rPr sz="1400" spc="-5" dirty="0">
                  <a:solidFill>
                    <a:srgbClr val="8FAADC"/>
                  </a:solidFill>
                  <a:latin typeface="Arial"/>
                  <a:cs typeface="Arial"/>
                </a:rPr>
                <a:t>x&amp;y</a:t>
              </a:r>
              <a:endParaRPr sz="1400">
                <a:latin typeface="Arial"/>
                <a:cs typeface="Arial"/>
              </a:endParaRPr>
            </a:p>
          </p:txBody>
        </p:sp>
      </p:grpSp>
    </p:spTree>
    <p:extLst>
      <p:ext uri="{BB962C8B-B14F-4D97-AF65-F5344CB8AC3E}">
        <p14:creationId xmlns:p14="http://schemas.microsoft.com/office/powerpoint/2010/main" val="18725614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65098" y="1464026"/>
            <a:ext cx="8076489" cy="2160015"/>
          </a:xfrm>
          <a:prstGeom prst="rect">
            <a:avLst/>
          </a:prstGeom>
        </p:spPr>
        <p:txBody>
          <a:bodyPr vert="horz" wrap="square" lIns="0" tIns="13335" rIns="0" bIns="0" rtlCol="0">
            <a:spAutoFit/>
          </a:bodyPr>
          <a:lstStyle/>
          <a:p>
            <a:pPr marL="102235" indent="-90170">
              <a:lnSpc>
                <a:spcPct val="150000"/>
              </a:lnSpc>
              <a:spcBef>
                <a:spcPts val="105"/>
              </a:spcBef>
              <a:buSzPct val="95000"/>
              <a:buFont typeface="Arial"/>
              <a:buChar char="•"/>
              <a:tabLst>
                <a:tab pos="102870" algn="l"/>
              </a:tabLst>
            </a:pPr>
            <a:r>
              <a:rPr sz="3200" b="1" baseline="1388" dirty="0">
                <a:solidFill>
                  <a:srgbClr val="313131"/>
                </a:solidFill>
                <a:latin typeface="Garamond" panose="02020404030301010803" pitchFamily="18" charset="0"/>
                <a:cs typeface="Arial"/>
              </a:rPr>
              <a:t>Batch gradient descent: </a:t>
            </a:r>
            <a:r>
              <a:rPr sz="3200" spc="7" baseline="1388" dirty="0">
                <a:solidFill>
                  <a:srgbClr val="313131"/>
                </a:solidFill>
                <a:latin typeface="Garamond" panose="02020404030301010803" pitchFamily="18" charset="0"/>
                <a:cs typeface="Arial"/>
              </a:rPr>
              <a:t>Use </a:t>
            </a:r>
            <a:r>
              <a:rPr sz="3200" baseline="1388" dirty="0">
                <a:solidFill>
                  <a:srgbClr val="313131"/>
                </a:solidFill>
                <a:latin typeface="Garamond" panose="02020404030301010803" pitchFamily="18" charset="0"/>
                <a:cs typeface="Arial"/>
              </a:rPr>
              <a:t>all </a:t>
            </a:r>
            <a:r>
              <a:rPr sz="3200" dirty="0">
                <a:solidFill>
                  <a:srgbClr val="FF0000"/>
                </a:solidFill>
                <a:latin typeface="Garamond" panose="02020404030301010803" pitchFamily="18" charset="0"/>
                <a:cs typeface="Arial"/>
              </a:rPr>
              <a:t>m </a:t>
            </a:r>
            <a:r>
              <a:rPr sz="3200" baseline="1388" dirty="0">
                <a:solidFill>
                  <a:srgbClr val="313131"/>
                </a:solidFill>
                <a:latin typeface="Garamond" panose="02020404030301010803" pitchFamily="18" charset="0"/>
                <a:cs typeface="Arial"/>
              </a:rPr>
              <a:t>examples in each</a:t>
            </a:r>
            <a:r>
              <a:rPr sz="3200" spc="-577" baseline="1388" dirty="0">
                <a:solidFill>
                  <a:srgbClr val="313131"/>
                </a:solidFill>
                <a:latin typeface="Garamond" panose="02020404030301010803" pitchFamily="18" charset="0"/>
                <a:cs typeface="Arial"/>
              </a:rPr>
              <a:t> </a:t>
            </a:r>
            <a:r>
              <a:rPr sz="3200" baseline="1388" dirty="0">
                <a:solidFill>
                  <a:srgbClr val="313131"/>
                </a:solidFill>
                <a:latin typeface="Garamond" panose="02020404030301010803" pitchFamily="18" charset="0"/>
                <a:cs typeface="Arial"/>
              </a:rPr>
              <a:t>iteration</a:t>
            </a:r>
            <a:endParaRPr sz="32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200" b="1" baseline="1388" dirty="0">
                <a:solidFill>
                  <a:srgbClr val="313131"/>
                </a:solidFill>
                <a:latin typeface="Garamond" panose="02020404030301010803" pitchFamily="18" charset="0"/>
                <a:cs typeface="Arial"/>
              </a:rPr>
              <a:t>Stochastic gradient descent: </a:t>
            </a:r>
            <a:r>
              <a:rPr sz="3200" spc="7" baseline="1388" dirty="0">
                <a:solidFill>
                  <a:srgbClr val="313131"/>
                </a:solidFill>
                <a:latin typeface="Garamond" panose="02020404030301010803" pitchFamily="18" charset="0"/>
                <a:cs typeface="Arial"/>
              </a:rPr>
              <a:t>Use </a:t>
            </a:r>
            <a:r>
              <a:rPr sz="3200" dirty="0">
                <a:solidFill>
                  <a:srgbClr val="FF0000"/>
                </a:solidFill>
                <a:latin typeface="Garamond" panose="02020404030301010803" pitchFamily="18" charset="0"/>
                <a:cs typeface="Arial"/>
              </a:rPr>
              <a:t>1 </a:t>
            </a:r>
            <a:r>
              <a:rPr sz="3200" baseline="1388" dirty="0">
                <a:solidFill>
                  <a:srgbClr val="313131"/>
                </a:solidFill>
                <a:latin typeface="Garamond" panose="02020404030301010803" pitchFamily="18" charset="0"/>
                <a:cs typeface="Arial"/>
              </a:rPr>
              <a:t>example in each</a:t>
            </a:r>
            <a:r>
              <a:rPr sz="3200" spc="-592" baseline="1388" dirty="0">
                <a:solidFill>
                  <a:srgbClr val="313131"/>
                </a:solidFill>
                <a:latin typeface="Garamond" panose="02020404030301010803" pitchFamily="18" charset="0"/>
                <a:cs typeface="Arial"/>
              </a:rPr>
              <a:t> </a:t>
            </a:r>
            <a:r>
              <a:rPr sz="3200" baseline="1388" dirty="0">
                <a:solidFill>
                  <a:srgbClr val="313131"/>
                </a:solidFill>
                <a:latin typeface="Garamond" panose="02020404030301010803" pitchFamily="18" charset="0"/>
                <a:cs typeface="Arial"/>
              </a:rPr>
              <a:t>iteration</a:t>
            </a:r>
            <a:endParaRPr sz="3200" baseline="1388" dirty="0">
              <a:latin typeface="Garamond" panose="02020404030301010803" pitchFamily="18" charset="0"/>
              <a:cs typeface="Arial"/>
            </a:endParaRPr>
          </a:p>
          <a:p>
            <a:pPr marL="102235" indent="-90170">
              <a:lnSpc>
                <a:spcPct val="150000"/>
              </a:lnSpc>
              <a:buSzPct val="95000"/>
              <a:buFont typeface="Arial"/>
              <a:buChar char="•"/>
              <a:tabLst>
                <a:tab pos="102870" algn="l"/>
              </a:tabLst>
            </a:pPr>
            <a:r>
              <a:rPr sz="3200" b="1" baseline="1388" dirty="0">
                <a:solidFill>
                  <a:srgbClr val="7030A0"/>
                </a:solidFill>
                <a:latin typeface="Garamond" panose="02020404030301010803" pitchFamily="18" charset="0"/>
                <a:cs typeface="Arial"/>
              </a:rPr>
              <a:t>Mini-batch gradient descent: </a:t>
            </a:r>
            <a:r>
              <a:rPr sz="3200" spc="7" baseline="1388" dirty="0">
                <a:solidFill>
                  <a:srgbClr val="313131"/>
                </a:solidFill>
                <a:latin typeface="Garamond" panose="02020404030301010803" pitchFamily="18" charset="0"/>
                <a:cs typeface="Arial"/>
              </a:rPr>
              <a:t>Use </a:t>
            </a:r>
            <a:r>
              <a:rPr sz="3200" dirty="0">
                <a:solidFill>
                  <a:srgbClr val="FF0000"/>
                </a:solidFill>
                <a:latin typeface="Garamond" panose="02020404030301010803" pitchFamily="18" charset="0"/>
                <a:cs typeface="Arial"/>
              </a:rPr>
              <a:t>b </a:t>
            </a:r>
            <a:r>
              <a:rPr sz="3200" baseline="1388" dirty="0">
                <a:solidFill>
                  <a:srgbClr val="313131"/>
                </a:solidFill>
                <a:latin typeface="Garamond" panose="02020404030301010803" pitchFamily="18" charset="0"/>
                <a:cs typeface="Arial"/>
              </a:rPr>
              <a:t>examples in each</a:t>
            </a:r>
            <a:r>
              <a:rPr sz="3200" spc="-30" baseline="1388" dirty="0">
                <a:solidFill>
                  <a:srgbClr val="313131"/>
                </a:solidFill>
                <a:latin typeface="Garamond" panose="02020404030301010803" pitchFamily="18" charset="0"/>
                <a:cs typeface="Arial"/>
              </a:rPr>
              <a:t> </a:t>
            </a:r>
            <a:r>
              <a:rPr sz="3200" baseline="1388" dirty="0">
                <a:solidFill>
                  <a:srgbClr val="313131"/>
                </a:solidFill>
                <a:latin typeface="Garamond" panose="02020404030301010803" pitchFamily="18" charset="0"/>
                <a:cs typeface="Arial"/>
              </a:rPr>
              <a:t>iteration</a:t>
            </a:r>
            <a:endParaRPr sz="3200" baseline="1388" dirty="0">
              <a:latin typeface="Garamond" panose="02020404030301010803" pitchFamily="18" charset="0"/>
              <a:cs typeface="Arial"/>
            </a:endParaRPr>
          </a:p>
        </p:txBody>
      </p:sp>
      <p:sp>
        <p:nvSpPr>
          <p:cNvPr id="3" name="object 3"/>
          <p:cNvSpPr txBox="1">
            <a:spLocks noGrp="1"/>
          </p:cNvSpPr>
          <p:nvPr>
            <p:ph type="title"/>
          </p:nvPr>
        </p:nvSpPr>
        <p:spPr>
          <a:xfrm>
            <a:off x="0" y="0"/>
            <a:ext cx="5663565" cy="551433"/>
          </a:xfrm>
          <a:prstGeom prst="rect">
            <a:avLst/>
          </a:prstGeom>
        </p:spPr>
        <p:txBody>
          <a:bodyPr vert="horz" lIns="91440" tIns="45720" rIns="91440" bIns="45720" rtlCol="0" anchor="t">
            <a:normAutofit fontScale="90000"/>
          </a:bodyPr>
          <a:lstStyle/>
          <a:p>
            <a:r>
              <a:rPr sz="3500" dirty="0">
                <a:solidFill>
                  <a:srgbClr val="FF6700"/>
                </a:solidFill>
                <a:latin typeface="Garamond" panose="02020404030301010803" pitchFamily="18" charset="0"/>
                <a:cs typeface="Times New Roman" pitchFamily="18" charset="0"/>
              </a:rPr>
              <a:t>Gradient Descent Method</a:t>
            </a:r>
          </a:p>
        </p:txBody>
      </p:sp>
      <p:graphicFrame>
        <p:nvGraphicFramePr>
          <p:cNvPr id="4" name="object 4"/>
          <p:cNvGraphicFramePr>
            <a:graphicFrameLocks noGrp="1"/>
          </p:cNvGraphicFramePr>
          <p:nvPr/>
        </p:nvGraphicFramePr>
        <p:xfrm>
          <a:off x="10336031" y="3255445"/>
          <a:ext cx="1571625" cy="3332501"/>
        </p:xfrm>
        <a:graphic>
          <a:graphicData uri="http://schemas.openxmlformats.org/drawingml/2006/table">
            <a:tbl>
              <a:tblPr firstRow="1" bandRow="1">
                <a:tableStyleId>{2D5ABB26-0587-4C30-8999-92F81FD0307C}</a:tableStyleId>
              </a:tblPr>
              <a:tblGrid>
                <a:gridCol w="778510">
                  <a:extLst>
                    <a:ext uri="{9D8B030D-6E8A-4147-A177-3AD203B41FA5}">
                      <a16:colId xmlns:a16="http://schemas.microsoft.com/office/drawing/2014/main" val="20000"/>
                    </a:ext>
                  </a:extLst>
                </a:gridCol>
                <a:gridCol w="793115">
                  <a:extLst>
                    <a:ext uri="{9D8B030D-6E8A-4147-A177-3AD203B41FA5}">
                      <a16:colId xmlns:a16="http://schemas.microsoft.com/office/drawing/2014/main" val="20001"/>
                    </a:ext>
                  </a:extLst>
                </a:gridCol>
              </a:tblGrid>
              <a:tr h="365760">
                <a:tc>
                  <a:txBody>
                    <a:bodyPr/>
                    <a:lstStyle/>
                    <a:p>
                      <a:pPr marL="92075">
                        <a:lnSpc>
                          <a:spcPct val="100000"/>
                        </a:lnSpc>
                        <a:spcBef>
                          <a:spcPts val="245"/>
                        </a:spcBef>
                      </a:pPr>
                      <a:r>
                        <a:rPr sz="1800" b="1" dirty="0">
                          <a:solidFill>
                            <a:srgbClr val="FFFFFF"/>
                          </a:solidFill>
                          <a:latin typeface="Calibri"/>
                          <a:cs typeface="Calibri"/>
                        </a:rPr>
                        <a:t>X</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tc>
                  <a:txBody>
                    <a:bodyPr/>
                    <a:lstStyle/>
                    <a:p>
                      <a:pPr marL="92710">
                        <a:lnSpc>
                          <a:spcPct val="100000"/>
                        </a:lnSpc>
                        <a:spcBef>
                          <a:spcPts val="245"/>
                        </a:spcBef>
                      </a:pPr>
                      <a:r>
                        <a:rPr sz="1800" b="1" dirty="0">
                          <a:solidFill>
                            <a:srgbClr val="FFFFFF"/>
                          </a:solidFill>
                          <a:latin typeface="Calibri"/>
                          <a:cs typeface="Calibri"/>
                        </a:rPr>
                        <a:t>Y</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A4A4A4"/>
                    </a:solidFill>
                  </a:tcPr>
                </a:tc>
                <a:extLst>
                  <a:ext uri="{0D108BD9-81ED-4DB2-BD59-A6C34878D82A}">
                    <a16:rowId xmlns:a16="http://schemas.microsoft.com/office/drawing/2014/main" val="10000"/>
                  </a:ext>
                </a:extLst>
              </a:tr>
              <a:tr h="370839">
                <a:tc>
                  <a:txBody>
                    <a:bodyPr/>
                    <a:lstStyle/>
                    <a:p>
                      <a:pPr marL="92075">
                        <a:lnSpc>
                          <a:spcPct val="100000"/>
                        </a:lnSpc>
                        <a:spcBef>
                          <a:spcPts val="244"/>
                        </a:spcBef>
                      </a:pPr>
                      <a:r>
                        <a:rPr sz="1800" dirty="0">
                          <a:latin typeface="Calibri"/>
                          <a:cs typeface="Calibri"/>
                        </a:rPr>
                        <a:t>2</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4"/>
                        </a:spcBef>
                      </a:pPr>
                      <a:r>
                        <a:rPr sz="1800" dirty="0">
                          <a:latin typeface="Calibri"/>
                          <a:cs typeface="Calibri"/>
                        </a:rPr>
                        <a:t>4</a:t>
                      </a:r>
                      <a:endParaRPr sz="1800">
                        <a:latin typeface="Calibri"/>
                        <a:cs typeface="Calibri"/>
                      </a:endParaRPr>
                    </a:p>
                  </a:txBody>
                  <a:tcPr marL="0" marR="0" marT="31114"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1"/>
                  </a:ext>
                </a:extLst>
              </a:tr>
              <a:tr h="370839">
                <a:tc>
                  <a:txBody>
                    <a:bodyPr/>
                    <a:lstStyle/>
                    <a:p>
                      <a:pPr marL="92075">
                        <a:lnSpc>
                          <a:spcPct val="100000"/>
                        </a:lnSpc>
                        <a:spcBef>
                          <a:spcPts val="245"/>
                        </a:spcBef>
                      </a:pPr>
                      <a:r>
                        <a:rPr sz="1800" dirty="0">
                          <a:latin typeface="Calibri"/>
                          <a:cs typeface="Calibri"/>
                        </a:rPr>
                        <a:t>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dirty="0">
                          <a:latin typeface="Calibri"/>
                          <a:cs typeface="Calibri"/>
                        </a:rPr>
                        <a:t>6</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2"/>
                  </a:ext>
                </a:extLst>
              </a:tr>
              <a:tr h="370840">
                <a:tc>
                  <a:txBody>
                    <a:bodyPr/>
                    <a:lstStyle/>
                    <a:p>
                      <a:pPr marL="92075">
                        <a:lnSpc>
                          <a:spcPct val="100000"/>
                        </a:lnSpc>
                        <a:spcBef>
                          <a:spcPts val="245"/>
                        </a:spcBef>
                      </a:pPr>
                      <a:r>
                        <a:rPr sz="1800" dirty="0">
                          <a:latin typeface="Calibri"/>
                          <a:cs typeface="Calibri"/>
                        </a:rPr>
                        <a:t>4</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dirty="0">
                          <a:latin typeface="Calibri"/>
                          <a:cs typeface="Calibri"/>
                        </a:rPr>
                        <a:t>7.5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3"/>
                  </a:ext>
                </a:extLst>
              </a:tr>
              <a:tr h="370839">
                <a:tc>
                  <a:txBody>
                    <a:bodyPr/>
                    <a:lstStyle/>
                    <a:p>
                      <a:pPr marL="92075">
                        <a:lnSpc>
                          <a:spcPct val="100000"/>
                        </a:lnSpc>
                        <a:spcBef>
                          <a:spcPts val="245"/>
                        </a:spcBef>
                      </a:pPr>
                      <a:r>
                        <a:rPr sz="1800" dirty="0">
                          <a:latin typeface="Calibri"/>
                          <a:cs typeface="Calibri"/>
                        </a:rPr>
                        <a:t>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4"/>
                  </a:ext>
                </a:extLst>
              </a:tr>
              <a:tr h="370840">
                <a:tc>
                  <a:txBody>
                    <a:bodyPr/>
                    <a:lstStyle/>
                    <a:p>
                      <a:pPr marL="92075">
                        <a:lnSpc>
                          <a:spcPct val="100000"/>
                        </a:lnSpc>
                        <a:spcBef>
                          <a:spcPts val="245"/>
                        </a:spcBef>
                      </a:pPr>
                      <a:r>
                        <a:rPr sz="1800" dirty="0">
                          <a:latin typeface="Calibri"/>
                          <a:cs typeface="Calibri"/>
                        </a:rPr>
                        <a:t>3.2</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dirty="0">
                          <a:latin typeface="Calibri"/>
                          <a:cs typeface="Calibri"/>
                        </a:rPr>
                        <a:t>6.5</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5"/>
                  </a:ext>
                </a:extLst>
              </a:tr>
              <a:tr h="370839">
                <a:tc>
                  <a:txBody>
                    <a:bodyPr/>
                    <a:lstStyle/>
                    <a:p>
                      <a:pPr marL="92075">
                        <a:lnSpc>
                          <a:spcPct val="100000"/>
                        </a:lnSpc>
                        <a:spcBef>
                          <a:spcPts val="245"/>
                        </a:spcBef>
                      </a:pPr>
                      <a:r>
                        <a:rPr sz="1800" spc="-5" dirty="0">
                          <a:latin typeface="Calibri"/>
                          <a:cs typeface="Calibri"/>
                        </a:rPr>
                        <a:t>10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6"/>
                  </a:ext>
                </a:extLst>
              </a:tr>
              <a:tr h="370840">
                <a:tc>
                  <a:txBody>
                    <a:bodyPr/>
                    <a:lstStyle/>
                    <a:p>
                      <a:pPr marL="92075">
                        <a:lnSpc>
                          <a:spcPct val="100000"/>
                        </a:lnSpc>
                        <a:spcBef>
                          <a:spcPts val="245"/>
                        </a:spcBef>
                      </a:pPr>
                      <a:r>
                        <a:rPr sz="1800" spc="-5" dirty="0">
                          <a:latin typeface="Calibri"/>
                          <a:cs typeface="Calibri"/>
                        </a:rPr>
                        <a:t>11</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tc>
                  <a:txBody>
                    <a:bodyPr/>
                    <a:lstStyle/>
                    <a:p>
                      <a:pPr marL="92710">
                        <a:lnSpc>
                          <a:spcPct val="100000"/>
                        </a:lnSpc>
                        <a:spcBef>
                          <a:spcPts val="245"/>
                        </a:spcBef>
                      </a:pPr>
                      <a:r>
                        <a:rPr sz="1800" spc="-5" dirty="0">
                          <a:latin typeface="Calibri"/>
                          <a:cs typeface="Calibri"/>
                        </a:rPr>
                        <a:t>23</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0E0E0"/>
                    </a:solidFill>
                  </a:tcPr>
                </a:tc>
                <a:extLst>
                  <a:ext uri="{0D108BD9-81ED-4DB2-BD59-A6C34878D82A}">
                    <a16:rowId xmlns:a16="http://schemas.microsoft.com/office/drawing/2014/main" val="10007"/>
                  </a:ext>
                </a:extLst>
              </a:tr>
              <a:tr h="370865">
                <a:tc>
                  <a:txBody>
                    <a:bodyPr/>
                    <a:lstStyle/>
                    <a:p>
                      <a:pPr marL="92075">
                        <a:lnSpc>
                          <a:spcPct val="100000"/>
                        </a:lnSpc>
                        <a:spcBef>
                          <a:spcPts val="245"/>
                        </a:spcBef>
                      </a:pPr>
                      <a:r>
                        <a:rPr sz="1800" spc="-5" dirty="0">
                          <a:latin typeface="Calibri"/>
                          <a:cs typeface="Calibri"/>
                        </a:rPr>
                        <a:t>20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tc>
                  <a:txBody>
                    <a:bodyPr/>
                    <a:lstStyle/>
                    <a:p>
                      <a:pPr marL="92710">
                        <a:lnSpc>
                          <a:spcPct val="100000"/>
                        </a:lnSpc>
                        <a:spcBef>
                          <a:spcPts val="245"/>
                        </a:spcBef>
                      </a:pPr>
                      <a:r>
                        <a:rPr sz="1800" spc="-5" dirty="0">
                          <a:latin typeface="Calibri"/>
                          <a:cs typeface="Calibri"/>
                        </a:rPr>
                        <a:t>40</a:t>
                      </a:r>
                      <a:endParaRPr sz="1800">
                        <a:latin typeface="Calibri"/>
                        <a:cs typeface="Calibri"/>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FEFEF"/>
                    </a:solidFill>
                  </a:tcPr>
                </a:tc>
                <a:extLst>
                  <a:ext uri="{0D108BD9-81ED-4DB2-BD59-A6C34878D82A}">
                    <a16:rowId xmlns:a16="http://schemas.microsoft.com/office/drawing/2014/main" val="10008"/>
                  </a:ext>
                </a:extLst>
              </a:tr>
            </a:tbl>
          </a:graphicData>
        </a:graphic>
      </p:graphicFrame>
      <p:sp>
        <p:nvSpPr>
          <p:cNvPr id="5" name="object 5"/>
          <p:cNvSpPr/>
          <p:nvPr/>
        </p:nvSpPr>
        <p:spPr>
          <a:xfrm>
            <a:off x="10151372" y="5087929"/>
            <a:ext cx="1953895" cy="451484"/>
          </a:xfrm>
          <a:custGeom>
            <a:avLst/>
            <a:gdLst/>
            <a:ahLst/>
            <a:cxnLst/>
            <a:rect l="l" t="t" r="r" b="b"/>
            <a:pathLst>
              <a:path w="1953895" h="451485">
                <a:moveTo>
                  <a:pt x="0" y="451103"/>
                </a:moveTo>
                <a:lnTo>
                  <a:pt x="1953768" y="451103"/>
                </a:lnTo>
                <a:lnTo>
                  <a:pt x="1953768" y="0"/>
                </a:lnTo>
                <a:lnTo>
                  <a:pt x="0" y="0"/>
                </a:lnTo>
                <a:lnTo>
                  <a:pt x="0" y="451103"/>
                </a:lnTo>
                <a:close/>
              </a:path>
            </a:pathLst>
          </a:custGeom>
          <a:solidFill>
            <a:srgbClr val="F4B083">
              <a:alpha val="41960"/>
            </a:srgbClr>
          </a:solidFill>
        </p:spPr>
        <p:txBody>
          <a:bodyPr wrap="square" lIns="0" tIns="0" rIns="0" bIns="0" rtlCol="0"/>
          <a:lstStyle/>
          <a:p>
            <a:endParaRPr/>
          </a:p>
        </p:txBody>
      </p:sp>
      <p:sp>
        <p:nvSpPr>
          <p:cNvPr id="7" name="object 7"/>
          <p:cNvSpPr/>
          <p:nvPr/>
        </p:nvSpPr>
        <p:spPr>
          <a:xfrm>
            <a:off x="9262754" y="4965755"/>
            <a:ext cx="889635" cy="415290"/>
          </a:xfrm>
          <a:custGeom>
            <a:avLst/>
            <a:gdLst/>
            <a:ahLst/>
            <a:cxnLst/>
            <a:rect l="l" t="t" r="r" b="b"/>
            <a:pathLst>
              <a:path w="889634" h="415289">
                <a:moveTo>
                  <a:pt x="814958" y="338835"/>
                </a:moveTo>
                <a:lnTo>
                  <a:pt x="813427" y="370470"/>
                </a:lnTo>
                <a:lnTo>
                  <a:pt x="826261" y="371220"/>
                </a:lnTo>
                <a:lnTo>
                  <a:pt x="825500" y="383920"/>
                </a:lnTo>
                <a:lnTo>
                  <a:pt x="812776" y="383920"/>
                </a:lnTo>
                <a:lnTo>
                  <a:pt x="811276" y="414908"/>
                </a:lnTo>
                <a:lnTo>
                  <a:pt x="881745" y="383920"/>
                </a:lnTo>
                <a:lnTo>
                  <a:pt x="825500" y="383920"/>
                </a:lnTo>
                <a:lnTo>
                  <a:pt x="812811" y="383188"/>
                </a:lnTo>
                <a:lnTo>
                  <a:pt x="883409" y="383188"/>
                </a:lnTo>
                <a:lnTo>
                  <a:pt x="889253" y="380618"/>
                </a:lnTo>
                <a:lnTo>
                  <a:pt x="814958" y="338835"/>
                </a:lnTo>
                <a:close/>
              </a:path>
              <a:path w="889634" h="415289">
                <a:moveTo>
                  <a:pt x="813427" y="370470"/>
                </a:moveTo>
                <a:lnTo>
                  <a:pt x="812811" y="383188"/>
                </a:lnTo>
                <a:lnTo>
                  <a:pt x="825500" y="383920"/>
                </a:lnTo>
                <a:lnTo>
                  <a:pt x="826261" y="371220"/>
                </a:lnTo>
                <a:lnTo>
                  <a:pt x="813427" y="370470"/>
                </a:lnTo>
                <a:close/>
              </a:path>
              <a:path w="889634" h="415289">
                <a:moveTo>
                  <a:pt x="450458" y="185292"/>
                </a:moveTo>
                <a:lnTo>
                  <a:pt x="437768" y="185292"/>
                </a:lnTo>
                <a:lnTo>
                  <a:pt x="437895" y="186054"/>
                </a:lnTo>
                <a:lnTo>
                  <a:pt x="449198" y="231520"/>
                </a:lnTo>
                <a:lnTo>
                  <a:pt x="478662" y="266953"/>
                </a:lnTo>
                <a:lnTo>
                  <a:pt x="511047" y="291464"/>
                </a:lnTo>
                <a:lnTo>
                  <a:pt x="550926" y="314197"/>
                </a:lnTo>
                <a:lnTo>
                  <a:pt x="597280" y="334517"/>
                </a:lnTo>
                <a:lnTo>
                  <a:pt x="649096" y="352043"/>
                </a:lnTo>
                <a:lnTo>
                  <a:pt x="686180" y="362203"/>
                </a:lnTo>
                <a:lnTo>
                  <a:pt x="724788" y="370712"/>
                </a:lnTo>
                <a:lnTo>
                  <a:pt x="764793" y="377570"/>
                </a:lnTo>
                <a:lnTo>
                  <a:pt x="805687" y="382777"/>
                </a:lnTo>
                <a:lnTo>
                  <a:pt x="812811" y="383188"/>
                </a:lnTo>
                <a:lnTo>
                  <a:pt x="813427" y="370470"/>
                </a:lnTo>
                <a:lnTo>
                  <a:pt x="806703" y="370077"/>
                </a:lnTo>
                <a:lnTo>
                  <a:pt x="807084" y="370077"/>
                </a:lnTo>
                <a:lnTo>
                  <a:pt x="767584" y="365124"/>
                </a:lnTo>
                <a:lnTo>
                  <a:pt x="766826" y="365124"/>
                </a:lnTo>
                <a:lnTo>
                  <a:pt x="727075" y="358266"/>
                </a:lnTo>
                <a:lnTo>
                  <a:pt x="727455" y="358266"/>
                </a:lnTo>
                <a:lnTo>
                  <a:pt x="689549" y="349884"/>
                </a:lnTo>
                <a:lnTo>
                  <a:pt x="689355" y="349884"/>
                </a:lnTo>
                <a:lnTo>
                  <a:pt x="653117" y="339978"/>
                </a:lnTo>
                <a:lnTo>
                  <a:pt x="652906" y="339978"/>
                </a:lnTo>
                <a:lnTo>
                  <a:pt x="618108" y="328675"/>
                </a:lnTo>
                <a:lnTo>
                  <a:pt x="618362" y="328675"/>
                </a:lnTo>
                <a:lnTo>
                  <a:pt x="602196" y="322706"/>
                </a:lnTo>
                <a:lnTo>
                  <a:pt x="601979" y="322706"/>
                </a:lnTo>
                <a:lnTo>
                  <a:pt x="585977" y="316229"/>
                </a:lnTo>
                <a:lnTo>
                  <a:pt x="586231" y="316229"/>
                </a:lnTo>
                <a:lnTo>
                  <a:pt x="571285" y="309752"/>
                </a:lnTo>
                <a:lnTo>
                  <a:pt x="571118" y="309752"/>
                </a:lnTo>
                <a:lnTo>
                  <a:pt x="556398" y="302767"/>
                </a:lnTo>
                <a:lnTo>
                  <a:pt x="542797" y="295655"/>
                </a:lnTo>
                <a:lnTo>
                  <a:pt x="543051" y="295655"/>
                </a:lnTo>
                <a:lnTo>
                  <a:pt x="529843" y="288289"/>
                </a:lnTo>
                <a:lnTo>
                  <a:pt x="517778" y="280796"/>
                </a:lnTo>
                <a:lnTo>
                  <a:pt x="506602" y="273176"/>
                </a:lnTo>
                <a:lnTo>
                  <a:pt x="496773" y="265556"/>
                </a:lnTo>
                <a:lnTo>
                  <a:pt x="487490" y="257682"/>
                </a:lnTo>
                <a:lnTo>
                  <a:pt x="487298" y="257682"/>
                </a:lnTo>
                <a:lnTo>
                  <a:pt x="479176" y="249681"/>
                </a:lnTo>
                <a:lnTo>
                  <a:pt x="479043" y="249681"/>
                </a:lnTo>
                <a:lnTo>
                  <a:pt x="471423" y="241299"/>
                </a:lnTo>
                <a:lnTo>
                  <a:pt x="465200" y="233171"/>
                </a:lnTo>
                <a:lnTo>
                  <a:pt x="460120" y="225043"/>
                </a:lnTo>
                <a:lnTo>
                  <a:pt x="460248" y="225043"/>
                </a:lnTo>
                <a:lnTo>
                  <a:pt x="456501" y="217550"/>
                </a:lnTo>
                <a:lnTo>
                  <a:pt x="456246" y="217071"/>
                </a:lnTo>
                <a:lnTo>
                  <a:pt x="456204" y="216915"/>
                </a:lnTo>
                <a:lnTo>
                  <a:pt x="453543" y="209676"/>
                </a:lnTo>
                <a:lnTo>
                  <a:pt x="453458" y="209502"/>
                </a:lnTo>
                <a:lnTo>
                  <a:pt x="453351" y="208914"/>
                </a:lnTo>
                <a:lnTo>
                  <a:pt x="451805" y="201802"/>
                </a:lnTo>
                <a:lnTo>
                  <a:pt x="451103" y="193039"/>
                </a:lnTo>
                <a:lnTo>
                  <a:pt x="450458" y="185292"/>
                </a:lnTo>
                <a:close/>
              </a:path>
              <a:path w="889634" h="415289">
                <a:moveTo>
                  <a:pt x="766571" y="364997"/>
                </a:moveTo>
                <a:lnTo>
                  <a:pt x="766826" y="365124"/>
                </a:lnTo>
                <a:lnTo>
                  <a:pt x="767584" y="365124"/>
                </a:lnTo>
                <a:lnTo>
                  <a:pt x="766571" y="364997"/>
                </a:lnTo>
                <a:close/>
              </a:path>
              <a:path w="889634" h="415289">
                <a:moveTo>
                  <a:pt x="688975" y="349757"/>
                </a:moveTo>
                <a:lnTo>
                  <a:pt x="689355" y="349884"/>
                </a:lnTo>
                <a:lnTo>
                  <a:pt x="689549" y="349884"/>
                </a:lnTo>
                <a:lnTo>
                  <a:pt x="688975" y="349757"/>
                </a:lnTo>
                <a:close/>
              </a:path>
              <a:path w="889634" h="415289">
                <a:moveTo>
                  <a:pt x="652652" y="339851"/>
                </a:moveTo>
                <a:lnTo>
                  <a:pt x="652906" y="339978"/>
                </a:lnTo>
                <a:lnTo>
                  <a:pt x="653117" y="339978"/>
                </a:lnTo>
                <a:lnTo>
                  <a:pt x="652652" y="339851"/>
                </a:lnTo>
                <a:close/>
              </a:path>
              <a:path w="889634" h="415289">
                <a:moveTo>
                  <a:pt x="601852" y="322579"/>
                </a:moveTo>
                <a:lnTo>
                  <a:pt x="602196" y="322706"/>
                </a:lnTo>
                <a:lnTo>
                  <a:pt x="601852" y="322579"/>
                </a:lnTo>
                <a:close/>
              </a:path>
              <a:path w="889634" h="415289">
                <a:moveTo>
                  <a:pt x="570991" y="309625"/>
                </a:moveTo>
                <a:lnTo>
                  <a:pt x="571285" y="309752"/>
                </a:lnTo>
                <a:lnTo>
                  <a:pt x="570991" y="309625"/>
                </a:lnTo>
                <a:close/>
              </a:path>
              <a:path w="889634" h="415289">
                <a:moveTo>
                  <a:pt x="556506" y="302824"/>
                </a:moveTo>
                <a:lnTo>
                  <a:pt x="556640" y="302894"/>
                </a:lnTo>
                <a:lnTo>
                  <a:pt x="556506" y="302824"/>
                </a:lnTo>
                <a:close/>
              </a:path>
              <a:path w="889634" h="415289">
                <a:moveTo>
                  <a:pt x="556398" y="302767"/>
                </a:moveTo>
                <a:close/>
              </a:path>
              <a:path w="889634" h="415289">
                <a:moveTo>
                  <a:pt x="529892" y="288289"/>
                </a:moveTo>
                <a:lnTo>
                  <a:pt x="530097" y="288416"/>
                </a:lnTo>
                <a:lnTo>
                  <a:pt x="529892" y="288289"/>
                </a:lnTo>
                <a:close/>
              </a:path>
              <a:path w="889634" h="415289">
                <a:moveTo>
                  <a:pt x="517845" y="280796"/>
                </a:moveTo>
                <a:lnTo>
                  <a:pt x="518032" y="280923"/>
                </a:lnTo>
                <a:lnTo>
                  <a:pt x="517845" y="280796"/>
                </a:lnTo>
                <a:close/>
              </a:path>
              <a:path w="889634" h="415289">
                <a:moveTo>
                  <a:pt x="506691" y="273176"/>
                </a:moveTo>
                <a:lnTo>
                  <a:pt x="506856" y="273303"/>
                </a:lnTo>
                <a:lnTo>
                  <a:pt x="506691" y="273176"/>
                </a:lnTo>
                <a:close/>
              </a:path>
              <a:path w="889634" h="415289">
                <a:moveTo>
                  <a:pt x="496442" y="265302"/>
                </a:moveTo>
                <a:lnTo>
                  <a:pt x="496696" y="265556"/>
                </a:lnTo>
                <a:lnTo>
                  <a:pt x="496442" y="265302"/>
                </a:lnTo>
                <a:close/>
              </a:path>
              <a:path w="889634" h="415289">
                <a:moveTo>
                  <a:pt x="487044" y="257301"/>
                </a:moveTo>
                <a:lnTo>
                  <a:pt x="487298" y="257682"/>
                </a:lnTo>
                <a:lnTo>
                  <a:pt x="487490" y="257682"/>
                </a:lnTo>
                <a:lnTo>
                  <a:pt x="487044" y="257301"/>
                </a:lnTo>
                <a:close/>
              </a:path>
              <a:path w="889634" h="415289">
                <a:moveTo>
                  <a:pt x="478789" y="249300"/>
                </a:moveTo>
                <a:lnTo>
                  <a:pt x="479043" y="249681"/>
                </a:lnTo>
                <a:lnTo>
                  <a:pt x="479176" y="249681"/>
                </a:lnTo>
                <a:lnTo>
                  <a:pt x="478789" y="249300"/>
                </a:lnTo>
                <a:close/>
              </a:path>
              <a:path w="889634" h="415289">
                <a:moveTo>
                  <a:pt x="471509" y="241299"/>
                </a:moveTo>
                <a:lnTo>
                  <a:pt x="471804" y="241680"/>
                </a:lnTo>
                <a:lnTo>
                  <a:pt x="471509" y="241299"/>
                </a:lnTo>
                <a:close/>
              </a:path>
              <a:path w="889634" h="415289">
                <a:moveTo>
                  <a:pt x="465523" y="233587"/>
                </a:moveTo>
                <a:close/>
              </a:path>
              <a:path w="889634" h="415289">
                <a:moveTo>
                  <a:pt x="465260" y="233171"/>
                </a:moveTo>
                <a:lnTo>
                  <a:pt x="465523" y="233587"/>
                </a:lnTo>
                <a:lnTo>
                  <a:pt x="465260" y="233171"/>
                </a:lnTo>
                <a:close/>
              </a:path>
              <a:path w="889634" h="415289">
                <a:moveTo>
                  <a:pt x="460248" y="225043"/>
                </a:moveTo>
                <a:lnTo>
                  <a:pt x="460120" y="225043"/>
                </a:lnTo>
                <a:lnTo>
                  <a:pt x="460501" y="225551"/>
                </a:lnTo>
                <a:lnTo>
                  <a:pt x="460248" y="225043"/>
                </a:lnTo>
                <a:close/>
              </a:path>
              <a:path w="889634" h="415289">
                <a:moveTo>
                  <a:pt x="456183" y="216915"/>
                </a:moveTo>
                <a:lnTo>
                  <a:pt x="456437" y="217550"/>
                </a:lnTo>
                <a:lnTo>
                  <a:pt x="456261" y="217071"/>
                </a:lnTo>
                <a:lnTo>
                  <a:pt x="456183" y="216915"/>
                </a:lnTo>
                <a:close/>
              </a:path>
              <a:path w="889634" h="415289">
                <a:moveTo>
                  <a:pt x="456261" y="217071"/>
                </a:moveTo>
                <a:lnTo>
                  <a:pt x="456437" y="217550"/>
                </a:lnTo>
                <a:lnTo>
                  <a:pt x="456261" y="217071"/>
                </a:lnTo>
                <a:close/>
              </a:path>
              <a:path w="889634" h="415289">
                <a:moveTo>
                  <a:pt x="456204" y="216915"/>
                </a:moveTo>
                <a:lnTo>
                  <a:pt x="456261" y="217071"/>
                </a:lnTo>
                <a:lnTo>
                  <a:pt x="456204" y="216915"/>
                </a:lnTo>
                <a:close/>
              </a:path>
              <a:path w="889634" h="415289">
                <a:moveTo>
                  <a:pt x="453262" y="208914"/>
                </a:moveTo>
                <a:lnTo>
                  <a:pt x="453516" y="209676"/>
                </a:lnTo>
                <a:lnTo>
                  <a:pt x="453479" y="209502"/>
                </a:lnTo>
                <a:lnTo>
                  <a:pt x="453262" y="208914"/>
                </a:lnTo>
                <a:close/>
              </a:path>
              <a:path w="889634" h="415289">
                <a:moveTo>
                  <a:pt x="453479" y="209502"/>
                </a:moveTo>
                <a:lnTo>
                  <a:pt x="453516" y="209676"/>
                </a:lnTo>
                <a:lnTo>
                  <a:pt x="453479" y="209502"/>
                </a:lnTo>
                <a:close/>
              </a:path>
              <a:path w="889634" h="415289">
                <a:moveTo>
                  <a:pt x="453351" y="208914"/>
                </a:moveTo>
                <a:lnTo>
                  <a:pt x="453479" y="209502"/>
                </a:lnTo>
                <a:lnTo>
                  <a:pt x="453351" y="208914"/>
                </a:lnTo>
                <a:close/>
              </a:path>
              <a:path w="889634" h="415289">
                <a:moveTo>
                  <a:pt x="451705" y="201345"/>
                </a:moveTo>
                <a:lnTo>
                  <a:pt x="451738" y="201802"/>
                </a:lnTo>
                <a:lnTo>
                  <a:pt x="451705" y="201345"/>
                </a:lnTo>
                <a:close/>
              </a:path>
              <a:path w="889634" h="415289">
                <a:moveTo>
                  <a:pt x="451674" y="200913"/>
                </a:moveTo>
                <a:lnTo>
                  <a:pt x="451705" y="201345"/>
                </a:lnTo>
                <a:lnTo>
                  <a:pt x="451674" y="200913"/>
                </a:lnTo>
                <a:close/>
              </a:path>
              <a:path w="889634" h="415289">
                <a:moveTo>
                  <a:pt x="437788" y="185559"/>
                </a:moveTo>
                <a:lnTo>
                  <a:pt x="437824" y="186054"/>
                </a:lnTo>
                <a:lnTo>
                  <a:pt x="437788" y="185559"/>
                </a:lnTo>
                <a:close/>
              </a:path>
              <a:path w="889634" h="415289">
                <a:moveTo>
                  <a:pt x="448951" y="177291"/>
                </a:moveTo>
                <a:lnTo>
                  <a:pt x="435990" y="177291"/>
                </a:lnTo>
                <a:lnTo>
                  <a:pt x="436244" y="178180"/>
                </a:lnTo>
                <a:lnTo>
                  <a:pt x="437788" y="185559"/>
                </a:lnTo>
                <a:lnTo>
                  <a:pt x="437768" y="185292"/>
                </a:lnTo>
                <a:lnTo>
                  <a:pt x="450458" y="185292"/>
                </a:lnTo>
                <a:lnTo>
                  <a:pt x="450341" y="183895"/>
                </a:lnTo>
                <a:lnTo>
                  <a:pt x="448951" y="177291"/>
                </a:lnTo>
                <a:close/>
              </a:path>
              <a:path w="889634" h="415289">
                <a:moveTo>
                  <a:pt x="436093" y="177761"/>
                </a:moveTo>
                <a:lnTo>
                  <a:pt x="436184" y="178180"/>
                </a:lnTo>
                <a:lnTo>
                  <a:pt x="436093" y="177761"/>
                </a:lnTo>
                <a:close/>
              </a:path>
              <a:path w="889634" h="415289">
                <a:moveTo>
                  <a:pt x="435990" y="177291"/>
                </a:moveTo>
                <a:lnTo>
                  <a:pt x="436093" y="177761"/>
                </a:lnTo>
                <a:lnTo>
                  <a:pt x="436244" y="178180"/>
                </a:lnTo>
                <a:lnTo>
                  <a:pt x="435990" y="177291"/>
                </a:lnTo>
                <a:close/>
              </a:path>
              <a:path w="889634" h="415289">
                <a:moveTo>
                  <a:pt x="446572" y="169417"/>
                </a:moveTo>
                <a:lnTo>
                  <a:pt x="433069" y="169417"/>
                </a:lnTo>
                <a:lnTo>
                  <a:pt x="433323" y="170052"/>
                </a:lnTo>
                <a:lnTo>
                  <a:pt x="436093" y="177761"/>
                </a:lnTo>
                <a:lnTo>
                  <a:pt x="435990" y="177291"/>
                </a:lnTo>
                <a:lnTo>
                  <a:pt x="448951" y="177291"/>
                </a:lnTo>
                <a:lnTo>
                  <a:pt x="448309" y="174243"/>
                </a:lnTo>
                <a:lnTo>
                  <a:pt x="446572" y="169417"/>
                </a:lnTo>
                <a:close/>
              </a:path>
              <a:path w="889634" h="415289">
                <a:moveTo>
                  <a:pt x="433237" y="169879"/>
                </a:moveTo>
                <a:lnTo>
                  <a:pt x="433300" y="170052"/>
                </a:lnTo>
                <a:lnTo>
                  <a:pt x="433237" y="169879"/>
                </a:lnTo>
                <a:close/>
              </a:path>
              <a:path w="889634" h="415289">
                <a:moveTo>
                  <a:pt x="433069" y="169417"/>
                </a:moveTo>
                <a:lnTo>
                  <a:pt x="433237" y="169879"/>
                </a:lnTo>
                <a:lnTo>
                  <a:pt x="433323" y="170052"/>
                </a:lnTo>
                <a:lnTo>
                  <a:pt x="433069" y="169417"/>
                </a:lnTo>
                <a:close/>
              </a:path>
              <a:path w="889634" h="415289">
                <a:moveTo>
                  <a:pt x="439010" y="153415"/>
                </a:moveTo>
                <a:lnTo>
                  <a:pt x="423925" y="153415"/>
                </a:lnTo>
                <a:lnTo>
                  <a:pt x="424306" y="153923"/>
                </a:lnTo>
                <a:lnTo>
                  <a:pt x="429386" y="161924"/>
                </a:lnTo>
                <a:lnTo>
                  <a:pt x="433237" y="169879"/>
                </a:lnTo>
                <a:lnTo>
                  <a:pt x="433069" y="169417"/>
                </a:lnTo>
                <a:lnTo>
                  <a:pt x="446572" y="169417"/>
                </a:lnTo>
                <a:lnTo>
                  <a:pt x="444880" y="164718"/>
                </a:lnTo>
                <a:lnTo>
                  <a:pt x="440308" y="155447"/>
                </a:lnTo>
                <a:lnTo>
                  <a:pt x="439010" y="153415"/>
                </a:lnTo>
                <a:close/>
              </a:path>
              <a:path w="889634" h="415289">
                <a:moveTo>
                  <a:pt x="429005" y="161416"/>
                </a:moveTo>
                <a:lnTo>
                  <a:pt x="429259" y="161924"/>
                </a:lnTo>
                <a:lnTo>
                  <a:pt x="429005" y="161416"/>
                </a:lnTo>
                <a:close/>
              </a:path>
              <a:path w="889634" h="415289">
                <a:moveTo>
                  <a:pt x="423989" y="153514"/>
                </a:moveTo>
                <a:lnTo>
                  <a:pt x="424252" y="153923"/>
                </a:lnTo>
                <a:lnTo>
                  <a:pt x="423989" y="153514"/>
                </a:lnTo>
                <a:close/>
              </a:path>
              <a:path w="889634" h="415289">
                <a:moveTo>
                  <a:pt x="427494" y="137286"/>
                </a:moveTo>
                <a:lnTo>
                  <a:pt x="410463" y="137286"/>
                </a:lnTo>
                <a:lnTo>
                  <a:pt x="410717" y="137540"/>
                </a:lnTo>
                <a:lnTo>
                  <a:pt x="418083" y="145795"/>
                </a:lnTo>
                <a:lnTo>
                  <a:pt x="423989" y="153514"/>
                </a:lnTo>
                <a:lnTo>
                  <a:pt x="439010" y="153415"/>
                </a:lnTo>
                <a:lnTo>
                  <a:pt x="434466" y="146303"/>
                </a:lnTo>
                <a:lnTo>
                  <a:pt x="427494" y="137286"/>
                </a:lnTo>
                <a:close/>
              </a:path>
              <a:path w="889634" h="415289">
                <a:moveTo>
                  <a:pt x="417702" y="145414"/>
                </a:moveTo>
                <a:lnTo>
                  <a:pt x="417998" y="145795"/>
                </a:lnTo>
                <a:lnTo>
                  <a:pt x="417702" y="145414"/>
                </a:lnTo>
                <a:close/>
              </a:path>
              <a:path w="889634" h="415289">
                <a:moveTo>
                  <a:pt x="410533" y="137364"/>
                </a:moveTo>
                <a:lnTo>
                  <a:pt x="410691" y="137540"/>
                </a:lnTo>
                <a:lnTo>
                  <a:pt x="410533" y="137364"/>
                </a:lnTo>
                <a:close/>
              </a:path>
              <a:path w="889634" h="415289">
                <a:moveTo>
                  <a:pt x="420305" y="129285"/>
                </a:moveTo>
                <a:lnTo>
                  <a:pt x="402081" y="129285"/>
                </a:lnTo>
                <a:lnTo>
                  <a:pt x="410533" y="137364"/>
                </a:lnTo>
                <a:lnTo>
                  <a:pt x="427494" y="137286"/>
                </a:lnTo>
                <a:lnTo>
                  <a:pt x="420305" y="129285"/>
                </a:lnTo>
                <a:close/>
              </a:path>
              <a:path w="889634" h="415289">
                <a:moveTo>
                  <a:pt x="403340" y="113664"/>
                </a:moveTo>
                <a:lnTo>
                  <a:pt x="382523" y="113664"/>
                </a:lnTo>
                <a:lnTo>
                  <a:pt x="393064" y="121665"/>
                </a:lnTo>
                <a:lnTo>
                  <a:pt x="402462" y="129666"/>
                </a:lnTo>
                <a:lnTo>
                  <a:pt x="402081" y="129285"/>
                </a:lnTo>
                <a:lnTo>
                  <a:pt x="420305" y="129285"/>
                </a:lnTo>
                <a:lnTo>
                  <a:pt x="419734" y="128650"/>
                </a:lnTo>
                <a:lnTo>
                  <a:pt x="410844" y="120014"/>
                </a:lnTo>
                <a:lnTo>
                  <a:pt x="403340" y="113664"/>
                </a:lnTo>
                <a:close/>
              </a:path>
              <a:path w="889634" h="415289">
                <a:moveTo>
                  <a:pt x="392810" y="121538"/>
                </a:moveTo>
                <a:lnTo>
                  <a:pt x="392961" y="121665"/>
                </a:lnTo>
                <a:lnTo>
                  <a:pt x="392810" y="121538"/>
                </a:lnTo>
                <a:close/>
              </a:path>
              <a:path w="889634" h="415289">
                <a:moveTo>
                  <a:pt x="393348" y="105917"/>
                </a:moveTo>
                <a:lnTo>
                  <a:pt x="371347" y="105917"/>
                </a:lnTo>
                <a:lnTo>
                  <a:pt x="382777" y="113918"/>
                </a:lnTo>
                <a:lnTo>
                  <a:pt x="382523" y="113664"/>
                </a:lnTo>
                <a:lnTo>
                  <a:pt x="403340" y="113664"/>
                </a:lnTo>
                <a:lnTo>
                  <a:pt x="400938" y="111632"/>
                </a:lnTo>
                <a:lnTo>
                  <a:pt x="393348" y="105917"/>
                </a:lnTo>
                <a:close/>
              </a:path>
              <a:path w="889634" h="415289">
                <a:moveTo>
                  <a:pt x="359842" y="84200"/>
                </a:moveTo>
                <a:lnTo>
                  <a:pt x="332739" y="84200"/>
                </a:lnTo>
                <a:lnTo>
                  <a:pt x="346709" y="91312"/>
                </a:lnTo>
                <a:lnTo>
                  <a:pt x="359536" y="98678"/>
                </a:lnTo>
                <a:lnTo>
                  <a:pt x="371601" y="106171"/>
                </a:lnTo>
                <a:lnTo>
                  <a:pt x="371347" y="105917"/>
                </a:lnTo>
                <a:lnTo>
                  <a:pt x="393348" y="105917"/>
                </a:lnTo>
                <a:lnTo>
                  <a:pt x="390143" y="103504"/>
                </a:lnTo>
                <a:lnTo>
                  <a:pt x="378459" y="95376"/>
                </a:lnTo>
                <a:lnTo>
                  <a:pt x="365886" y="87629"/>
                </a:lnTo>
                <a:lnTo>
                  <a:pt x="359842" y="84200"/>
                </a:lnTo>
                <a:close/>
              </a:path>
              <a:path w="889634" h="415289">
                <a:moveTo>
                  <a:pt x="359282" y="98551"/>
                </a:moveTo>
                <a:lnTo>
                  <a:pt x="359488" y="98678"/>
                </a:lnTo>
                <a:lnTo>
                  <a:pt x="359282" y="98551"/>
                </a:lnTo>
                <a:close/>
              </a:path>
              <a:path w="889634" h="415289">
                <a:moveTo>
                  <a:pt x="346455" y="91185"/>
                </a:moveTo>
                <a:lnTo>
                  <a:pt x="346677" y="91312"/>
                </a:lnTo>
                <a:lnTo>
                  <a:pt x="346455" y="91185"/>
                </a:lnTo>
                <a:close/>
              </a:path>
              <a:path w="889634" h="415289">
                <a:moveTo>
                  <a:pt x="346990" y="77215"/>
                </a:moveTo>
                <a:lnTo>
                  <a:pt x="318388" y="77215"/>
                </a:lnTo>
                <a:lnTo>
                  <a:pt x="332866" y="84327"/>
                </a:lnTo>
                <a:lnTo>
                  <a:pt x="359842" y="84200"/>
                </a:lnTo>
                <a:lnTo>
                  <a:pt x="352678" y="80136"/>
                </a:lnTo>
                <a:lnTo>
                  <a:pt x="346990" y="77215"/>
                </a:lnTo>
                <a:close/>
              </a:path>
              <a:path w="889634" h="415289">
                <a:moveTo>
                  <a:pt x="333805" y="70611"/>
                </a:moveTo>
                <a:lnTo>
                  <a:pt x="303275" y="70611"/>
                </a:lnTo>
                <a:lnTo>
                  <a:pt x="318642" y="77342"/>
                </a:lnTo>
                <a:lnTo>
                  <a:pt x="318388" y="77215"/>
                </a:lnTo>
                <a:lnTo>
                  <a:pt x="346990" y="77215"/>
                </a:lnTo>
                <a:lnTo>
                  <a:pt x="338581" y="72897"/>
                </a:lnTo>
                <a:lnTo>
                  <a:pt x="333805" y="70611"/>
                </a:lnTo>
                <a:close/>
              </a:path>
              <a:path w="889634" h="415289">
                <a:moveTo>
                  <a:pt x="306346" y="58165"/>
                </a:moveTo>
                <a:lnTo>
                  <a:pt x="271144" y="58165"/>
                </a:lnTo>
                <a:lnTo>
                  <a:pt x="287654" y="64261"/>
                </a:lnTo>
                <a:lnTo>
                  <a:pt x="303402" y="70738"/>
                </a:lnTo>
                <a:lnTo>
                  <a:pt x="303275" y="70611"/>
                </a:lnTo>
                <a:lnTo>
                  <a:pt x="333805" y="70611"/>
                </a:lnTo>
                <a:lnTo>
                  <a:pt x="323722" y="65785"/>
                </a:lnTo>
                <a:lnTo>
                  <a:pt x="308228" y="58927"/>
                </a:lnTo>
                <a:lnTo>
                  <a:pt x="306346" y="58165"/>
                </a:lnTo>
                <a:close/>
              </a:path>
              <a:path w="889634" h="415289">
                <a:moveTo>
                  <a:pt x="253" y="0"/>
                </a:moveTo>
                <a:lnTo>
                  <a:pt x="0" y="12699"/>
                </a:lnTo>
                <a:lnTo>
                  <a:pt x="41528" y="13715"/>
                </a:lnTo>
                <a:lnTo>
                  <a:pt x="41275" y="13715"/>
                </a:lnTo>
                <a:lnTo>
                  <a:pt x="82550" y="16890"/>
                </a:lnTo>
                <a:lnTo>
                  <a:pt x="82295" y="16890"/>
                </a:lnTo>
                <a:lnTo>
                  <a:pt x="122935" y="21843"/>
                </a:lnTo>
                <a:lnTo>
                  <a:pt x="122554" y="21843"/>
                </a:lnTo>
                <a:lnTo>
                  <a:pt x="162305" y="28701"/>
                </a:lnTo>
                <a:lnTo>
                  <a:pt x="162051" y="28701"/>
                </a:lnTo>
                <a:lnTo>
                  <a:pt x="200405" y="37083"/>
                </a:lnTo>
                <a:lnTo>
                  <a:pt x="200151" y="37083"/>
                </a:lnTo>
                <a:lnTo>
                  <a:pt x="236854" y="46989"/>
                </a:lnTo>
                <a:lnTo>
                  <a:pt x="236600" y="46989"/>
                </a:lnTo>
                <a:lnTo>
                  <a:pt x="271271" y="58292"/>
                </a:lnTo>
                <a:lnTo>
                  <a:pt x="306346" y="58165"/>
                </a:lnTo>
                <a:lnTo>
                  <a:pt x="240410" y="34797"/>
                </a:lnTo>
                <a:lnTo>
                  <a:pt x="203326" y="24764"/>
                </a:lnTo>
                <a:lnTo>
                  <a:pt x="164591" y="16255"/>
                </a:lnTo>
                <a:lnTo>
                  <a:pt x="124586" y="9270"/>
                </a:lnTo>
                <a:lnTo>
                  <a:pt x="83692" y="4190"/>
                </a:lnTo>
                <a:lnTo>
                  <a:pt x="42036" y="1015"/>
                </a:lnTo>
                <a:lnTo>
                  <a:pt x="253" y="0"/>
                </a:lnTo>
                <a:close/>
              </a:path>
            </a:pathLst>
          </a:custGeom>
          <a:solidFill>
            <a:srgbClr val="4471C4"/>
          </a:solidFill>
        </p:spPr>
        <p:txBody>
          <a:bodyPr wrap="square" lIns="0" tIns="0" rIns="0" bIns="0" rtlCol="0"/>
          <a:lstStyle/>
          <a:p>
            <a:endParaRPr/>
          </a:p>
        </p:txBody>
      </p:sp>
      <p:sp>
        <p:nvSpPr>
          <p:cNvPr id="8" name="object 8"/>
          <p:cNvSpPr/>
          <p:nvPr/>
        </p:nvSpPr>
        <p:spPr>
          <a:xfrm>
            <a:off x="10151372" y="4339644"/>
            <a:ext cx="1953895" cy="399415"/>
          </a:xfrm>
          <a:custGeom>
            <a:avLst/>
            <a:gdLst/>
            <a:ahLst/>
            <a:cxnLst/>
            <a:rect l="l" t="t" r="r" b="b"/>
            <a:pathLst>
              <a:path w="1953895" h="399414">
                <a:moveTo>
                  <a:pt x="0" y="399288"/>
                </a:moveTo>
                <a:lnTo>
                  <a:pt x="1953768" y="399288"/>
                </a:lnTo>
                <a:lnTo>
                  <a:pt x="1953768" y="0"/>
                </a:lnTo>
                <a:lnTo>
                  <a:pt x="0" y="0"/>
                </a:lnTo>
                <a:lnTo>
                  <a:pt x="0" y="399288"/>
                </a:lnTo>
                <a:close/>
              </a:path>
            </a:pathLst>
          </a:custGeom>
          <a:solidFill>
            <a:srgbClr val="F4B083">
              <a:alpha val="41960"/>
            </a:srgbClr>
          </a:solidFill>
        </p:spPr>
        <p:txBody>
          <a:bodyPr wrap="square" lIns="0" tIns="0" rIns="0" bIns="0" rtlCol="0"/>
          <a:lstStyle/>
          <a:p>
            <a:endParaRPr/>
          </a:p>
        </p:txBody>
      </p:sp>
      <p:sp>
        <p:nvSpPr>
          <p:cNvPr id="9" name="object 9"/>
          <p:cNvSpPr/>
          <p:nvPr/>
        </p:nvSpPr>
        <p:spPr>
          <a:xfrm>
            <a:off x="9348097" y="4506268"/>
            <a:ext cx="803275" cy="471805"/>
          </a:xfrm>
          <a:custGeom>
            <a:avLst/>
            <a:gdLst/>
            <a:ahLst/>
            <a:cxnLst/>
            <a:rect l="l" t="t" r="r" b="b"/>
            <a:pathLst>
              <a:path w="803275" h="471804">
                <a:moveTo>
                  <a:pt x="110617" y="448182"/>
                </a:moveTo>
                <a:lnTo>
                  <a:pt x="74041" y="454025"/>
                </a:lnTo>
                <a:lnTo>
                  <a:pt x="74295" y="454025"/>
                </a:lnTo>
                <a:lnTo>
                  <a:pt x="55752" y="456056"/>
                </a:lnTo>
                <a:lnTo>
                  <a:pt x="37211" y="457581"/>
                </a:lnTo>
                <a:lnTo>
                  <a:pt x="37465" y="457581"/>
                </a:lnTo>
                <a:lnTo>
                  <a:pt x="18542" y="458596"/>
                </a:lnTo>
                <a:lnTo>
                  <a:pt x="18796" y="458596"/>
                </a:lnTo>
                <a:lnTo>
                  <a:pt x="0" y="458850"/>
                </a:lnTo>
                <a:lnTo>
                  <a:pt x="253" y="471550"/>
                </a:lnTo>
                <a:lnTo>
                  <a:pt x="19050" y="471169"/>
                </a:lnTo>
                <a:lnTo>
                  <a:pt x="38226" y="470281"/>
                </a:lnTo>
                <a:lnTo>
                  <a:pt x="112902" y="460756"/>
                </a:lnTo>
                <a:lnTo>
                  <a:pt x="164699" y="448309"/>
                </a:lnTo>
                <a:lnTo>
                  <a:pt x="110236" y="448309"/>
                </a:lnTo>
                <a:lnTo>
                  <a:pt x="110617" y="448182"/>
                </a:lnTo>
                <a:close/>
              </a:path>
              <a:path w="803275" h="471804">
                <a:moveTo>
                  <a:pt x="218772" y="430656"/>
                </a:moveTo>
                <a:lnTo>
                  <a:pt x="180467" y="430656"/>
                </a:lnTo>
                <a:lnTo>
                  <a:pt x="180086" y="430783"/>
                </a:lnTo>
                <a:lnTo>
                  <a:pt x="145796" y="440435"/>
                </a:lnTo>
                <a:lnTo>
                  <a:pt x="146050" y="440435"/>
                </a:lnTo>
                <a:lnTo>
                  <a:pt x="110236" y="448309"/>
                </a:lnTo>
                <a:lnTo>
                  <a:pt x="164699" y="448309"/>
                </a:lnTo>
                <a:lnTo>
                  <a:pt x="184023" y="442848"/>
                </a:lnTo>
                <a:lnTo>
                  <a:pt x="217550" y="431164"/>
                </a:lnTo>
                <a:lnTo>
                  <a:pt x="218772" y="430656"/>
                </a:lnTo>
                <a:close/>
              </a:path>
              <a:path w="803275" h="471804">
                <a:moveTo>
                  <a:pt x="180379" y="430681"/>
                </a:moveTo>
                <a:lnTo>
                  <a:pt x="180016" y="430783"/>
                </a:lnTo>
                <a:lnTo>
                  <a:pt x="180379" y="430681"/>
                </a:lnTo>
                <a:close/>
              </a:path>
              <a:path w="803275" h="471804">
                <a:moveTo>
                  <a:pt x="246248" y="419226"/>
                </a:moveTo>
                <a:lnTo>
                  <a:pt x="213233" y="419226"/>
                </a:lnTo>
                <a:lnTo>
                  <a:pt x="180379" y="430681"/>
                </a:lnTo>
                <a:lnTo>
                  <a:pt x="218772" y="430656"/>
                </a:lnTo>
                <a:lnTo>
                  <a:pt x="246248" y="419226"/>
                </a:lnTo>
                <a:close/>
              </a:path>
              <a:path w="803275" h="471804">
                <a:moveTo>
                  <a:pt x="272884" y="406400"/>
                </a:moveTo>
                <a:lnTo>
                  <a:pt x="244348" y="406400"/>
                </a:lnTo>
                <a:lnTo>
                  <a:pt x="212851" y="419353"/>
                </a:lnTo>
                <a:lnTo>
                  <a:pt x="213233" y="419226"/>
                </a:lnTo>
                <a:lnTo>
                  <a:pt x="246248" y="419226"/>
                </a:lnTo>
                <a:lnTo>
                  <a:pt x="249300" y="417956"/>
                </a:lnTo>
                <a:lnTo>
                  <a:pt x="264541" y="410717"/>
                </a:lnTo>
                <a:lnTo>
                  <a:pt x="272884" y="406400"/>
                </a:lnTo>
                <a:close/>
              </a:path>
              <a:path w="803275" h="471804">
                <a:moveTo>
                  <a:pt x="258952" y="399288"/>
                </a:moveTo>
                <a:lnTo>
                  <a:pt x="243967" y="406526"/>
                </a:lnTo>
                <a:lnTo>
                  <a:pt x="244348" y="406400"/>
                </a:lnTo>
                <a:lnTo>
                  <a:pt x="272884" y="406400"/>
                </a:lnTo>
                <a:lnTo>
                  <a:pt x="279019" y="403225"/>
                </a:lnTo>
                <a:lnTo>
                  <a:pt x="285840" y="399414"/>
                </a:lnTo>
                <a:lnTo>
                  <a:pt x="258825" y="399414"/>
                </a:lnTo>
                <a:close/>
              </a:path>
              <a:path w="803275" h="471804">
                <a:moveTo>
                  <a:pt x="310621" y="384428"/>
                </a:moveTo>
                <a:lnTo>
                  <a:pt x="286766" y="384428"/>
                </a:lnTo>
                <a:lnTo>
                  <a:pt x="272923" y="392048"/>
                </a:lnTo>
                <a:lnTo>
                  <a:pt x="273176" y="392048"/>
                </a:lnTo>
                <a:lnTo>
                  <a:pt x="258825" y="399414"/>
                </a:lnTo>
                <a:lnTo>
                  <a:pt x="285840" y="399414"/>
                </a:lnTo>
                <a:lnTo>
                  <a:pt x="293116" y="395350"/>
                </a:lnTo>
                <a:lnTo>
                  <a:pt x="306450" y="387222"/>
                </a:lnTo>
                <a:lnTo>
                  <a:pt x="310621" y="384428"/>
                </a:lnTo>
                <a:close/>
              </a:path>
              <a:path w="803275" h="471804">
                <a:moveTo>
                  <a:pt x="322344" y="376427"/>
                </a:moveTo>
                <a:lnTo>
                  <a:pt x="299720" y="376427"/>
                </a:lnTo>
                <a:lnTo>
                  <a:pt x="286512" y="384556"/>
                </a:lnTo>
                <a:lnTo>
                  <a:pt x="286766" y="384428"/>
                </a:lnTo>
                <a:lnTo>
                  <a:pt x="310621" y="384428"/>
                </a:lnTo>
                <a:lnTo>
                  <a:pt x="319150" y="378713"/>
                </a:lnTo>
                <a:lnTo>
                  <a:pt x="322344" y="376427"/>
                </a:lnTo>
                <a:close/>
              </a:path>
              <a:path w="803275" h="471804">
                <a:moveTo>
                  <a:pt x="353847" y="351154"/>
                </a:moveTo>
                <a:lnTo>
                  <a:pt x="334645" y="351154"/>
                </a:lnTo>
                <a:lnTo>
                  <a:pt x="323469" y="360044"/>
                </a:lnTo>
                <a:lnTo>
                  <a:pt x="311912" y="368426"/>
                </a:lnTo>
                <a:lnTo>
                  <a:pt x="299466" y="376554"/>
                </a:lnTo>
                <a:lnTo>
                  <a:pt x="299720" y="376427"/>
                </a:lnTo>
                <a:lnTo>
                  <a:pt x="322344" y="376427"/>
                </a:lnTo>
                <a:lnTo>
                  <a:pt x="331216" y="370077"/>
                </a:lnTo>
                <a:lnTo>
                  <a:pt x="342646" y="360933"/>
                </a:lnTo>
                <a:lnTo>
                  <a:pt x="353187" y="351789"/>
                </a:lnTo>
                <a:lnTo>
                  <a:pt x="353847" y="351154"/>
                </a:lnTo>
                <a:close/>
              </a:path>
              <a:path w="803275" h="471804">
                <a:moveTo>
                  <a:pt x="312039" y="368300"/>
                </a:moveTo>
                <a:lnTo>
                  <a:pt x="311845" y="368426"/>
                </a:lnTo>
                <a:lnTo>
                  <a:pt x="312039" y="368300"/>
                </a:lnTo>
                <a:close/>
              </a:path>
              <a:path w="803275" h="471804">
                <a:moveTo>
                  <a:pt x="323723" y="359790"/>
                </a:moveTo>
                <a:lnTo>
                  <a:pt x="323375" y="360044"/>
                </a:lnTo>
                <a:lnTo>
                  <a:pt x="323723" y="359790"/>
                </a:lnTo>
                <a:close/>
              </a:path>
              <a:path w="803275" h="471804">
                <a:moveTo>
                  <a:pt x="371163" y="333375"/>
                </a:moveTo>
                <a:lnTo>
                  <a:pt x="353949" y="333375"/>
                </a:lnTo>
                <a:lnTo>
                  <a:pt x="344424" y="342645"/>
                </a:lnTo>
                <a:lnTo>
                  <a:pt x="334391" y="351281"/>
                </a:lnTo>
                <a:lnTo>
                  <a:pt x="334645" y="351154"/>
                </a:lnTo>
                <a:lnTo>
                  <a:pt x="353847" y="351154"/>
                </a:lnTo>
                <a:lnTo>
                  <a:pt x="362966" y="342391"/>
                </a:lnTo>
                <a:lnTo>
                  <a:pt x="371163" y="333375"/>
                </a:lnTo>
                <a:close/>
              </a:path>
              <a:path w="803275" h="471804">
                <a:moveTo>
                  <a:pt x="344677" y="342391"/>
                </a:moveTo>
                <a:lnTo>
                  <a:pt x="344384" y="342645"/>
                </a:lnTo>
                <a:lnTo>
                  <a:pt x="344677" y="342391"/>
                </a:lnTo>
                <a:close/>
              </a:path>
              <a:path w="803275" h="471804">
                <a:moveTo>
                  <a:pt x="378626" y="324231"/>
                </a:moveTo>
                <a:lnTo>
                  <a:pt x="362331" y="324231"/>
                </a:lnTo>
                <a:lnTo>
                  <a:pt x="353753" y="333564"/>
                </a:lnTo>
                <a:lnTo>
                  <a:pt x="353949" y="333375"/>
                </a:lnTo>
                <a:lnTo>
                  <a:pt x="371163" y="333375"/>
                </a:lnTo>
                <a:lnTo>
                  <a:pt x="371856" y="332613"/>
                </a:lnTo>
                <a:lnTo>
                  <a:pt x="378626" y="324231"/>
                </a:lnTo>
                <a:close/>
              </a:path>
              <a:path w="803275" h="471804">
                <a:moveTo>
                  <a:pt x="391348" y="305434"/>
                </a:moveTo>
                <a:lnTo>
                  <a:pt x="376427" y="305434"/>
                </a:lnTo>
                <a:lnTo>
                  <a:pt x="369570" y="315213"/>
                </a:lnTo>
                <a:lnTo>
                  <a:pt x="362076" y="324484"/>
                </a:lnTo>
                <a:lnTo>
                  <a:pt x="362331" y="324231"/>
                </a:lnTo>
                <a:lnTo>
                  <a:pt x="378626" y="324231"/>
                </a:lnTo>
                <a:lnTo>
                  <a:pt x="379857" y="322706"/>
                </a:lnTo>
                <a:lnTo>
                  <a:pt x="386969" y="312673"/>
                </a:lnTo>
                <a:lnTo>
                  <a:pt x="391348" y="305434"/>
                </a:lnTo>
                <a:close/>
              </a:path>
              <a:path w="803275" h="471804">
                <a:moveTo>
                  <a:pt x="369824" y="314832"/>
                </a:moveTo>
                <a:lnTo>
                  <a:pt x="369518" y="315213"/>
                </a:lnTo>
                <a:lnTo>
                  <a:pt x="369824" y="314832"/>
                </a:lnTo>
                <a:close/>
              </a:path>
              <a:path w="803275" h="471804">
                <a:moveTo>
                  <a:pt x="396289" y="296037"/>
                </a:moveTo>
                <a:lnTo>
                  <a:pt x="382143" y="296037"/>
                </a:lnTo>
                <a:lnTo>
                  <a:pt x="381889" y="296544"/>
                </a:lnTo>
                <a:lnTo>
                  <a:pt x="376262" y="305670"/>
                </a:lnTo>
                <a:lnTo>
                  <a:pt x="376427" y="305434"/>
                </a:lnTo>
                <a:lnTo>
                  <a:pt x="391348" y="305434"/>
                </a:lnTo>
                <a:lnTo>
                  <a:pt x="393192" y="302387"/>
                </a:lnTo>
                <a:lnTo>
                  <a:pt x="396289" y="296037"/>
                </a:lnTo>
                <a:close/>
              </a:path>
              <a:path w="803275" h="471804">
                <a:moveTo>
                  <a:pt x="382110" y="296089"/>
                </a:moveTo>
                <a:lnTo>
                  <a:pt x="381832" y="296544"/>
                </a:lnTo>
                <a:lnTo>
                  <a:pt x="382110" y="296089"/>
                </a:lnTo>
                <a:close/>
              </a:path>
              <a:path w="803275" h="471804">
                <a:moveTo>
                  <a:pt x="405944" y="267588"/>
                </a:moveTo>
                <a:lnTo>
                  <a:pt x="393065" y="267588"/>
                </a:lnTo>
                <a:lnTo>
                  <a:pt x="392938" y="268223"/>
                </a:lnTo>
                <a:lnTo>
                  <a:pt x="390271" y="277748"/>
                </a:lnTo>
                <a:lnTo>
                  <a:pt x="386588" y="287146"/>
                </a:lnTo>
                <a:lnTo>
                  <a:pt x="382110" y="296089"/>
                </a:lnTo>
                <a:lnTo>
                  <a:pt x="396289" y="296037"/>
                </a:lnTo>
                <a:lnTo>
                  <a:pt x="398272" y="291972"/>
                </a:lnTo>
                <a:lnTo>
                  <a:pt x="402336" y="281431"/>
                </a:lnTo>
                <a:lnTo>
                  <a:pt x="405384" y="270763"/>
                </a:lnTo>
                <a:lnTo>
                  <a:pt x="405944" y="267588"/>
                </a:lnTo>
                <a:close/>
              </a:path>
              <a:path w="803275" h="471804">
                <a:moveTo>
                  <a:pt x="386715" y="286638"/>
                </a:moveTo>
                <a:lnTo>
                  <a:pt x="386467" y="287146"/>
                </a:lnTo>
                <a:lnTo>
                  <a:pt x="386715" y="286638"/>
                </a:lnTo>
                <a:close/>
              </a:path>
              <a:path w="803275" h="471804">
                <a:moveTo>
                  <a:pt x="390398" y="277113"/>
                </a:moveTo>
                <a:lnTo>
                  <a:pt x="390156" y="277748"/>
                </a:lnTo>
                <a:lnTo>
                  <a:pt x="390398" y="277113"/>
                </a:lnTo>
                <a:close/>
              </a:path>
              <a:path w="803275" h="471804">
                <a:moveTo>
                  <a:pt x="393024" y="267736"/>
                </a:moveTo>
                <a:lnTo>
                  <a:pt x="392890" y="268223"/>
                </a:lnTo>
                <a:lnTo>
                  <a:pt x="393024" y="267736"/>
                </a:lnTo>
                <a:close/>
              </a:path>
              <a:path w="803275" h="471804">
                <a:moveTo>
                  <a:pt x="407375" y="258190"/>
                </a:moveTo>
                <a:lnTo>
                  <a:pt x="394716" y="258190"/>
                </a:lnTo>
                <a:lnTo>
                  <a:pt x="393024" y="267736"/>
                </a:lnTo>
                <a:lnTo>
                  <a:pt x="393065" y="267588"/>
                </a:lnTo>
                <a:lnTo>
                  <a:pt x="405944" y="267588"/>
                </a:lnTo>
                <a:lnTo>
                  <a:pt x="407289" y="259969"/>
                </a:lnTo>
                <a:lnTo>
                  <a:pt x="407375" y="258190"/>
                </a:lnTo>
                <a:close/>
              </a:path>
              <a:path w="803275" h="471804">
                <a:moveTo>
                  <a:pt x="726459" y="32617"/>
                </a:moveTo>
                <a:lnTo>
                  <a:pt x="654050" y="45465"/>
                </a:lnTo>
                <a:lnTo>
                  <a:pt x="585470" y="67056"/>
                </a:lnTo>
                <a:lnTo>
                  <a:pt x="538479" y="87375"/>
                </a:lnTo>
                <a:lnTo>
                  <a:pt x="496443" y="110997"/>
                </a:lnTo>
                <a:lnTo>
                  <a:pt x="460375" y="137159"/>
                </a:lnTo>
                <a:lnTo>
                  <a:pt x="431165" y="165607"/>
                </a:lnTo>
                <a:lnTo>
                  <a:pt x="404749" y="206247"/>
                </a:lnTo>
                <a:lnTo>
                  <a:pt x="395175" y="249554"/>
                </a:lnTo>
                <a:lnTo>
                  <a:pt x="394589" y="258825"/>
                </a:lnTo>
                <a:lnTo>
                  <a:pt x="394716" y="258190"/>
                </a:lnTo>
                <a:lnTo>
                  <a:pt x="407375" y="258190"/>
                </a:lnTo>
                <a:lnTo>
                  <a:pt x="407844" y="248792"/>
                </a:lnTo>
                <a:lnTo>
                  <a:pt x="408384" y="240156"/>
                </a:lnTo>
                <a:lnTo>
                  <a:pt x="409971" y="230631"/>
                </a:lnTo>
                <a:lnTo>
                  <a:pt x="410083" y="229996"/>
                </a:lnTo>
                <a:lnTo>
                  <a:pt x="412750" y="220598"/>
                </a:lnTo>
                <a:lnTo>
                  <a:pt x="416433" y="211200"/>
                </a:lnTo>
                <a:lnTo>
                  <a:pt x="420946" y="202183"/>
                </a:lnTo>
                <a:lnTo>
                  <a:pt x="426492" y="192785"/>
                </a:lnTo>
                <a:lnTo>
                  <a:pt x="433143" y="183387"/>
                </a:lnTo>
                <a:lnTo>
                  <a:pt x="440734" y="174116"/>
                </a:lnTo>
                <a:lnTo>
                  <a:pt x="449092" y="164972"/>
                </a:lnTo>
                <a:lnTo>
                  <a:pt x="458597" y="155701"/>
                </a:lnTo>
                <a:lnTo>
                  <a:pt x="468629" y="146812"/>
                </a:lnTo>
                <a:lnTo>
                  <a:pt x="479390" y="138429"/>
                </a:lnTo>
                <a:lnTo>
                  <a:pt x="491109" y="129920"/>
                </a:lnTo>
                <a:lnTo>
                  <a:pt x="503239" y="121792"/>
                </a:lnTo>
                <a:lnTo>
                  <a:pt x="516382" y="113791"/>
                </a:lnTo>
                <a:lnTo>
                  <a:pt x="529874" y="106171"/>
                </a:lnTo>
                <a:lnTo>
                  <a:pt x="544195" y="98806"/>
                </a:lnTo>
                <a:lnTo>
                  <a:pt x="559053" y="91820"/>
                </a:lnTo>
                <a:lnTo>
                  <a:pt x="589867" y="78866"/>
                </a:lnTo>
                <a:lnTo>
                  <a:pt x="622566" y="67563"/>
                </a:lnTo>
                <a:lnTo>
                  <a:pt x="622935" y="67437"/>
                </a:lnTo>
                <a:lnTo>
                  <a:pt x="657225" y="57657"/>
                </a:lnTo>
                <a:lnTo>
                  <a:pt x="657548" y="57657"/>
                </a:lnTo>
                <a:lnTo>
                  <a:pt x="692207" y="50037"/>
                </a:lnTo>
                <a:lnTo>
                  <a:pt x="692785" y="49910"/>
                </a:lnTo>
                <a:lnTo>
                  <a:pt x="693096" y="49910"/>
                </a:lnTo>
                <a:lnTo>
                  <a:pt x="727307" y="45319"/>
                </a:lnTo>
                <a:lnTo>
                  <a:pt x="726459" y="32617"/>
                </a:lnTo>
                <a:close/>
              </a:path>
              <a:path w="803275" h="471804">
                <a:moveTo>
                  <a:pt x="408428" y="239451"/>
                </a:moveTo>
                <a:lnTo>
                  <a:pt x="408304" y="240156"/>
                </a:lnTo>
                <a:lnTo>
                  <a:pt x="408428" y="239451"/>
                </a:lnTo>
                <a:close/>
              </a:path>
              <a:path w="803275" h="471804">
                <a:moveTo>
                  <a:pt x="409998" y="230478"/>
                </a:moveTo>
                <a:lnTo>
                  <a:pt x="409956" y="230631"/>
                </a:lnTo>
                <a:lnTo>
                  <a:pt x="409998" y="230478"/>
                </a:lnTo>
                <a:close/>
              </a:path>
              <a:path w="803275" h="471804">
                <a:moveTo>
                  <a:pt x="410132" y="229996"/>
                </a:moveTo>
                <a:lnTo>
                  <a:pt x="409998" y="230478"/>
                </a:lnTo>
                <a:lnTo>
                  <a:pt x="410132" y="229996"/>
                </a:lnTo>
                <a:close/>
              </a:path>
              <a:path w="803275" h="471804">
                <a:moveTo>
                  <a:pt x="412818" y="220598"/>
                </a:moveTo>
                <a:lnTo>
                  <a:pt x="412623" y="221106"/>
                </a:lnTo>
                <a:lnTo>
                  <a:pt x="412818" y="220598"/>
                </a:lnTo>
                <a:close/>
              </a:path>
              <a:path w="803275" h="471804">
                <a:moveTo>
                  <a:pt x="416553" y="211200"/>
                </a:moveTo>
                <a:lnTo>
                  <a:pt x="416306" y="211708"/>
                </a:lnTo>
                <a:lnTo>
                  <a:pt x="416553" y="211200"/>
                </a:lnTo>
                <a:close/>
              </a:path>
              <a:path w="803275" h="471804">
                <a:moveTo>
                  <a:pt x="421132" y="201802"/>
                </a:moveTo>
                <a:lnTo>
                  <a:pt x="420877" y="202183"/>
                </a:lnTo>
                <a:lnTo>
                  <a:pt x="421132" y="201802"/>
                </a:lnTo>
                <a:close/>
              </a:path>
              <a:path w="803275" h="471804">
                <a:moveTo>
                  <a:pt x="426631" y="192552"/>
                </a:moveTo>
                <a:lnTo>
                  <a:pt x="426466" y="192785"/>
                </a:lnTo>
                <a:lnTo>
                  <a:pt x="426631" y="192552"/>
                </a:lnTo>
                <a:close/>
              </a:path>
              <a:path w="803275" h="471804">
                <a:moveTo>
                  <a:pt x="426736" y="192404"/>
                </a:moveTo>
                <a:lnTo>
                  <a:pt x="426631" y="192552"/>
                </a:lnTo>
                <a:lnTo>
                  <a:pt x="426736" y="192404"/>
                </a:lnTo>
                <a:close/>
              </a:path>
              <a:path w="803275" h="471804">
                <a:moveTo>
                  <a:pt x="433324" y="183133"/>
                </a:moveTo>
                <a:lnTo>
                  <a:pt x="433070" y="183387"/>
                </a:lnTo>
                <a:lnTo>
                  <a:pt x="433324" y="183133"/>
                </a:lnTo>
                <a:close/>
              </a:path>
              <a:path w="803275" h="471804">
                <a:moveTo>
                  <a:pt x="440944" y="173862"/>
                </a:moveTo>
                <a:lnTo>
                  <a:pt x="440690" y="174116"/>
                </a:lnTo>
                <a:lnTo>
                  <a:pt x="440944" y="173862"/>
                </a:lnTo>
                <a:close/>
              </a:path>
              <a:path w="803275" h="471804">
                <a:moveTo>
                  <a:pt x="449267" y="164783"/>
                </a:moveTo>
                <a:lnTo>
                  <a:pt x="449072" y="164972"/>
                </a:lnTo>
                <a:lnTo>
                  <a:pt x="449267" y="164783"/>
                </a:lnTo>
                <a:close/>
              </a:path>
              <a:path w="803275" h="471804">
                <a:moveTo>
                  <a:pt x="458628" y="155701"/>
                </a:moveTo>
                <a:lnTo>
                  <a:pt x="458343" y="155956"/>
                </a:lnTo>
                <a:lnTo>
                  <a:pt x="458628" y="155701"/>
                </a:lnTo>
                <a:close/>
              </a:path>
              <a:path w="803275" h="471804">
                <a:moveTo>
                  <a:pt x="468699" y="146812"/>
                </a:moveTo>
                <a:lnTo>
                  <a:pt x="468375" y="147065"/>
                </a:lnTo>
                <a:lnTo>
                  <a:pt x="468699" y="146812"/>
                </a:lnTo>
                <a:close/>
              </a:path>
              <a:path w="803275" h="471804">
                <a:moveTo>
                  <a:pt x="479551" y="138302"/>
                </a:moveTo>
                <a:lnTo>
                  <a:pt x="479298" y="138429"/>
                </a:lnTo>
                <a:lnTo>
                  <a:pt x="479551" y="138302"/>
                </a:lnTo>
                <a:close/>
              </a:path>
              <a:path w="803275" h="471804">
                <a:moveTo>
                  <a:pt x="491170" y="129920"/>
                </a:moveTo>
                <a:lnTo>
                  <a:pt x="490982" y="130047"/>
                </a:lnTo>
                <a:lnTo>
                  <a:pt x="491170" y="129920"/>
                </a:lnTo>
                <a:close/>
              </a:path>
              <a:path w="803275" h="471804">
                <a:moveTo>
                  <a:pt x="503427" y="121665"/>
                </a:moveTo>
                <a:lnTo>
                  <a:pt x="503174" y="121792"/>
                </a:lnTo>
                <a:lnTo>
                  <a:pt x="503427" y="121665"/>
                </a:lnTo>
                <a:close/>
              </a:path>
              <a:path w="803275" h="471804">
                <a:moveTo>
                  <a:pt x="516478" y="113791"/>
                </a:moveTo>
                <a:lnTo>
                  <a:pt x="516254" y="113918"/>
                </a:lnTo>
                <a:lnTo>
                  <a:pt x="516478" y="113791"/>
                </a:lnTo>
                <a:close/>
              </a:path>
              <a:path w="803275" h="471804">
                <a:moveTo>
                  <a:pt x="530098" y="106044"/>
                </a:moveTo>
                <a:lnTo>
                  <a:pt x="529844" y="106171"/>
                </a:lnTo>
                <a:lnTo>
                  <a:pt x="530098" y="106044"/>
                </a:lnTo>
                <a:close/>
              </a:path>
              <a:path w="803275" h="471804">
                <a:moveTo>
                  <a:pt x="559101" y="91820"/>
                </a:moveTo>
                <a:lnTo>
                  <a:pt x="558800" y="91947"/>
                </a:lnTo>
                <a:lnTo>
                  <a:pt x="559101" y="91820"/>
                </a:lnTo>
                <a:close/>
              </a:path>
              <a:path w="803275" h="471804">
                <a:moveTo>
                  <a:pt x="590169" y="78739"/>
                </a:moveTo>
                <a:lnTo>
                  <a:pt x="589788" y="78866"/>
                </a:lnTo>
                <a:lnTo>
                  <a:pt x="590169" y="78739"/>
                </a:lnTo>
                <a:close/>
              </a:path>
              <a:path w="803275" h="471804">
                <a:moveTo>
                  <a:pt x="798056" y="30987"/>
                </a:moveTo>
                <a:lnTo>
                  <a:pt x="738632" y="30987"/>
                </a:lnTo>
                <a:lnTo>
                  <a:pt x="740410" y="43560"/>
                </a:lnTo>
                <a:lnTo>
                  <a:pt x="727307" y="45319"/>
                </a:lnTo>
                <a:lnTo>
                  <a:pt x="729361" y="76072"/>
                </a:lnTo>
                <a:lnTo>
                  <a:pt x="802894" y="33019"/>
                </a:lnTo>
                <a:lnTo>
                  <a:pt x="798056" y="30987"/>
                </a:lnTo>
                <a:close/>
              </a:path>
              <a:path w="803275" h="471804">
                <a:moveTo>
                  <a:pt x="622998" y="67437"/>
                </a:moveTo>
                <a:lnTo>
                  <a:pt x="622628" y="67542"/>
                </a:lnTo>
                <a:lnTo>
                  <a:pt x="622998" y="67437"/>
                </a:lnTo>
                <a:close/>
              </a:path>
              <a:path w="803275" h="471804">
                <a:moveTo>
                  <a:pt x="657548" y="57657"/>
                </a:moveTo>
                <a:lnTo>
                  <a:pt x="657225" y="57657"/>
                </a:lnTo>
                <a:lnTo>
                  <a:pt x="656971" y="57784"/>
                </a:lnTo>
                <a:lnTo>
                  <a:pt x="657548" y="57657"/>
                </a:lnTo>
                <a:close/>
              </a:path>
              <a:path w="803275" h="471804">
                <a:moveTo>
                  <a:pt x="693096" y="49910"/>
                </a:moveTo>
                <a:lnTo>
                  <a:pt x="692785" y="49910"/>
                </a:lnTo>
                <a:lnTo>
                  <a:pt x="692297" y="50018"/>
                </a:lnTo>
                <a:lnTo>
                  <a:pt x="693096" y="49910"/>
                </a:lnTo>
                <a:close/>
              </a:path>
              <a:path w="803275" h="471804">
                <a:moveTo>
                  <a:pt x="738632" y="30987"/>
                </a:moveTo>
                <a:lnTo>
                  <a:pt x="726459" y="32617"/>
                </a:lnTo>
                <a:lnTo>
                  <a:pt x="727307" y="45319"/>
                </a:lnTo>
                <a:lnTo>
                  <a:pt x="740410" y="43560"/>
                </a:lnTo>
                <a:lnTo>
                  <a:pt x="738632" y="30987"/>
                </a:lnTo>
                <a:close/>
              </a:path>
              <a:path w="803275" h="471804">
                <a:moveTo>
                  <a:pt x="724281" y="0"/>
                </a:moveTo>
                <a:lnTo>
                  <a:pt x="726459" y="32617"/>
                </a:lnTo>
                <a:lnTo>
                  <a:pt x="738632" y="30987"/>
                </a:lnTo>
                <a:lnTo>
                  <a:pt x="798056" y="30987"/>
                </a:lnTo>
                <a:lnTo>
                  <a:pt x="724281" y="0"/>
                </a:lnTo>
                <a:close/>
              </a:path>
            </a:pathLst>
          </a:custGeom>
          <a:solidFill>
            <a:srgbClr val="4471C4"/>
          </a:solidFill>
        </p:spPr>
        <p:txBody>
          <a:bodyPr wrap="square" lIns="0" tIns="0" rIns="0" bIns="0" rtlCol="0"/>
          <a:lstStyle/>
          <a:p>
            <a:endParaRPr/>
          </a:p>
        </p:txBody>
      </p:sp>
      <p:grpSp>
        <p:nvGrpSpPr>
          <p:cNvPr id="30" name="Group 29">
            <a:extLst>
              <a:ext uri="{FF2B5EF4-FFF2-40B4-BE49-F238E27FC236}">
                <a16:creationId xmlns:a16="http://schemas.microsoft.com/office/drawing/2014/main" id="{ED1187D2-140F-6D45-9D48-85CD63E96276}"/>
              </a:ext>
            </a:extLst>
          </p:cNvPr>
          <p:cNvGrpSpPr/>
          <p:nvPr/>
        </p:nvGrpSpPr>
        <p:grpSpPr>
          <a:xfrm>
            <a:off x="816943" y="4440620"/>
            <a:ext cx="2301900" cy="625857"/>
            <a:chOff x="1021181" y="3311778"/>
            <a:chExt cx="2301900" cy="625857"/>
          </a:xfrm>
        </p:grpSpPr>
        <p:sp>
          <p:nvSpPr>
            <p:cNvPr id="10" name="object 10"/>
            <p:cNvSpPr/>
            <p:nvPr/>
          </p:nvSpPr>
          <p:spPr>
            <a:xfrm>
              <a:off x="1145184" y="3555746"/>
              <a:ext cx="283845" cy="212090"/>
            </a:xfrm>
            <a:custGeom>
              <a:avLst/>
              <a:gdLst/>
              <a:ahLst/>
              <a:cxnLst/>
              <a:rect l="l" t="t" r="r" b="b"/>
              <a:pathLst>
                <a:path w="283844" h="212089">
                  <a:moveTo>
                    <a:pt x="215747" y="0"/>
                  </a:moveTo>
                  <a:lnTo>
                    <a:pt x="212699" y="8508"/>
                  </a:lnTo>
                  <a:lnTo>
                    <a:pt x="224984" y="13819"/>
                  </a:lnTo>
                  <a:lnTo>
                    <a:pt x="235543" y="21177"/>
                  </a:lnTo>
                  <a:lnTo>
                    <a:pt x="256935" y="55322"/>
                  </a:lnTo>
                  <a:lnTo>
                    <a:pt x="264007" y="104774"/>
                  </a:lnTo>
                  <a:lnTo>
                    <a:pt x="263221" y="123443"/>
                  </a:lnTo>
                  <a:lnTo>
                    <a:pt x="251434" y="169163"/>
                  </a:lnTo>
                  <a:lnTo>
                    <a:pt x="225127" y="197738"/>
                  </a:lnTo>
                  <a:lnTo>
                    <a:pt x="213080" y="203072"/>
                  </a:lnTo>
                  <a:lnTo>
                    <a:pt x="215747" y="211708"/>
                  </a:lnTo>
                  <a:lnTo>
                    <a:pt x="256216" y="187705"/>
                  </a:lnTo>
                  <a:lnTo>
                    <a:pt x="278945" y="143287"/>
                  </a:lnTo>
                  <a:lnTo>
                    <a:pt x="283311" y="105917"/>
                  </a:lnTo>
                  <a:lnTo>
                    <a:pt x="282216" y="86483"/>
                  </a:lnTo>
                  <a:lnTo>
                    <a:pt x="265785" y="37083"/>
                  </a:lnTo>
                  <a:lnTo>
                    <a:pt x="231102" y="5526"/>
                  </a:lnTo>
                  <a:lnTo>
                    <a:pt x="215747" y="0"/>
                  </a:lnTo>
                  <a:close/>
                </a:path>
                <a:path w="283844" h="212089">
                  <a:moveTo>
                    <a:pt x="67525" y="0"/>
                  </a:moveTo>
                  <a:lnTo>
                    <a:pt x="27142" y="24056"/>
                  </a:lnTo>
                  <a:lnTo>
                    <a:pt x="4364" y="68548"/>
                  </a:lnTo>
                  <a:lnTo>
                    <a:pt x="0" y="105917"/>
                  </a:lnTo>
                  <a:lnTo>
                    <a:pt x="1088" y="125352"/>
                  </a:lnTo>
                  <a:lnTo>
                    <a:pt x="17411" y="174751"/>
                  </a:lnTo>
                  <a:lnTo>
                    <a:pt x="52128" y="206184"/>
                  </a:lnTo>
                  <a:lnTo>
                    <a:pt x="67525" y="211708"/>
                  </a:lnTo>
                  <a:lnTo>
                    <a:pt x="70205" y="203072"/>
                  </a:lnTo>
                  <a:lnTo>
                    <a:pt x="58137" y="197738"/>
                  </a:lnTo>
                  <a:lnTo>
                    <a:pt x="47725" y="190309"/>
                  </a:lnTo>
                  <a:lnTo>
                    <a:pt x="26370" y="155638"/>
                  </a:lnTo>
                  <a:lnTo>
                    <a:pt x="19303" y="104774"/>
                  </a:lnTo>
                  <a:lnTo>
                    <a:pt x="20089" y="86703"/>
                  </a:lnTo>
                  <a:lnTo>
                    <a:pt x="31864" y="42037"/>
                  </a:lnTo>
                  <a:lnTo>
                    <a:pt x="58324" y="13819"/>
                  </a:lnTo>
                  <a:lnTo>
                    <a:pt x="70535" y="8508"/>
                  </a:lnTo>
                  <a:lnTo>
                    <a:pt x="67525" y="0"/>
                  </a:lnTo>
                  <a:close/>
                </a:path>
              </a:pathLst>
            </a:custGeom>
            <a:solidFill>
              <a:srgbClr val="000000"/>
            </a:solidFill>
          </p:spPr>
          <p:txBody>
            <a:bodyPr wrap="square" lIns="0" tIns="0" rIns="0" bIns="0" rtlCol="0"/>
            <a:lstStyle/>
            <a:p>
              <a:endParaRPr/>
            </a:p>
          </p:txBody>
        </p:sp>
        <p:sp>
          <p:nvSpPr>
            <p:cNvPr id="11" name="object 11"/>
            <p:cNvSpPr txBox="1"/>
            <p:nvPr/>
          </p:nvSpPr>
          <p:spPr>
            <a:xfrm>
              <a:off x="1021181" y="3485515"/>
              <a:ext cx="676275" cy="299720"/>
            </a:xfrm>
            <a:prstGeom prst="rect">
              <a:avLst/>
            </a:prstGeom>
          </p:spPr>
          <p:txBody>
            <a:bodyPr vert="horz" wrap="square" lIns="0" tIns="12700" rIns="0" bIns="0" rtlCol="0">
              <a:spAutoFit/>
            </a:bodyPr>
            <a:lstStyle/>
            <a:p>
              <a:pPr marL="12700">
                <a:lnSpc>
                  <a:spcPct val="100000"/>
                </a:lnSpc>
                <a:spcBef>
                  <a:spcPts val="100"/>
                </a:spcBef>
                <a:tabLst>
                  <a:tab pos="492125" algn="l"/>
                </a:tabLst>
              </a:pPr>
              <a:r>
                <a:rPr sz="1800" dirty="0">
                  <a:latin typeface="Cambria Math"/>
                  <a:cs typeface="Cambria Math"/>
                </a:rPr>
                <a:t>𝐽 </a:t>
              </a:r>
              <a:r>
                <a:rPr sz="1800" spc="-20" dirty="0">
                  <a:latin typeface="Cambria Math"/>
                  <a:cs typeface="Cambria Math"/>
                </a:rPr>
                <a:t> </a:t>
              </a:r>
              <a:r>
                <a:rPr sz="1800" dirty="0">
                  <a:latin typeface="Cambria Math"/>
                  <a:cs typeface="Cambria Math"/>
                </a:rPr>
                <a:t>𝜃	=</a:t>
              </a:r>
              <a:endParaRPr sz="1800">
                <a:latin typeface="Cambria Math"/>
                <a:cs typeface="Cambria Math"/>
              </a:endParaRPr>
            </a:p>
          </p:txBody>
        </p:sp>
        <p:sp>
          <p:nvSpPr>
            <p:cNvPr id="12" name="object 12"/>
            <p:cNvSpPr/>
            <p:nvPr/>
          </p:nvSpPr>
          <p:spPr>
            <a:xfrm>
              <a:off x="1748408" y="3660647"/>
              <a:ext cx="421005" cy="0"/>
            </a:xfrm>
            <a:custGeom>
              <a:avLst/>
              <a:gdLst/>
              <a:ahLst/>
              <a:cxnLst/>
              <a:rect l="l" t="t" r="r" b="b"/>
              <a:pathLst>
                <a:path w="421005">
                  <a:moveTo>
                    <a:pt x="0" y="0"/>
                  </a:moveTo>
                  <a:lnTo>
                    <a:pt x="420624" y="0"/>
                  </a:lnTo>
                </a:path>
              </a:pathLst>
            </a:custGeom>
            <a:ln w="15239">
              <a:solidFill>
                <a:srgbClr val="000000"/>
              </a:solidFill>
            </a:ln>
          </p:spPr>
          <p:txBody>
            <a:bodyPr wrap="square" lIns="0" tIns="0" rIns="0" bIns="0" rtlCol="0"/>
            <a:lstStyle/>
            <a:p>
              <a:endParaRPr/>
            </a:p>
          </p:txBody>
        </p:sp>
        <p:sp>
          <p:nvSpPr>
            <p:cNvPr id="13" name="object 13"/>
            <p:cNvSpPr txBox="1"/>
            <p:nvPr/>
          </p:nvSpPr>
          <p:spPr>
            <a:xfrm>
              <a:off x="1882267" y="3311778"/>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14" name="object 14"/>
            <p:cNvSpPr txBox="1"/>
            <p:nvPr/>
          </p:nvSpPr>
          <p:spPr>
            <a:xfrm>
              <a:off x="1735963" y="3637915"/>
              <a:ext cx="44640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2 </a:t>
              </a:r>
              <a:r>
                <a:rPr sz="1800" spc="60" dirty="0">
                  <a:latin typeface="Cambria Math"/>
                  <a:cs typeface="Cambria Math"/>
                </a:rPr>
                <a:t>∙</a:t>
              </a:r>
              <a:r>
                <a:rPr sz="1800" spc="-75" dirty="0">
                  <a:latin typeface="Cambria Math"/>
                  <a:cs typeface="Cambria Math"/>
                </a:rPr>
                <a:t> </a:t>
              </a:r>
              <a:r>
                <a:rPr sz="1800" dirty="0">
                  <a:latin typeface="Cambria Math"/>
                  <a:cs typeface="Cambria Math"/>
                </a:rPr>
                <a:t>8</a:t>
              </a:r>
              <a:endParaRPr sz="1800">
                <a:latin typeface="Cambria Math"/>
                <a:cs typeface="Cambria Math"/>
              </a:endParaRPr>
            </a:p>
          </p:txBody>
        </p:sp>
        <p:sp>
          <p:nvSpPr>
            <p:cNvPr id="15" name="object 15"/>
            <p:cNvSpPr txBox="1"/>
            <p:nvPr/>
          </p:nvSpPr>
          <p:spPr>
            <a:xfrm>
              <a:off x="2169286" y="3485515"/>
              <a:ext cx="1153795" cy="299720"/>
            </a:xfrm>
            <a:prstGeom prst="rect">
              <a:avLst/>
            </a:prstGeom>
          </p:spPr>
          <p:txBody>
            <a:bodyPr vert="horz" wrap="square" lIns="0" tIns="12700" rIns="0" bIns="0" rtlCol="0">
              <a:spAutoFit/>
            </a:bodyPr>
            <a:lstStyle/>
            <a:p>
              <a:pPr marL="38100">
                <a:lnSpc>
                  <a:spcPct val="100000"/>
                </a:lnSpc>
                <a:spcBef>
                  <a:spcPts val="100"/>
                </a:spcBef>
              </a:pPr>
              <a:r>
                <a:rPr sz="1800" spc="-5" dirty="0">
                  <a:latin typeface="Cambria Math"/>
                  <a:cs typeface="Cambria Math"/>
                </a:rPr>
                <a:t>Σ(𝜃𝑥 </a:t>
              </a:r>
              <a:r>
                <a:rPr sz="1800" dirty="0">
                  <a:latin typeface="Cambria Math"/>
                  <a:cs typeface="Cambria Math"/>
                </a:rPr>
                <a:t>−</a:t>
              </a:r>
              <a:r>
                <a:rPr sz="1800" spc="15" dirty="0">
                  <a:latin typeface="Cambria Math"/>
                  <a:cs typeface="Cambria Math"/>
                </a:rPr>
                <a:t> </a:t>
              </a:r>
              <a:r>
                <a:rPr sz="1800" spc="25" dirty="0">
                  <a:latin typeface="Cambria Math"/>
                  <a:cs typeface="Cambria Math"/>
                </a:rPr>
                <a:t>𝑦)</a:t>
              </a:r>
              <a:r>
                <a:rPr sz="1950" spc="37" baseline="27777" dirty="0">
                  <a:latin typeface="Cambria Math"/>
                  <a:cs typeface="Cambria Math"/>
                </a:rPr>
                <a:t>2</a:t>
              </a:r>
              <a:endParaRPr sz="1950" baseline="27777">
                <a:latin typeface="Cambria Math"/>
                <a:cs typeface="Cambria Math"/>
              </a:endParaRPr>
            </a:p>
          </p:txBody>
        </p:sp>
      </p:grpSp>
      <p:grpSp>
        <p:nvGrpSpPr>
          <p:cNvPr id="31" name="Group 30">
            <a:extLst>
              <a:ext uri="{FF2B5EF4-FFF2-40B4-BE49-F238E27FC236}">
                <a16:creationId xmlns:a16="http://schemas.microsoft.com/office/drawing/2014/main" id="{DB758766-B6ED-FA4B-8ADB-A376B1AA0DDE}"/>
              </a:ext>
            </a:extLst>
          </p:cNvPr>
          <p:cNvGrpSpPr/>
          <p:nvPr/>
        </p:nvGrpSpPr>
        <p:grpSpPr>
          <a:xfrm>
            <a:off x="840593" y="5926265"/>
            <a:ext cx="3966210" cy="475107"/>
            <a:chOff x="999236" y="4747386"/>
            <a:chExt cx="3966210" cy="475107"/>
          </a:xfrm>
        </p:grpSpPr>
        <p:sp>
          <p:nvSpPr>
            <p:cNvPr id="16" name="object 16"/>
            <p:cNvSpPr/>
            <p:nvPr/>
          </p:nvSpPr>
          <p:spPr>
            <a:xfrm>
              <a:off x="2243201" y="4995417"/>
              <a:ext cx="97790" cy="0"/>
            </a:xfrm>
            <a:custGeom>
              <a:avLst/>
              <a:gdLst/>
              <a:ahLst/>
              <a:cxnLst/>
              <a:rect l="l" t="t" r="r" b="b"/>
              <a:pathLst>
                <a:path w="97789">
                  <a:moveTo>
                    <a:pt x="0" y="0"/>
                  </a:moveTo>
                  <a:lnTo>
                    <a:pt x="97536" y="0"/>
                  </a:lnTo>
                </a:path>
              </a:pathLst>
            </a:custGeom>
            <a:ln w="15239">
              <a:solidFill>
                <a:srgbClr val="000000"/>
              </a:solidFill>
            </a:ln>
          </p:spPr>
          <p:txBody>
            <a:bodyPr wrap="square" lIns="0" tIns="0" rIns="0" bIns="0" rtlCol="0"/>
            <a:lstStyle/>
            <a:p>
              <a:endParaRPr/>
            </a:p>
          </p:txBody>
        </p:sp>
        <p:sp>
          <p:nvSpPr>
            <p:cNvPr id="17" name="object 17"/>
            <p:cNvSpPr txBox="1"/>
            <p:nvPr/>
          </p:nvSpPr>
          <p:spPr>
            <a:xfrm>
              <a:off x="2230882" y="4747386"/>
              <a:ext cx="122555" cy="226695"/>
            </a:xfrm>
            <a:prstGeom prst="rect">
              <a:avLst/>
            </a:prstGeom>
          </p:spPr>
          <p:txBody>
            <a:bodyPr vert="horz" wrap="square" lIns="0" tIns="15240" rIns="0" bIns="0" rtlCol="0">
              <a:spAutoFit/>
            </a:bodyPr>
            <a:lstStyle/>
            <a:p>
              <a:pPr marL="12700">
                <a:lnSpc>
                  <a:spcPct val="100000"/>
                </a:lnSpc>
                <a:spcBef>
                  <a:spcPts val="120"/>
                </a:spcBef>
              </a:pPr>
              <a:r>
                <a:rPr sz="1300" spc="40" dirty="0">
                  <a:latin typeface="Cambria Math"/>
                  <a:cs typeface="Cambria Math"/>
                </a:rPr>
                <a:t>1</a:t>
              </a:r>
              <a:endParaRPr sz="1300">
                <a:latin typeface="Cambria Math"/>
                <a:cs typeface="Cambria Math"/>
              </a:endParaRPr>
            </a:p>
          </p:txBody>
        </p:sp>
        <p:sp>
          <p:nvSpPr>
            <p:cNvPr id="18" name="object 18"/>
            <p:cNvSpPr txBox="1"/>
            <p:nvPr/>
          </p:nvSpPr>
          <p:spPr>
            <a:xfrm>
              <a:off x="2230882" y="4995798"/>
              <a:ext cx="122555" cy="226695"/>
            </a:xfrm>
            <a:prstGeom prst="rect">
              <a:avLst/>
            </a:prstGeom>
          </p:spPr>
          <p:txBody>
            <a:bodyPr vert="horz" wrap="square" lIns="0" tIns="15240" rIns="0" bIns="0" rtlCol="0">
              <a:spAutoFit/>
            </a:bodyPr>
            <a:lstStyle/>
            <a:p>
              <a:pPr marL="12700">
                <a:lnSpc>
                  <a:spcPct val="100000"/>
                </a:lnSpc>
                <a:spcBef>
                  <a:spcPts val="120"/>
                </a:spcBef>
              </a:pPr>
              <a:r>
                <a:rPr sz="1300" spc="40" dirty="0">
                  <a:latin typeface="Cambria Math"/>
                  <a:cs typeface="Cambria Math"/>
                </a:rPr>
                <a:t>2</a:t>
              </a:r>
              <a:endParaRPr sz="1300">
                <a:latin typeface="Cambria Math"/>
                <a:cs typeface="Cambria Math"/>
              </a:endParaRPr>
            </a:p>
          </p:txBody>
        </p:sp>
        <p:sp>
          <p:nvSpPr>
            <p:cNvPr id="19" name="object 19"/>
            <p:cNvSpPr txBox="1"/>
            <p:nvPr/>
          </p:nvSpPr>
          <p:spPr>
            <a:xfrm>
              <a:off x="999236" y="4820539"/>
              <a:ext cx="3966210" cy="299720"/>
            </a:xfrm>
            <a:prstGeom prst="rect">
              <a:avLst/>
            </a:prstGeom>
          </p:spPr>
          <p:txBody>
            <a:bodyPr vert="horz" wrap="square" lIns="0" tIns="12700" rIns="0" bIns="0" rtlCol="0">
              <a:spAutoFit/>
            </a:bodyPr>
            <a:lstStyle/>
            <a:p>
              <a:pPr marL="12700">
                <a:lnSpc>
                  <a:spcPct val="100000"/>
                </a:lnSpc>
                <a:spcBef>
                  <a:spcPts val="100"/>
                </a:spcBef>
                <a:tabLst>
                  <a:tab pos="1339850" algn="l"/>
                </a:tabLst>
              </a:pPr>
              <a:r>
                <a:rPr sz="1800" dirty="0">
                  <a:latin typeface="Cambria Math"/>
                  <a:cs typeface="Cambria Math"/>
                </a:rPr>
                <a:t>𝜃   ≔ 𝜃 −</a:t>
              </a:r>
              <a:r>
                <a:rPr sz="1800" spc="-60" dirty="0">
                  <a:latin typeface="Cambria Math"/>
                  <a:cs typeface="Cambria Math"/>
                </a:rPr>
                <a:t> </a:t>
              </a:r>
              <a:r>
                <a:rPr sz="1800" dirty="0">
                  <a:latin typeface="Cambria Math"/>
                  <a:cs typeface="Cambria Math"/>
                </a:rPr>
                <a:t>𝜂</a:t>
              </a:r>
              <a:r>
                <a:rPr sz="1800" spc="60" dirty="0">
                  <a:latin typeface="Cambria Math"/>
                  <a:cs typeface="Cambria Math"/>
                </a:rPr>
                <a:t> ∙	</a:t>
              </a:r>
              <a:r>
                <a:rPr sz="1400" dirty="0">
                  <a:latin typeface="Calibri"/>
                  <a:cs typeface="Calibri"/>
                </a:rPr>
                <a:t>{</a:t>
              </a:r>
              <a:r>
                <a:rPr sz="1400" dirty="0">
                  <a:latin typeface="Cambria Math"/>
                  <a:cs typeface="Cambria Math"/>
                </a:rPr>
                <a:t>(4𝜃 − 7.5) </a:t>
              </a:r>
              <a:r>
                <a:rPr sz="1400" spc="50" dirty="0">
                  <a:latin typeface="Cambria Math"/>
                  <a:cs typeface="Cambria Math"/>
                </a:rPr>
                <a:t>∙ </a:t>
              </a:r>
              <a:r>
                <a:rPr sz="1400" dirty="0">
                  <a:latin typeface="Cambria Math"/>
                  <a:cs typeface="Cambria Math"/>
                </a:rPr>
                <a:t>4 </a:t>
              </a:r>
              <a:r>
                <a:rPr sz="1400" dirty="0">
                  <a:latin typeface="Calibri"/>
                  <a:cs typeface="Calibri"/>
                </a:rPr>
                <a:t>+ </a:t>
              </a:r>
              <a:r>
                <a:rPr sz="1400" dirty="0">
                  <a:latin typeface="Cambria Math"/>
                  <a:cs typeface="Cambria Math"/>
                </a:rPr>
                <a:t>(3.2𝜃 − 6.5) </a:t>
              </a:r>
              <a:r>
                <a:rPr sz="1400" spc="50" dirty="0">
                  <a:latin typeface="Cambria Math"/>
                  <a:cs typeface="Cambria Math"/>
                </a:rPr>
                <a:t>∙</a:t>
              </a:r>
              <a:r>
                <a:rPr sz="1400" spc="-70" dirty="0">
                  <a:latin typeface="Cambria Math"/>
                  <a:cs typeface="Cambria Math"/>
                </a:rPr>
                <a:t> </a:t>
              </a:r>
              <a:r>
                <a:rPr sz="1400" dirty="0">
                  <a:latin typeface="Cambria Math"/>
                  <a:cs typeface="Cambria Math"/>
                </a:rPr>
                <a:t>3.2}</a:t>
              </a:r>
              <a:endParaRPr sz="1400">
                <a:latin typeface="Cambria Math"/>
                <a:cs typeface="Cambria Math"/>
              </a:endParaRPr>
            </a:p>
          </p:txBody>
        </p:sp>
      </p:grpSp>
      <p:grpSp>
        <p:nvGrpSpPr>
          <p:cNvPr id="32" name="Group 31">
            <a:extLst>
              <a:ext uri="{FF2B5EF4-FFF2-40B4-BE49-F238E27FC236}">
                <a16:creationId xmlns:a16="http://schemas.microsoft.com/office/drawing/2014/main" id="{11784E9C-F0E8-9247-B081-B31FBD0CFE59}"/>
              </a:ext>
            </a:extLst>
          </p:cNvPr>
          <p:cNvGrpSpPr/>
          <p:nvPr/>
        </p:nvGrpSpPr>
        <p:grpSpPr>
          <a:xfrm>
            <a:off x="840593" y="5379595"/>
            <a:ext cx="1692580" cy="299720"/>
            <a:chOff x="1035507" y="4322826"/>
            <a:chExt cx="1692580" cy="299720"/>
          </a:xfrm>
        </p:grpSpPr>
        <p:sp>
          <p:nvSpPr>
            <p:cNvPr id="25" name="object 25"/>
            <p:cNvSpPr/>
            <p:nvPr/>
          </p:nvSpPr>
          <p:spPr>
            <a:xfrm>
              <a:off x="2444242" y="4392803"/>
              <a:ext cx="283845" cy="212090"/>
            </a:xfrm>
            <a:custGeom>
              <a:avLst/>
              <a:gdLst/>
              <a:ahLst/>
              <a:cxnLst/>
              <a:rect l="l" t="t" r="r" b="b"/>
              <a:pathLst>
                <a:path w="283844" h="212089">
                  <a:moveTo>
                    <a:pt x="215772" y="0"/>
                  </a:moveTo>
                  <a:lnTo>
                    <a:pt x="212725" y="8509"/>
                  </a:lnTo>
                  <a:lnTo>
                    <a:pt x="224992" y="13819"/>
                  </a:lnTo>
                  <a:lnTo>
                    <a:pt x="235521" y="21177"/>
                  </a:lnTo>
                  <a:lnTo>
                    <a:pt x="256940" y="55322"/>
                  </a:lnTo>
                  <a:lnTo>
                    <a:pt x="263906" y="104775"/>
                  </a:lnTo>
                  <a:lnTo>
                    <a:pt x="263122" y="123443"/>
                  </a:lnTo>
                  <a:lnTo>
                    <a:pt x="251459" y="169164"/>
                  </a:lnTo>
                  <a:lnTo>
                    <a:pt x="225153" y="197739"/>
                  </a:lnTo>
                  <a:lnTo>
                    <a:pt x="213106" y="203073"/>
                  </a:lnTo>
                  <a:lnTo>
                    <a:pt x="215772" y="211709"/>
                  </a:lnTo>
                  <a:lnTo>
                    <a:pt x="256170" y="187652"/>
                  </a:lnTo>
                  <a:lnTo>
                    <a:pt x="278955" y="143271"/>
                  </a:lnTo>
                  <a:lnTo>
                    <a:pt x="283337" y="105918"/>
                  </a:lnTo>
                  <a:lnTo>
                    <a:pt x="282241" y="86465"/>
                  </a:lnTo>
                  <a:lnTo>
                    <a:pt x="265810" y="37084"/>
                  </a:lnTo>
                  <a:lnTo>
                    <a:pt x="231110" y="5526"/>
                  </a:lnTo>
                  <a:lnTo>
                    <a:pt x="215772" y="0"/>
                  </a:lnTo>
                  <a:close/>
                </a:path>
                <a:path w="283844" h="212089">
                  <a:moveTo>
                    <a:pt x="67563" y="0"/>
                  </a:moveTo>
                  <a:lnTo>
                    <a:pt x="27094" y="24056"/>
                  </a:lnTo>
                  <a:lnTo>
                    <a:pt x="4365" y="68500"/>
                  </a:lnTo>
                  <a:lnTo>
                    <a:pt x="0" y="105918"/>
                  </a:lnTo>
                  <a:lnTo>
                    <a:pt x="1093" y="125350"/>
                  </a:lnTo>
                  <a:lnTo>
                    <a:pt x="17399" y="174625"/>
                  </a:lnTo>
                  <a:lnTo>
                    <a:pt x="52135" y="206182"/>
                  </a:lnTo>
                  <a:lnTo>
                    <a:pt x="67563" y="211709"/>
                  </a:lnTo>
                  <a:lnTo>
                    <a:pt x="70231" y="203073"/>
                  </a:lnTo>
                  <a:lnTo>
                    <a:pt x="58130" y="197739"/>
                  </a:lnTo>
                  <a:lnTo>
                    <a:pt x="47720" y="190309"/>
                  </a:lnTo>
                  <a:lnTo>
                    <a:pt x="26376" y="155638"/>
                  </a:lnTo>
                  <a:lnTo>
                    <a:pt x="19303" y="104775"/>
                  </a:lnTo>
                  <a:lnTo>
                    <a:pt x="20089" y="86703"/>
                  </a:lnTo>
                  <a:lnTo>
                    <a:pt x="31876" y="42037"/>
                  </a:lnTo>
                  <a:lnTo>
                    <a:pt x="58291" y="13819"/>
                  </a:lnTo>
                  <a:lnTo>
                    <a:pt x="70484" y="8509"/>
                  </a:lnTo>
                  <a:lnTo>
                    <a:pt x="67563" y="0"/>
                  </a:lnTo>
                  <a:close/>
                </a:path>
              </a:pathLst>
            </a:custGeom>
            <a:solidFill>
              <a:srgbClr val="000000"/>
            </a:solidFill>
          </p:spPr>
          <p:txBody>
            <a:bodyPr wrap="square" lIns="0" tIns="0" rIns="0" bIns="0" rtlCol="0"/>
            <a:lstStyle/>
            <a:p>
              <a:endParaRPr/>
            </a:p>
          </p:txBody>
        </p:sp>
        <p:sp>
          <p:nvSpPr>
            <p:cNvPr id="26" name="object 26"/>
            <p:cNvSpPr txBox="1"/>
            <p:nvPr/>
          </p:nvSpPr>
          <p:spPr>
            <a:xfrm>
              <a:off x="1035507" y="4322826"/>
              <a:ext cx="162496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𝜃 ≔ 𝜃 − 𝜂 </a:t>
              </a:r>
              <a:r>
                <a:rPr sz="1800" spc="60" dirty="0">
                  <a:latin typeface="Cambria Math"/>
                  <a:cs typeface="Cambria Math"/>
                </a:rPr>
                <a:t>∙ </a:t>
              </a:r>
              <a:r>
                <a:rPr sz="1800" spc="-5" dirty="0">
                  <a:latin typeface="Cambria Math"/>
                  <a:cs typeface="Cambria Math"/>
                </a:rPr>
                <a:t>𝐽′</a:t>
              </a:r>
              <a:r>
                <a:rPr sz="1800" spc="190" dirty="0">
                  <a:latin typeface="Cambria Math"/>
                  <a:cs typeface="Cambria Math"/>
                </a:rPr>
                <a:t> </a:t>
              </a:r>
              <a:r>
                <a:rPr sz="1800" dirty="0">
                  <a:latin typeface="Cambria Math"/>
                  <a:cs typeface="Cambria Math"/>
                </a:rPr>
                <a:t>𝜃</a:t>
              </a:r>
              <a:endParaRPr sz="1800">
                <a:latin typeface="Cambria Math"/>
                <a:cs typeface="Cambria Math"/>
              </a:endParaRPr>
            </a:p>
          </p:txBody>
        </p:sp>
      </p:grpSp>
      <p:grpSp>
        <p:nvGrpSpPr>
          <p:cNvPr id="29" name="Group 28">
            <a:extLst>
              <a:ext uri="{FF2B5EF4-FFF2-40B4-BE49-F238E27FC236}">
                <a16:creationId xmlns:a16="http://schemas.microsoft.com/office/drawing/2014/main" id="{83536544-95B9-5247-B461-13249BCAE905}"/>
              </a:ext>
            </a:extLst>
          </p:cNvPr>
          <p:cNvGrpSpPr/>
          <p:nvPr/>
        </p:nvGrpSpPr>
        <p:grpSpPr>
          <a:xfrm>
            <a:off x="3563471" y="4448240"/>
            <a:ext cx="2227834" cy="592329"/>
            <a:chOff x="3767709" y="3319398"/>
            <a:chExt cx="2227834" cy="592329"/>
          </a:xfrm>
        </p:grpSpPr>
        <p:sp>
          <p:nvSpPr>
            <p:cNvPr id="20" name="object 20"/>
            <p:cNvSpPr/>
            <p:nvPr/>
          </p:nvSpPr>
          <p:spPr>
            <a:xfrm>
              <a:off x="3946271" y="3563239"/>
              <a:ext cx="283210" cy="212090"/>
            </a:xfrm>
            <a:custGeom>
              <a:avLst/>
              <a:gdLst/>
              <a:ahLst/>
              <a:cxnLst/>
              <a:rect l="l" t="t" r="r" b="b"/>
              <a:pathLst>
                <a:path w="283210" h="212089">
                  <a:moveTo>
                    <a:pt x="215773" y="0"/>
                  </a:moveTo>
                  <a:lnTo>
                    <a:pt x="212725" y="8636"/>
                  </a:lnTo>
                  <a:lnTo>
                    <a:pt x="224992" y="13946"/>
                  </a:lnTo>
                  <a:lnTo>
                    <a:pt x="235521" y="21304"/>
                  </a:lnTo>
                  <a:lnTo>
                    <a:pt x="256887" y="55449"/>
                  </a:lnTo>
                  <a:lnTo>
                    <a:pt x="263905" y="104902"/>
                  </a:lnTo>
                  <a:lnTo>
                    <a:pt x="263120" y="123571"/>
                  </a:lnTo>
                  <a:lnTo>
                    <a:pt x="251332" y="169291"/>
                  </a:lnTo>
                  <a:lnTo>
                    <a:pt x="225079" y="197866"/>
                  </a:lnTo>
                  <a:lnTo>
                    <a:pt x="212978" y="203200"/>
                  </a:lnTo>
                  <a:lnTo>
                    <a:pt x="215773" y="211836"/>
                  </a:lnTo>
                  <a:lnTo>
                    <a:pt x="256170" y="187725"/>
                  </a:lnTo>
                  <a:lnTo>
                    <a:pt x="278891" y="143398"/>
                  </a:lnTo>
                  <a:lnTo>
                    <a:pt x="283209" y="106044"/>
                  </a:lnTo>
                  <a:lnTo>
                    <a:pt x="282116" y="86592"/>
                  </a:lnTo>
                  <a:lnTo>
                    <a:pt x="265811" y="37211"/>
                  </a:lnTo>
                  <a:lnTo>
                    <a:pt x="231110" y="5599"/>
                  </a:lnTo>
                  <a:lnTo>
                    <a:pt x="215773" y="0"/>
                  </a:lnTo>
                  <a:close/>
                </a:path>
                <a:path w="283210" h="212089">
                  <a:moveTo>
                    <a:pt x="67437" y="0"/>
                  </a:moveTo>
                  <a:lnTo>
                    <a:pt x="27092" y="24181"/>
                  </a:lnTo>
                  <a:lnTo>
                    <a:pt x="4317" y="68627"/>
                  </a:lnTo>
                  <a:lnTo>
                    <a:pt x="0" y="106044"/>
                  </a:lnTo>
                  <a:lnTo>
                    <a:pt x="1075" y="125477"/>
                  </a:lnTo>
                  <a:lnTo>
                    <a:pt x="17399" y="174752"/>
                  </a:lnTo>
                  <a:lnTo>
                    <a:pt x="52081" y="206291"/>
                  </a:lnTo>
                  <a:lnTo>
                    <a:pt x="67437" y="211836"/>
                  </a:lnTo>
                  <a:lnTo>
                    <a:pt x="70103" y="203200"/>
                  </a:lnTo>
                  <a:lnTo>
                    <a:pt x="58058" y="197866"/>
                  </a:lnTo>
                  <a:lnTo>
                    <a:pt x="47656" y="190436"/>
                  </a:lnTo>
                  <a:lnTo>
                    <a:pt x="26376" y="155765"/>
                  </a:lnTo>
                  <a:lnTo>
                    <a:pt x="19303" y="104902"/>
                  </a:lnTo>
                  <a:lnTo>
                    <a:pt x="20089" y="86830"/>
                  </a:lnTo>
                  <a:lnTo>
                    <a:pt x="31876" y="42163"/>
                  </a:lnTo>
                  <a:lnTo>
                    <a:pt x="58273" y="13946"/>
                  </a:lnTo>
                  <a:lnTo>
                    <a:pt x="70484" y="8636"/>
                  </a:lnTo>
                  <a:lnTo>
                    <a:pt x="67437" y="0"/>
                  </a:lnTo>
                  <a:close/>
                </a:path>
              </a:pathLst>
            </a:custGeom>
            <a:solidFill>
              <a:srgbClr val="000000"/>
            </a:solidFill>
          </p:spPr>
          <p:txBody>
            <a:bodyPr wrap="square" lIns="0" tIns="0" rIns="0" bIns="0" rtlCol="0"/>
            <a:lstStyle/>
            <a:p>
              <a:endParaRPr/>
            </a:p>
          </p:txBody>
        </p:sp>
        <p:sp>
          <p:nvSpPr>
            <p:cNvPr id="21" name="object 21"/>
            <p:cNvSpPr txBox="1"/>
            <p:nvPr/>
          </p:nvSpPr>
          <p:spPr>
            <a:xfrm>
              <a:off x="3767709" y="3493134"/>
              <a:ext cx="39497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mbria Math"/>
                  <a:cs typeface="Cambria Math"/>
                </a:rPr>
                <a:t>𝐽′</a:t>
              </a:r>
              <a:r>
                <a:rPr sz="1800" spc="260" dirty="0">
                  <a:latin typeface="Cambria Math"/>
                  <a:cs typeface="Cambria Math"/>
                </a:rPr>
                <a:t> </a:t>
              </a:r>
              <a:r>
                <a:rPr sz="1800" dirty="0">
                  <a:latin typeface="Cambria Math"/>
                  <a:cs typeface="Cambria Math"/>
                </a:rPr>
                <a:t>𝜃</a:t>
              </a:r>
              <a:endParaRPr sz="1800">
                <a:latin typeface="Cambria Math"/>
                <a:cs typeface="Cambria Math"/>
              </a:endParaRPr>
            </a:p>
          </p:txBody>
        </p:sp>
        <p:sp>
          <p:nvSpPr>
            <p:cNvPr id="22" name="object 22"/>
            <p:cNvSpPr/>
            <p:nvPr/>
          </p:nvSpPr>
          <p:spPr>
            <a:xfrm>
              <a:off x="4549394" y="3668140"/>
              <a:ext cx="127000" cy="0"/>
            </a:xfrm>
            <a:custGeom>
              <a:avLst/>
              <a:gdLst/>
              <a:ahLst/>
              <a:cxnLst/>
              <a:rect l="l" t="t" r="r" b="b"/>
              <a:pathLst>
                <a:path w="127000">
                  <a:moveTo>
                    <a:pt x="0" y="0"/>
                  </a:moveTo>
                  <a:lnTo>
                    <a:pt x="126491" y="0"/>
                  </a:lnTo>
                </a:path>
              </a:pathLst>
            </a:custGeom>
            <a:ln w="15239">
              <a:solidFill>
                <a:srgbClr val="000000"/>
              </a:solidFill>
            </a:ln>
          </p:spPr>
          <p:txBody>
            <a:bodyPr wrap="square" lIns="0" tIns="0" rIns="0" bIns="0" rtlCol="0"/>
            <a:lstStyle/>
            <a:p>
              <a:endParaRPr/>
            </a:p>
          </p:txBody>
        </p:sp>
        <p:sp>
          <p:nvSpPr>
            <p:cNvPr id="23" name="object 23"/>
            <p:cNvSpPr txBox="1"/>
            <p:nvPr/>
          </p:nvSpPr>
          <p:spPr>
            <a:xfrm>
              <a:off x="4537328" y="3319398"/>
              <a:ext cx="15240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mbria Math"/>
                  <a:cs typeface="Cambria Math"/>
                </a:rPr>
                <a:t>1</a:t>
              </a:r>
              <a:endParaRPr sz="1800">
                <a:latin typeface="Cambria Math"/>
                <a:cs typeface="Cambria Math"/>
              </a:endParaRPr>
            </a:p>
          </p:txBody>
        </p:sp>
        <p:sp>
          <p:nvSpPr>
            <p:cNvPr id="24" name="object 24"/>
            <p:cNvSpPr txBox="1"/>
            <p:nvPr/>
          </p:nvSpPr>
          <p:spPr>
            <a:xfrm>
              <a:off x="4302633" y="3493134"/>
              <a:ext cx="1692910" cy="299720"/>
            </a:xfrm>
            <a:prstGeom prst="rect">
              <a:avLst/>
            </a:prstGeom>
          </p:spPr>
          <p:txBody>
            <a:bodyPr vert="horz" wrap="square" lIns="0" tIns="12700" rIns="0" bIns="0" rtlCol="0">
              <a:spAutoFit/>
            </a:bodyPr>
            <a:lstStyle/>
            <a:p>
              <a:pPr marL="12700">
                <a:lnSpc>
                  <a:spcPct val="100000"/>
                </a:lnSpc>
                <a:spcBef>
                  <a:spcPts val="100"/>
                </a:spcBef>
                <a:tabLst>
                  <a:tab pos="411480" algn="l"/>
                </a:tabLst>
              </a:pPr>
              <a:r>
                <a:rPr sz="1800" dirty="0">
                  <a:latin typeface="Cambria Math"/>
                  <a:cs typeface="Cambria Math"/>
                </a:rPr>
                <a:t>=	</a:t>
              </a:r>
              <a:r>
                <a:rPr sz="1800" spc="-5" dirty="0">
                  <a:latin typeface="Cambria Math"/>
                  <a:cs typeface="Cambria Math"/>
                </a:rPr>
                <a:t>Σ(𝜃𝑥 </a:t>
              </a:r>
              <a:r>
                <a:rPr sz="1800" dirty="0">
                  <a:latin typeface="Cambria Math"/>
                  <a:cs typeface="Cambria Math"/>
                </a:rPr>
                <a:t>− </a:t>
              </a:r>
              <a:r>
                <a:rPr sz="1800" spc="15" dirty="0">
                  <a:latin typeface="Cambria Math"/>
                  <a:cs typeface="Cambria Math"/>
                </a:rPr>
                <a:t>𝑦) </a:t>
              </a:r>
              <a:r>
                <a:rPr sz="1800" spc="60" dirty="0">
                  <a:latin typeface="Cambria Math"/>
                  <a:cs typeface="Cambria Math"/>
                </a:rPr>
                <a:t>∙</a:t>
              </a:r>
              <a:r>
                <a:rPr sz="1800" dirty="0">
                  <a:latin typeface="Cambria Math"/>
                  <a:cs typeface="Cambria Math"/>
                </a:rPr>
                <a:t> 𝑥</a:t>
              </a:r>
              <a:endParaRPr sz="1800">
                <a:latin typeface="Cambria Math"/>
                <a:cs typeface="Cambria Math"/>
              </a:endParaRPr>
            </a:p>
          </p:txBody>
        </p:sp>
        <p:sp>
          <p:nvSpPr>
            <p:cNvPr id="27" name="object 27"/>
            <p:cNvSpPr txBox="1"/>
            <p:nvPr/>
          </p:nvSpPr>
          <p:spPr>
            <a:xfrm>
              <a:off x="4511928" y="3612007"/>
              <a:ext cx="362585" cy="299720"/>
            </a:xfrm>
            <a:prstGeom prst="rect">
              <a:avLst/>
            </a:prstGeom>
          </p:spPr>
          <p:txBody>
            <a:bodyPr vert="horz" wrap="square" lIns="0" tIns="12700" rIns="0" bIns="0" rtlCol="0">
              <a:spAutoFit/>
            </a:bodyPr>
            <a:lstStyle/>
            <a:p>
              <a:pPr marL="38100">
                <a:lnSpc>
                  <a:spcPct val="100000"/>
                </a:lnSpc>
                <a:spcBef>
                  <a:spcPts val="100"/>
                </a:spcBef>
              </a:pPr>
              <a:r>
                <a:rPr sz="2700" baseline="-7716" dirty="0">
                  <a:solidFill>
                    <a:srgbClr val="FF0000"/>
                  </a:solidFill>
                  <a:latin typeface="Arial"/>
                  <a:cs typeface="Arial"/>
                </a:rPr>
                <a:t>b</a:t>
              </a:r>
              <a:r>
                <a:rPr sz="2700" spc="22" baseline="-7716" dirty="0">
                  <a:solidFill>
                    <a:srgbClr val="FF0000"/>
                  </a:solidFill>
                  <a:latin typeface="Arial"/>
                  <a:cs typeface="Arial"/>
                </a:rPr>
                <a:t> </a:t>
              </a:r>
              <a:r>
                <a:rPr sz="1200" dirty="0">
                  <a:solidFill>
                    <a:srgbClr val="FF0000"/>
                  </a:solidFill>
                  <a:latin typeface="Arial"/>
                  <a:cs typeface="Arial"/>
                </a:rPr>
                <a:t>b</a:t>
              </a:r>
              <a:endParaRPr sz="1200">
                <a:latin typeface="Arial"/>
                <a:cs typeface="Arial"/>
              </a:endParaRPr>
            </a:p>
          </p:txBody>
        </p:sp>
      </p:grpSp>
      <p:sp>
        <p:nvSpPr>
          <p:cNvPr id="28" name="object 28"/>
          <p:cNvSpPr txBox="1"/>
          <p:nvPr/>
        </p:nvSpPr>
        <p:spPr>
          <a:xfrm>
            <a:off x="7660649" y="4786557"/>
            <a:ext cx="1708785" cy="452755"/>
          </a:xfrm>
          <a:prstGeom prst="rect">
            <a:avLst/>
          </a:prstGeom>
        </p:spPr>
        <p:txBody>
          <a:bodyPr vert="horz" wrap="square" lIns="0" tIns="12700" rIns="0" bIns="0" rtlCol="0">
            <a:spAutoFit/>
          </a:bodyPr>
          <a:lstStyle/>
          <a:p>
            <a:pPr marL="12700" marR="5080">
              <a:lnSpc>
                <a:spcPct val="100000"/>
              </a:lnSpc>
              <a:spcBef>
                <a:spcPts val="100"/>
              </a:spcBef>
            </a:pPr>
            <a:r>
              <a:rPr sz="1400" spc="-5" dirty="0">
                <a:solidFill>
                  <a:srgbClr val="FF0000"/>
                </a:solidFill>
                <a:latin typeface="Arial"/>
                <a:cs typeface="Arial"/>
              </a:rPr>
              <a:t>Randomly </a:t>
            </a:r>
            <a:r>
              <a:rPr sz="1400" dirty="0">
                <a:solidFill>
                  <a:srgbClr val="FF0000"/>
                </a:solidFill>
                <a:latin typeface="Arial"/>
                <a:cs typeface="Arial"/>
              </a:rPr>
              <a:t>selected  at each</a:t>
            </a:r>
            <a:r>
              <a:rPr sz="1400" spc="-65" dirty="0">
                <a:solidFill>
                  <a:srgbClr val="FF0000"/>
                </a:solidFill>
                <a:latin typeface="Arial"/>
                <a:cs typeface="Arial"/>
              </a:rPr>
              <a:t> </a:t>
            </a:r>
            <a:r>
              <a:rPr sz="1400" spc="-5" dirty="0">
                <a:solidFill>
                  <a:srgbClr val="FF0000"/>
                </a:solidFill>
                <a:latin typeface="Arial"/>
                <a:cs typeface="Arial"/>
              </a:rPr>
              <a:t>iteration(b=2)</a:t>
            </a:r>
            <a:endParaRPr sz="1400">
              <a:latin typeface="Arial"/>
              <a:cs typeface="Arial"/>
            </a:endParaRPr>
          </a:p>
        </p:txBody>
      </p:sp>
    </p:spTree>
    <p:extLst>
      <p:ext uri="{BB962C8B-B14F-4D97-AF65-F5344CB8AC3E}">
        <p14:creationId xmlns:p14="http://schemas.microsoft.com/office/powerpoint/2010/main" val="19146189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19555F-CD32-BE4A-9955-758B9DA02F6D}"/>
              </a:ext>
            </a:extLst>
          </p:cNvPr>
          <p:cNvPicPr>
            <a:picLocks noChangeAspect="1"/>
          </p:cNvPicPr>
          <p:nvPr/>
        </p:nvPicPr>
        <p:blipFill>
          <a:blip r:embed="rId2"/>
          <a:stretch>
            <a:fillRect/>
          </a:stretch>
        </p:blipFill>
        <p:spPr>
          <a:xfrm>
            <a:off x="1530350" y="965200"/>
            <a:ext cx="9131300" cy="4927600"/>
          </a:xfrm>
          <a:prstGeom prst="rect">
            <a:avLst/>
          </a:prstGeom>
        </p:spPr>
      </p:pic>
      <p:sp>
        <p:nvSpPr>
          <p:cNvPr id="4" name="object 3">
            <a:extLst>
              <a:ext uri="{FF2B5EF4-FFF2-40B4-BE49-F238E27FC236}">
                <a16:creationId xmlns:a16="http://schemas.microsoft.com/office/drawing/2014/main" id="{EEE82A49-2FC6-7143-9E4D-1DE304BC8D75}"/>
              </a:ext>
            </a:extLst>
          </p:cNvPr>
          <p:cNvSpPr txBox="1">
            <a:spLocks noGrp="1"/>
          </p:cNvSpPr>
          <p:nvPr>
            <p:ph type="title"/>
          </p:nvPr>
        </p:nvSpPr>
        <p:spPr>
          <a:xfrm>
            <a:off x="0" y="0"/>
            <a:ext cx="5663565" cy="551433"/>
          </a:xfrm>
          <a:prstGeom prst="rect">
            <a:avLst/>
          </a:prstGeom>
        </p:spPr>
        <p:txBody>
          <a:bodyPr vert="horz" lIns="91440" tIns="45720" rIns="91440" bIns="45720" rtlCol="0" anchor="t">
            <a:normAutofit fontScale="90000"/>
          </a:bodyPr>
          <a:lstStyle/>
          <a:p>
            <a:r>
              <a:rPr lang="en-US" sz="3500" dirty="0">
                <a:solidFill>
                  <a:srgbClr val="FF6700"/>
                </a:solidFill>
                <a:latin typeface="Garamond" panose="02020404030301010803" pitchFamily="18" charset="0"/>
                <a:cs typeface="Times New Roman" pitchFamily="18" charset="0"/>
              </a:rPr>
              <a:t>Comparison</a:t>
            </a:r>
            <a:endParaRPr sz="3500" dirty="0">
              <a:solidFill>
                <a:srgbClr val="FF6700"/>
              </a:solidFill>
              <a:latin typeface="Garamond" panose="02020404030301010803" pitchFamily="18" charset="0"/>
              <a:cs typeface="Times New Roman" pitchFamily="18" charset="0"/>
            </a:endParaRPr>
          </a:p>
        </p:txBody>
      </p:sp>
    </p:spTree>
    <p:extLst>
      <p:ext uri="{BB962C8B-B14F-4D97-AF65-F5344CB8AC3E}">
        <p14:creationId xmlns:p14="http://schemas.microsoft.com/office/powerpoint/2010/main" val="19115901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5DB827B4-EF66-314A-AADD-B8F42A3E73B1}"/>
              </a:ext>
            </a:extLst>
          </p:cNvPr>
          <p:cNvSpPr>
            <a:spLocks noGrp="1" noChangeArrowheads="1"/>
          </p:cNvSpPr>
          <p:nvPr>
            <p:ph type="title"/>
          </p:nvPr>
        </p:nvSpPr>
        <p:spPr bwMode="auto">
          <a:xfrm>
            <a:off x="3465150" y="3408000"/>
            <a:ext cx="5261699" cy="581891"/>
          </a:xfrm>
          <a:prstGeom prst="rect">
            <a:avLst/>
          </a:prstGeom>
        </p:spPr>
        <p:txBody>
          <a:bodyPr vert="horz" lIns="91440" tIns="45720" rIns="91440" bIns="45720" rtlCol="0" anchor="t">
            <a:normAutofit/>
          </a:bodyPr>
          <a:lstStyle/>
          <a:p>
            <a:r>
              <a:rPr lang="en-IN" altLang="en-US" sz="3500" dirty="0">
                <a:solidFill>
                  <a:srgbClr val="FF6700"/>
                </a:solidFill>
                <a:latin typeface="Garamond" panose="02020404030301010803" pitchFamily="18" charset="0"/>
                <a:cs typeface="Times New Roman" pitchFamily="18" charset="0"/>
              </a:rPr>
              <a:t>Linear Regression Example</a:t>
            </a:r>
          </a:p>
        </p:txBody>
      </p:sp>
    </p:spTree>
    <p:extLst>
      <p:ext uri="{BB962C8B-B14F-4D97-AF65-F5344CB8AC3E}">
        <p14:creationId xmlns:p14="http://schemas.microsoft.com/office/powerpoint/2010/main" val="23479333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1">
            <a:extLst>
              <a:ext uri="{FF2B5EF4-FFF2-40B4-BE49-F238E27FC236}">
                <a16:creationId xmlns:a16="http://schemas.microsoft.com/office/drawing/2014/main" id="{F40DF3F2-3E2D-D04F-9BD4-AC78294FE92C}"/>
              </a:ext>
            </a:extLst>
          </p:cNvPr>
          <p:cNvSpPr>
            <a:spLocks noChangeArrowheads="1"/>
          </p:cNvSpPr>
          <p:nvPr/>
        </p:nvSpPr>
        <p:spPr bwMode="auto">
          <a:xfrm>
            <a:off x="299243" y="175260"/>
            <a:ext cx="4958409" cy="581891"/>
          </a:xfrm>
          <a:prstGeom prst="rect">
            <a:avLst/>
          </a:prstGeom>
        </p:spPr>
        <p:txBody>
          <a:bodyPr vert="horz" lIns="91440" tIns="45720" rIns="91440" bIns="45720" rtlCol="0" anchor="t">
            <a:normAutofit/>
          </a:bodyPr>
          <a:lstStyle/>
          <a:p>
            <a:pPr>
              <a:lnSpc>
                <a:spcPct val="90000"/>
              </a:lnSpc>
              <a:spcBef>
                <a:spcPct val="0"/>
              </a:spcBef>
            </a:pPr>
            <a:r>
              <a:rPr lang="en-IN" altLang="en-US" sz="3500" dirty="0">
                <a:solidFill>
                  <a:srgbClr val="FF6700"/>
                </a:solidFill>
                <a:latin typeface="Garamond" panose="02020404030301010803" pitchFamily="18" charset="0"/>
                <a:ea typeface="+mj-ea"/>
                <a:cs typeface="Times New Roman" pitchFamily="18" charset="0"/>
              </a:rPr>
              <a:t>Linear Regression Example</a:t>
            </a:r>
          </a:p>
        </p:txBody>
      </p:sp>
      <p:pic>
        <p:nvPicPr>
          <p:cNvPr id="24579" name="Picture 2">
            <a:extLst>
              <a:ext uri="{FF2B5EF4-FFF2-40B4-BE49-F238E27FC236}">
                <a16:creationId xmlns:a16="http://schemas.microsoft.com/office/drawing/2014/main" id="{37DCBD54-952D-5A4E-8F5F-A8EAF251E6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990601"/>
            <a:ext cx="5105400" cy="360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5">
            <a:extLst>
              <a:ext uri="{FF2B5EF4-FFF2-40B4-BE49-F238E27FC236}">
                <a16:creationId xmlns:a16="http://schemas.microsoft.com/office/drawing/2014/main" id="{A22B8C4B-60C5-E644-B455-9C781EADEC33}"/>
              </a:ext>
            </a:extLst>
          </p:cNvPr>
          <p:cNvSpPr>
            <a:spLocks noChangeArrowheads="1"/>
          </p:cNvSpPr>
          <p:nvPr/>
        </p:nvSpPr>
        <p:spPr bwMode="auto">
          <a:xfrm>
            <a:off x="1790699" y="4544356"/>
            <a:ext cx="9567111" cy="1415772"/>
          </a:xfrm>
          <a:prstGeom prst="rect">
            <a:avLst/>
          </a:prstGeom>
          <a:solidFill>
            <a:srgbClr val="F9F9F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2300" dirty="0">
                <a:latin typeface="Garamond" panose="02020404030301010803" pitchFamily="18" charset="0"/>
              </a:rPr>
              <a:t>y = mx + b line equation where m is the line’s slope and b is the line’s y-intercept.</a:t>
            </a:r>
          </a:p>
          <a:p>
            <a:pPr>
              <a:spcBef>
                <a:spcPct val="0"/>
              </a:spcBef>
              <a:buFontTx/>
              <a:buNone/>
            </a:pPr>
            <a:r>
              <a:rPr lang="en-US" altLang="en-US" sz="2300" dirty="0">
                <a:latin typeface="Garamond" panose="02020404030301010803" pitchFamily="18" charset="0"/>
              </a:rPr>
              <a:t> </a:t>
            </a:r>
          </a:p>
          <a:p>
            <a:pPr>
              <a:spcBef>
                <a:spcPct val="0"/>
              </a:spcBef>
              <a:buFontTx/>
              <a:buNone/>
            </a:pPr>
            <a:r>
              <a:rPr lang="en-US" altLang="en-US" sz="2300" dirty="0">
                <a:latin typeface="Garamond" panose="02020404030301010803" pitchFamily="18" charset="0"/>
              </a:rPr>
              <a:t>To find the best line for our data, we need to find the best set of slope m and y-intercept b values </a:t>
            </a:r>
          </a:p>
        </p:txBody>
      </p:sp>
    </p:spTree>
    <p:extLst>
      <p:ext uri="{BB962C8B-B14F-4D97-AF65-F5344CB8AC3E}">
        <p14:creationId xmlns:p14="http://schemas.microsoft.com/office/powerpoint/2010/main" val="38635703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7" name="Picture 1">
            <a:extLst>
              <a:ext uri="{FF2B5EF4-FFF2-40B4-BE49-F238E27FC236}">
                <a16:creationId xmlns:a16="http://schemas.microsoft.com/office/drawing/2014/main" id="{4DFCAF4B-75EF-264A-AD11-A2A7910B004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05939" y="2600325"/>
            <a:ext cx="8760279"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72149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23B6DDF1-1F7F-1846-B53E-D6A6BFB4F7C0}"/>
              </a:ext>
            </a:extLst>
          </p:cNvPr>
          <p:cNvSpPr>
            <a:spLocks noChangeArrowheads="1"/>
          </p:cNvSpPr>
          <p:nvPr/>
        </p:nvSpPr>
        <p:spPr bwMode="auto">
          <a:xfrm>
            <a:off x="425115" y="576004"/>
            <a:ext cx="10174706"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en-IN" altLang="en-US" sz="2500" dirty="0">
                <a:latin typeface="Garamond" panose="02020404030301010803" pitchFamily="18" charset="0"/>
                <a:ea typeface="MS PGothic" panose="020B0600070205080204" pitchFamily="34" charset="-128"/>
              </a:rPr>
              <a:t>Lines that fit our data better (where better is defined by our error function) will result in lower error values.</a:t>
            </a:r>
          </a:p>
          <a:p>
            <a:pPr>
              <a:spcBef>
                <a:spcPct val="0"/>
              </a:spcBef>
            </a:pPr>
            <a:r>
              <a:rPr lang="en-US" altLang="en-US" sz="2500" dirty="0">
                <a:latin typeface="Garamond" panose="02020404030301010803" pitchFamily="18" charset="0"/>
                <a:ea typeface="MS PGothic" panose="020B0600070205080204" pitchFamily="34" charset="-128"/>
              </a:rPr>
              <a:t>If we minimize this function, we will get the best line for our data. Since our error function consists of two parameters (m and b) we can visualize it as a two-dimensional surface</a:t>
            </a:r>
            <a:endParaRPr lang="en-IN" altLang="en-US" sz="2500" dirty="0">
              <a:latin typeface="Garamond" panose="02020404030301010803" pitchFamily="18" charset="0"/>
              <a:ea typeface="MS PGothic" panose="020B0600070205080204" pitchFamily="34" charset="-128"/>
            </a:endParaRPr>
          </a:p>
        </p:txBody>
      </p:sp>
      <p:pic>
        <p:nvPicPr>
          <p:cNvPr id="28676" name="Picture 3">
            <a:extLst>
              <a:ext uri="{FF2B5EF4-FFF2-40B4-BE49-F238E27FC236}">
                <a16:creationId xmlns:a16="http://schemas.microsoft.com/office/drawing/2014/main" id="{44C9A8FF-CC5D-7A49-9E52-762B4EDD7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953" y="2948198"/>
            <a:ext cx="6057900" cy="330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5">
            <a:extLst>
              <a:ext uri="{FF2B5EF4-FFF2-40B4-BE49-F238E27FC236}">
                <a16:creationId xmlns:a16="http://schemas.microsoft.com/office/drawing/2014/main" id="{9CF61CF1-52DE-F149-897D-3CCBF1BE302F}"/>
              </a:ext>
            </a:extLst>
          </p:cNvPr>
          <p:cNvSpPr>
            <a:spLocks noChangeArrowheads="1"/>
          </p:cNvSpPr>
          <p:nvPr/>
        </p:nvSpPr>
        <p:spPr bwMode="auto">
          <a:xfrm>
            <a:off x="7586913" y="2948198"/>
            <a:ext cx="4605087"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en-IN" altLang="en-US" sz="2500" dirty="0">
                <a:latin typeface="Garamond" panose="02020404030301010803" pitchFamily="18" charset="0"/>
                <a:ea typeface="MS PGothic" panose="020B0600070205080204" pitchFamily="34" charset="-128"/>
              </a:rPr>
              <a:t>When we run gradient descent search, we will start from some location on this surface and move downhill to find the line with the lowest error.</a:t>
            </a:r>
          </a:p>
        </p:txBody>
      </p:sp>
    </p:spTree>
    <p:extLst>
      <p:ext uri="{BB962C8B-B14F-4D97-AF65-F5344CB8AC3E}">
        <p14:creationId xmlns:p14="http://schemas.microsoft.com/office/powerpoint/2010/main" val="22610967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1" name="Rectangle 1">
            <a:extLst>
              <a:ext uri="{FF2B5EF4-FFF2-40B4-BE49-F238E27FC236}">
                <a16:creationId xmlns:a16="http://schemas.microsoft.com/office/drawing/2014/main" id="{84614FE8-85AC-2748-9CAF-038D7BBE5E39}"/>
              </a:ext>
            </a:extLst>
          </p:cNvPr>
          <p:cNvSpPr>
            <a:spLocks noChangeArrowheads="1"/>
          </p:cNvSpPr>
          <p:nvPr/>
        </p:nvSpPr>
        <p:spPr bwMode="auto">
          <a:xfrm>
            <a:off x="647701" y="981373"/>
            <a:ext cx="9963150" cy="430887"/>
          </a:xfrm>
          <a:prstGeom prst="rect">
            <a:avLst/>
          </a:prstGeom>
          <a:solidFill>
            <a:srgbClr val="F9F9F9"/>
          </a:solidFill>
          <a:ln w="9525">
            <a:noFill/>
            <a:miter lim="800000"/>
            <a:headEnd/>
            <a:tailEnd/>
          </a:ln>
          <a:effectLst/>
        </p:spPr>
        <p:txBody>
          <a:bodyPr wrap="square" lIns="0" tIns="0" rIns="0" bIns="0" anchor="ctr">
            <a:spAutoFit/>
          </a:bodyPr>
          <a:lstStyle/>
          <a:p>
            <a:pPr>
              <a:defRPr/>
            </a:pPr>
            <a:endParaRPr lang="en-US" sz="2800" dirty="0"/>
          </a:p>
        </p:txBody>
      </p:sp>
      <p:sp>
        <p:nvSpPr>
          <p:cNvPr id="61442" name="Rectangle 2">
            <a:extLst>
              <a:ext uri="{FF2B5EF4-FFF2-40B4-BE49-F238E27FC236}">
                <a16:creationId xmlns:a16="http://schemas.microsoft.com/office/drawing/2014/main" id="{F3810DCF-7359-9C45-9BA4-376FB23605FF}"/>
              </a:ext>
            </a:extLst>
          </p:cNvPr>
          <p:cNvSpPr>
            <a:spLocks noChangeArrowheads="1"/>
          </p:cNvSpPr>
          <p:nvPr/>
        </p:nvSpPr>
        <p:spPr bwMode="auto">
          <a:xfrm>
            <a:off x="388462" y="632274"/>
            <a:ext cx="1115583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pPr>
            <a:r>
              <a:rPr lang="en-US" sz="2000" dirty="0">
                <a:latin typeface="Garamond" panose="02020404030301010803" pitchFamily="18" charset="0"/>
                <a:ea typeface="MS PGothic" panose="020B0600070205080204" pitchFamily="34" charset="-128"/>
              </a:rPr>
              <a:t>Below is the process of gradient descent running for 2000 iterations for our example problem. </a:t>
            </a:r>
          </a:p>
          <a:p>
            <a:pPr>
              <a:spcBef>
                <a:spcPct val="0"/>
              </a:spcBef>
            </a:pPr>
            <a:r>
              <a:rPr lang="en-US" sz="2000" dirty="0">
                <a:latin typeface="Garamond" panose="02020404030301010803" pitchFamily="18" charset="0"/>
                <a:ea typeface="MS PGothic" panose="020B0600070205080204" pitchFamily="34" charset="-128"/>
              </a:rPr>
              <a:t>We start out at point m = -1 and b = 0.  </a:t>
            </a:r>
          </a:p>
          <a:p>
            <a:pPr>
              <a:spcBef>
                <a:spcPct val="0"/>
              </a:spcBef>
            </a:pPr>
            <a:endParaRPr lang="en-US" sz="2000" dirty="0">
              <a:latin typeface="Garamond" panose="02020404030301010803" pitchFamily="18" charset="0"/>
              <a:ea typeface="MS PGothic" panose="020B0600070205080204" pitchFamily="34" charset="-128"/>
            </a:endParaRPr>
          </a:p>
          <a:p>
            <a:pPr>
              <a:spcBef>
                <a:spcPct val="0"/>
              </a:spcBef>
            </a:pPr>
            <a:r>
              <a:rPr lang="en-US" sz="2000" dirty="0">
                <a:latin typeface="Garamond" panose="02020404030301010803" pitchFamily="18" charset="0"/>
                <a:ea typeface="MS PGothic" panose="020B0600070205080204" pitchFamily="34" charset="-128"/>
              </a:rPr>
              <a:t>Each iteration m and b are updated to values that yield slightly lower error than the previous iteration. </a:t>
            </a:r>
          </a:p>
          <a:p>
            <a:pPr>
              <a:spcBef>
                <a:spcPct val="0"/>
              </a:spcBef>
            </a:pPr>
            <a:r>
              <a:rPr lang="en-US" sz="2000" dirty="0">
                <a:latin typeface="Garamond" panose="02020404030301010803" pitchFamily="18" charset="0"/>
                <a:ea typeface="MS PGothic" panose="020B0600070205080204" pitchFamily="34" charset="-128"/>
              </a:rPr>
              <a:t>The left plot displays the current location of the gradient descent search (blue dot) and the path taken to get there (black line). </a:t>
            </a:r>
          </a:p>
          <a:p>
            <a:pPr>
              <a:spcBef>
                <a:spcPct val="0"/>
              </a:spcBef>
            </a:pPr>
            <a:r>
              <a:rPr lang="en-US" sz="2000" dirty="0">
                <a:latin typeface="Garamond" panose="02020404030301010803" pitchFamily="18" charset="0"/>
                <a:ea typeface="MS PGothic" panose="020B0600070205080204" pitchFamily="34" charset="-128"/>
              </a:rPr>
              <a:t>The right plot displays the corresponding line for the current search location. Eventually we ended up with a pretty accurate fit. </a:t>
            </a:r>
          </a:p>
        </p:txBody>
      </p:sp>
      <p:pic>
        <p:nvPicPr>
          <p:cNvPr id="30724" name="Picture 3">
            <a:extLst>
              <a:ext uri="{FF2B5EF4-FFF2-40B4-BE49-F238E27FC236}">
                <a16:creationId xmlns:a16="http://schemas.microsoft.com/office/drawing/2014/main" id="{E763DB1E-D4D2-6B41-AFDA-37082953FE0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500982" y="3671181"/>
            <a:ext cx="8316786" cy="266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62475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1">
            <a:extLst>
              <a:ext uri="{FF2B5EF4-FFF2-40B4-BE49-F238E27FC236}">
                <a16:creationId xmlns:a16="http://schemas.microsoft.com/office/drawing/2014/main" id="{A6A2225A-E40B-394A-99A1-C58897DF32F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766060" y="342901"/>
            <a:ext cx="6275070" cy="3252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2">
            <a:extLst>
              <a:ext uri="{FF2B5EF4-FFF2-40B4-BE49-F238E27FC236}">
                <a16:creationId xmlns:a16="http://schemas.microsoft.com/office/drawing/2014/main" id="{F2D0B8E3-2190-BE49-A0B6-0B46DCD8712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686050" y="3595224"/>
            <a:ext cx="6435090" cy="3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9902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2777628" cy="589547"/>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Preliminaries</a:t>
            </a:r>
          </a:p>
        </p:txBody>
      </p:sp>
      <p:sp>
        <p:nvSpPr>
          <p:cNvPr id="8" name="TextBox 7"/>
          <p:cNvSpPr txBox="1"/>
          <p:nvPr/>
        </p:nvSpPr>
        <p:spPr>
          <a:xfrm>
            <a:off x="7193281" y="2606040"/>
            <a:ext cx="2595882" cy="313932"/>
          </a:xfrm>
          <a:prstGeom prst="rect">
            <a:avLst/>
          </a:prstGeom>
          <a:noFill/>
        </p:spPr>
        <p:txBody>
          <a:bodyPr wrap="square" rtlCol="0">
            <a:spAutoFit/>
          </a:bodyPr>
          <a:lstStyle/>
          <a:p>
            <a:endParaRPr lang="en-US" sz="1440" dirty="0">
              <a:solidFill>
                <a:prstClr val="black"/>
              </a:solidFill>
            </a:endParaRPr>
          </a:p>
        </p:txBody>
      </p:sp>
      <p:pic>
        <p:nvPicPr>
          <p:cNvPr id="20" name="Picture 19" descr="A screenshot of a cell phone&#10;&#10;Description automatically generated">
            <a:extLst>
              <a:ext uri="{FF2B5EF4-FFF2-40B4-BE49-F238E27FC236}">
                <a16:creationId xmlns:a16="http://schemas.microsoft.com/office/drawing/2014/main" id="{B0C8989A-9EFA-7A49-9A8F-168622927625}"/>
              </a:ext>
            </a:extLst>
          </p:cNvPr>
          <p:cNvPicPr>
            <a:picLocks noChangeAspect="1"/>
          </p:cNvPicPr>
          <p:nvPr/>
        </p:nvPicPr>
        <p:blipFill rotWithShape="1">
          <a:blip r:embed="rId3"/>
          <a:srcRect l="5163" t="18373" r="5712" b="9329"/>
          <a:stretch/>
        </p:blipFill>
        <p:spPr>
          <a:xfrm>
            <a:off x="6791693" y="1113821"/>
            <a:ext cx="5165521" cy="2630510"/>
          </a:xfrm>
          <a:prstGeom prst="rect">
            <a:avLst/>
          </a:prstGeom>
        </p:spPr>
      </p:pic>
      <p:pic>
        <p:nvPicPr>
          <p:cNvPr id="24" name="Picture 23" descr="A screenshot of a cell phone&#10;&#10;Description automatically generated">
            <a:extLst>
              <a:ext uri="{FF2B5EF4-FFF2-40B4-BE49-F238E27FC236}">
                <a16:creationId xmlns:a16="http://schemas.microsoft.com/office/drawing/2014/main" id="{5C9DA86D-5858-AC46-BD0F-FBADA066EBB2}"/>
              </a:ext>
            </a:extLst>
          </p:cNvPr>
          <p:cNvPicPr>
            <a:picLocks noChangeAspect="1"/>
          </p:cNvPicPr>
          <p:nvPr/>
        </p:nvPicPr>
        <p:blipFill>
          <a:blip r:embed="rId4"/>
          <a:stretch>
            <a:fillRect/>
          </a:stretch>
        </p:blipFill>
        <p:spPr>
          <a:xfrm>
            <a:off x="182140" y="1198694"/>
            <a:ext cx="6525045" cy="2268642"/>
          </a:xfrm>
          <a:prstGeom prst="rect">
            <a:avLst/>
          </a:prstGeom>
        </p:spPr>
      </p:pic>
      <p:pic>
        <p:nvPicPr>
          <p:cNvPr id="26" name="Picture 25">
            <a:extLst>
              <a:ext uri="{FF2B5EF4-FFF2-40B4-BE49-F238E27FC236}">
                <a16:creationId xmlns:a16="http://schemas.microsoft.com/office/drawing/2014/main" id="{63A3202D-A025-F543-849B-E8CB5F79E24F}"/>
              </a:ext>
            </a:extLst>
          </p:cNvPr>
          <p:cNvPicPr>
            <a:picLocks noChangeAspect="1"/>
          </p:cNvPicPr>
          <p:nvPr/>
        </p:nvPicPr>
        <p:blipFill>
          <a:blip r:embed="rId5"/>
          <a:stretch>
            <a:fillRect/>
          </a:stretch>
        </p:blipFill>
        <p:spPr>
          <a:xfrm>
            <a:off x="182140" y="4195200"/>
            <a:ext cx="4062211" cy="2183770"/>
          </a:xfrm>
          <a:prstGeom prst="rect">
            <a:avLst/>
          </a:prstGeom>
        </p:spPr>
      </p:pic>
      <p:pic>
        <p:nvPicPr>
          <p:cNvPr id="28" name="Picture 27" descr="A screenshot of a cell phone&#10;&#10;Description automatically generated">
            <a:extLst>
              <a:ext uri="{FF2B5EF4-FFF2-40B4-BE49-F238E27FC236}">
                <a16:creationId xmlns:a16="http://schemas.microsoft.com/office/drawing/2014/main" id="{735DD438-182B-764B-8AC3-8D2EA235EA09}"/>
              </a:ext>
            </a:extLst>
          </p:cNvPr>
          <p:cNvPicPr>
            <a:picLocks noChangeAspect="1"/>
          </p:cNvPicPr>
          <p:nvPr/>
        </p:nvPicPr>
        <p:blipFill>
          <a:blip r:embed="rId6"/>
          <a:stretch>
            <a:fillRect/>
          </a:stretch>
        </p:blipFill>
        <p:spPr>
          <a:xfrm>
            <a:off x="7647730" y="4506035"/>
            <a:ext cx="2044700" cy="1562100"/>
          </a:xfrm>
          <a:prstGeom prst="rect">
            <a:avLst/>
          </a:prstGeom>
        </p:spPr>
      </p:pic>
    </p:spTree>
    <p:extLst>
      <p:ext uri="{BB962C8B-B14F-4D97-AF65-F5344CB8AC3E}">
        <p14:creationId xmlns:p14="http://schemas.microsoft.com/office/powerpoint/2010/main" val="1538886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1">
            <a:extLst>
              <a:ext uri="{FF2B5EF4-FFF2-40B4-BE49-F238E27FC236}">
                <a16:creationId xmlns:a16="http://schemas.microsoft.com/office/drawing/2014/main" id="{6DD6BA37-48A5-C74D-B953-8AACAB841D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67"/>
          <a:stretch/>
        </p:blipFill>
        <p:spPr bwMode="auto">
          <a:xfrm>
            <a:off x="591552" y="1118937"/>
            <a:ext cx="11008895" cy="5534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00217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1">
            <a:extLst>
              <a:ext uri="{FF2B5EF4-FFF2-40B4-BE49-F238E27FC236}">
                <a16:creationId xmlns:a16="http://schemas.microsoft.com/office/drawing/2014/main" id="{5103D00D-C78A-4E41-AFB8-867DDBAD6EB2}"/>
              </a:ext>
            </a:extLst>
          </p:cNvPr>
          <p:cNvSpPr>
            <a:spLocks noChangeArrowheads="1"/>
          </p:cNvSpPr>
          <p:nvPr/>
        </p:nvSpPr>
        <p:spPr bwMode="auto">
          <a:xfrm>
            <a:off x="1524000" y="914401"/>
            <a:ext cx="8839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IN" altLang="en-US" sz="2400" dirty="0">
                <a:latin typeface="Garamond" panose="02020404030301010803" pitchFamily="18" charset="0"/>
              </a:rPr>
              <a:t>We can also observe how the error changes as we move toward the minimum. A good way to ensure that gradient descent is working correctly is to make sure that the error decreases for each iteration</a:t>
            </a:r>
          </a:p>
        </p:txBody>
      </p:sp>
      <p:pic>
        <p:nvPicPr>
          <p:cNvPr id="36867" name="Picture 1">
            <a:extLst>
              <a:ext uri="{FF2B5EF4-FFF2-40B4-BE49-F238E27FC236}">
                <a16:creationId xmlns:a16="http://schemas.microsoft.com/office/drawing/2014/main" id="{07A2D4D7-55D0-C246-9D22-179F66FF41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5125" y="2242205"/>
            <a:ext cx="6104022" cy="457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81322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4105609" y="3272590"/>
            <a:ext cx="3980782" cy="673768"/>
          </a:xfrm>
        </p:spPr>
        <p:txBody>
          <a:bodyPr>
            <a:noAutofit/>
          </a:bodyPr>
          <a:lstStyle/>
          <a:p>
            <a:r>
              <a:rPr lang="en-US" sz="4400" dirty="0">
                <a:solidFill>
                  <a:srgbClr val="FF6700"/>
                </a:solidFill>
                <a:latin typeface="Garamond" panose="02020404030301010803" pitchFamily="18" charset="0"/>
              </a:rPr>
              <a:t>Neural Networks</a:t>
            </a:r>
          </a:p>
        </p:txBody>
      </p:sp>
    </p:spTree>
    <p:extLst>
      <p:ext uri="{BB962C8B-B14F-4D97-AF65-F5344CB8AC3E}">
        <p14:creationId xmlns:p14="http://schemas.microsoft.com/office/powerpoint/2010/main" val="24329149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0" y="0"/>
            <a:ext cx="5639749" cy="630942"/>
          </a:xfrm>
          <a:prstGeom prst="rect">
            <a:avLst/>
          </a:prstGeom>
        </p:spPr>
        <p:txBody>
          <a:bodyPr wrap="none">
            <a:spAutoFit/>
          </a:bodyPr>
          <a:lstStyle/>
          <a:p>
            <a:r>
              <a:rPr lang="en-IN" sz="3500" dirty="0">
                <a:solidFill>
                  <a:srgbClr val="FF6700"/>
                </a:solidFill>
                <a:latin typeface="Garamond" panose="02020404030301010803" pitchFamily="18" charset="0"/>
              </a:rPr>
              <a:t>Understanding neural networks</a:t>
            </a:r>
          </a:p>
        </p:txBody>
      </p:sp>
      <p:sp>
        <p:nvSpPr>
          <p:cNvPr id="3" name="Rectangle 2"/>
          <p:cNvSpPr/>
          <p:nvPr/>
        </p:nvSpPr>
        <p:spPr>
          <a:xfrm>
            <a:off x="276726" y="1446629"/>
            <a:ext cx="11273590" cy="3816429"/>
          </a:xfrm>
          <a:prstGeom prst="rect">
            <a:avLst/>
          </a:prstGeom>
        </p:spPr>
        <p:txBody>
          <a:bodyPr wrap="square">
            <a:spAutoFit/>
          </a:bodyPr>
          <a:lstStyle/>
          <a:p>
            <a:r>
              <a:rPr lang="en-IN" sz="2200" dirty="0">
                <a:latin typeface="Garamond" panose="02020404030301010803" pitchFamily="18" charset="0"/>
              </a:rPr>
              <a:t>An Artificial Neural Network (ANN) </a:t>
            </a:r>
            <a:r>
              <a:rPr lang="en-IN" sz="2200" b="1" dirty="0">
                <a:latin typeface="Garamond" panose="02020404030301010803" pitchFamily="18" charset="0"/>
              </a:rPr>
              <a:t>models the relationship between a set of input signals and an output signal </a:t>
            </a:r>
            <a:r>
              <a:rPr lang="en-IN" sz="2200" dirty="0">
                <a:latin typeface="Garamond" panose="02020404030301010803" pitchFamily="18" charset="0"/>
              </a:rPr>
              <a:t>using a model derived from our understanding of how a biological brain responds to stimuli from sensory inputs. Just as a brain uses a network of interconnected cells called neurons to create a massive parallel processor, ANN uses a network of artificial neurons or nodes to solve learning problems</a:t>
            </a:r>
          </a:p>
          <a:p>
            <a:endParaRPr lang="en-IN" sz="2200" dirty="0">
              <a:latin typeface="Garamond" panose="02020404030301010803" pitchFamily="18" charset="0"/>
            </a:endParaRPr>
          </a:p>
          <a:p>
            <a:r>
              <a:rPr lang="en-IN" sz="2200" dirty="0">
                <a:latin typeface="Garamond" panose="02020404030301010803" pitchFamily="18" charset="0"/>
              </a:rPr>
              <a:t>The human brain is made up of </a:t>
            </a:r>
            <a:r>
              <a:rPr lang="en-IN" sz="2200" b="1" dirty="0">
                <a:latin typeface="Garamond" panose="02020404030301010803" pitchFamily="18" charset="0"/>
              </a:rPr>
              <a:t>approx. 80 to  100 billion neurons</a:t>
            </a:r>
            <a:r>
              <a:rPr lang="en-IN" sz="2200" dirty="0">
                <a:latin typeface="Garamond" panose="02020404030301010803" pitchFamily="18" charset="0"/>
              </a:rPr>
              <a:t>, resulting in a network capable of representing a tremendous amount of knowledge</a:t>
            </a:r>
          </a:p>
          <a:p>
            <a:endParaRPr lang="en-IN" sz="2200" dirty="0">
              <a:latin typeface="Garamond" panose="02020404030301010803" pitchFamily="18" charset="0"/>
            </a:endParaRPr>
          </a:p>
          <a:p>
            <a:r>
              <a:rPr lang="en-IN" sz="2200" dirty="0">
                <a:latin typeface="Garamond" panose="02020404030301010803" pitchFamily="18" charset="0"/>
              </a:rPr>
              <a:t>For instance, a </a:t>
            </a:r>
            <a:r>
              <a:rPr lang="en-IN" sz="2200" b="1" dirty="0">
                <a:latin typeface="Garamond" panose="02020404030301010803" pitchFamily="18" charset="0"/>
              </a:rPr>
              <a:t>cat has roughly a 750 million neurons</a:t>
            </a:r>
            <a:r>
              <a:rPr lang="en-IN" sz="2200" dirty="0">
                <a:latin typeface="Garamond" panose="02020404030301010803" pitchFamily="18" charset="0"/>
              </a:rPr>
              <a:t>, a </a:t>
            </a:r>
            <a:r>
              <a:rPr lang="en-IN" sz="2200" b="1" dirty="0">
                <a:latin typeface="Garamond" panose="02020404030301010803" pitchFamily="18" charset="0"/>
              </a:rPr>
              <a:t>mouse has about 75 </a:t>
            </a:r>
            <a:r>
              <a:rPr lang="en-IN" sz="2200" dirty="0">
                <a:latin typeface="Garamond" panose="02020404030301010803" pitchFamily="18" charset="0"/>
              </a:rPr>
              <a:t>million neurons, and a </a:t>
            </a:r>
            <a:r>
              <a:rPr lang="en-IN" sz="2200" b="1" dirty="0">
                <a:latin typeface="Garamond" panose="02020404030301010803" pitchFamily="18" charset="0"/>
              </a:rPr>
              <a:t>cockroach has only about a million neurons</a:t>
            </a:r>
            <a:r>
              <a:rPr lang="en-IN" sz="2200" dirty="0">
                <a:latin typeface="Garamond" panose="02020404030301010803" pitchFamily="18" charset="0"/>
              </a:rPr>
              <a:t>.</a:t>
            </a:r>
          </a:p>
        </p:txBody>
      </p:sp>
      <p:sp>
        <p:nvSpPr>
          <p:cNvPr id="5" name="Rectangle 4"/>
          <p:cNvSpPr/>
          <p:nvPr/>
        </p:nvSpPr>
        <p:spPr>
          <a:xfrm>
            <a:off x="2659843" y="4379084"/>
            <a:ext cx="7063279" cy="523220"/>
          </a:xfrm>
          <a:prstGeom prst="rect">
            <a:avLst/>
          </a:prstGeom>
        </p:spPr>
        <p:txBody>
          <a:bodyPr wrap="square">
            <a:spAutoFit/>
          </a:bodyPr>
          <a:lstStyle/>
          <a:p>
            <a:endParaRPr lang="en-IN" sz="1400" dirty="0"/>
          </a:p>
          <a:p>
            <a:r>
              <a:rPr lang="en-IN" sz="1400" dirty="0"/>
              <a:t> </a:t>
            </a:r>
          </a:p>
        </p:txBody>
      </p:sp>
    </p:spTree>
    <p:extLst>
      <p:ext uri="{BB962C8B-B14F-4D97-AF65-F5344CB8AC3E}">
        <p14:creationId xmlns:p14="http://schemas.microsoft.com/office/powerpoint/2010/main" val="36951295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437" y="31807"/>
            <a:ext cx="8582862" cy="581891"/>
          </a:xfrm>
        </p:spPr>
        <p:txBody>
          <a:bodyPr wrap="none">
            <a:spAutoFit/>
          </a:bodyPr>
          <a:lstStyle/>
          <a:p>
            <a:r>
              <a:rPr lang="en-US" sz="3500" dirty="0">
                <a:solidFill>
                  <a:srgbClr val="FF6700"/>
                </a:solidFill>
                <a:latin typeface="Garamond" panose="02020404030301010803" pitchFamily="18" charset="0"/>
                <a:ea typeface="+mn-ea"/>
                <a:cs typeface="+mn-cs"/>
              </a:rPr>
              <a:t>Neuron – Basic Unit of Information Processing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8537" y="2224589"/>
            <a:ext cx="6325944" cy="3194942"/>
          </a:xfrm>
          <a:prstGeom prst="rect">
            <a:avLst/>
          </a:prstGeom>
        </p:spPr>
      </p:pic>
      <p:sp>
        <p:nvSpPr>
          <p:cNvPr id="11" name="Oval 10"/>
          <p:cNvSpPr/>
          <p:nvPr/>
        </p:nvSpPr>
        <p:spPr>
          <a:xfrm>
            <a:off x="2115637" y="2617307"/>
            <a:ext cx="685800" cy="685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IN" sz="1350">
              <a:solidFill>
                <a:prstClr val="white"/>
              </a:solidFill>
              <a:latin typeface="Calibri" panose="020F0502020204030204"/>
            </a:endParaRPr>
          </a:p>
        </p:txBody>
      </p:sp>
      <p:sp>
        <p:nvSpPr>
          <p:cNvPr id="12" name="TextBox 11"/>
          <p:cNvSpPr txBox="1"/>
          <p:nvPr/>
        </p:nvSpPr>
        <p:spPr>
          <a:xfrm>
            <a:off x="1847049" y="1770688"/>
            <a:ext cx="978666" cy="784830"/>
          </a:xfrm>
          <a:prstGeom prst="rect">
            <a:avLst/>
          </a:prstGeom>
          <a:solidFill>
            <a:srgbClr val="FFFF00"/>
          </a:solidFill>
        </p:spPr>
        <p:txBody>
          <a:bodyPr wrap="none" rtlCol="0">
            <a:spAutoFit/>
          </a:bodyPr>
          <a:lstStyle/>
          <a:p>
            <a:pPr algn="ctr" defTabSz="685800">
              <a:defRPr/>
            </a:pPr>
            <a:r>
              <a:rPr lang="en-IN" sz="1500" b="1" dirty="0">
                <a:solidFill>
                  <a:srgbClr val="5B9BD5">
                    <a:lumMod val="75000"/>
                  </a:srgbClr>
                </a:solidFill>
                <a:latin typeface="Calibri" panose="020F0502020204030204"/>
              </a:rPr>
              <a:t>Excitatory</a:t>
            </a:r>
          </a:p>
          <a:p>
            <a:pPr algn="ctr" defTabSz="685800">
              <a:defRPr/>
            </a:pPr>
            <a:r>
              <a:rPr lang="en-IN" sz="1500" b="1" dirty="0">
                <a:solidFill>
                  <a:prstClr val="black"/>
                </a:solidFill>
                <a:latin typeface="Calibri" panose="020F0502020204030204"/>
              </a:rPr>
              <a:t>Or</a:t>
            </a:r>
          </a:p>
          <a:p>
            <a:pPr algn="ctr" defTabSz="685800">
              <a:defRPr/>
            </a:pPr>
            <a:r>
              <a:rPr lang="en-IN" sz="1500" b="1" dirty="0">
                <a:solidFill>
                  <a:srgbClr val="5B9BD5">
                    <a:lumMod val="75000"/>
                  </a:srgbClr>
                </a:solidFill>
                <a:latin typeface="Calibri" panose="020F0502020204030204"/>
              </a:rPr>
              <a:t>Inhibitory</a:t>
            </a:r>
          </a:p>
        </p:txBody>
      </p:sp>
      <p:sp>
        <p:nvSpPr>
          <p:cNvPr id="15" name="Oval 14"/>
          <p:cNvSpPr/>
          <p:nvPr/>
        </p:nvSpPr>
        <p:spPr>
          <a:xfrm>
            <a:off x="5408741" y="3878710"/>
            <a:ext cx="685800" cy="685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IN" sz="1350">
              <a:solidFill>
                <a:prstClr val="white"/>
              </a:solidFill>
              <a:latin typeface="Calibri" panose="020F0502020204030204"/>
            </a:endParaRPr>
          </a:p>
        </p:txBody>
      </p:sp>
      <p:sp>
        <p:nvSpPr>
          <p:cNvPr id="16" name="TextBox 15"/>
          <p:cNvSpPr txBox="1"/>
          <p:nvPr/>
        </p:nvSpPr>
        <p:spPr>
          <a:xfrm>
            <a:off x="4458520" y="2332356"/>
            <a:ext cx="3098178" cy="784830"/>
          </a:xfrm>
          <a:prstGeom prst="rect">
            <a:avLst/>
          </a:prstGeom>
          <a:solidFill>
            <a:srgbClr val="FFFF00"/>
          </a:solidFill>
        </p:spPr>
        <p:txBody>
          <a:bodyPr wrap="square" rtlCol="0">
            <a:spAutoFit/>
          </a:bodyPr>
          <a:lstStyle/>
          <a:p>
            <a:pPr algn="ctr" defTabSz="685800">
              <a:defRPr/>
            </a:pPr>
            <a:r>
              <a:rPr lang="en-IN" sz="1500" b="1" dirty="0">
                <a:solidFill>
                  <a:prstClr val="black"/>
                </a:solidFill>
                <a:latin typeface="Calibri" panose="020F0502020204030204"/>
              </a:rPr>
              <a:t>Will fire </a:t>
            </a:r>
            <a:r>
              <a:rPr lang="en-IN" sz="1500" b="1" dirty="0">
                <a:solidFill>
                  <a:srgbClr val="5B9BD5">
                    <a:lumMod val="75000"/>
                  </a:srgbClr>
                </a:solidFill>
                <a:latin typeface="Calibri" panose="020F0502020204030204"/>
              </a:rPr>
              <a:t>“action potential” </a:t>
            </a:r>
            <a:r>
              <a:rPr lang="en-IN" sz="1500" b="1" dirty="0">
                <a:solidFill>
                  <a:prstClr val="black"/>
                </a:solidFill>
                <a:latin typeface="Calibri" panose="020F0502020204030204"/>
              </a:rPr>
              <a:t>when sum of input potentials exceeds a threshold</a:t>
            </a:r>
          </a:p>
        </p:txBody>
      </p:sp>
      <p:sp>
        <p:nvSpPr>
          <p:cNvPr id="4" name="Rectangle 3">
            <a:extLst>
              <a:ext uri="{FF2B5EF4-FFF2-40B4-BE49-F238E27FC236}">
                <a16:creationId xmlns:a16="http://schemas.microsoft.com/office/drawing/2014/main" id="{60725E4D-C66E-BA41-ADEC-E5B07E7A683E}"/>
              </a:ext>
            </a:extLst>
          </p:cNvPr>
          <p:cNvSpPr/>
          <p:nvPr/>
        </p:nvSpPr>
        <p:spPr>
          <a:xfrm>
            <a:off x="4890369" y="1532903"/>
            <a:ext cx="5689949" cy="300082"/>
          </a:xfrm>
          <a:prstGeom prst="rect">
            <a:avLst/>
          </a:prstGeom>
        </p:spPr>
        <p:txBody>
          <a:bodyPr wrap="square">
            <a:spAutoFit/>
          </a:bodyPr>
          <a:lstStyle/>
          <a:p>
            <a:pPr defTabSz="685800">
              <a:defRPr/>
            </a:pPr>
            <a:r>
              <a:rPr lang="en-IN" sz="1350" dirty="0">
                <a:solidFill>
                  <a:srgbClr val="3C6AA9"/>
                </a:solidFill>
                <a:latin typeface="Helvetica" pitchFamily="2" charset="0"/>
              </a:rPr>
              <a:t>Soma: </a:t>
            </a:r>
            <a:r>
              <a:rPr lang="en-IN" sz="1350" dirty="0">
                <a:solidFill>
                  <a:prstClr val="black"/>
                </a:solidFill>
                <a:latin typeface="Helvetica" pitchFamily="2" charset="0"/>
              </a:rPr>
              <a:t>Cell body. Here the signals are combined (“CPU”)</a:t>
            </a:r>
          </a:p>
        </p:txBody>
      </p:sp>
      <p:sp>
        <p:nvSpPr>
          <p:cNvPr id="5" name="Rectangle 4">
            <a:extLst>
              <a:ext uri="{FF2B5EF4-FFF2-40B4-BE49-F238E27FC236}">
                <a16:creationId xmlns:a16="http://schemas.microsoft.com/office/drawing/2014/main" id="{1AEB0EB1-E358-AC44-A056-4F35F9F3A7D9}"/>
              </a:ext>
            </a:extLst>
          </p:cNvPr>
          <p:cNvSpPr/>
          <p:nvPr/>
        </p:nvSpPr>
        <p:spPr>
          <a:xfrm>
            <a:off x="4890370" y="1921199"/>
            <a:ext cx="5899841" cy="300082"/>
          </a:xfrm>
          <a:prstGeom prst="rect">
            <a:avLst/>
          </a:prstGeom>
        </p:spPr>
        <p:txBody>
          <a:bodyPr wrap="square">
            <a:spAutoFit/>
          </a:bodyPr>
          <a:lstStyle/>
          <a:p>
            <a:pPr defTabSz="685800">
              <a:defRPr/>
            </a:pPr>
            <a:r>
              <a:rPr lang="en-IN" sz="1350" dirty="0">
                <a:solidFill>
                  <a:srgbClr val="3C6AA9"/>
                </a:solidFill>
                <a:latin typeface="Helvetica" pitchFamily="2" charset="0"/>
              </a:rPr>
              <a:t>Dendrite: </a:t>
            </a:r>
            <a:r>
              <a:rPr lang="en-IN" sz="1350" dirty="0">
                <a:solidFill>
                  <a:prstClr val="black"/>
                </a:solidFill>
                <a:latin typeface="Helvetica" pitchFamily="2" charset="0"/>
              </a:rPr>
              <a:t>Combines the inputs from several other nerve cells (“input bus”)</a:t>
            </a:r>
          </a:p>
        </p:txBody>
      </p:sp>
      <p:sp>
        <p:nvSpPr>
          <p:cNvPr id="6" name="Rectangle 5">
            <a:extLst>
              <a:ext uri="{FF2B5EF4-FFF2-40B4-BE49-F238E27FC236}">
                <a16:creationId xmlns:a16="http://schemas.microsoft.com/office/drawing/2014/main" id="{9099FE9A-4D83-BE4B-AF63-6918BCF7BDF1}"/>
              </a:ext>
            </a:extLst>
          </p:cNvPr>
          <p:cNvSpPr/>
          <p:nvPr/>
        </p:nvSpPr>
        <p:spPr>
          <a:xfrm>
            <a:off x="1784533" y="5170520"/>
            <a:ext cx="2390798" cy="507831"/>
          </a:xfrm>
          <a:prstGeom prst="rect">
            <a:avLst/>
          </a:prstGeom>
        </p:spPr>
        <p:txBody>
          <a:bodyPr wrap="square">
            <a:spAutoFit/>
          </a:bodyPr>
          <a:lstStyle/>
          <a:p>
            <a:pPr defTabSz="685800">
              <a:defRPr/>
            </a:pPr>
            <a:r>
              <a:rPr lang="en-IN" sz="1350" dirty="0">
                <a:solidFill>
                  <a:srgbClr val="3C6AA9"/>
                </a:solidFill>
                <a:latin typeface="Helvetica" pitchFamily="2" charset="0"/>
              </a:rPr>
              <a:t>Synapse: </a:t>
            </a:r>
            <a:r>
              <a:rPr lang="en-IN" sz="1350" dirty="0">
                <a:solidFill>
                  <a:prstClr val="black"/>
                </a:solidFill>
                <a:latin typeface="Helvetica" pitchFamily="2" charset="0"/>
              </a:rPr>
              <a:t>Interface between two neurons (“connector”)</a:t>
            </a:r>
          </a:p>
        </p:txBody>
      </p:sp>
      <p:sp>
        <p:nvSpPr>
          <p:cNvPr id="7" name="Rectangle 6">
            <a:extLst>
              <a:ext uri="{FF2B5EF4-FFF2-40B4-BE49-F238E27FC236}">
                <a16:creationId xmlns:a16="http://schemas.microsoft.com/office/drawing/2014/main" id="{AB3465AC-B6AB-AD4C-9D67-994B4A210855}"/>
              </a:ext>
            </a:extLst>
          </p:cNvPr>
          <p:cNvSpPr/>
          <p:nvPr/>
        </p:nvSpPr>
        <p:spPr>
          <a:xfrm>
            <a:off x="8220879" y="4339523"/>
            <a:ext cx="1908572" cy="1546577"/>
          </a:xfrm>
          <a:prstGeom prst="rect">
            <a:avLst/>
          </a:prstGeom>
        </p:spPr>
        <p:txBody>
          <a:bodyPr wrap="square">
            <a:spAutoFit/>
          </a:bodyPr>
          <a:lstStyle/>
          <a:p>
            <a:pPr defTabSz="685800">
              <a:defRPr/>
            </a:pPr>
            <a:r>
              <a:rPr lang="en-IN" sz="1350" dirty="0">
                <a:solidFill>
                  <a:srgbClr val="3C6AA9"/>
                </a:solidFill>
                <a:latin typeface="Helvetica" pitchFamily="2" charset="0"/>
              </a:rPr>
              <a:t>Axon: </a:t>
            </a:r>
            <a:r>
              <a:rPr lang="en-IN" sz="1350" dirty="0">
                <a:solidFill>
                  <a:prstClr val="black"/>
                </a:solidFill>
                <a:latin typeface="Helvetica" pitchFamily="2" charset="0"/>
              </a:rPr>
              <a:t>This may be up to 1m long and will transport the activation signal to nerve cells at different locations (“output cable”)</a:t>
            </a:r>
          </a:p>
        </p:txBody>
      </p:sp>
      <p:sp>
        <p:nvSpPr>
          <p:cNvPr id="8" name="Rectangle 7">
            <a:extLst>
              <a:ext uri="{FF2B5EF4-FFF2-40B4-BE49-F238E27FC236}">
                <a16:creationId xmlns:a16="http://schemas.microsoft.com/office/drawing/2014/main" id="{A74021DF-5B42-7D43-99E7-63781C8F9EFD}"/>
              </a:ext>
            </a:extLst>
          </p:cNvPr>
          <p:cNvSpPr/>
          <p:nvPr/>
        </p:nvSpPr>
        <p:spPr>
          <a:xfrm>
            <a:off x="8597299" y="2151562"/>
            <a:ext cx="1918764" cy="715581"/>
          </a:xfrm>
          <a:prstGeom prst="rect">
            <a:avLst/>
          </a:prstGeom>
        </p:spPr>
        <p:txBody>
          <a:bodyPr wrap="square">
            <a:spAutoFit/>
          </a:bodyPr>
          <a:lstStyle/>
          <a:p>
            <a:pPr defTabSz="685800">
              <a:defRPr/>
            </a:pPr>
            <a:r>
              <a:rPr lang="en-IN" sz="1350" dirty="0">
                <a:solidFill>
                  <a:prstClr val="black"/>
                </a:solidFill>
                <a:latin typeface="Helvetica" pitchFamily="2" charset="0"/>
              </a:rPr>
              <a:t>Dendrites can perform complex non-linear computations</a:t>
            </a:r>
          </a:p>
        </p:txBody>
      </p:sp>
    </p:spTree>
    <p:extLst>
      <p:ext uri="{BB962C8B-B14F-4D97-AF65-F5344CB8AC3E}">
        <p14:creationId xmlns:p14="http://schemas.microsoft.com/office/powerpoint/2010/main" val="249196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6"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AutoShape 2"/>
          <p:cNvSpPr>
            <a:spLocks noGrp="1" noChangeArrowheads="1"/>
          </p:cNvSpPr>
          <p:nvPr>
            <p:ph type="title"/>
          </p:nvPr>
        </p:nvSpPr>
        <p:spPr>
          <a:xfrm>
            <a:off x="0" y="0"/>
            <a:ext cx="7886700" cy="709949"/>
          </a:xfrm>
        </p:spPr>
        <p:txBody>
          <a:bodyPr wrap="none">
            <a:spAutoFit/>
          </a:bodyPr>
          <a:lstStyle/>
          <a:p>
            <a:r>
              <a:rPr lang="en-US" altLang="en-US" sz="3500" dirty="0">
                <a:solidFill>
                  <a:srgbClr val="FF6700"/>
                </a:solidFill>
                <a:latin typeface="Garamond" panose="02020404030301010803" pitchFamily="18" charset="0"/>
                <a:ea typeface="+mn-ea"/>
                <a:cs typeface="+mn-cs"/>
              </a:rPr>
              <a:t>The </a:t>
            </a:r>
            <a:r>
              <a:rPr lang="en-US" altLang="zh-TW" sz="3500" dirty="0">
                <a:solidFill>
                  <a:srgbClr val="FF6700"/>
                </a:solidFill>
                <a:latin typeface="Garamond" panose="02020404030301010803" pitchFamily="18" charset="0"/>
                <a:ea typeface="+mn-ea"/>
                <a:cs typeface="+mn-cs"/>
              </a:rPr>
              <a:t>Artificial</a:t>
            </a:r>
            <a:r>
              <a:rPr lang="en-US" altLang="en-US" sz="3500" dirty="0">
                <a:solidFill>
                  <a:srgbClr val="FF6700"/>
                </a:solidFill>
                <a:latin typeface="Garamond" panose="02020404030301010803" pitchFamily="18" charset="0"/>
                <a:ea typeface="+mn-ea"/>
                <a:cs typeface="+mn-cs"/>
              </a:rPr>
              <a:t> Neuron</a:t>
            </a:r>
            <a:endParaRPr lang="en-US" altLang="zh-TW" sz="3500" dirty="0">
              <a:solidFill>
                <a:srgbClr val="FF6700"/>
              </a:solidFill>
              <a:latin typeface="Garamond" panose="02020404030301010803" pitchFamily="18" charset="0"/>
              <a:ea typeface="+mn-ea"/>
              <a:cs typeface="+mn-cs"/>
            </a:endParaRPr>
          </a:p>
        </p:txBody>
      </p:sp>
      <p:sp>
        <p:nvSpPr>
          <p:cNvPr id="5" name="Rectangle 4">
            <a:extLst>
              <a:ext uri="{FF2B5EF4-FFF2-40B4-BE49-F238E27FC236}">
                <a16:creationId xmlns:a16="http://schemas.microsoft.com/office/drawing/2014/main" id="{C64CBFD0-FF0C-FB4E-A5DB-52470ADC04EA}"/>
              </a:ext>
            </a:extLst>
          </p:cNvPr>
          <p:cNvSpPr/>
          <p:nvPr/>
        </p:nvSpPr>
        <p:spPr>
          <a:xfrm>
            <a:off x="351645" y="1617190"/>
            <a:ext cx="10597092" cy="477054"/>
          </a:xfrm>
          <a:prstGeom prst="rect">
            <a:avLst/>
          </a:prstGeom>
        </p:spPr>
        <p:txBody>
          <a:bodyPr wrap="square">
            <a:spAutoFit/>
          </a:bodyPr>
          <a:lstStyle/>
          <a:p>
            <a:pPr defTabSz="685800"/>
            <a:r>
              <a:rPr lang="en-IN" sz="2500" dirty="0">
                <a:solidFill>
                  <a:prstClr val="black"/>
                </a:solidFill>
                <a:latin typeface="Garamond" panose="02020404030301010803" pitchFamily="18" charset="0"/>
              </a:rPr>
              <a:t>Neurons have weighted inputs, threshold values, activation function, and an output</a:t>
            </a:r>
          </a:p>
        </p:txBody>
      </p:sp>
      <p:pic>
        <p:nvPicPr>
          <p:cNvPr id="7" name="Picture 6">
            <a:extLst>
              <a:ext uri="{FF2B5EF4-FFF2-40B4-BE49-F238E27FC236}">
                <a16:creationId xmlns:a16="http://schemas.microsoft.com/office/drawing/2014/main" id="{D0CD82DC-7C1C-0946-A414-9E0CFC1375D5}"/>
              </a:ext>
            </a:extLst>
          </p:cNvPr>
          <p:cNvPicPr>
            <a:picLocks noChangeAspect="1"/>
          </p:cNvPicPr>
          <p:nvPr/>
        </p:nvPicPr>
        <p:blipFill>
          <a:blip r:embed="rId3"/>
          <a:stretch>
            <a:fillRect/>
          </a:stretch>
        </p:blipFill>
        <p:spPr>
          <a:xfrm>
            <a:off x="2338033" y="2094244"/>
            <a:ext cx="5928596" cy="2620670"/>
          </a:xfrm>
          <a:prstGeom prst="rect">
            <a:avLst/>
          </a:prstGeom>
        </p:spPr>
      </p:pic>
    </p:spTree>
    <p:extLst>
      <p:ext uri="{BB962C8B-B14F-4D97-AF65-F5344CB8AC3E}">
        <p14:creationId xmlns:p14="http://schemas.microsoft.com/office/powerpoint/2010/main" val="16494758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965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146558" y="818389"/>
            <a:ext cx="5008371" cy="2439579"/>
          </a:xfrm>
          <a:prstGeom prst="rect">
            <a:avLst/>
          </a:prstGeom>
          <a:noFill/>
          <a:ln w="9525">
            <a:noFill/>
            <a:miter lim="800000"/>
            <a:headEnd/>
            <a:tailEnd/>
          </a:ln>
        </p:spPr>
      </p:pic>
      <p:sp>
        <p:nvSpPr>
          <p:cNvPr id="3" name="Rectangle 2"/>
          <p:cNvSpPr/>
          <p:nvPr/>
        </p:nvSpPr>
        <p:spPr>
          <a:xfrm>
            <a:off x="0" y="3882740"/>
            <a:ext cx="5754047" cy="2800767"/>
          </a:xfrm>
          <a:prstGeom prst="rect">
            <a:avLst/>
          </a:prstGeom>
        </p:spPr>
        <p:txBody>
          <a:bodyPr wrap="square">
            <a:spAutoFit/>
          </a:bodyPr>
          <a:lstStyle/>
          <a:p>
            <a:pPr defTabSz="342900"/>
            <a:r>
              <a:rPr lang="en-IN" sz="2200" dirty="0">
                <a:solidFill>
                  <a:prstClr val="black"/>
                </a:solidFill>
                <a:latin typeface="Garamond" panose="02020404030301010803" pitchFamily="18" charset="0"/>
              </a:rPr>
              <a:t>This directed network diagram defines a relationship between the input signals received by the dendrites (x variables), and the output signal (y variable). Just as with the biological neuron, each dendrite's signal is weighted (w values) according to its importance. The input signals are summed by the cell body and the signal is passed on according to an activation function denoted by f</a:t>
            </a:r>
          </a:p>
        </p:txBody>
      </p:sp>
      <p:sp>
        <p:nvSpPr>
          <p:cNvPr id="4" name="Rectangle 3"/>
          <p:cNvSpPr/>
          <p:nvPr/>
        </p:nvSpPr>
        <p:spPr>
          <a:xfrm>
            <a:off x="6637345" y="3856737"/>
            <a:ext cx="5511628" cy="2462213"/>
          </a:xfrm>
          <a:prstGeom prst="rect">
            <a:avLst/>
          </a:prstGeom>
        </p:spPr>
        <p:txBody>
          <a:bodyPr wrap="square">
            <a:spAutoFit/>
          </a:bodyPr>
          <a:lstStyle/>
          <a:p>
            <a:pPr defTabSz="342900"/>
            <a:r>
              <a:rPr lang="en-IN" sz="2200" dirty="0">
                <a:solidFill>
                  <a:prstClr val="black"/>
                </a:solidFill>
                <a:latin typeface="Garamond" panose="02020404030301010803" pitchFamily="18" charset="0"/>
              </a:rPr>
              <a:t>A typical artificial neuron with n input dendrites can be represented by the formula shown above. The w weights allow each of the n inputs (denoted by xi) to contribute a greater or lesser amount to the sum of input signals. The net total is used by the activation function f(x), and the resulting signal, y(x), is the output axon</a:t>
            </a:r>
          </a:p>
        </p:txBody>
      </p:sp>
      <p:pic>
        <p:nvPicPr>
          <p:cNvPr id="539651"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rcRect/>
          <a:stretch>
            <a:fillRect/>
          </a:stretch>
        </p:blipFill>
        <p:spPr bwMode="auto">
          <a:xfrm>
            <a:off x="6665459" y="1217953"/>
            <a:ext cx="3464734" cy="2040015"/>
          </a:xfrm>
          <a:prstGeom prst="rect">
            <a:avLst/>
          </a:prstGeom>
          <a:noFill/>
          <a:ln w="9525">
            <a:noFill/>
            <a:miter lim="800000"/>
            <a:headEnd/>
            <a:tailEnd/>
          </a:ln>
        </p:spPr>
      </p:pic>
    </p:spTree>
    <p:extLst>
      <p:ext uri="{BB962C8B-B14F-4D97-AF65-F5344CB8AC3E}">
        <p14:creationId xmlns:p14="http://schemas.microsoft.com/office/powerpoint/2010/main" val="3631511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886700" cy="642680"/>
          </a:xfrm>
        </p:spPr>
        <p:txBody>
          <a:bodyPr wrap="none">
            <a:spAutoFit/>
          </a:bodyPr>
          <a:lstStyle/>
          <a:p>
            <a:r>
              <a:rPr lang="en-US" sz="3500" dirty="0">
                <a:solidFill>
                  <a:srgbClr val="FF6700"/>
                </a:solidFill>
                <a:latin typeface="Garamond" panose="02020404030301010803" pitchFamily="18" charset="0"/>
                <a:ea typeface="+mn-ea"/>
                <a:cs typeface="+mn-cs"/>
              </a:rPr>
              <a:t>Activation Functions</a:t>
            </a:r>
          </a:p>
        </p:txBody>
      </p:sp>
      <p:pic>
        <p:nvPicPr>
          <p:cNvPr id="4" name="Picture 3">
            <a:extLst>
              <a:ext uri="{FF2B5EF4-FFF2-40B4-BE49-F238E27FC236}">
                <a16:creationId xmlns:a16="http://schemas.microsoft.com/office/drawing/2014/main" id="{264CAECF-AEFC-B142-95A4-FB6E472D53CD}"/>
              </a:ext>
            </a:extLst>
          </p:cNvPr>
          <p:cNvPicPr>
            <a:picLocks noChangeAspect="1"/>
          </p:cNvPicPr>
          <p:nvPr/>
        </p:nvPicPr>
        <p:blipFill>
          <a:blip r:embed="rId3"/>
          <a:stretch>
            <a:fillRect/>
          </a:stretch>
        </p:blipFill>
        <p:spPr>
          <a:xfrm>
            <a:off x="653562" y="879829"/>
            <a:ext cx="9141948" cy="4437263"/>
          </a:xfrm>
          <a:prstGeom prst="rect">
            <a:avLst/>
          </a:prstGeom>
        </p:spPr>
      </p:pic>
      <p:sp>
        <p:nvSpPr>
          <p:cNvPr id="5" name="Rectangle 4">
            <a:extLst>
              <a:ext uri="{FF2B5EF4-FFF2-40B4-BE49-F238E27FC236}">
                <a16:creationId xmlns:a16="http://schemas.microsoft.com/office/drawing/2014/main" id="{DBE6A058-92E6-354B-ACAD-6A1D7949180D}"/>
              </a:ext>
            </a:extLst>
          </p:cNvPr>
          <p:cNvSpPr/>
          <p:nvPr/>
        </p:nvSpPr>
        <p:spPr>
          <a:xfrm>
            <a:off x="1531915" y="5554241"/>
            <a:ext cx="8444132" cy="1015663"/>
          </a:xfrm>
          <a:prstGeom prst="rect">
            <a:avLst/>
          </a:prstGeom>
        </p:spPr>
        <p:txBody>
          <a:bodyPr wrap="square">
            <a:spAutoFit/>
          </a:bodyPr>
          <a:lstStyle/>
          <a:p>
            <a:pPr marL="214313" indent="-214313">
              <a:buFont typeface="Arial" panose="020B0604020202020204" pitchFamily="34" charset="0"/>
              <a:buChar char="•"/>
            </a:pPr>
            <a:r>
              <a:rPr lang="en-US" sz="1500" dirty="0">
                <a:latin typeface="Garamond" panose="02020404030301010803" pitchFamily="18" charset="0"/>
              </a:rPr>
              <a:t>Universal Approximation Theorem, states that any continuous functions on compact subsets of R</a:t>
            </a:r>
            <a:r>
              <a:rPr lang="en-US" sz="1500" baseline="30000" dirty="0">
                <a:latin typeface="Garamond" panose="02020404030301010803" pitchFamily="18" charset="0"/>
              </a:rPr>
              <a:t>n</a:t>
            </a:r>
            <a:r>
              <a:rPr lang="en-US" sz="1500" dirty="0">
                <a:latin typeface="Garamond" panose="02020404030301010803" pitchFamily="18" charset="0"/>
              </a:rPr>
              <a:t> can be approximated by a neural network with at least one hidden layer</a:t>
            </a:r>
          </a:p>
          <a:p>
            <a:pPr marL="214313" indent="-214313">
              <a:buFont typeface="Arial" panose="020B0604020202020204" pitchFamily="34" charset="0"/>
              <a:buChar char="•"/>
            </a:pPr>
            <a:r>
              <a:rPr lang="en-US" sz="1500" dirty="0">
                <a:latin typeface="Garamond" panose="02020404030301010803" pitchFamily="18" charset="0"/>
              </a:rPr>
              <a:t>Gradient of the function is important for the training of the neural network</a:t>
            </a:r>
          </a:p>
          <a:p>
            <a:pPr marL="214313" indent="-214313">
              <a:buFont typeface="Arial" panose="020B0604020202020204" pitchFamily="34" charset="0"/>
              <a:buChar char="•"/>
            </a:pPr>
            <a:r>
              <a:rPr lang="en-US" sz="1500" dirty="0">
                <a:latin typeface="Garamond" panose="02020404030301010803" pitchFamily="18" charset="0"/>
              </a:rPr>
              <a:t>Let us now look at derivative of sigmoid function</a:t>
            </a:r>
          </a:p>
        </p:txBody>
      </p:sp>
    </p:spTree>
    <p:extLst>
      <p:ext uri="{BB962C8B-B14F-4D97-AF65-F5344CB8AC3E}">
        <p14:creationId xmlns:p14="http://schemas.microsoft.com/office/powerpoint/2010/main" val="17913537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95400" y="6488668"/>
            <a:ext cx="6248400" cy="369332"/>
          </a:xfrm>
          <a:prstGeom prst="rect">
            <a:avLst/>
          </a:prstGeom>
        </p:spPr>
        <p:txBody>
          <a:bodyPr wrap="square">
            <a:spAutoFit/>
          </a:bodyPr>
          <a:lstStyle/>
          <a:p>
            <a:r>
              <a:rPr lang="en-US" dirty="0"/>
              <a:t>http://www.emergentmind.com/the-perceptron</a:t>
            </a:r>
          </a:p>
        </p:txBody>
      </p:sp>
      <p:sp>
        <p:nvSpPr>
          <p:cNvPr id="3" name="TextBox 2"/>
          <p:cNvSpPr txBox="1"/>
          <p:nvPr/>
        </p:nvSpPr>
        <p:spPr>
          <a:xfrm>
            <a:off x="0" y="-60645"/>
            <a:ext cx="3310128" cy="584775"/>
          </a:xfrm>
          <a:prstGeom prst="rect">
            <a:avLst/>
          </a:prstGeom>
        </p:spPr>
        <p:txBody>
          <a:bodyPr wrap="none">
            <a:spAutoFit/>
          </a:bodyPr>
          <a:lstStyle>
            <a:defPPr>
              <a:defRPr lang="en-US"/>
            </a:defPPr>
            <a:lvl1pPr>
              <a:defRPr sz="3500">
                <a:solidFill>
                  <a:srgbClr val="FF6700"/>
                </a:solidFill>
                <a:latin typeface="Garamond" panose="02020404030301010803" pitchFamily="18" charset="0"/>
              </a:defRPr>
            </a:lvl1pPr>
          </a:lstStyle>
          <a:p>
            <a:r>
              <a:rPr lang="en-US" dirty="0"/>
              <a:t>Perceptron</a:t>
            </a:r>
          </a:p>
        </p:txBody>
      </p:sp>
      <p:sp>
        <p:nvSpPr>
          <p:cNvPr id="6" name="Rectangle 5"/>
          <p:cNvSpPr/>
          <p:nvPr/>
        </p:nvSpPr>
        <p:spPr>
          <a:xfrm>
            <a:off x="300789" y="1447801"/>
            <a:ext cx="11273590" cy="1938992"/>
          </a:xfrm>
          <a:prstGeom prst="rect">
            <a:avLst/>
          </a:prstGeom>
        </p:spPr>
        <p:txBody>
          <a:bodyPr wrap="square">
            <a:spAutoFit/>
          </a:bodyPr>
          <a:lstStyle/>
          <a:p>
            <a:r>
              <a:rPr lang="en-US" sz="2000" dirty="0">
                <a:latin typeface="Garamond" panose="02020404030301010803" pitchFamily="18" charset="0"/>
              </a:rPr>
              <a:t>A perceptron calculates the weighted sum of the input values. For simplicity, let us assume that there are two input values, x and y for a certain perceptron P. </a:t>
            </a:r>
          </a:p>
          <a:p>
            <a:r>
              <a:rPr lang="en-US" sz="2000" dirty="0">
                <a:latin typeface="Garamond" panose="02020404030301010803" pitchFamily="18" charset="0"/>
              </a:rPr>
              <a:t>Let the weights for x and y be A and B for respectively, the weighted sum could be represented as: A x + B y.</a:t>
            </a:r>
          </a:p>
          <a:p>
            <a:endParaRPr lang="en-US" sz="2000" dirty="0">
              <a:latin typeface="Garamond" panose="02020404030301010803" pitchFamily="18" charset="0"/>
            </a:endParaRPr>
          </a:p>
          <a:p>
            <a:r>
              <a:rPr lang="en-US" sz="2000" dirty="0">
                <a:latin typeface="Garamond" panose="02020404030301010803" pitchFamily="18" charset="0"/>
              </a:rPr>
              <a:t>Since the perceptron outputs a non-zero value only when the weighted sum exceeds a certain threshold C,</a:t>
            </a:r>
          </a:p>
          <a:p>
            <a:endParaRPr lang="en-US" sz="2000" dirty="0">
              <a:latin typeface="Garamond" panose="02020404030301010803" pitchFamily="18" charset="0"/>
            </a:endParaRPr>
          </a:p>
        </p:txBody>
      </p:sp>
      <p:pic>
        <p:nvPicPr>
          <p:cNvPr id="9" name="Picture 8"/>
          <p:cNvPicPr>
            <a:picLocks noChangeAspect="1"/>
          </p:cNvPicPr>
          <p:nvPr/>
        </p:nvPicPr>
        <p:blipFill>
          <a:blip r:embed="rId3"/>
          <a:stretch>
            <a:fillRect/>
          </a:stretch>
        </p:blipFill>
        <p:spPr>
          <a:xfrm>
            <a:off x="2163679" y="3354784"/>
            <a:ext cx="3773905" cy="837405"/>
          </a:xfrm>
          <a:prstGeom prst="rect">
            <a:avLst/>
          </a:prstGeom>
        </p:spPr>
      </p:pic>
      <p:sp>
        <p:nvSpPr>
          <p:cNvPr id="11" name="Rectangle 10"/>
          <p:cNvSpPr/>
          <p:nvPr/>
        </p:nvSpPr>
        <p:spPr>
          <a:xfrm>
            <a:off x="300789" y="4594591"/>
            <a:ext cx="9930063" cy="1631216"/>
          </a:xfrm>
          <a:prstGeom prst="rect">
            <a:avLst/>
          </a:prstGeom>
        </p:spPr>
        <p:txBody>
          <a:bodyPr wrap="square">
            <a:spAutoFit/>
          </a:bodyPr>
          <a:lstStyle/>
          <a:p>
            <a:r>
              <a:rPr lang="en-US" sz="2000" dirty="0">
                <a:latin typeface="Garamond" panose="02020404030301010803" pitchFamily="18" charset="0"/>
              </a:rPr>
              <a:t>Recall that A x + B y &gt; C and A x + B y &lt; C are the two regions on the x y plane separated by the line A x + B y + C = 0.</a:t>
            </a:r>
          </a:p>
          <a:p>
            <a:r>
              <a:rPr lang="en-US" sz="2000" dirty="0">
                <a:latin typeface="Garamond" panose="02020404030301010803" pitchFamily="18" charset="0"/>
              </a:rPr>
              <a:t> If we consider the input (x, y) as a point on a plane, then the perceptron tells us which region on the plane to which this point belongs. Such regions, since they are separated by a single line, are called linearly separable regions.</a:t>
            </a:r>
          </a:p>
        </p:txBody>
      </p:sp>
    </p:spTree>
    <p:extLst>
      <p:ext uri="{BB962C8B-B14F-4D97-AF65-F5344CB8AC3E}">
        <p14:creationId xmlns:p14="http://schemas.microsoft.com/office/powerpoint/2010/main" val="12225943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0"/>
            <a:ext cx="1524000" cy="369332"/>
          </a:xfrm>
          <a:prstGeom prst="rect">
            <a:avLst/>
          </a:prstGeom>
        </p:spPr>
        <p:txBody>
          <a:bodyPr wrap="none">
            <a:spAutoFit/>
          </a:bodyPr>
          <a:lstStyle>
            <a:defPPr>
              <a:defRPr lang="en-US"/>
            </a:defPPr>
            <a:lvl1pPr>
              <a:defRPr sz="3500">
                <a:solidFill>
                  <a:srgbClr val="FF6700"/>
                </a:solidFill>
                <a:latin typeface="Garamond" panose="02020404030301010803" pitchFamily="18" charset="0"/>
              </a:defRPr>
            </a:lvl1pPr>
          </a:lstStyle>
          <a:p>
            <a:r>
              <a:rPr lang="en-US" dirty="0"/>
              <a:t>Perceptron</a:t>
            </a:r>
          </a:p>
        </p:txBody>
      </p:sp>
      <p:sp>
        <p:nvSpPr>
          <p:cNvPr id="7" name="Rectangle 6"/>
          <p:cNvSpPr/>
          <p:nvPr/>
        </p:nvSpPr>
        <p:spPr>
          <a:xfrm>
            <a:off x="252663" y="1600202"/>
            <a:ext cx="11321716" cy="707886"/>
          </a:xfrm>
          <a:prstGeom prst="rect">
            <a:avLst/>
          </a:prstGeom>
        </p:spPr>
        <p:txBody>
          <a:bodyPr wrap="square">
            <a:spAutoFit/>
          </a:bodyPr>
          <a:lstStyle/>
          <a:p>
            <a:r>
              <a:rPr lang="en-US" sz="2000" dirty="0">
                <a:latin typeface="Garamond" panose="02020404030301010803" pitchFamily="18" charset="0"/>
              </a:rPr>
              <a:t>This result is useful because it turns out that some logic functions such as the Boolean AND, OR and NOT operators are linearly separable </a:t>
            </a:r>
          </a:p>
        </p:txBody>
      </p:sp>
      <p:sp>
        <p:nvSpPr>
          <p:cNvPr id="6" name="Rectangle 5"/>
          <p:cNvSpPr/>
          <p:nvPr/>
        </p:nvSpPr>
        <p:spPr>
          <a:xfrm>
            <a:off x="0" y="6380748"/>
            <a:ext cx="4776537" cy="369332"/>
          </a:xfrm>
          <a:prstGeom prst="rect">
            <a:avLst/>
          </a:prstGeom>
        </p:spPr>
        <p:txBody>
          <a:bodyPr wrap="square">
            <a:spAutoFit/>
          </a:bodyPr>
          <a:lstStyle/>
          <a:p>
            <a:r>
              <a:rPr lang="en-US" dirty="0"/>
              <a:t>http://www.emergentmind.com/the-perceptron</a:t>
            </a:r>
          </a:p>
        </p:txBody>
      </p:sp>
      <p:grpSp>
        <p:nvGrpSpPr>
          <p:cNvPr id="5" name="Group 4">
            <a:extLst>
              <a:ext uri="{FF2B5EF4-FFF2-40B4-BE49-F238E27FC236}">
                <a16:creationId xmlns:a16="http://schemas.microsoft.com/office/drawing/2014/main" id="{816C8048-E1BE-4240-A0CB-F7A8D93475F4}"/>
              </a:ext>
            </a:extLst>
          </p:cNvPr>
          <p:cNvGrpSpPr/>
          <p:nvPr/>
        </p:nvGrpSpPr>
        <p:grpSpPr>
          <a:xfrm>
            <a:off x="3200400" y="2947739"/>
            <a:ext cx="4970245" cy="1043238"/>
            <a:chOff x="3200400" y="2947739"/>
            <a:chExt cx="4970245" cy="1043238"/>
          </a:xfrm>
        </p:grpSpPr>
        <p:pic>
          <p:nvPicPr>
            <p:cNvPr id="10" name="Picture 9"/>
            <p:cNvPicPr>
              <a:picLocks noChangeAspect="1"/>
            </p:cNvPicPr>
            <p:nvPr/>
          </p:nvPicPr>
          <p:blipFill>
            <a:blip r:embed="rId3"/>
            <a:stretch>
              <a:fillRect/>
            </a:stretch>
          </p:blipFill>
          <p:spPr>
            <a:xfrm>
              <a:off x="3200400" y="2971802"/>
              <a:ext cx="4267200" cy="1019175"/>
            </a:xfrm>
            <a:prstGeom prst="rect">
              <a:avLst/>
            </a:prstGeom>
          </p:spPr>
        </p:pic>
        <p:pic>
          <p:nvPicPr>
            <p:cNvPr id="2" name="Picture 1">
              <a:extLst>
                <a:ext uri="{FF2B5EF4-FFF2-40B4-BE49-F238E27FC236}">
                  <a16:creationId xmlns:a16="http://schemas.microsoft.com/office/drawing/2014/main" id="{5A542342-59CD-084B-A302-F19252F4D651}"/>
                </a:ext>
              </a:extLst>
            </p:cNvPr>
            <p:cNvPicPr>
              <a:picLocks noChangeAspect="1"/>
            </p:cNvPicPr>
            <p:nvPr/>
          </p:nvPicPr>
          <p:blipFill>
            <a:blip r:embed="rId4"/>
            <a:stretch>
              <a:fillRect/>
            </a:stretch>
          </p:blipFill>
          <p:spPr>
            <a:xfrm>
              <a:off x="6189445" y="2947739"/>
              <a:ext cx="1981200" cy="1019175"/>
            </a:xfrm>
            <a:prstGeom prst="rect">
              <a:avLst/>
            </a:prstGeom>
          </p:spPr>
        </p:pic>
      </p:grpSp>
    </p:spTree>
    <p:extLst>
      <p:ext uri="{BB962C8B-B14F-4D97-AF65-F5344CB8AC3E}">
        <p14:creationId xmlns:p14="http://schemas.microsoft.com/office/powerpoint/2010/main" val="1205421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49707" t="27216" r="26245" b="43693"/>
          <a:stretch/>
        </p:blipFill>
        <p:spPr>
          <a:xfrm>
            <a:off x="975360" y="998135"/>
            <a:ext cx="3459478" cy="2352847"/>
          </a:xfrm>
          <a:prstGeom prst="rect">
            <a:avLst/>
          </a:prstGeom>
        </p:spPr>
      </p:pic>
      <p:sp>
        <p:nvSpPr>
          <p:cNvPr id="6" name="TextBox 5"/>
          <p:cNvSpPr txBox="1"/>
          <p:nvPr/>
        </p:nvSpPr>
        <p:spPr>
          <a:xfrm>
            <a:off x="1981201" y="2514600"/>
            <a:ext cx="2595882" cy="313932"/>
          </a:xfrm>
          <a:prstGeom prst="rect">
            <a:avLst/>
          </a:prstGeom>
          <a:noFill/>
        </p:spPr>
        <p:txBody>
          <a:bodyPr wrap="square" rtlCol="0">
            <a:spAutoFit/>
          </a:bodyPr>
          <a:lstStyle/>
          <a:p>
            <a:endParaRPr lang="en-US" sz="1440" dirty="0">
              <a:solidFill>
                <a:prstClr val="black"/>
              </a:solidFill>
            </a:endParaRPr>
          </a:p>
        </p:txBody>
      </p:sp>
      <p:pic>
        <p:nvPicPr>
          <p:cNvPr id="9" name="Picture 8"/>
          <p:cNvPicPr>
            <a:picLocks noChangeAspect="1"/>
          </p:cNvPicPr>
          <p:nvPr/>
        </p:nvPicPr>
        <p:blipFill rotWithShape="1">
          <a:blip r:embed="rId4"/>
          <a:srcRect l="60137" t="26079" r="22740" b="42784"/>
          <a:stretch/>
        </p:blipFill>
        <p:spPr>
          <a:xfrm>
            <a:off x="1066800" y="3520440"/>
            <a:ext cx="2194560" cy="1826308"/>
          </a:xfrm>
          <a:prstGeom prst="rect">
            <a:avLst/>
          </a:prstGeom>
        </p:spPr>
      </p:pic>
      <p:pic>
        <p:nvPicPr>
          <p:cNvPr id="10" name="Picture 9"/>
          <p:cNvPicPr>
            <a:picLocks noChangeAspect="1"/>
          </p:cNvPicPr>
          <p:nvPr/>
        </p:nvPicPr>
        <p:blipFill rotWithShape="1">
          <a:blip r:embed="rId4"/>
          <a:srcRect l="60137" t="57781" r="22740" b="15401"/>
          <a:stretch/>
        </p:blipFill>
        <p:spPr>
          <a:xfrm>
            <a:off x="4175760" y="3794761"/>
            <a:ext cx="1920240" cy="1489883"/>
          </a:xfrm>
          <a:prstGeom prst="rect">
            <a:avLst/>
          </a:prstGeom>
        </p:spPr>
      </p:pic>
      <p:sp>
        <p:nvSpPr>
          <p:cNvPr id="11" name="TextBox 10"/>
          <p:cNvSpPr txBox="1"/>
          <p:nvPr/>
        </p:nvSpPr>
        <p:spPr>
          <a:xfrm>
            <a:off x="792481" y="5754953"/>
            <a:ext cx="2377440" cy="535531"/>
          </a:xfrm>
          <a:prstGeom prst="rect">
            <a:avLst/>
          </a:prstGeom>
          <a:noFill/>
        </p:spPr>
        <p:txBody>
          <a:bodyPr wrap="square" rtlCol="0">
            <a:spAutoFit/>
          </a:bodyPr>
          <a:lstStyle/>
          <a:p>
            <a:r>
              <a:rPr lang="en-US" sz="1440" dirty="0">
                <a:solidFill>
                  <a:prstClr val="black"/>
                </a:solidFill>
              </a:rPr>
              <a:t>What about slope/average slope at a point?</a:t>
            </a:r>
          </a:p>
        </p:txBody>
      </p:sp>
      <p:sp>
        <p:nvSpPr>
          <p:cNvPr id="12" name="TextBox 11"/>
          <p:cNvSpPr txBox="1"/>
          <p:nvPr/>
        </p:nvSpPr>
        <p:spPr>
          <a:xfrm>
            <a:off x="3992880" y="5754953"/>
            <a:ext cx="2926081" cy="535531"/>
          </a:xfrm>
          <a:prstGeom prst="rect">
            <a:avLst/>
          </a:prstGeom>
          <a:noFill/>
        </p:spPr>
        <p:txBody>
          <a:bodyPr wrap="square" rtlCol="0">
            <a:spAutoFit/>
          </a:bodyPr>
          <a:lstStyle/>
          <a:p>
            <a:r>
              <a:rPr lang="en-US" sz="1440" dirty="0">
                <a:solidFill>
                  <a:prstClr val="black"/>
                </a:solidFill>
              </a:rPr>
              <a:t>Consider a small area/neighborhood around the point</a:t>
            </a:r>
          </a:p>
        </p:txBody>
      </p:sp>
      <mc:AlternateContent xmlns:mc="http://schemas.openxmlformats.org/markup-compatibility/2006" xmlns:a14="http://schemas.microsoft.com/office/drawing/2010/main">
        <mc:Choice Requires="a14">
          <p:sp>
            <p:nvSpPr>
              <p:cNvPr id="13" name="Content Placeholder 2"/>
              <p:cNvSpPr>
                <a:spLocks noGrp="1"/>
              </p:cNvSpPr>
              <p:nvPr>
                <p:ph idx="1"/>
              </p:nvPr>
            </p:nvSpPr>
            <p:spPr>
              <a:xfrm>
                <a:off x="7010400" y="4278804"/>
                <a:ext cx="4937760" cy="2011680"/>
              </a:xfrm>
            </p:spPr>
            <p:txBody>
              <a:bodyPr>
                <a:normAutofit/>
              </a:bodyPr>
              <a:lstStyle/>
              <a:p>
                <a:r>
                  <a:rPr lang="en-US" sz="1500" dirty="0"/>
                  <a:t>Line connecting the points </a:t>
                </a:r>
                <a14:m>
                  <m:oMath xmlns:m="http://schemas.openxmlformats.org/officeDocument/2006/math">
                    <m:d>
                      <m:dPr>
                        <m:ctrlPr>
                          <a:rPr lang="en-US" sz="1500" i="1">
                            <a:latin typeface="Cambria Math" panose="02040503050406030204" pitchFamily="18" charset="0"/>
                          </a:rPr>
                        </m:ctrlPr>
                      </m:dPr>
                      <m:e>
                        <m:r>
                          <a:rPr lang="en-US" sz="1500" i="1">
                            <a:latin typeface="Cambria Math" panose="02040503050406030204" pitchFamily="18" charset="0"/>
                          </a:rPr>
                          <m:t>𝑥</m:t>
                        </m:r>
                        <m:r>
                          <a:rPr lang="en-US" sz="1500" i="1">
                            <a:latin typeface="Cambria Math" panose="02040503050406030204" pitchFamily="18" charset="0"/>
                          </a:rPr>
                          <m:t>,</m:t>
                        </m:r>
                        <m:r>
                          <a:rPr lang="en-US" sz="1500" i="1">
                            <a:latin typeface="Cambria Math" panose="02040503050406030204" pitchFamily="18" charset="0"/>
                          </a:rPr>
                          <m:t>𝑦</m:t>
                        </m:r>
                      </m:e>
                    </m:d>
                    <m:r>
                      <a:rPr lang="en-US" sz="1500" i="1">
                        <a:latin typeface="Cambria Math" panose="02040503050406030204" pitchFamily="18" charset="0"/>
                      </a:rPr>
                      <m:t> </m:t>
                    </m:r>
                  </m:oMath>
                </a14:m>
                <a:r>
                  <a:rPr lang="en-US" sz="1500" dirty="0"/>
                  <a:t>and </a:t>
                </a:r>
                <a14:m>
                  <m:oMath xmlns:m="http://schemas.openxmlformats.org/officeDocument/2006/math">
                    <m:d>
                      <m:dPr>
                        <m:ctrlPr>
                          <a:rPr lang="en-US" sz="1500" i="1">
                            <a:latin typeface="Cambria Math" panose="02040503050406030204" pitchFamily="18" charset="0"/>
                          </a:rPr>
                        </m:ctrlPr>
                      </m:dPr>
                      <m:e>
                        <m:r>
                          <m:rPr>
                            <m:sty m:val="p"/>
                          </m:rPr>
                          <a:rPr lang="en-US" sz="1500">
                            <a:latin typeface="Cambria Math" panose="02040503050406030204" pitchFamily="18" charset="0"/>
                          </a:rPr>
                          <m:t>x</m:t>
                        </m:r>
                        <m:r>
                          <a:rPr lang="en-US" sz="1500" i="1">
                            <a:latin typeface="Cambria Math" panose="02040503050406030204" pitchFamily="18" charset="0"/>
                          </a:rPr>
                          <m:t>+</m:t>
                        </m:r>
                        <m:r>
                          <m:rPr>
                            <m:sty m:val="p"/>
                          </m:rPr>
                          <a:rPr lang="en-US" sz="1500">
                            <a:latin typeface="Cambria Math" panose="02040503050406030204" pitchFamily="18" charset="0"/>
                          </a:rPr>
                          <m:t>Δ</m:t>
                        </m:r>
                        <m:r>
                          <m:rPr>
                            <m:sty m:val="p"/>
                          </m:rPr>
                          <a:rPr lang="en-US" sz="1500" i="1">
                            <a:latin typeface="Cambria Math" panose="02040503050406030204" pitchFamily="18" charset="0"/>
                          </a:rPr>
                          <m:t>x</m:t>
                        </m:r>
                        <m:r>
                          <a:rPr lang="en-US" sz="1500" i="1">
                            <a:latin typeface="Cambria Math" panose="02040503050406030204" pitchFamily="18" charset="0"/>
                          </a:rPr>
                          <m:t>, </m:t>
                        </m:r>
                        <m:r>
                          <a:rPr lang="en-US" sz="1500" i="1">
                            <a:latin typeface="Cambria Math" panose="02040503050406030204" pitchFamily="18" charset="0"/>
                          </a:rPr>
                          <m:t>𝑦</m:t>
                        </m:r>
                        <m:r>
                          <a:rPr lang="en-US" sz="1500" i="1">
                            <a:latin typeface="Cambria Math" panose="02040503050406030204" pitchFamily="18" charset="0"/>
                          </a:rPr>
                          <m:t>+</m:t>
                        </m:r>
                        <m:r>
                          <m:rPr>
                            <m:sty m:val="p"/>
                          </m:rPr>
                          <a:rPr lang="en-US" sz="1500">
                            <a:latin typeface="Cambria Math" panose="02040503050406030204" pitchFamily="18" charset="0"/>
                          </a:rPr>
                          <m:t>Δ</m:t>
                        </m:r>
                        <m:r>
                          <a:rPr lang="en-US" sz="1500" i="1">
                            <a:latin typeface="Cambria Math" panose="02040503050406030204" pitchFamily="18" charset="0"/>
                          </a:rPr>
                          <m:t>𝑦</m:t>
                        </m:r>
                      </m:e>
                    </m:d>
                  </m:oMath>
                </a14:m>
                <a:r>
                  <a:rPr lang="en-US" sz="1500" dirty="0"/>
                  <a:t> can be considered as the tangent at the point </a:t>
                </a:r>
                <a14:m>
                  <m:oMath xmlns:m="http://schemas.openxmlformats.org/officeDocument/2006/math">
                    <m:r>
                      <a:rPr lang="en-US" sz="1500">
                        <a:latin typeface="Cambria Math" panose="02040503050406030204" pitchFamily="18" charset="0"/>
                      </a:rPr>
                      <m:t>(</m:t>
                    </m:r>
                    <m:r>
                      <a:rPr lang="en-US" sz="1500" i="1">
                        <a:latin typeface="Cambria Math" panose="02040503050406030204" pitchFamily="18" charset="0"/>
                      </a:rPr>
                      <m:t>𝑥</m:t>
                    </m:r>
                    <m:r>
                      <a:rPr lang="en-US" sz="1500" i="1">
                        <a:latin typeface="Cambria Math" panose="02040503050406030204" pitchFamily="18" charset="0"/>
                      </a:rPr>
                      <m:t>,</m:t>
                    </m:r>
                    <m:r>
                      <a:rPr lang="en-US" sz="1500" i="1">
                        <a:latin typeface="Cambria Math" panose="02040503050406030204" pitchFamily="18" charset="0"/>
                      </a:rPr>
                      <m:t>𝑦</m:t>
                    </m:r>
                    <m:r>
                      <a:rPr lang="en-US" sz="1500" i="1">
                        <a:latin typeface="Cambria Math" panose="02040503050406030204" pitchFamily="18" charset="0"/>
                      </a:rPr>
                      <m:t>)</m:t>
                    </m:r>
                  </m:oMath>
                </a14:m>
                <a:endParaRPr lang="en-US" sz="1500" dirty="0"/>
              </a:p>
              <a:p>
                <a:r>
                  <a:rPr lang="en-US" sz="1500" dirty="0"/>
                  <a:t>Slope of the line = </a:t>
                </a:r>
                <a14:m>
                  <m:oMath xmlns:m="http://schemas.openxmlformats.org/officeDocument/2006/math">
                    <m:f>
                      <m:fPr>
                        <m:ctrlPr>
                          <a:rPr lang="en-US" sz="1500" i="1">
                            <a:latin typeface="Cambria Math" panose="02040503050406030204" pitchFamily="18" charset="0"/>
                          </a:rPr>
                        </m:ctrlPr>
                      </m:fPr>
                      <m:num>
                        <m:d>
                          <m:dPr>
                            <m:ctrlPr>
                              <a:rPr lang="en-US" sz="1500" i="1">
                                <a:latin typeface="Cambria Math" panose="02040503050406030204" pitchFamily="18" charset="0"/>
                              </a:rPr>
                            </m:ctrlPr>
                          </m:dPr>
                          <m:e>
                            <m:r>
                              <m:rPr>
                                <m:sty m:val="p"/>
                              </m:rPr>
                              <a:rPr lang="en-US" sz="1500">
                                <a:latin typeface="Cambria Math" panose="02040503050406030204" pitchFamily="18" charset="0"/>
                              </a:rPr>
                              <m:t>y</m:t>
                            </m:r>
                            <m:r>
                              <a:rPr lang="en-US" sz="1500">
                                <a:latin typeface="Cambria Math" panose="02040503050406030204" pitchFamily="18" charset="0"/>
                              </a:rPr>
                              <m:t>+</m:t>
                            </m:r>
                            <m:r>
                              <m:rPr>
                                <m:sty m:val="p"/>
                              </m:rPr>
                              <a:rPr lang="en-US" sz="1500">
                                <a:latin typeface="Cambria Math" panose="02040503050406030204" pitchFamily="18" charset="0"/>
                              </a:rPr>
                              <m:t>Δ</m:t>
                            </m:r>
                            <m:r>
                              <a:rPr lang="en-US" sz="1500" i="1">
                                <a:latin typeface="Cambria Math" panose="02040503050406030204" pitchFamily="18" charset="0"/>
                              </a:rPr>
                              <m:t>𝑦</m:t>
                            </m:r>
                          </m:e>
                        </m:d>
                        <m:r>
                          <a:rPr lang="en-US" sz="1500" i="1">
                            <a:latin typeface="Cambria Math" panose="02040503050406030204" pitchFamily="18" charset="0"/>
                          </a:rPr>
                          <m:t>−</m:t>
                        </m:r>
                        <m:r>
                          <a:rPr lang="en-US" sz="1500" i="1">
                            <a:latin typeface="Cambria Math" panose="02040503050406030204" pitchFamily="18" charset="0"/>
                          </a:rPr>
                          <m:t>𝑦</m:t>
                        </m:r>
                      </m:num>
                      <m:den>
                        <m:r>
                          <a:rPr lang="en-US" sz="1500" i="1">
                            <a:latin typeface="Cambria Math" panose="02040503050406030204" pitchFamily="18" charset="0"/>
                          </a:rPr>
                          <m:t>(</m:t>
                        </m:r>
                        <m:r>
                          <a:rPr lang="en-US" sz="1500" i="1">
                            <a:latin typeface="Cambria Math" panose="02040503050406030204" pitchFamily="18" charset="0"/>
                          </a:rPr>
                          <m:t>𝑥</m:t>
                        </m:r>
                        <m:r>
                          <a:rPr lang="en-US" sz="1500" i="1">
                            <a:latin typeface="Cambria Math" panose="02040503050406030204" pitchFamily="18" charset="0"/>
                          </a:rPr>
                          <m:t>+</m:t>
                        </m:r>
                        <m:r>
                          <m:rPr>
                            <m:sty m:val="p"/>
                          </m:rPr>
                          <a:rPr lang="en-US" sz="1500">
                            <a:latin typeface="Cambria Math" panose="02040503050406030204" pitchFamily="18" charset="0"/>
                          </a:rPr>
                          <m:t>Δ</m:t>
                        </m:r>
                        <m:r>
                          <a:rPr lang="en-US" sz="1500" i="1">
                            <a:latin typeface="Cambria Math" panose="02040503050406030204" pitchFamily="18" charset="0"/>
                          </a:rPr>
                          <m:t>𝑥</m:t>
                        </m:r>
                        <m:r>
                          <a:rPr lang="en-US" sz="1500" i="1">
                            <a:latin typeface="Cambria Math" panose="02040503050406030204" pitchFamily="18" charset="0"/>
                          </a:rPr>
                          <m:t>)−</m:t>
                        </m:r>
                        <m:r>
                          <a:rPr lang="en-US" sz="1500" i="1">
                            <a:latin typeface="Cambria Math" panose="02040503050406030204" pitchFamily="18" charset="0"/>
                          </a:rPr>
                          <m:t>𝑥</m:t>
                        </m:r>
                      </m:den>
                    </m:f>
                  </m:oMath>
                </a14:m>
                <a:endParaRPr lang="en-US" sz="1500" i="1" dirty="0"/>
              </a:p>
              <a:p>
                <a:pPr marL="0" indent="0">
                  <a:buNone/>
                </a:pPr>
                <a14:m>
                  <m:oMathPara xmlns:m="http://schemas.openxmlformats.org/officeDocument/2006/math">
                    <m:oMathParaPr>
                      <m:jc m:val="centerGroup"/>
                    </m:oMathParaPr>
                    <m:oMath xmlns:m="http://schemas.openxmlformats.org/officeDocument/2006/math">
                      <m:r>
                        <a:rPr lang="en-US" sz="1500" i="1">
                          <a:latin typeface="Cambria Math" panose="02040503050406030204" pitchFamily="18" charset="0"/>
                        </a:rPr>
                        <m:t>=</m:t>
                      </m:r>
                      <m:f>
                        <m:fPr>
                          <m:ctrlPr>
                            <a:rPr lang="en-US" sz="1500" i="1">
                              <a:latin typeface="Cambria Math" panose="02040503050406030204" pitchFamily="18" charset="0"/>
                            </a:rPr>
                          </m:ctrlPr>
                        </m:fPr>
                        <m:num>
                          <m:r>
                            <m:rPr>
                              <m:sty m:val="p"/>
                            </m:rPr>
                            <a:rPr lang="en-US" sz="1500">
                              <a:latin typeface="Cambria Math" panose="02040503050406030204" pitchFamily="18" charset="0"/>
                            </a:rPr>
                            <m:t>Δy</m:t>
                          </m:r>
                        </m:num>
                        <m:den>
                          <m:r>
                            <m:rPr>
                              <m:sty m:val="p"/>
                            </m:rPr>
                            <a:rPr lang="en-US" sz="1500">
                              <a:latin typeface="Cambria Math" panose="02040503050406030204" pitchFamily="18" charset="0"/>
                            </a:rPr>
                            <m:t>Δ</m:t>
                          </m:r>
                          <m:r>
                            <a:rPr lang="en-US" sz="1500" i="1">
                              <a:latin typeface="Cambria Math" panose="02040503050406030204" pitchFamily="18" charset="0"/>
                            </a:rPr>
                            <m:t>𝑥</m:t>
                          </m:r>
                        </m:den>
                      </m:f>
                    </m:oMath>
                  </m:oMathPara>
                </a14:m>
                <a:endParaRPr lang="en-US" sz="1500" dirty="0"/>
              </a:p>
              <a:p>
                <a:pPr marL="0" indent="0">
                  <a:buNone/>
                </a:pPr>
                <a:r>
                  <a:rPr lang="en-US" sz="1500" dirty="0"/>
                  <a:t>		= </a:t>
                </a:r>
                <a14:m>
                  <m:oMath xmlns:m="http://schemas.openxmlformats.org/officeDocument/2006/math">
                    <m:f>
                      <m:fPr>
                        <m:ctrlPr>
                          <a:rPr lang="en-US" sz="1500" i="1">
                            <a:latin typeface="Cambria Math" panose="02040503050406030204" pitchFamily="18" charset="0"/>
                          </a:rPr>
                        </m:ctrlPr>
                      </m:fPr>
                      <m:num>
                        <m:r>
                          <a:rPr lang="en-US" sz="1500" i="1">
                            <a:latin typeface="Cambria Math" panose="02040503050406030204" pitchFamily="18" charset="0"/>
                          </a:rPr>
                          <m:t>𝑐h𝑎𝑛𝑔𝑒</m:t>
                        </m:r>
                        <m:r>
                          <a:rPr lang="en-US" sz="1500" i="1">
                            <a:latin typeface="Cambria Math" panose="02040503050406030204" pitchFamily="18" charset="0"/>
                          </a:rPr>
                          <m:t> </m:t>
                        </m:r>
                        <m:r>
                          <a:rPr lang="en-US" sz="1500" i="1">
                            <a:latin typeface="Cambria Math" panose="02040503050406030204" pitchFamily="18" charset="0"/>
                          </a:rPr>
                          <m:t>𝑖𝑛</m:t>
                        </m:r>
                        <m:r>
                          <a:rPr lang="en-US" sz="1500" i="1">
                            <a:latin typeface="Cambria Math" panose="02040503050406030204" pitchFamily="18" charset="0"/>
                          </a:rPr>
                          <m:t> </m:t>
                        </m:r>
                        <m:r>
                          <a:rPr lang="en-US" sz="1500" i="1">
                            <a:latin typeface="Cambria Math" panose="02040503050406030204" pitchFamily="18" charset="0"/>
                          </a:rPr>
                          <m:t>𝑦</m:t>
                        </m:r>
                      </m:num>
                      <m:den>
                        <m:r>
                          <a:rPr lang="en-US" sz="1500" i="1">
                            <a:latin typeface="Cambria Math" panose="02040503050406030204" pitchFamily="18" charset="0"/>
                          </a:rPr>
                          <m:t>𝑐h𝑎𝑛𝑔𝑒</m:t>
                        </m:r>
                        <m:r>
                          <a:rPr lang="en-US" sz="1500" i="1">
                            <a:latin typeface="Cambria Math" panose="02040503050406030204" pitchFamily="18" charset="0"/>
                          </a:rPr>
                          <m:t> </m:t>
                        </m:r>
                        <m:r>
                          <a:rPr lang="en-US" sz="1500" i="1">
                            <a:latin typeface="Cambria Math" panose="02040503050406030204" pitchFamily="18" charset="0"/>
                          </a:rPr>
                          <m:t>𝑖𝑛</m:t>
                        </m:r>
                        <m:r>
                          <a:rPr lang="en-US" sz="1500" i="1">
                            <a:latin typeface="Cambria Math" panose="02040503050406030204" pitchFamily="18" charset="0"/>
                          </a:rPr>
                          <m:t> </m:t>
                        </m:r>
                        <m:r>
                          <a:rPr lang="en-US" sz="1500" i="1">
                            <a:latin typeface="Cambria Math" panose="02040503050406030204" pitchFamily="18" charset="0"/>
                          </a:rPr>
                          <m:t>𝑥</m:t>
                        </m:r>
                      </m:den>
                    </m:f>
                  </m:oMath>
                </a14:m>
                <a:endParaRPr lang="en-US" sz="1500" dirty="0"/>
              </a:p>
            </p:txBody>
          </p:sp>
        </mc:Choice>
        <mc:Fallback xmlns="">
          <p:sp>
            <p:nvSpPr>
              <p:cNvPr id="13" name="Content Placeholder 2"/>
              <p:cNvSpPr>
                <a:spLocks noGrp="1" noRot="1" noChangeAspect="1" noMove="1" noResize="1" noEditPoints="1" noAdjustHandles="1" noChangeArrowheads="1" noChangeShapeType="1" noTextEdit="1"/>
              </p:cNvSpPr>
              <p:nvPr>
                <p:ph idx="1"/>
              </p:nvPr>
            </p:nvSpPr>
            <p:spPr>
              <a:xfrm>
                <a:off x="7010400" y="4278804"/>
                <a:ext cx="4937760" cy="2011680"/>
              </a:xfrm>
              <a:blipFill>
                <a:blip r:embed="rId5"/>
                <a:stretch>
                  <a:fillRect l="-514" t="-1875"/>
                </a:stretch>
              </a:blipFill>
            </p:spPr>
            <p:txBody>
              <a:bodyPr/>
              <a:lstStyle/>
              <a:p>
                <a:r>
                  <a:rPr lang="en-US">
                    <a:noFill/>
                  </a:rPr>
                  <a:t> </a:t>
                </a:r>
              </a:p>
            </p:txBody>
          </p:sp>
        </mc:Fallback>
      </mc:AlternateContent>
      <p:sp>
        <p:nvSpPr>
          <p:cNvPr id="16" name="Title 1">
            <a:extLst>
              <a:ext uri="{FF2B5EF4-FFF2-40B4-BE49-F238E27FC236}">
                <a16:creationId xmlns:a16="http://schemas.microsoft.com/office/drawing/2014/main" id="{A4C62852-C342-8141-95E7-25BA54EB827D}"/>
              </a:ext>
            </a:extLst>
          </p:cNvPr>
          <p:cNvSpPr txBox="1">
            <a:spLocks/>
          </p:cNvSpPr>
          <p:nvPr/>
        </p:nvSpPr>
        <p:spPr>
          <a:xfrm>
            <a:off x="0" y="0"/>
            <a:ext cx="2777628" cy="589547"/>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Preliminaries</a:t>
            </a:r>
          </a:p>
        </p:txBody>
      </p:sp>
    </p:spTree>
    <p:extLst>
      <p:ext uri="{BB962C8B-B14F-4D97-AF65-F5344CB8AC3E}">
        <p14:creationId xmlns:p14="http://schemas.microsoft.com/office/powerpoint/2010/main" val="364992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build="p"/>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0"/>
            <a:ext cx="2959768" cy="646331"/>
          </a:xfrm>
          <a:prstGeom prst="rect">
            <a:avLst/>
          </a:prstGeom>
        </p:spPr>
        <p:txBody>
          <a:bodyPr wrap="none">
            <a:spAutoFit/>
          </a:bodyPr>
          <a:lstStyle>
            <a:defPPr>
              <a:defRPr lang="en-US"/>
            </a:defPPr>
            <a:lvl1pPr>
              <a:defRPr sz="3500">
                <a:solidFill>
                  <a:srgbClr val="FF6700"/>
                </a:solidFill>
                <a:latin typeface="Garamond" panose="02020404030301010803" pitchFamily="18" charset="0"/>
              </a:defRPr>
            </a:lvl1pPr>
          </a:lstStyle>
          <a:p>
            <a:r>
              <a:rPr lang="en-US" dirty="0"/>
              <a:t>Perceptron ??</a:t>
            </a:r>
          </a:p>
        </p:txBody>
      </p:sp>
      <p:sp>
        <p:nvSpPr>
          <p:cNvPr id="5" name="Rectangle 4"/>
          <p:cNvSpPr/>
          <p:nvPr/>
        </p:nvSpPr>
        <p:spPr>
          <a:xfrm>
            <a:off x="0" y="1567070"/>
            <a:ext cx="11790947" cy="1200329"/>
          </a:xfrm>
          <a:prstGeom prst="rect">
            <a:avLst/>
          </a:prstGeom>
        </p:spPr>
        <p:txBody>
          <a:bodyPr wrap="square">
            <a:spAutoFit/>
          </a:bodyPr>
          <a:lstStyle/>
          <a:p>
            <a:r>
              <a:rPr lang="en-US" sz="2400" dirty="0">
                <a:latin typeface="Garamond" panose="02020404030301010803" pitchFamily="18" charset="0"/>
              </a:rPr>
              <a:t>However, not all logic operators are linearly separable. For instance, the XOR operator is not linearly separable and cannot be achieved by a single perceptron. Yet this problem could be overcome by using more than one perceptron arranged in feed-forward networks.</a:t>
            </a:r>
          </a:p>
        </p:txBody>
      </p:sp>
      <p:pic>
        <p:nvPicPr>
          <p:cNvPr id="6" name="Picture 5"/>
          <p:cNvPicPr>
            <a:picLocks noChangeAspect="1"/>
          </p:cNvPicPr>
          <p:nvPr/>
        </p:nvPicPr>
        <p:blipFill>
          <a:blip r:embed="rId3"/>
          <a:stretch>
            <a:fillRect/>
          </a:stretch>
        </p:blipFill>
        <p:spPr>
          <a:xfrm>
            <a:off x="4268850" y="3733800"/>
            <a:ext cx="1504950" cy="819150"/>
          </a:xfrm>
          <a:prstGeom prst="rect">
            <a:avLst/>
          </a:prstGeom>
        </p:spPr>
      </p:pic>
      <p:sp>
        <p:nvSpPr>
          <p:cNvPr id="8" name="TextBox 7"/>
          <p:cNvSpPr txBox="1"/>
          <p:nvPr/>
        </p:nvSpPr>
        <p:spPr>
          <a:xfrm>
            <a:off x="2362200" y="5257800"/>
            <a:ext cx="2727158" cy="461665"/>
          </a:xfrm>
          <a:prstGeom prst="rect">
            <a:avLst/>
          </a:prstGeom>
          <a:noFill/>
        </p:spPr>
        <p:txBody>
          <a:bodyPr wrap="square" rtlCol="0">
            <a:spAutoFit/>
          </a:bodyPr>
          <a:lstStyle/>
          <a:p>
            <a:r>
              <a:rPr lang="en-US" sz="2400" dirty="0">
                <a:latin typeface="Garamond" panose="02020404030301010803" pitchFamily="18" charset="0"/>
              </a:rPr>
              <a:t>Feed forward NNs??</a:t>
            </a:r>
          </a:p>
        </p:txBody>
      </p:sp>
    </p:spTree>
    <p:extLst>
      <p:ext uri="{BB962C8B-B14F-4D97-AF65-F5344CB8AC3E}">
        <p14:creationId xmlns:p14="http://schemas.microsoft.com/office/powerpoint/2010/main" val="5265516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0" y="0"/>
            <a:ext cx="4421980" cy="630942"/>
          </a:xfrm>
          <a:prstGeom prst="rect">
            <a:avLst/>
          </a:prstGeom>
        </p:spPr>
        <p:txBody>
          <a:bodyPr wrap="none">
            <a:spAutoFit/>
          </a:bodyPr>
          <a:lstStyle/>
          <a:p>
            <a:r>
              <a:rPr lang="en-US" sz="3500" dirty="0">
                <a:solidFill>
                  <a:srgbClr val="FF6700"/>
                </a:solidFill>
                <a:latin typeface="Garamond" panose="02020404030301010803" pitchFamily="18" charset="0"/>
              </a:rPr>
              <a:t>Feed-Forward networks:</a:t>
            </a: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609599" y="1069195"/>
            <a:ext cx="9855201" cy="3407197"/>
          </a:xfrm>
          <a:prstGeom prst="rect">
            <a:avLst/>
          </a:prstGeom>
        </p:spPr>
      </p:pic>
      <p:sp>
        <p:nvSpPr>
          <p:cNvPr id="8" name="Rectangle 7"/>
          <p:cNvSpPr/>
          <p:nvPr/>
        </p:nvSpPr>
        <p:spPr>
          <a:xfrm>
            <a:off x="0" y="4766417"/>
            <a:ext cx="11867148" cy="1631216"/>
          </a:xfrm>
          <a:prstGeom prst="rect">
            <a:avLst/>
          </a:prstGeom>
        </p:spPr>
        <p:txBody>
          <a:bodyPr wrap="square">
            <a:spAutoFit/>
          </a:bodyPr>
          <a:lstStyle/>
          <a:p>
            <a:pPr marL="228600" indent="-228600">
              <a:buAutoNum type="arabicPeriod"/>
            </a:pPr>
            <a:r>
              <a:rPr lang="en-US" sz="2000" dirty="0">
                <a:latin typeface="Garamond" panose="02020404030301010803" pitchFamily="18" charset="0"/>
              </a:rPr>
              <a:t>Perceptron are arranged in layers, with the first layer taking in inputs and the last layer producing outputs. The middle layers have no connection with the external world, and hence are called hidden layers.</a:t>
            </a:r>
          </a:p>
          <a:p>
            <a:pPr marL="228600" indent="-228600">
              <a:buAutoNum type="arabicPeriod"/>
            </a:pPr>
            <a:r>
              <a:rPr lang="en-US" sz="2000" dirty="0">
                <a:latin typeface="Garamond" panose="02020404030301010803" pitchFamily="18" charset="0"/>
              </a:rPr>
              <a:t>Each perceptron in one layer is connected to every perceptron on the next layer. Hence information is constantly "fed forward" from one layer to the next., and this explains why these networks are called feed-forward networks.</a:t>
            </a:r>
          </a:p>
          <a:p>
            <a:pPr marL="228600" indent="-228600">
              <a:buAutoNum type="arabicPeriod"/>
            </a:pPr>
            <a:r>
              <a:rPr lang="en-US" sz="2000" dirty="0">
                <a:latin typeface="Garamond" panose="02020404030301010803" pitchFamily="18" charset="0"/>
              </a:rPr>
              <a:t>There is no connection among perceptron in the same layer</a:t>
            </a:r>
          </a:p>
        </p:txBody>
      </p:sp>
    </p:spTree>
    <p:extLst>
      <p:ext uri="{BB962C8B-B14F-4D97-AF65-F5344CB8AC3E}">
        <p14:creationId xmlns:p14="http://schemas.microsoft.com/office/powerpoint/2010/main" val="25194787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0" y="0"/>
            <a:ext cx="6665736" cy="523220"/>
          </a:xfrm>
          <a:prstGeom prst="rect">
            <a:avLst/>
          </a:prstGeom>
        </p:spPr>
        <p:txBody>
          <a:bodyPr wrap="none">
            <a:spAutoFit/>
          </a:bodyPr>
          <a:lstStyle/>
          <a:p>
            <a:r>
              <a:rPr lang="en-US" sz="3500" dirty="0">
                <a:solidFill>
                  <a:srgbClr val="FF6700"/>
                </a:solidFill>
                <a:latin typeface="Garamond" panose="02020404030301010803" pitchFamily="18" charset="0"/>
              </a:rPr>
              <a:t>What's so cool about feed-forward networks</a:t>
            </a:r>
          </a:p>
        </p:txBody>
      </p:sp>
      <p:sp>
        <p:nvSpPr>
          <p:cNvPr id="7" name="Rectangle 6"/>
          <p:cNvSpPr/>
          <p:nvPr/>
        </p:nvSpPr>
        <p:spPr>
          <a:xfrm>
            <a:off x="0" y="1023578"/>
            <a:ext cx="11662611" cy="1015663"/>
          </a:xfrm>
          <a:prstGeom prst="rect">
            <a:avLst/>
          </a:prstGeom>
        </p:spPr>
        <p:txBody>
          <a:bodyPr wrap="square">
            <a:spAutoFit/>
          </a:bodyPr>
          <a:lstStyle/>
          <a:p>
            <a:r>
              <a:rPr lang="en-US" sz="2000" dirty="0">
                <a:latin typeface="Garamond" panose="02020404030301010803" pitchFamily="18" charset="0"/>
              </a:rPr>
              <a:t>Recall that a single perceptron can classify points into two regions that are linearly separable. Now let us extend the discussion into the separation of points into two regions that are not linearly separable. Consider the following network</a:t>
            </a:r>
          </a:p>
        </p:txBody>
      </p:sp>
      <p:pic>
        <p:nvPicPr>
          <p:cNvPr id="8" name="Picture 7"/>
          <p:cNvPicPr>
            <a:picLocks noChangeAspect="1"/>
          </p:cNvPicPr>
          <p:nvPr/>
        </p:nvPicPr>
        <p:blipFill>
          <a:blip r:embed="rId3"/>
          <a:stretch>
            <a:fillRect/>
          </a:stretch>
        </p:blipFill>
        <p:spPr>
          <a:xfrm>
            <a:off x="1620252" y="2057485"/>
            <a:ext cx="3457596" cy="2661636"/>
          </a:xfrm>
          <a:prstGeom prst="rect">
            <a:avLst/>
          </a:prstGeom>
        </p:spPr>
      </p:pic>
      <p:sp>
        <p:nvSpPr>
          <p:cNvPr id="10" name="Rectangle 9"/>
          <p:cNvSpPr/>
          <p:nvPr/>
        </p:nvSpPr>
        <p:spPr>
          <a:xfrm>
            <a:off x="148389" y="4818831"/>
            <a:ext cx="11895221" cy="2246769"/>
          </a:xfrm>
          <a:prstGeom prst="rect">
            <a:avLst/>
          </a:prstGeom>
        </p:spPr>
        <p:txBody>
          <a:bodyPr wrap="square">
            <a:spAutoFit/>
          </a:bodyPr>
          <a:lstStyle/>
          <a:p>
            <a:r>
              <a:rPr lang="en-US" sz="2000" dirty="0">
                <a:latin typeface="Garamond" panose="02020404030301010803" pitchFamily="18" charset="0"/>
              </a:rPr>
              <a:t>The same (x, y) is fed into the network through the </a:t>
            </a:r>
            <a:r>
              <a:rPr lang="en-US" sz="2000" dirty="0" err="1">
                <a:latin typeface="Garamond" panose="02020404030301010803" pitchFamily="18" charset="0"/>
              </a:rPr>
              <a:t>perceptrons</a:t>
            </a:r>
            <a:r>
              <a:rPr lang="en-US" sz="2000" dirty="0">
                <a:latin typeface="Garamond" panose="02020404030301010803" pitchFamily="18" charset="0"/>
              </a:rPr>
              <a:t> in the input layer. With four </a:t>
            </a:r>
            <a:r>
              <a:rPr lang="en-US" sz="2000" dirty="0" err="1">
                <a:latin typeface="Garamond" panose="02020404030301010803" pitchFamily="18" charset="0"/>
              </a:rPr>
              <a:t>perceptrons</a:t>
            </a:r>
            <a:r>
              <a:rPr lang="en-US" sz="2000" dirty="0">
                <a:latin typeface="Garamond" panose="02020404030301010803" pitchFamily="18" charset="0"/>
              </a:rPr>
              <a:t> that are independent of each other in the hidden layer, the point is classified into 4 pairs of linearly separable regions, each of which has a unique line separating the region.</a:t>
            </a:r>
          </a:p>
          <a:p>
            <a:r>
              <a:rPr lang="en-US" sz="2000" dirty="0">
                <a:latin typeface="Garamond" panose="02020404030301010803" pitchFamily="18" charset="0"/>
              </a:rPr>
              <a:t>The top perceptron performs logical operations on the outputs of the hidden layers so that the whole network classifies input points in 2 regions that might not be linearly separable. For instance, using the AND operator on these four outputs, one gets the intersection of the 4 regions that forms the center region.</a:t>
            </a:r>
          </a:p>
          <a:p>
            <a:endParaRPr lang="en-US" sz="2000" dirty="0">
              <a:latin typeface="Garamond" panose="02020404030301010803" pitchFamily="18" charset="0"/>
            </a:endParaRPr>
          </a:p>
        </p:txBody>
      </p:sp>
      <p:pic>
        <p:nvPicPr>
          <p:cNvPr id="11" name="Picture 10"/>
          <p:cNvPicPr>
            <a:picLocks noChangeAspect="1"/>
          </p:cNvPicPr>
          <p:nvPr/>
        </p:nvPicPr>
        <p:blipFill>
          <a:blip r:embed="rId4"/>
          <a:stretch>
            <a:fillRect/>
          </a:stretch>
        </p:blipFill>
        <p:spPr>
          <a:xfrm>
            <a:off x="6324600" y="2138952"/>
            <a:ext cx="4210484" cy="2580170"/>
          </a:xfrm>
          <a:prstGeom prst="rect">
            <a:avLst/>
          </a:prstGeom>
        </p:spPr>
      </p:pic>
    </p:spTree>
    <p:extLst>
      <p:ext uri="{BB962C8B-B14F-4D97-AF65-F5344CB8AC3E}">
        <p14:creationId xmlns:p14="http://schemas.microsoft.com/office/powerpoint/2010/main" val="413930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1A09E-940B-E947-B054-1FB919B421F1}"/>
              </a:ext>
            </a:extLst>
          </p:cNvPr>
          <p:cNvSpPr txBox="1"/>
          <p:nvPr/>
        </p:nvSpPr>
        <p:spPr>
          <a:xfrm>
            <a:off x="4474464" y="2840736"/>
            <a:ext cx="2327304" cy="707886"/>
          </a:xfrm>
          <a:prstGeom prst="rect">
            <a:avLst/>
          </a:prstGeom>
          <a:noFill/>
        </p:spPr>
        <p:txBody>
          <a:bodyPr wrap="none" rtlCol="0">
            <a:spAutoFit/>
          </a:bodyPr>
          <a:lstStyle/>
          <a:p>
            <a:r>
              <a:rPr lang="en-US" sz="4000" dirty="0">
                <a:solidFill>
                  <a:srgbClr val="FF6700"/>
                </a:solidFill>
                <a:latin typeface="Garamond" panose="02020404030301010803" pitchFamily="18" charset="0"/>
              </a:rPr>
              <a:t>Thank you</a:t>
            </a:r>
          </a:p>
        </p:txBody>
      </p:sp>
    </p:spTree>
    <p:extLst>
      <p:ext uri="{BB962C8B-B14F-4D97-AF65-F5344CB8AC3E}">
        <p14:creationId xmlns:p14="http://schemas.microsoft.com/office/powerpoint/2010/main" val="2221836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68831B-F71F-9E46-B688-C30255B9D18C}"/>
              </a:ext>
            </a:extLst>
          </p:cNvPr>
          <p:cNvSpPr/>
          <p:nvPr/>
        </p:nvSpPr>
        <p:spPr>
          <a:xfrm>
            <a:off x="0" y="1261116"/>
            <a:ext cx="8600912" cy="3280578"/>
          </a:xfrm>
          <a:prstGeom prst="rect">
            <a:avLst/>
          </a:prstGeom>
        </p:spPr>
        <p:txBody>
          <a:bodyPr wrap="square">
            <a:spAutoFit/>
          </a:bodyPr>
          <a:lstStyle/>
          <a:p>
            <a:pPr>
              <a:lnSpc>
                <a:spcPct val="150000"/>
              </a:lnSpc>
            </a:pPr>
            <a:r>
              <a:rPr lang="en-IN" sz="2000" b="1" dirty="0">
                <a:latin typeface="Garamond" panose="02020404030301010803" pitchFamily="18" charset="0"/>
              </a:rPr>
              <a:t>What's After Zero or 1 ?</a:t>
            </a:r>
          </a:p>
          <a:p>
            <a:pPr>
              <a:lnSpc>
                <a:spcPct val="150000"/>
              </a:lnSpc>
            </a:pPr>
            <a:r>
              <a:rPr lang="en-IN" sz="2000" dirty="0">
                <a:latin typeface="Garamond" panose="02020404030301010803" pitchFamily="18" charset="0"/>
              </a:rPr>
              <a:t>What number comes after zero? Is it .01? .0001?</a:t>
            </a:r>
          </a:p>
          <a:p>
            <a:pPr>
              <a:lnSpc>
                <a:spcPct val="150000"/>
              </a:lnSpc>
            </a:pPr>
            <a:endParaRPr lang="en-IN" sz="2000" dirty="0">
              <a:latin typeface="Garamond" panose="02020404030301010803" pitchFamily="18" charset="0"/>
            </a:endParaRPr>
          </a:p>
          <a:p>
            <a:pPr>
              <a:lnSpc>
                <a:spcPct val="150000"/>
              </a:lnSpc>
            </a:pPr>
            <a:r>
              <a:rPr lang="en-IN" sz="2000" dirty="0">
                <a:latin typeface="Garamond" panose="02020404030301010803" pitchFamily="18" charset="0"/>
              </a:rPr>
              <a:t>Even though we can't calculate the number after zero, it must be there, right? </a:t>
            </a:r>
          </a:p>
          <a:p>
            <a:pPr>
              <a:lnSpc>
                <a:spcPct val="150000"/>
              </a:lnSpc>
            </a:pPr>
            <a:r>
              <a:rPr lang="en-IN" sz="2000" dirty="0">
                <a:latin typeface="Garamond" panose="02020404030301010803" pitchFamily="18" charset="0"/>
              </a:rPr>
              <a:t>"number that cannot be written".</a:t>
            </a:r>
          </a:p>
          <a:p>
            <a:pPr>
              <a:lnSpc>
                <a:spcPct val="150000"/>
              </a:lnSpc>
            </a:pPr>
            <a:r>
              <a:rPr lang="en-IN" sz="2000" dirty="0">
                <a:latin typeface="Garamond" panose="02020404030301010803" pitchFamily="18" charset="0"/>
              </a:rPr>
              <a:t>Call the gap to the next number </a:t>
            </a:r>
            <a:r>
              <a:rPr lang="en-IN" sz="2000" b="1" dirty="0">
                <a:solidFill>
                  <a:srgbClr val="C00000"/>
                </a:solidFill>
                <a:latin typeface="Garamond" panose="02020404030301010803" pitchFamily="18" charset="0"/>
              </a:rPr>
              <a:t>dx</a:t>
            </a:r>
            <a:r>
              <a:rPr lang="en-IN" sz="2000" dirty="0">
                <a:latin typeface="Garamond" panose="02020404030301010803" pitchFamily="18" charset="0"/>
              </a:rPr>
              <a:t>. I don't know exactly how big it is, but it's there!</a:t>
            </a:r>
          </a:p>
          <a:p>
            <a:pPr>
              <a:lnSpc>
                <a:spcPct val="150000"/>
              </a:lnSpc>
            </a:pPr>
            <a:r>
              <a:rPr lang="en-IN" sz="2000" b="1" dirty="0">
                <a:solidFill>
                  <a:schemeClr val="accent6">
                    <a:lumMod val="50000"/>
                  </a:schemeClr>
                </a:solidFill>
                <a:latin typeface="Garamond" panose="02020404030301010803" pitchFamily="18" charset="0"/>
              </a:rPr>
              <a:t>Analogy: Dx Is A "Jump" To The Next Number In The Continuum.</a:t>
            </a:r>
            <a:endParaRPr lang="en-IN" sz="2000" dirty="0">
              <a:solidFill>
                <a:schemeClr val="accent6">
                  <a:lumMod val="50000"/>
                </a:schemeClr>
              </a:solidFill>
              <a:latin typeface="Garamond" panose="02020404030301010803" pitchFamily="18" charset="0"/>
            </a:endParaRPr>
          </a:p>
        </p:txBody>
      </p:sp>
      <p:sp>
        <p:nvSpPr>
          <p:cNvPr id="6" name="Title 1">
            <a:extLst>
              <a:ext uri="{FF2B5EF4-FFF2-40B4-BE49-F238E27FC236}">
                <a16:creationId xmlns:a16="http://schemas.microsoft.com/office/drawing/2014/main" id="{346D398B-3E0A-5B45-90A2-D7890A1E25AF}"/>
              </a:ext>
            </a:extLst>
          </p:cNvPr>
          <p:cNvSpPr txBox="1">
            <a:spLocks/>
          </p:cNvSpPr>
          <p:nvPr/>
        </p:nvSpPr>
        <p:spPr>
          <a:xfrm>
            <a:off x="0" y="0"/>
            <a:ext cx="2777628" cy="589547"/>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Preliminaries</a:t>
            </a:r>
          </a:p>
        </p:txBody>
      </p:sp>
    </p:spTree>
    <p:extLst>
      <p:ext uri="{BB962C8B-B14F-4D97-AF65-F5344CB8AC3E}">
        <p14:creationId xmlns:p14="http://schemas.microsoft.com/office/powerpoint/2010/main" val="1952567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0"/>
            <a:ext cx="3066386" cy="757989"/>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Preliminaries</a:t>
            </a:r>
          </a:p>
        </p:txBody>
      </p:sp>
      <p:sp>
        <p:nvSpPr>
          <p:cNvPr id="3" name="Rectangle 2">
            <a:extLst>
              <a:ext uri="{FF2B5EF4-FFF2-40B4-BE49-F238E27FC236}">
                <a16:creationId xmlns:a16="http://schemas.microsoft.com/office/drawing/2014/main" id="{30883107-F118-544C-908F-363D68A3669F}"/>
              </a:ext>
            </a:extLst>
          </p:cNvPr>
          <p:cNvSpPr/>
          <p:nvPr/>
        </p:nvSpPr>
        <p:spPr>
          <a:xfrm>
            <a:off x="109949" y="1355466"/>
            <a:ext cx="11548651" cy="3785652"/>
          </a:xfrm>
          <a:prstGeom prst="rect">
            <a:avLst/>
          </a:prstGeom>
        </p:spPr>
        <p:txBody>
          <a:bodyPr wrap="square">
            <a:spAutoFit/>
          </a:bodyPr>
          <a:lstStyle/>
          <a:p>
            <a:r>
              <a:rPr lang="en-IN" sz="2000" dirty="0">
                <a:latin typeface="Garamond" panose="02020404030301010803" pitchFamily="18" charset="0"/>
              </a:rPr>
              <a:t>Let us begin with the simple expression y = x^2. Now remember that the fundamental notion about the calculus is the idea of growing. </a:t>
            </a:r>
          </a:p>
          <a:p>
            <a:endParaRPr lang="en-IN" sz="2000" dirty="0">
              <a:latin typeface="Garamond" panose="02020404030301010803" pitchFamily="18" charset="0"/>
            </a:endParaRPr>
          </a:p>
          <a:p>
            <a:r>
              <a:rPr lang="en-IN" sz="2000" dirty="0">
                <a:solidFill>
                  <a:srgbClr val="7030A0"/>
                </a:solidFill>
                <a:latin typeface="Garamond" panose="02020404030301010803" pitchFamily="18" charset="0"/>
              </a:rPr>
              <a:t>Mathematicians call it varying. </a:t>
            </a:r>
          </a:p>
          <a:p>
            <a:endParaRPr lang="en-IN" sz="2000" dirty="0">
              <a:latin typeface="Garamond" panose="02020404030301010803" pitchFamily="18" charset="0"/>
            </a:endParaRPr>
          </a:p>
          <a:p>
            <a:r>
              <a:rPr lang="en-IN" sz="2000" dirty="0">
                <a:latin typeface="Garamond" panose="02020404030301010803" pitchFamily="18" charset="0"/>
              </a:rPr>
              <a:t>Now as y and x^2 are equal to one another, it is clear that if </a:t>
            </a:r>
            <a:r>
              <a:rPr lang="en-IN" sz="2000" b="1" dirty="0">
                <a:solidFill>
                  <a:schemeClr val="accent6">
                    <a:lumMod val="50000"/>
                  </a:schemeClr>
                </a:solidFill>
                <a:latin typeface="Garamond" panose="02020404030301010803" pitchFamily="18" charset="0"/>
              </a:rPr>
              <a:t>x grows, x^2 will also grow</a:t>
            </a:r>
            <a:r>
              <a:rPr lang="en-IN" sz="2000" dirty="0">
                <a:latin typeface="Garamond" panose="02020404030301010803" pitchFamily="18" charset="0"/>
              </a:rPr>
              <a:t>. And if x^2 grows,</a:t>
            </a:r>
          </a:p>
          <a:p>
            <a:r>
              <a:rPr lang="en-IN" sz="2000" dirty="0">
                <a:latin typeface="Garamond" panose="02020404030301010803" pitchFamily="18" charset="0"/>
              </a:rPr>
              <a:t>then y will also grow. </a:t>
            </a:r>
          </a:p>
          <a:p>
            <a:endParaRPr lang="en-IN" sz="2000" dirty="0">
              <a:latin typeface="Garamond" panose="02020404030301010803" pitchFamily="18" charset="0"/>
            </a:endParaRPr>
          </a:p>
          <a:p>
            <a:r>
              <a:rPr lang="en-IN" sz="2000" dirty="0">
                <a:latin typeface="Garamond" panose="02020404030301010803" pitchFamily="18" charset="0"/>
              </a:rPr>
              <a:t>What we have to find out is, the proportion between the growing of y and the growing of x. </a:t>
            </a:r>
          </a:p>
          <a:p>
            <a:endParaRPr lang="en-IN" sz="2000" dirty="0">
              <a:latin typeface="Garamond" panose="02020404030301010803" pitchFamily="18" charset="0"/>
            </a:endParaRPr>
          </a:p>
          <a:p>
            <a:r>
              <a:rPr lang="en-IN" sz="2000" dirty="0">
                <a:latin typeface="Garamond" panose="02020404030301010803" pitchFamily="18" charset="0"/>
              </a:rPr>
              <a:t>In other words our task is to find out the ratio between dy and dx, or, in brief, to and the value</a:t>
            </a:r>
          </a:p>
          <a:p>
            <a:r>
              <a:rPr lang="en-IN" sz="2000" dirty="0">
                <a:latin typeface="Garamond" panose="02020404030301010803" pitchFamily="18" charset="0"/>
              </a:rPr>
              <a:t>Of dy/dx</a:t>
            </a:r>
          </a:p>
        </p:txBody>
      </p:sp>
    </p:spTree>
    <p:extLst>
      <p:ext uri="{BB962C8B-B14F-4D97-AF65-F5344CB8AC3E}">
        <p14:creationId xmlns:p14="http://schemas.microsoft.com/office/powerpoint/2010/main" val="2588684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Title 1"/>
          <p:cNvSpPr txBox="1">
            <a:spLocks/>
          </p:cNvSpPr>
          <p:nvPr/>
        </p:nvSpPr>
        <p:spPr>
          <a:xfrm>
            <a:off x="0" y="-5996"/>
            <a:ext cx="3114512" cy="727930"/>
          </a:xfrm>
          <a:prstGeom prst="rect">
            <a:avLst/>
          </a:prstGeom>
        </p:spPr>
        <p:txBody>
          <a:bodyPr vert="horz" lIns="91440" tIns="45720" rIns="91440" bIns="45720" rtlCol="0" anchor="t">
            <a:normAutofit/>
          </a:bodyPr>
          <a:lstStyle>
            <a:defPPr>
              <a:defRPr lang="en-US"/>
            </a:defPPr>
            <a:lvl1pPr>
              <a:lnSpc>
                <a:spcPct val="90000"/>
              </a:lnSpc>
              <a:spcBef>
                <a:spcPct val="0"/>
              </a:spcBef>
              <a:buNone/>
              <a:defRPr sz="3500">
                <a:solidFill>
                  <a:srgbClr val="FF6700"/>
                </a:solidFill>
                <a:latin typeface="Garamond" panose="02020404030301010803" pitchFamily="18" charset="0"/>
                <a:ea typeface="+mj-ea"/>
                <a:cs typeface="Times New Roman" pitchFamily="18" charset="0"/>
              </a:defRPr>
            </a:lvl1pPr>
          </a:lstStyle>
          <a:p>
            <a:r>
              <a:rPr lang="en-US" dirty="0"/>
              <a:t>Preliminaries</a:t>
            </a:r>
          </a:p>
        </p:txBody>
      </p:sp>
      <p:grpSp>
        <p:nvGrpSpPr>
          <p:cNvPr id="16" name="Group 15">
            <a:extLst>
              <a:ext uri="{FF2B5EF4-FFF2-40B4-BE49-F238E27FC236}">
                <a16:creationId xmlns:a16="http://schemas.microsoft.com/office/drawing/2014/main" id="{1025CA58-CD5B-4B4D-B2AD-1B08056CE5C7}"/>
              </a:ext>
            </a:extLst>
          </p:cNvPr>
          <p:cNvGrpSpPr/>
          <p:nvPr/>
        </p:nvGrpSpPr>
        <p:grpSpPr>
          <a:xfrm>
            <a:off x="227818" y="1143000"/>
            <a:ext cx="10650437" cy="5553817"/>
            <a:chOff x="428621" y="1233812"/>
            <a:chExt cx="10650437" cy="5553817"/>
          </a:xfrm>
        </p:grpSpPr>
        <p:sp>
          <p:nvSpPr>
            <p:cNvPr id="2" name="Rectangle 1">
              <a:extLst>
                <a:ext uri="{FF2B5EF4-FFF2-40B4-BE49-F238E27FC236}">
                  <a16:creationId xmlns:a16="http://schemas.microsoft.com/office/drawing/2014/main" id="{FFB6949F-C783-BD49-9CFE-BE15FB7B4A9A}"/>
                </a:ext>
              </a:extLst>
            </p:cNvPr>
            <p:cNvSpPr/>
            <p:nvPr/>
          </p:nvSpPr>
          <p:spPr>
            <a:xfrm>
              <a:off x="2151051" y="2049361"/>
              <a:ext cx="1986441" cy="369332"/>
            </a:xfrm>
            <a:prstGeom prst="rect">
              <a:avLst/>
            </a:prstGeom>
          </p:spPr>
          <p:txBody>
            <a:bodyPr wrap="none">
              <a:spAutoFit/>
            </a:bodyPr>
            <a:lstStyle/>
            <a:p>
              <a:r>
                <a:rPr lang="es-ES" dirty="0">
                  <a:latin typeface="Garamond" panose="02020404030301010803" pitchFamily="18" charset="0"/>
                </a:rPr>
                <a:t>y + dy = (x + dx)^2</a:t>
              </a:r>
              <a:endParaRPr lang="es-ES" dirty="0">
                <a:effectLst/>
                <a:latin typeface="Garamond" panose="02020404030301010803" pitchFamily="18" charset="0"/>
              </a:endParaRPr>
            </a:p>
          </p:txBody>
        </p:sp>
        <p:sp>
          <p:nvSpPr>
            <p:cNvPr id="3" name="Rectangle 2">
              <a:extLst>
                <a:ext uri="{FF2B5EF4-FFF2-40B4-BE49-F238E27FC236}">
                  <a16:creationId xmlns:a16="http://schemas.microsoft.com/office/drawing/2014/main" id="{5E58537C-4858-2940-BFB1-EBC9958FA7DA}"/>
                </a:ext>
              </a:extLst>
            </p:cNvPr>
            <p:cNvSpPr/>
            <p:nvPr/>
          </p:nvSpPr>
          <p:spPr>
            <a:xfrm>
              <a:off x="428621" y="1233812"/>
              <a:ext cx="9960858" cy="646331"/>
            </a:xfrm>
            <a:prstGeom prst="rect">
              <a:avLst/>
            </a:prstGeom>
          </p:spPr>
          <p:txBody>
            <a:bodyPr wrap="square">
              <a:spAutoFit/>
            </a:bodyPr>
            <a:lstStyle/>
            <a:p>
              <a:r>
                <a:rPr lang="en-IN" dirty="0">
                  <a:latin typeface="Garamond" panose="02020404030301010803" pitchFamily="18" charset="0"/>
                </a:rPr>
                <a:t>x grows a little bit bigger and become x + dx, similarly, y will grow a bit bigger and will become </a:t>
              </a:r>
              <a:r>
                <a:rPr lang="en-IN" dirty="0" err="1">
                  <a:latin typeface="Garamond" panose="02020404030301010803" pitchFamily="18" charset="0"/>
                </a:rPr>
                <a:t>y+dy</a:t>
              </a:r>
              <a:r>
                <a:rPr lang="en-IN" dirty="0">
                  <a:latin typeface="Garamond" panose="02020404030301010803" pitchFamily="18" charset="0"/>
                </a:rPr>
                <a:t>.</a:t>
              </a:r>
            </a:p>
            <a:p>
              <a:endParaRPr lang="en-IN" dirty="0">
                <a:effectLst/>
                <a:latin typeface="Garamond" panose="02020404030301010803" pitchFamily="18" charset="0"/>
              </a:endParaRPr>
            </a:p>
          </p:txBody>
        </p:sp>
        <p:sp>
          <p:nvSpPr>
            <p:cNvPr id="4" name="Rectangle 3">
              <a:extLst>
                <a:ext uri="{FF2B5EF4-FFF2-40B4-BE49-F238E27FC236}">
                  <a16:creationId xmlns:a16="http://schemas.microsoft.com/office/drawing/2014/main" id="{242D11A6-2E4E-3647-9959-CBA128FBDB3E}"/>
                </a:ext>
              </a:extLst>
            </p:cNvPr>
            <p:cNvSpPr/>
            <p:nvPr/>
          </p:nvSpPr>
          <p:spPr>
            <a:xfrm>
              <a:off x="1887738" y="2973148"/>
              <a:ext cx="3031599" cy="369332"/>
            </a:xfrm>
            <a:prstGeom prst="rect">
              <a:avLst/>
            </a:prstGeom>
          </p:spPr>
          <p:txBody>
            <a:bodyPr wrap="none">
              <a:spAutoFit/>
            </a:bodyPr>
            <a:lstStyle/>
            <a:p>
              <a:r>
                <a:rPr lang="es-ES" dirty="0">
                  <a:latin typeface="Garamond" panose="02020404030301010803" pitchFamily="18" charset="0"/>
                </a:rPr>
                <a:t>y + dy = x^2 + 2x  dx + (dx)^2</a:t>
              </a:r>
              <a:endParaRPr lang="es-ES" dirty="0">
                <a:effectLst/>
                <a:latin typeface="Garamond" panose="02020404030301010803" pitchFamily="18" charset="0"/>
              </a:endParaRPr>
            </a:p>
          </p:txBody>
        </p:sp>
        <p:sp>
          <p:nvSpPr>
            <p:cNvPr id="5" name="Down Arrow 4">
              <a:extLst>
                <a:ext uri="{FF2B5EF4-FFF2-40B4-BE49-F238E27FC236}">
                  <a16:creationId xmlns:a16="http://schemas.microsoft.com/office/drawing/2014/main" id="{2EB24A83-4548-234C-8A03-50952988AC1A}"/>
                </a:ext>
              </a:extLst>
            </p:cNvPr>
            <p:cNvSpPr/>
            <p:nvPr/>
          </p:nvSpPr>
          <p:spPr>
            <a:xfrm>
              <a:off x="3040380" y="2526030"/>
              <a:ext cx="369569"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36041BA-8EAD-E543-8049-2CEA63F575FB}"/>
                </a:ext>
              </a:extLst>
            </p:cNvPr>
            <p:cNvSpPr/>
            <p:nvPr/>
          </p:nvSpPr>
          <p:spPr>
            <a:xfrm>
              <a:off x="428621" y="3680916"/>
              <a:ext cx="10650437" cy="369332"/>
            </a:xfrm>
            <a:prstGeom prst="rect">
              <a:avLst/>
            </a:prstGeom>
          </p:spPr>
          <p:txBody>
            <a:bodyPr wrap="square">
              <a:spAutoFit/>
            </a:bodyPr>
            <a:lstStyle/>
            <a:p>
              <a:r>
                <a:rPr lang="en-IN" dirty="0">
                  <a:latin typeface="Garamond" panose="02020404030301010803" pitchFamily="18" charset="0"/>
                </a:rPr>
                <a:t>What does (dx)^2 mean? Remember that dx meant a bit of  x. Then (dx)^2 will mean a little bit of a little bit of x</a:t>
              </a:r>
            </a:p>
          </p:txBody>
        </p:sp>
        <p:sp>
          <p:nvSpPr>
            <p:cNvPr id="7" name="Rectangle 6">
              <a:extLst>
                <a:ext uri="{FF2B5EF4-FFF2-40B4-BE49-F238E27FC236}">
                  <a16:creationId xmlns:a16="http://schemas.microsoft.com/office/drawing/2014/main" id="{4333A374-EC13-0940-85A6-DF249E73D868}"/>
                </a:ext>
              </a:extLst>
            </p:cNvPr>
            <p:cNvSpPr/>
            <p:nvPr/>
          </p:nvSpPr>
          <p:spPr>
            <a:xfrm>
              <a:off x="428621" y="4388684"/>
              <a:ext cx="1879232" cy="369332"/>
            </a:xfrm>
            <a:prstGeom prst="rect">
              <a:avLst/>
            </a:prstGeom>
          </p:spPr>
          <p:txBody>
            <a:bodyPr wrap="none">
              <a:spAutoFit/>
            </a:bodyPr>
            <a:lstStyle/>
            <a:p>
              <a:r>
                <a:rPr lang="en-IN" dirty="0">
                  <a:latin typeface="Garamond" panose="02020404030301010803" pitchFamily="18" charset="0"/>
                </a:rPr>
                <a:t>Leaving (dx)^2 out</a:t>
              </a:r>
              <a:endParaRPr lang="en-IN" dirty="0">
                <a:effectLst/>
                <a:latin typeface="Garamond" panose="02020404030301010803" pitchFamily="18" charset="0"/>
              </a:endParaRPr>
            </a:p>
          </p:txBody>
        </p:sp>
        <p:sp>
          <p:nvSpPr>
            <p:cNvPr id="8" name="Rectangle 7">
              <a:extLst>
                <a:ext uri="{FF2B5EF4-FFF2-40B4-BE49-F238E27FC236}">
                  <a16:creationId xmlns:a16="http://schemas.microsoft.com/office/drawing/2014/main" id="{8486D466-0B7F-7B4E-99E4-D10683BA0E64}"/>
                </a:ext>
              </a:extLst>
            </p:cNvPr>
            <p:cNvSpPr/>
            <p:nvPr/>
          </p:nvSpPr>
          <p:spPr>
            <a:xfrm>
              <a:off x="2562531" y="4388684"/>
              <a:ext cx="2182008" cy="369332"/>
            </a:xfrm>
            <a:prstGeom prst="rect">
              <a:avLst/>
            </a:prstGeom>
          </p:spPr>
          <p:txBody>
            <a:bodyPr wrap="none">
              <a:spAutoFit/>
            </a:bodyPr>
            <a:lstStyle/>
            <a:p>
              <a:r>
                <a:rPr lang="es-ES" dirty="0">
                  <a:latin typeface="Garamond" panose="02020404030301010803" pitchFamily="18" charset="0"/>
                </a:rPr>
                <a:t>y + dy = x^2 + 2x  dx</a:t>
              </a:r>
            </a:p>
          </p:txBody>
        </p:sp>
        <p:sp>
          <p:nvSpPr>
            <p:cNvPr id="9" name="Rectangle 8">
              <a:extLst>
                <a:ext uri="{FF2B5EF4-FFF2-40B4-BE49-F238E27FC236}">
                  <a16:creationId xmlns:a16="http://schemas.microsoft.com/office/drawing/2014/main" id="{8EDB4CD0-BF81-5F4D-9B26-5833339382F5}"/>
                </a:ext>
              </a:extLst>
            </p:cNvPr>
            <p:cNvSpPr/>
            <p:nvPr/>
          </p:nvSpPr>
          <p:spPr>
            <a:xfrm>
              <a:off x="428621" y="5173086"/>
              <a:ext cx="5521833" cy="369332"/>
            </a:xfrm>
            <a:prstGeom prst="rect">
              <a:avLst/>
            </a:prstGeom>
          </p:spPr>
          <p:txBody>
            <a:bodyPr wrap="none">
              <a:spAutoFit/>
            </a:bodyPr>
            <a:lstStyle/>
            <a:p>
              <a:r>
                <a:rPr lang="en-IN" dirty="0">
                  <a:latin typeface="Garamond" panose="02020404030301010803" pitchFamily="18" charset="0"/>
                </a:rPr>
                <a:t>Now y = x2; so let us subtract this from the above equation</a:t>
              </a:r>
              <a:endParaRPr lang="en-IN" dirty="0">
                <a:effectLst/>
                <a:latin typeface="Garamond" panose="02020404030301010803" pitchFamily="18" charset="0"/>
              </a:endParaRPr>
            </a:p>
          </p:txBody>
        </p:sp>
        <p:sp>
          <p:nvSpPr>
            <p:cNvPr id="10" name="Rectangle 9">
              <a:extLst>
                <a:ext uri="{FF2B5EF4-FFF2-40B4-BE49-F238E27FC236}">
                  <a16:creationId xmlns:a16="http://schemas.microsoft.com/office/drawing/2014/main" id="{5C508517-F49C-ED4C-B487-05DE32206295}"/>
                </a:ext>
              </a:extLst>
            </p:cNvPr>
            <p:cNvSpPr/>
            <p:nvPr/>
          </p:nvSpPr>
          <p:spPr>
            <a:xfrm>
              <a:off x="3040380" y="5657192"/>
              <a:ext cx="1268296" cy="369332"/>
            </a:xfrm>
            <a:prstGeom prst="rect">
              <a:avLst/>
            </a:prstGeom>
          </p:spPr>
          <p:txBody>
            <a:bodyPr wrap="none">
              <a:spAutoFit/>
            </a:bodyPr>
            <a:lstStyle/>
            <a:p>
              <a:r>
                <a:rPr lang="en-IN" dirty="0">
                  <a:latin typeface="Garamond" panose="02020404030301010803" pitchFamily="18" charset="0"/>
                </a:rPr>
                <a:t>dy = 2x  dx:</a:t>
              </a:r>
              <a:endParaRPr lang="en-IN" dirty="0">
                <a:effectLst/>
                <a:latin typeface="Garamond" panose="02020404030301010803" pitchFamily="18" charset="0"/>
              </a:endParaRPr>
            </a:p>
          </p:txBody>
        </p:sp>
        <p:sp>
          <p:nvSpPr>
            <p:cNvPr id="11" name="Right Arrow 10">
              <a:extLst>
                <a:ext uri="{FF2B5EF4-FFF2-40B4-BE49-F238E27FC236}">
                  <a16:creationId xmlns:a16="http://schemas.microsoft.com/office/drawing/2014/main" id="{6E9554E5-669F-DB4C-9782-41BB63D18E55}"/>
                </a:ext>
              </a:extLst>
            </p:cNvPr>
            <p:cNvSpPr/>
            <p:nvPr/>
          </p:nvSpPr>
          <p:spPr>
            <a:xfrm>
              <a:off x="4583100" y="5693918"/>
              <a:ext cx="274320" cy="3464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93AACDC-EB78-8343-AF85-9A6D6277B263}"/>
                </a:ext>
              </a:extLst>
            </p:cNvPr>
            <p:cNvSpPr/>
            <p:nvPr/>
          </p:nvSpPr>
          <p:spPr>
            <a:xfrm>
              <a:off x="5753839" y="5693918"/>
              <a:ext cx="1370888" cy="369332"/>
            </a:xfrm>
            <a:prstGeom prst="rect">
              <a:avLst/>
            </a:prstGeom>
          </p:spPr>
          <p:txBody>
            <a:bodyPr wrap="square">
              <a:spAutoFit/>
            </a:bodyPr>
            <a:lstStyle/>
            <a:p>
              <a:r>
                <a:rPr lang="en-IN" dirty="0">
                  <a:latin typeface="Garamond" panose="02020404030301010803" pitchFamily="18" charset="0"/>
                </a:rPr>
                <a:t>dy/dx = 2x:</a:t>
              </a:r>
              <a:endParaRPr lang="en-IN" dirty="0">
                <a:effectLst/>
                <a:latin typeface="Garamond" panose="02020404030301010803" pitchFamily="18" charset="0"/>
              </a:endParaRPr>
            </a:p>
          </p:txBody>
        </p:sp>
        <p:sp>
          <p:nvSpPr>
            <p:cNvPr id="13" name="Rectangle 12">
              <a:extLst>
                <a:ext uri="{FF2B5EF4-FFF2-40B4-BE49-F238E27FC236}">
                  <a16:creationId xmlns:a16="http://schemas.microsoft.com/office/drawing/2014/main" id="{AB007869-DDB4-294C-AAFC-E3D004FA04DC}"/>
                </a:ext>
              </a:extLst>
            </p:cNvPr>
            <p:cNvSpPr/>
            <p:nvPr/>
          </p:nvSpPr>
          <p:spPr>
            <a:xfrm>
              <a:off x="1915941" y="6141298"/>
              <a:ext cx="6759429" cy="646331"/>
            </a:xfrm>
            <a:prstGeom prst="rect">
              <a:avLst/>
            </a:prstGeom>
            <a:ln>
              <a:solidFill>
                <a:srgbClr val="FF0000"/>
              </a:solidFill>
            </a:ln>
          </p:spPr>
          <p:txBody>
            <a:bodyPr wrap="square">
              <a:spAutoFit/>
            </a:bodyPr>
            <a:lstStyle/>
            <a:p>
              <a:r>
                <a:rPr lang="en-IN" dirty="0">
                  <a:solidFill>
                    <a:schemeClr val="accent1"/>
                  </a:solidFill>
                  <a:latin typeface="Garamond" panose="02020404030301010803" pitchFamily="18" charset="0"/>
                </a:rPr>
                <a:t>Now this is what we set out to find the ratio of the growing of y</a:t>
              </a:r>
            </a:p>
            <a:p>
              <a:r>
                <a:rPr lang="en-IN" dirty="0">
                  <a:solidFill>
                    <a:schemeClr val="accent1"/>
                  </a:solidFill>
                  <a:latin typeface="Garamond" panose="02020404030301010803" pitchFamily="18" charset="0"/>
                </a:rPr>
                <a:t>to the growing of x is, found to be 2x</a:t>
              </a:r>
              <a:endParaRPr lang="en-IN" dirty="0">
                <a:solidFill>
                  <a:schemeClr val="accent1"/>
                </a:solidFill>
                <a:effectLst/>
                <a:latin typeface="Garamond" panose="02020404030301010803" pitchFamily="18" charset="0"/>
              </a:endParaRPr>
            </a:p>
          </p:txBody>
        </p:sp>
      </p:grpSp>
    </p:spTree>
    <p:extLst>
      <p:ext uri="{BB962C8B-B14F-4D97-AF65-F5344CB8AC3E}">
        <p14:creationId xmlns:p14="http://schemas.microsoft.com/office/powerpoint/2010/main" val="1590675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9490</TotalTime>
  <Words>4090</Words>
  <Application>Microsoft Office PowerPoint</Application>
  <PresentationFormat>Widescreen</PresentationFormat>
  <Paragraphs>540</Paragraphs>
  <Slides>63</Slides>
  <Notes>47</Notes>
  <HiddenSlides>4</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4" baseType="lpstr">
      <vt:lpstr>Arial</vt:lpstr>
      <vt:lpstr>Calibri</vt:lpstr>
      <vt:lpstr>Calibri Light</vt:lpstr>
      <vt:lpstr>Cambria Math</vt:lpstr>
      <vt:lpstr>Garamond</vt:lpstr>
      <vt:lpstr>Helvetica</vt:lpstr>
      <vt:lpstr>Monotype Sorts</vt:lpstr>
      <vt:lpstr>Times New Roman</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Gradient Descent Method</vt:lpstr>
      <vt:lpstr>Gradient Descent Method</vt:lpstr>
      <vt:lpstr>Gradient Descent Method</vt:lpstr>
      <vt:lpstr>Gradient Descent Method variants</vt:lpstr>
      <vt:lpstr>Gradient Descent Method</vt:lpstr>
      <vt:lpstr>Gradient Descent Method</vt:lpstr>
      <vt:lpstr>Gradient Descent Method</vt:lpstr>
      <vt:lpstr>Comparison</vt:lpstr>
      <vt:lpstr>Linear Regression 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Neural Networks</vt:lpstr>
      <vt:lpstr>PowerPoint Presentation</vt:lpstr>
      <vt:lpstr>Neuron – Basic Unit of Information Processing</vt:lpstr>
      <vt:lpstr>The Artificial Neuron</vt:lpstr>
      <vt:lpstr>PowerPoint Presentation</vt:lpstr>
      <vt:lpstr>Activation Functions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Srinivas Reddy Gurrala</dc:creator>
  <cp:lastModifiedBy>hp</cp:lastModifiedBy>
  <cp:revision>388</cp:revision>
  <dcterms:created xsi:type="dcterms:W3CDTF">2020-04-23T13:54:45Z</dcterms:created>
  <dcterms:modified xsi:type="dcterms:W3CDTF">2022-09-23T07:32:32Z</dcterms:modified>
</cp:coreProperties>
</file>