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7"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C5B6EE-5AD0-4C13-BCBB-90B465215492}" type="datetimeFigureOut">
              <a:rPr lang="en-US" smtClean="0"/>
              <a:t>29-Jan-21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8EA30-0A9B-4669-91F3-A7D32796BB2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B60234-C237-48E8-A52F-DC7E44DF01E9}" type="slidenum">
              <a:rPr lang="en-GB"/>
              <a:pPr/>
              <a:t>1</a:t>
            </a:fld>
            <a:endParaRPr lang="en-GB"/>
          </a:p>
        </p:txBody>
      </p:sp>
      <p:sp>
        <p:nvSpPr>
          <p:cNvPr id="3463170" name="Rectangle 2"/>
          <p:cNvSpPr>
            <a:spLocks noGrp="1" noRot="1" noChangeAspect="1" noChangeArrowheads="1" noTextEdit="1"/>
          </p:cNvSpPr>
          <p:nvPr>
            <p:ph type="sldImg"/>
          </p:nvPr>
        </p:nvSpPr>
        <p:spPr>
          <a:ln/>
        </p:spPr>
      </p:sp>
      <p:sp>
        <p:nvSpPr>
          <p:cNvPr id="34631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61493C-2F35-4FDE-8642-5D4B071E9D32}" type="slidenum">
              <a:rPr lang="en-GB"/>
              <a:pPr/>
              <a:t>11</a:t>
            </a:fld>
            <a:endParaRPr lang="en-GB"/>
          </a:p>
        </p:txBody>
      </p:sp>
      <p:sp>
        <p:nvSpPr>
          <p:cNvPr id="3481602" name="Rectangle 2"/>
          <p:cNvSpPr>
            <a:spLocks noGrp="1" noRot="1" noChangeAspect="1" noChangeArrowheads="1" noTextEdit="1"/>
          </p:cNvSpPr>
          <p:nvPr>
            <p:ph type="sldImg"/>
          </p:nvPr>
        </p:nvSpPr>
        <p:spPr>
          <a:xfrm>
            <a:off x="1319213" y="403225"/>
            <a:ext cx="4224337" cy="3168650"/>
          </a:xfrm>
          <a:ln/>
        </p:spPr>
      </p:sp>
      <p:sp>
        <p:nvSpPr>
          <p:cNvPr id="3481603" name="Rectangle 3"/>
          <p:cNvSpPr>
            <a:spLocks noGrp="1" noChangeArrowheads="1"/>
          </p:cNvSpPr>
          <p:nvPr>
            <p:ph type="body" idx="1"/>
          </p:nvPr>
        </p:nvSpPr>
        <p:spPr>
          <a:xfrm>
            <a:off x="788483" y="3812316"/>
            <a:ext cx="5369188" cy="4561032"/>
          </a:xfrm>
        </p:spPr>
        <p:txBody>
          <a:bodyPr/>
          <a:lstStyle/>
          <a:p>
            <a:endParaRPr lang="en-GB"/>
          </a:p>
          <a:p>
            <a:endParaRPr lang="en-GB"/>
          </a:p>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03D8A9-6338-4AE9-ACE8-68A0F4F48FC5}" type="slidenum">
              <a:rPr lang="en-GB"/>
              <a:pPr/>
              <a:t>2</a:t>
            </a:fld>
            <a:endParaRPr lang="en-GB"/>
          </a:p>
        </p:txBody>
      </p:sp>
      <p:sp>
        <p:nvSpPr>
          <p:cNvPr id="3465218" name="Rectangle 2"/>
          <p:cNvSpPr>
            <a:spLocks noGrp="1" noRot="1" noChangeAspect="1" noChangeArrowheads="1" noTextEdit="1"/>
          </p:cNvSpPr>
          <p:nvPr>
            <p:ph type="sldImg"/>
          </p:nvPr>
        </p:nvSpPr>
        <p:spPr>
          <a:xfrm>
            <a:off x="1144588" y="685800"/>
            <a:ext cx="4572000" cy="3429000"/>
          </a:xfrm>
          <a:ln/>
        </p:spPr>
      </p:sp>
      <p:sp>
        <p:nvSpPr>
          <p:cNvPr id="3465219" name="Rectangle 3"/>
          <p:cNvSpPr>
            <a:spLocks noGrp="1" noChangeArrowheads="1"/>
          </p:cNvSpPr>
          <p:nvPr>
            <p:ph type="body" idx="1"/>
          </p:nvPr>
        </p:nvSpPr>
        <p:spPr>
          <a:xfrm>
            <a:off x="419545" y="4366541"/>
            <a:ext cx="2997212" cy="4289038"/>
          </a:xfrm>
        </p:spPr>
        <p:txBody>
          <a:bodyPr/>
          <a:lstStyle/>
          <a:p>
            <a:r>
              <a:rPr lang="en-GB"/>
              <a:t>The exercise requires 10 volunteers to participate in a role play.</a:t>
            </a:r>
          </a:p>
          <a:p>
            <a:r>
              <a:rPr lang="en-GB"/>
              <a:t>Othes contribute by observing what is going on and taking notes.</a:t>
            </a:r>
          </a:p>
          <a:p>
            <a:r>
              <a:rPr lang="en-GB"/>
              <a:t>You may wish to keep your personal picture of the data on the chart on the next page.</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40B2F1-16DB-44CD-A6C7-8A84011F9E61}" type="slidenum">
              <a:rPr lang="en-GB"/>
              <a:pPr/>
              <a:t>3</a:t>
            </a:fld>
            <a:endParaRPr lang="en-GB"/>
          </a:p>
        </p:txBody>
      </p:sp>
      <p:sp>
        <p:nvSpPr>
          <p:cNvPr id="3467266" name="Rectangle 2"/>
          <p:cNvSpPr>
            <a:spLocks noGrp="1" noRot="1" noChangeAspect="1" noChangeArrowheads="1" noTextEdit="1"/>
          </p:cNvSpPr>
          <p:nvPr>
            <p:ph type="sldImg"/>
          </p:nvPr>
        </p:nvSpPr>
        <p:spPr>
          <a:xfrm>
            <a:off x="1144588" y="685800"/>
            <a:ext cx="4572000" cy="3429000"/>
          </a:xfrm>
          <a:ln/>
        </p:spPr>
      </p:sp>
      <p:sp>
        <p:nvSpPr>
          <p:cNvPr id="3467267" name="Rectangle 3"/>
          <p:cNvSpPr>
            <a:spLocks noGrp="1" noChangeArrowheads="1"/>
          </p:cNvSpPr>
          <p:nvPr>
            <p:ph type="body" idx="1"/>
          </p:nvPr>
        </p:nvSpPr>
        <p:spPr>
          <a:xfrm>
            <a:off x="558304" y="4343144"/>
            <a:ext cx="2858453" cy="4312435"/>
          </a:xfrm>
        </p:spPr>
        <p:txBody>
          <a:bodyPr/>
          <a:lstStyle/>
          <a:p>
            <a:r>
              <a:rPr lang="en-GB"/>
              <a:t>You can use this chart to keep your own record of the results of the Bead Box.</a:t>
            </a:r>
          </a:p>
          <a:p>
            <a:r>
              <a:rPr lang="en-GB"/>
              <a:t>Use the space on the right of the slide to tally how many observations occurred for the various numbers of red beads.</a:t>
            </a:r>
          </a:p>
          <a:p>
            <a:r>
              <a:rPr lang="en-GB"/>
              <a:t>You can also draw the Voice of the Customer on the tally summary.</a:t>
            </a:r>
          </a:p>
          <a:p>
            <a:r>
              <a:rPr lang="en-GB"/>
              <a:t>Listen to the instructor’s analysis of the exercise then read the following pages in private to reinforce your learning.</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8054A-8519-4A9D-9E35-46890A1123E0}" type="slidenum">
              <a:rPr lang="en-GB"/>
              <a:pPr/>
              <a:t>4</a:t>
            </a:fld>
            <a:endParaRPr lang="en-GB"/>
          </a:p>
        </p:txBody>
      </p:sp>
      <p:sp>
        <p:nvSpPr>
          <p:cNvPr id="3469314" name="Rectangle 2"/>
          <p:cNvSpPr>
            <a:spLocks noGrp="1" noRot="1" noChangeAspect="1" noChangeArrowheads="1" noTextEdit="1"/>
          </p:cNvSpPr>
          <p:nvPr>
            <p:ph type="sldImg"/>
          </p:nvPr>
        </p:nvSpPr>
        <p:spPr>
          <a:xfrm>
            <a:off x="1144588" y="685800"/>
            <a:ext cx="4572000" cy="3429000"/>
          </a:xfrm>
          <a:ln/>
        </p:spPr>
      </p:sp>
      <p:sp>
        <p:nvSpPr>
          <p:cNvPr id="3469315" name="Rectangle 3"/>
          <p:cNvSpPr>
            <a:spLocks noGrp="1" noChangeArrowheads="1"/>
          </p:cNvSpPr>
          <p:nvPr>
            <p:ph type="body" idx="1"/>
          </p:nvPr>
        </p:nvSpPr>
        <p:spPr>
          <a:xfrm>
            <a:off x="483211" y="4343144"/>
            <a:ext cx="2933546" cy="4312435"/>
          </a:xfrm>
        </p:spPr>
        <p:txBody>
          <a:bodyPr/>
          <a:lstStyle/>
          <a:p>
            <a:r>
              <a:rPr lang="en-GB"/>
              <a:t>We </a:t>
            </a:r>
            <a:r>
              <a:rPr lang="en-GB" i="1"/>
              <a:t>know</a:t>
            </a:r>
            <a:r>
              <a:rPr lang="en-GB"/>
              <a:t> that nothing changed in the Bead Box system during the exercise. Though there was no change in the system, we still saw change in the measured output. Even though the willing workers were encouraged to follow the exact procedure in operating the process the observed variation demonstrates a natural </a:t>
            </a:r>
            <a:r>
              <a:rPr lang="en-GB" i="1"/>
              <a:t>noise</a:t>
            </a:r>
            <a:r>
              <a:rPr lang="en-GB"/>
              <a:t> in the system.</a:t>
            </a:r>
          </a:p>
          <a:p>
            <a:r>
              <a:rPr lang="en-GB"/>
              <a:t>In a real business process we are more ignorant of what is going on than in the Bead Box. It will always be tempting to see large variation in y-measures as </a:t>
            </a:r>
            <a:r>
              <a:rPr lang="en-GB" i="1"/>
              <a:t>signals</a:t>
            </a:r>
            <a:r>
              <a:rPr lang="en-GB"/>
              <a:t> of change in the system. </a:t>
            </a:r>
          </a:p>
          <a:p>
            <a:r>
              <a:rPr lang="en-GB"/>
              <a:t>It will always be tempting to seek causes for extreme observations and (subconsciously) to find in them support for dearly held theories. The Bead Box reveals that such causes may be illusory.</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08F180-1E5F-48F5-9995-6AE9390BD96F}" type="slidenum">
              <a:rPr lang="en-GB"/>
              <a:pPr/>
              <a:t>5</a:t>
            </a:fld>
            <a:endParaRPr lang="en-GB"/>
          </a:p>
        </p:txBody>
      </p:sp>
      <p:sp>
        <p:nvSpPr>
          <p:cNvPr id="3471362" name="Rectangle 2"/>
          <p:cNvSpPr>
            <a:spLocks noGrp="1" noRot="1" noChangeAspect="1" noChangeArrowheads="1" noTextEdit="1"/>
          </p:cNvSpPr>
          <p:nvPr>
            <p:ph type="sldImg"/>
          </p:nvPr>
        </p:nvSpPr>
        <p:spPr>
          <a:xfrm>
            <a:off x="1144588" y="685800"/>
            <a:ext cx="4572000" cy="3429000"/>
          </a:xfrm>
          <a:ln/>
        </p:spPr>
      </p:sp>
      <p:sp>
        <p:nvSpPr>
          <p:cNvPr id="3471363" name="Rectangle 3"/>
          <p:cNvSpPr>
            <a:spLocks noGrp="1" noChangeArrowheads="1"/>
          </p:cNvSpPr>
          <p:nvPr>
            <p:ph type="body" idx="1"/>
          </p:nvPr>
        </p:nvSpPr>
        <p:spPr>
          <a:xfrm>
            <a:off x="393426" y="4343144"/>
            <a:ext cx="3023331" cy="4312435"/>
          </a:xfrm>
        </p:spPr>
        <p:txBody>
          <a:bodyPr/>
          <a:lstStyle/>
          <a:p>
            <a:r>
              <a:rPr lang="en-GB"/>
              <a:t>The “tails” of the tally chart, where observations become increasingly infrequent suggest some natural limits on the process output.</a:t>
            </a:r>
          </a:p>
          <a:p>
            <a:r>
              <a:rPr lang="en-GB"/>
              <a:t>The Bead Box is a </a:t>
            </a:r>
            <a:r>
              <a:rPr lang="en-GB" i="1"/>
              <a:t>stable</a:t>
            </a:r>
            <a:r>
              <a:rPr lang="en-GB"/>
              <a:t> and </a:t>
            </a:r>
            <a:r>
              <a:rPr lang="en-GB" i="1"/>
              <a:t>predictable</a:t>
            </a:r>
            <a:r>
              <a:rPr lang="en-GB"/>
              <a:t> process. It is not predictable in the sense that we can forecast the exact number of red beads on any individual trial. It is predictable in the sense that, so long as we make no change to the system, nearly all future observations will lie between the natural process-limits, with most concentrated around the centre line.</a:t>
            </a:r>
          </a:p>
          <a:p>
            <a:r>
              <a:rPr lang="en-GB"/>
              <a:t>Any future observation that lies within the natural process-limits (that is within the experience base) is wholly unsurprising and it would be entirely wrong to try to assign to it any specific cause or to see it as a signal of any change in the process.</a:t>
            </a:r>
          </a:p>
          <a:p>
            <a:r>
              <a:rPr lang="en-GB"/>
              <a:t>The picture captures the </a:t>
            </a:r>
            <a:r>
              <a:rPr lang="en-GB" i="1"/>
              <a:t>Voice of the Process</a:t>
            </a:r>
            <a:r>
              <a:rPr lang="en-GB"/>
              <a:t>.</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558AD0-4B06-4B2C-8067-F92236E3ED6D}" type="slidenum">
              <a:rPr lang="en-GB"/>
              <a:pPr/>
              <a:t>6</a:t>
            </a:fld>
            <a:endParaRPr lang="en-GB"/>
          </a:p>
        </p:txBody>
      </p:sp>
      <p:sp>
        <p:nvSpPr>
          <p:cNvPr id="3473410" name="Rectangle 2"/>
          <p:cNvSpPr>
            <a:spLocks noGrp="1" noRot="1" noChangeAspect="1" noChangeArrowheads="1" noTextEdit="1"/>
          </p:cNvSpPr>
          <p:nvPr>
            <p:ph type="sldImg"/>
          </p:nvPr>
        </p:nvSpPr>
        <p:spPr>
          <a:xfrm>
            <a:off x="1144588" y="685800"/>
            <a:ext cx="4572000" cy="3429000"/>
          </a:xfrm>
          <a:ln/>
        </p:spPr>
      </p:sp>
      <p:sp>
        <p:nvSpPr>
          <p:cNvPr id="3473411" name="Rectangle 3"/>
          <p:cNvSpPr>
            <a:spLocks noGrp="1" noChangeArrowheads="1"/>
          </p:cNvSpPr>
          <p:nvPr>
            <p:ph type="body" idx="1"/>
          </p:nvPr>
        </p:nvSpPr>
        <p:spPr>
          <a:xfrm>
            <a:off x="483211" y="4343144"/>
            <a:ext cx="2933546" cy="4312435"/>
          </a:xfrm>
        </p:spPr>
        <p:txBody>
          <a:bodyPr/>
          <a:lstStyle/>
          <a:p>
            <a:r>
              <a:rPr lang="en-GB"/>
              <a:t>While observations remain within the natural process-limits, and evenly distributed around and concentrated at the centre line, there is no reason to suppose that there has been a change to the system that causes the output. There is no “signal”, only “noise”.</a:t>
            </a:r>
          </a:p>
          <a:p>
            <a:r>
              <a:rPr lang="en-GB"/>
              <a:t>However, an observation outside the natural process-limits is surprising given the experience base and would lead us to question whether a system change had taken place.</a:t>
            </a:r>
          </a:p>
          <a:p>
            <a:r>
              <a:rPr lang="en-GB"/>
              <a:t>Even with a stable system, observations outside the natural limits are not impossible so a surprise leads us to investigate what else we know about the system in seeking a cause. For example, had the Bead Box been left unattended just before the surprising observation, we might speculate that it had been interfered with and investigate further the contents of the box.</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B208A5-9993-43EB-A02D-93F5188D471F}" type="slidenum">
              <a:rPr lang="en-GB"/>
              <a:pPr/>
              <a:t>7</a:t>
            </a:fld>
            <a:endParaRPr lang="en-GB"/>
          </a:p>
        </p:txBody>
      </p:sp>
      <p:sp>
        <p:nvSpPr>
          <p:cNvPr id="3475458" name="Rectangle 2"/>
          <p:cNvSpPr>
            <a:spLocks noGrp="1" noRot="1" noChangeAspect="1" noChangeArrowheads="1" noTextEdit="1"/>
          </p:cNvSpPr>
          <p:nvPr>
            <p:ph type="sldImg"/>
          </p:nvPr>
        </p:nvSpPr>
        <p:spPr>
          <a:xfrm>
            <a:off x="1144588" y="685800"/>
            <a:ext cx="4572000" cy="3429000"/>
          </a:xfrm>
          <a:ln/>
        </p:spPr>
      </p:sp>
      <p:sp>
        <p:nvSpPr>
          <p:cNvPr id="3475459" name="Rectangle 3"/>
          <p:cNvSpPr>
            <a:spLocks noGrp="1" noChangeArrowheads="1"/>
          </p:cNvSpPr>
          <p:nvPr>
            <p:ph type="body" idx="1"/>
          </p:nvPr>
        </p:nvSpPr>
        <p:spPr>
          <a:xfrm>
            <a:off x="533818" y="4343144"/>
            <a:ext cx="2882939" cy="4312435"/>
          </a:xfrm>
        </p:spPr>
        <p:txBody>
          <a:bodyPr>
            <a:normAutofit lnSpcReduction="10000"/>
          </a:bodyPr>
          <a:lstStyle/>
          <a:p>
            <a:pPr>
              <a:lnSpc>
                <a:spcPct val="90000"/>
              </a:lnSpc>
            </a:pPr>
            <a:r>
              <a:rPr lang="en-GB"/>
              <a:t>Having established the Voice of the Process, we can now overlay the Voice of the Customer.</a:t>
            </a:r>
          </a:p>
          <a:p>
            <a:pPr>
              <a:lnSpc>
                <a:spcPct val="90000"/>
              </a:lnSpc>
            </a:pPr>
            <a:r>
              <a:rPr lang="en-GB"/>
              <a:t>Clearly, much of the process output is disappointing in the sense that it is non-conforming. However, once we have taken a considered view of the Voice of the Process, it is not surprisingly so. The centre and spread of the process output make non-conformance inevitable. There is no difference in causes between the conforming and non-conforming output. The process cares nothing for the specifications!</a:t>
            </a:r>
          </a:p>
          <a:p>
            <a:pPr>
              <a:lnSpc>
                <a:spcPct val="90000"/>
              </a:lnSpc>
            </a:pPr>
            <a:r>
              <a:rPr lang="en-GB"/>
              <a:t>When the process operators focus attention on conformance and seek differences between in- and out-of-specification, “explanations” are always found, especially those that reinforce existing prejudices. However, non-conforming observations, no matter how disappointing, are not surprising and are not signals of system effects.</a:t>
            </a:r>
          </a:p>
          <a:p>
            <a:pPr>
              <a:lnSpc>
                <a:spcPct val="90000"/>
              </a:lnSpc>
            </a:pPr>
            <a:r>
              <a:rPr lang="en-GB"/>
              <a:t>Action on the basis of individual unsurprising observations only adds variation to the process.</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0ACDFA-C3BA-4CBB-8663-D38984338D9E}" type="slidenum">
              <a:rPr lang="en-GB"/>
              <a:pPr/>
              <a:t>8</a:t>
            </a:fld>
            <a:endParaRPr lang="en-GB"/>
          </a:p>
        </p:txBody>
      </p:sp>
      <p:sp>
        <p:nvSpPr>
          <p:cNvPr id="3477506" name="Rectangle 2"/>
          <p:cNvSpPr>
            <a:spLocks noGrp="1" noRot="1" noChangeAspect="1" noChangeArrowheads="1" noTextEdit="1"/>
          </p:cNvSpPr>
          <p:nvPr>
            <p:ph type="sldImg"/>
          </p:nvPr>
        </p:nvSpPr>
        <p:spPr>
          <a:xfrm>
            <a:off x="1144588" y="685800"/>
            <a:ext cx="4572000" cy="3429000"/>
          </a:xfrm>
          <a:ln/>
        </p:spPr>
      </p:sp>
      <p:sp>
        <p:nvSpPr>
          <p:cNvPr id="3477507" name="Rectangle 3"/>
          <p:cNvSpPr>
            <a:spLocks noGrp="1" noChangeArrowheads="1"/>
          </p:cNvSpPr>
          <p:nvPr>
            <p:ph type="body" idx="1"/>
          </p:nvPr>
        </p:nvSpPr>
        <p:spPr>
          <a:xfrm>
            <a:off x="470151" y="4343144"/>
            <a:ext cx="2946606" cy="4464518"/>
          </a:xfrm>
        </p:spPr>
        <p:txBody>
          <a:bodyPr/>
          <a:lstStyle/>
          <a:p>
            <a:r>
              <a:rPr lang="en-GB"/>
              <a:t>By the time the inspectors get the product it is too late. Reaction to unsurprising conformance and non-conformance, especially through allocation of blame to staff, never makes things better and often makes them worse. Improvement in quality demands better alignment of the voices of the process and customer through action on the causes of variation in the system. This is the fundamental objective of a DMAIC project.</a:t>
            </a:r>
          </a:p>
          <a:p>
            <a:r>
              <a:rPr lang="en-GB"/>
              <a:t>Inspection is used to protect the customer from a process that cannot be relied upon to produce conforming output (an </a:t>
            </a:r>
            <a:r>
              <a:rPr lang="en-GB" i="1"/>
              <a:t>incapable</a:t>
            </a:r>
            <a:r>
              <a:rPr lang="en-GB"/>
              <a:t> process). In this context, inspection, where used, is always 100%. (See W Edwards Deming (1982) </a:t>
            </a:r>
            <a:r>
              <a:rPr lang="en-GB" i="1"/>
              <a:t>Out of the Crisis</a:t>
            </a:r>
            <a:r>
              <a:rPr lang="en-GB"/>
              <a:t>, Cambridge University Press, Ch15.)</a:t>
            </a:r>
          </a:p>
          <a:p>
            <a:r>
              <a:rPr lang="en-GB"/>
              <a:t>Inspection by others can sometimes increase error. Why bother getting it right if someone else will check it?</a:t>
            </a:r>
            <a:endParaRPr lang="en-US"/>
          </a:p>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93F201-3D50-441F-8FE3-7FDE701DE79C}" type="slidenum">
              <a:rPr lang="en-GB"/>
              <a:pPr/>
              <a:t>9</a:t>
            </a:fld>
            <a:endParaRPr lang="en-GB"/>
          </a:p>
        </p:txBody>
      </p:sp>
      <p:sp>
        <p:nvSpPr>
          <p:cNvPr id="3479554" name="Rectangle 2"/>
          <p:cNvSpPr>
            <a:spLocks noGrp="1" noRot="1" noChangeAspect="1" noChangeArrowheads="1" noTextEdit="1"/>
          </p:cNvSpPr>
          <p:nvPr>
            <p:ph type="sldImg"/>
          </p:nvPr>
        </p:nvSpPr>
        <p:spPr>
          <a:xfrm>
            <a:off x="1144588" y="685800"/>
            <a:ext cx="4572000" cy="3429000"/>
          </a:xfrm>
          <a:ln/>
        </p:spPr>
      </p:sp>
      <p:sp>
        <p:nvSpPr>
          <p:cNvPr id="3479555" name="Rectangle 3"/>
          <p:cNvSpPr>
            <a:spLocks noGrp="1" noChangeArrowheads="1"/>
          </p:cNvSpPr>
          <p:nvPr>
            <p:ph type="body" idx="1"/>
          </p:nvPr>
        </p:nvSpPr>
        <p:spPr>
          <a:xfrm>
            <a:off x="520758" y="4343144"/>
            <a:ext cx="2895999" cy="4312435"/>
          </a:xfrm>
        </p:spPr>
        <p:txBody>
          <a:bodyPr/>
          <a:lstStyle/>
          <a:p>
            <a:r>
              <a:rPr lang="en-GB"/>
              <a:t>The lessons of the Bead Box are not those simply about the numerical, statistical and technical issues of process management.</a:t>
            </a:r>
          </a:p>
          <a:p>
            <a:r>
              <a:rPr lang="en-GB"/>
              <a:t>The use of the data in the ranking, judgement and treatment of people here is harmful.</a:t>
            </a:r>
          </a:p>
          <a:p>
            <a:r>
              <a:rPr lang="en-GB"/>
              <a:t>The foreman’s basing of assessment on supposedly objective criteria is misleading as the measures, such as scrap produced by an individual, are subject only to noise from within the system, are outside the individual’s control and offer no evidence of personal capability or performance. Criticism based on such data is morally destructive and ultimately counter productive.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Footer Placeholder 6"/>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144386" name="Rectangle 2"/>
          <p:cNvSpPr>
            <a:spLocks noGrp="1" noChangeArrowheads="1"/>
          </p:cNvSpPr>
          <p:nvPr>
            <p:ph type="ctrTitle"/>
          </p:nvPr>
        </p:nvSpPr>
        <p:spPr>
          <a:xfrm>
            <a:off x="479425" y="1371600"/>
            <a:ext cx="8440738" cy="1536700"/>
          </a:xfrm>
        </p:spPr>
        <p:txBody>
          <a:bodyPr/>
          <a:lstStyle>
            <a:lvl1pPr>
              <a:defRPr/>
            </a:lvl1pPr>
          </a:lstStyle>
          <a:p>
            <a:r>
              <a:rPr lang="en-GB"/>
              <a:t>Click to edit Master title style</a:t>
            </a:r>
          </a:p>
        </p:txBody>
      </p:sp>
      <p:sp>
        <p:nvSpPr>
          <p:cNvPr id="2" name="Footer Placeholder 1"/>
          <p:cNvSpPr>
            <a:spLocks noGrp="1"/>
          </p:cNvSpPr>
          <p:nvPr>
            <p:ph type="ftr" sz="quarter" idx="10"/>
          </p:nvPr>
        </p:nvSpPr>
        <p:spPr/>
        <p:txBody>
          <a:bodyPr/>
          <a:lstStyle/>
          <a:p>
            <a:r>
              <a:rPr lang="en-US" smtClean="0"/>
              <a:t>www.chools.in</a:t>
            </a: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0960" y="6180889"/>
            <a:ext cx="1463040" cy="677111"/>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6"/>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9"/>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5"/>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7"/>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7"/>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80960" y="6180889"/>
            <a:ext cx="1463040" cy="677111"/>
          </a:xfrm>
          <a:prstGeom prst="rect">
            <a:avLst/>
          </a:prstGeom>
        </p:spPr>
      </p:pic>
      <p:sp>
        <p:nvSpPr>
          <p:cNvPr id="8" name="Footer Placeholder 7"/>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www.chools.in</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2146" name="Rectangle 2"/>
          <p:cNvSpPr>
            <a:spLocks noGrp="1" noChangeArrowheads="1"/>
          </p:cNvSpPr>
          <p:nvPr>
            <p:ph type="ctrTitle"/>
          </p:nvPr>
        </p:nvSpPr>
        <p:spPr/>
        <p:txBody>
          <a:bodyPr>
            <a:normAutofit fontScale="90000"/>
          </a:bodyPr>
          <a:lstStyle/>
          <a:p>
            <a:r>
              <a:rPr lang="en-GB" dirty="0" smtClean="0"/>
              <a:t>Problem Analysis &amp; Resolution</a:t>
            </a:r>
            <a:br>
              <a:rPr lang="en-GB" dirty="0" smtClean="0"/>
            </a:br>
            <a:r>
              <a:rPr lang="en-GB" dirty="0" smtClean="0"/>
              <a:t>-15 minutes Exercise</a:t>
            </a:r>
            <a:br>
              <a:rPr lang="en-GB" dirty="0" smtClean="0"/>
            </a:br>
            <a:r>
              <a:rPr lang="en-GB" dirty="0"/>
              <a:t/>
            </a:r>
            <a:br>
              <a:rPr lang="en-GB" dirty="0"/>
            </a:br>
            <a:endParaRPr lang="en-US" dirty="0"/>
          </a:p>
        </p:txBody>
      </p:sp>
      <p:sp>
        <p:nvSpPr>
          <p:cNvPr id="3462147" name="Rectangle 3"/>
          <p:cNvSpPr>
            <a:spLocks noGrp="1" noChangeArrowheads="1"/>
          </p:cNvSpPr>
          <p:nvPr>
            <p:ph type="subTitle" idx="4294967295"/>
          </p:nvPr>
        </p:nvSpPr>
        <p:spPr bwMode="auto">
          <a:xfrm>
            <a:off x="1371600" y="3886200"/>
            <a:ext cx="6400800" cy="1752600"/>
          </a:xfrm>
          <a:prstGeom prst="rect">
            <a:avLst/>
          </a:prstGeom>
          <a:noFill/>
          <a:ln>
            <a:miter lim="800000"/>
            <a:headEnd/>
            <a:tailEnd/>
          </a:ln>
        </p:spPr>
        <p:txBody>
          <a:bodyPr/>
          <a:lstStyle/>
          <a:p>
            <a:pPr marL="0" indent="0" algn="ctr">
              <a:buFont typeface="Marlett" pitchFamily="2" charset="2"/>
              <a:buNone/>
            </a:pPr>
            <a:r>
              <a:rPr lang="en-GB" dirty="0" smtClean="0"/>
              <a:t> </a:t>
            </a:r>
            <a:r>
              <a:rPr lang="en-GB" dirty="0"/>
              <a:t>Bead company exercise</a:t>
            </a:r>
            <a:endParaRPr lang="en-US" dirty="0"/>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304800"/>
            <a:ext cx="7848600" cy="6414909"/>
          </a:xfrm>
          <a:prstGeom prst="rect">
            <a:avLst/>
          </a:prstGeom>
        </p:spPr>
        <p:txBody>
          <a:bodyPr wrap="square">
            <a:spAutoFit/>
          </a:bodyPr>
          <a:lstStyle/>
          <a:p>
            <a:r>
              <a:rPr lang="en-US" dirty="0"/>
              <a:t>There are many teaching examples as you play the game. One of the examples is that that our lives experience different things each day; some good and some bad. </a:t>
            </a:r>
            <a:br>
              <a:rPr lang="en-US" dirty="0"/>
            </a:br>
            <a:r>
              <a:rPr lang="en-US" dirty="0"/>
              <a:t/>
            </a:r>
            <a:br>
              <a:rPr lang="en-US" dirty="0"/>
            </a:br>
            <a:r>
              <a:rPr lang="en-US" dirty="0"/>
              <a:t>We as willing workers most of the time have no control over our experiences. We the willing worker did not make the company; our bosses did, and we should not be held responsible for most of the problems or mistakes. Yes, we can control about 4 out each 100 problems but not the other 96; as they are problems created by the system. </a:t>
            </a:r>
            <a:br>
              <a:rPr lang="en-US" dirty="0"/>
            </a:br>
            <a:r>
              <a:rPr lang="en-US" dirty="0"/>
              <a:t/>
            </a:r>
            <a:br>
              <a:rPr lang="en-US" dirty="0"/>
            </a:br>
            <a:r>
              <a:rPr lang="en-US" dirty="0"/>
              <a:t>If our bosses want us to do better work, they need to use specialists to ask us questions and then design improvements to the system to remove permanently the problems (red beads) that we find each day. </a:t>
            </a:r>
            <a:br>
              <a:rPr lang="en-US" dirty="0"/>
            </a:br>
            <a:r>
              <a:rPr lang="en-US" dirty="0"/>
              <a:t/>
            </a:r>
            <a:br>
              <a:rPr lang="en-US" dirty="0"/>
            </a:br>
            <a:r>
              <a:rPr lang="en-US" dirty="0"/>
              <a:t>Yelling by the bosses at the workers will not do any good. Actually yelling just makes the workers more quiet and shy and the names of the process problems will be hidden even more. </a:t>
            </a:r>
            <a:br>
              <a:rPr lang="en-US" dirty="0"/>
            </a:br>
            <a:r>
              <a:rPr lang="en-US" dirty="0"/>
              <a:t/>
            </a:r>
            <a:br>
              <a:rPr lang="en-US" dirty="0"/>
            </a:br>
            <a:r>
              <a:rPr lang="en-US" dirty="0"/>
              <a:t>So the workers have a very important role in assisting the bosses to improve. They know the names of the problems and our bosses should create a friendly work environment that make the workers feel free (not afraid) to speak up and share what they know</a:t>
            </a:r>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0578" name="Rectangle 2"/>
          <p:cNvSpPr>
            <a:spLocks noGrp="1" noChangeArrowheads="1"/>
          </p:cNvSpPr>
          <p:nvPr>
            <p:ph type="title"/>
          </p:nvPr>
        </p:nvSpPr>
        <p:spPr>
          <a:noFill/>
          <a:ln/>
        </p:spPr>
        <p:txBody>
          <a:bodyPr/>
          <a:lstStyle/>
          <a:p>
            <a:r>
              <a:rPr lang="en-GB"/>
              <a:t>Lean and Six Sigma </a:t>
            </a:r>
          </a:p>
        </p:txBody>
      </p:sp>
      <p:sp>
        <p:nvSpPr>
          <p:cNvPr id="3480579" name="Rectangle 3"/>
          <p:cNvSpPr>
            <a:spLocks noChangeArrowheads="1"/>
          </p:cNvSpPr>
          <p:nvPr/>
        </p:nvSpPr>
        <p:spPr bwMode="auto">
          <a:xfrm>
            <a:off x="5064125" y="1295400"/>
            <a:ext cx="3611563" cy="4706938"/>
          </a:xfrm>
          <a:prstGeom prst="rect">
            <a:avLst/>
          </a:prstGeom>
          <a:gradFill rotWithShape="0">
            <a:gsLst>
              <a:gs pos="0">
                <a:srgbClr val="FFFFFF"/>
              </a:gs>
              <a:gs pos="50000">
                <a:srgbClr val="CCECFF"/>
              </a:gs>
              <a:gs pos="100000">
                <a:srgbClr val="FFFFFF"/>
              </a:gs>
            </a:gsLst>
            <a:lin ang="5400000" scaled="1"/>
          </a:gradFill>
          <a:ln w="9525">
            <a:solidFill>
              <a:srgbClr val="000080"/>
            </a:solidFill>
            <a:miter lim="800000"/>
            <a:headEnd/>
            <a:tailEnd/>
          </a:ln>
          <a:effectLst/>
        </p:spPr>
        <p:txBody>
          <a:bodyPr/>
          <a:lstStyle/>
          <a:p>
            <a:pPr marL="458788" indent="-458788" eaLnBrk="1" hangingPunct="1">
              <a:lnSpc>
                <a:spcPct val="10000"/>
              </a:lnSpc>
              <a:spcAft>
                <a:spcPct val="40000"/>
              </a:spcAft>
              <a:buClr>
                <a:srgbClr val="6333CF"/>
              </a:buClr>
              <a:buFont typeface="Monotype Sorts" pitchFamily="2" charset="2"/>
              <a:buNone/>
            </a:pPr>
            <a:endParaRPr lang="en-GB" sz="1900" b="1">
              <a:solidFill>
                <a:srgbClr val="003399"/>
              </a:solidFill>
            </a:endParaRPr>
          </a:p>
          <a:p>
            <a:pPr marL="458788" indent="-458788" eaLnBrk="1" hangingPunct="1">
              <a:lnSpc>
                <a:spcPct val="90000"/>
              </a:lnSpc>
              <a:spcAft>
                <a:spcPct val="40000"/>
              </a:spcAft>
              <a:buClr>
                <a:srgbClr val="003399"/>
              </a:buClr>
              <a:buFont typeface="Wingdings" pitchFamily="2" charset="2"/>
              <a:buChar char="§"/>
            </a:pPr>
            <a:r>
              <a:rPr lang="en-GB" sz="1900" b="1">
                <a:solidFill>
                  <a:srgbClr val="003399"/>
                </a:solidFill>
              </a:rPr>
              <a:t>Central theme of </a:t>
            </a:r>
            <a:r>
              <a:rPr lang="en-GB" sz="1900" b="1" i="1">
                <a:solidFill>
                  <a:srgbClr val="003399"/>
                </a:solidFill>
              </a:rPr>
              <a:t>6 Sigma</a:t>
            </a:r>
            <a:r>
              <a:rPr lang="en-GB" sz="1900" b="1">
                <a:solidFill>
                  <a:srgbClr val="003399"/>
                </a:solidFill>
              </a:rPr>
              <a:t> is to create processes and products which are virtually defect and variation free.</a:t>
            </a:r>
          </a:p>
          <a:p>
            <a:pPr marL="458788" indent="-458788" eaLnBrk="1" hangingPunct="1">
              <a:lnSpc>
                <a:spcPct val="90000"/>
              </a:lnSpc>
              <a:spcAft>
                <a:spcPct val="40000"/>
              </a:spcAft>
              <a:buClr>
                <a:srgbClr val="003399"/>
              </a:buClr>
              <a:buFont typeface="Wingdings" pitchFamily="2" charset="2"/>
              <a:buChar char="§"/>
            </a:pPr>
            <a:r>
              <a:rPr lang="en-GB" sz="1900" b="1">
                <a:solidFill>
                  <a:srgbClr val="003399"/>
                </a:solidFill>
              </a:rPr>
              <a:t>The approach is typified by Motorola and General Electric.</a:t>
            </a:r>
          </a:p>
          <a:p>
            <a:pPr marL="458788" indent="-458788" eaLnBrk="1" hangingPunct="1">
              <a:lnSpc>
                <a:spcPct val="90000"/>
              </a:lnSpc>
              <a:spcAft>
                <a:spcPct val="40000"/>
              </a:spcAft>
              <a:buClr>
                <a:srgbClr val="003399"/>
              </a:buClr>
              <a:buFont typeface="Wingdings" pitchFamily="2" charset="2"/>
              <a:buChar char="§"/>
            </a:pPr>
            <a:r>
              <a:rPr lang="en-GB" sz="1900" b="1">
                <a:solidFill>
                  <a:srgbClr val="003399"/>
                </a:solidFill>
              </a:rPr>
              <a:t>Key measurement for Six-Sigma is </a:t>
            </a:r>
            <a:r>
              <a:rPr lang="en-GB" sz="1900" b="1" i="1">
                <a:solidFill>
                  <a:srgbClr val="003399"/>
                </a:solidFill>
              </a:rPr>
              <a:t>Variation</a:t>
            </a:r>
            <a:r>
              <a:rPr lang="en-GB" sz="1900" b="1">
                <a:solidFill>
                  <a:srgbClr val="003399"/>
                </a:solidFill>
              </a:rPr>
              <a:t>. </a:t>
            </a:r>
          </a:p>
          <a:p>
            <a:pPr marL="458788" indent="-458788" eaLnBrk="1" hangingPunct="1">
              <a:lnSpc>
                <a:spcPct val="10000"/>
              </a:lnSpc>
              <a:spcAft>
                <a:spcPct val="40000"/>
              </a:spcAft>
              <a:buClr>
                <a:srgbClr val="6333CF"/>
              </a:buClr>
              <a:buFont typeface="Marlett" pitchFamily="2" charset="2"/>
              <a:buChar char="u"/>
            </a:pPr>
            <a:endParaRPr lang="en-GB" sz="1900">
              <a:solidFill>
                <a:srgbClr val="003399"/>
              </a:solidFill>
            </a:endParaRPr>
          </a:p>
        </p:txBody>
      </p:sp>
      <p:sp>
        <p:nvSpPr>
          <p:cNvPr id="3480580" name="Rectangle 4"/>
          <p:cNvSpPr>
            <a:spLocks noChangeArrowheads="1"/>
          </p:cNvSpPr>
          <p:nvPr/>
        </p:nvSpPr>
        <p:spPr bwMode="auto">
          <a:xfrm>
            <a:off x="703263" y="1295400"/>
            <a:ext cx="3379787" cy="4681538"/>
          </a:xfrm>
          <a:prstGeom prst="rect">
            <a:avLst/>
          </a:prstGeom>
          <a:gradFill rotWithShape="0">
            <a:gsLst>
              <a:gs pos="0">
                <a:srgbClr val="FFFFFF"/>
              </a:gs>
              <a:gs pos="50000">
                <a:srgbClr val="CCECFF"/>
              </a:gs>
              <a:gs pos="100000">
                <a:srgbClr val="FFFFFF"/>
              </a:gs>
            </a:gsLst>
            <a:lin ang="5400000" scaled="1"/>
          </a:gradFill>
          <a:ln w="9525">
            <a:solidFill>
              <a:srgbClr val="000080"/>
            </a:solidFill>
            <a:miter lim="800000"/>
            <a:headEnd/>
            <a:tailEnd/>
          </a:ln>
          <a:effectLst/>
        </p:spPr>
        <p:txBody>
          <a:bodyPr/>
          <a:lstStyle/>
          <a:p>
            <a:pPr marL="458788" indent="-458788" algn="ctr" eaLnBrk="1" hangingPunct="1">
              <a:lnSpc>
                <a:spcPct val="10000"/>
              </a:lnSpc>
              <a:spcAft>
                <a:spcPct val="40000"/>
              </a:spcAft>
              <a:buClr>
                <a:srgbClr val="6333CF"/>
              </a:buClr>
              <a:buFont typeface="Monotype Sorts" pitchFamily="2" charset="2"/>
              <a:buChar char="4"/>
            </a:pPr>
            <a:endParaRPr lang="en-GB" sz="1900" b="1">
              <a:solidFill>
                <a:srgbClr val="003399"/>
              </a:solidFill>
            </a:endParaRPr>
          </a:p>
          <a:p>
            <a:pPr marL="458788" indent="-458788" eaLnBrk="1" hangingPunct="1">
              <a:lnSpc>
                <a:spcPct val="90000"/>
              </a:lnSpc>
              <a:spcAft>
                <a:spcPct val="40000"/>
              </a:spcAft>
              <a:buClr>
                <a:srgbClr val="003399"/>
              </a:buClr>
              <a:buFont typeface="Wingdings" pitchFamily="2" charset="2"/>
              <a:buChar char="§"/>
            </a:pPr>
            <a:r>
              <a:rPr lang="en-GB" sz="1900" b="1">
                <a:solidFill>
                  <a:srgbClr val="003399"/>
                </a:solidFill>
              </a:rPr>
              <a:t>Central theme of </a:t>
            </a:r>
            <a:r>
              <a:rPr lang="en-GB" sz="1900" b="1" i="1">
                <a:solidFill>
                  <a:srgbClr val="003399"/>
                </a:solidFill>
              </a:rPr>
              <a:t>Lean</a:t>
            </a:r>
            <a:r>
              <a:rPr lang="en-GB" sz="1900" b="1">
                <a:solidFill>
                  <a:srgbClr val="003399"/>
                </a:solidFill>
              </a:rPr>
              <a:t> is the elimination of waste.  Waste is any activity that does not add value for the customer.</a:t>
            </a:r>
          </a:p>
          <a:p>
            <a:pPr marL="458788" indent="-458788" eaLnBrk="1" hangingPunct="1">
              <a:lnSpc>
                <a:spcPct val="90000"/>
              </a:lnSpc>
              <a:spcAft>
                <a:spcPct val="40000"/>
              </a:spcAft>
              <a:buClr>
                <a:srgbClr val="003399"/>
              </a:buClr>
              <a:buFont typeface="Wingdings" pitchFamily="2" charset="2"/>
              <a:buChar char="§"/>
            </a:pPr>
            <a:r>
              <a:rPr lang="en-GB" sz="1900" b="1">
                <a:solidFill>
                  <a:srgbClr val="003399"/>
                </a:solidFill>
              </a:rPr>
              <a:t>The approach is typified by the Toyota Production System.</a:t>
            </a:r>
          </a:p>
          <a:p>
            <a:pPr marL="458788" indent="-458788" eaLnBrk="1" hangingPunct="1">
              <a:lnSpc>
                <a:spcPct val="90000"/>
              </a:lnSpc>
              <a:spcAft>
                <a:spcPct val="40000"/>
              </a:spcAft>
              <a:buClr>
                <a:srgbClr val="003399"/>
              </a:buClr>
              <a:buFont typeface="Wingdings" pitchFamily="2" charset="2"/>
              <a:buChar char="§"/>
            </a:pPr>
            <a:r>
              <a:rPr lang="en-GB" sz="1900" b="1">
                <a:solidFill>
                  <a:srgbClr val="003399"/>
                </a:solidFill>
              </a:rPr>
              <a:t>Key measurement for Lean is </a:t>
            </a:r>
            <a:r>
              <a:rPr lang="en-GB" sz="1900" b="1" i="1">
                <a:solidFill>
                  <a:srgbClr val="003399"/>
                </a:solidFill>
              </a:rPr>
              <a:t>Value Adding Time.</a:t>
            </a:r>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4194" name="Rectangle 2"/>
          <p:cNvSpPr>
            <a:spLocks noGrp="1" noChangeArrowheads="1"/>
          </p:cNvSpPr>
          <p:nvPr>
            <p:ph type="title"/>
          </p:nvPr>
        </p:nvSpPr>
        <p:spPr/>
        <p:txBody>
          <a:bodyPr/>
          <a:lstStyle/>
          <a:p>
            <a:r>
              <a:rPr lang="en-GB"/>
              <a:t>White Bead Company Vacancies</a:t>
            </a:r>
            <a:endParaRPr lang="en-US"/>
          </a:p>
        </p:txBody>
      </p:sp>
      <p:sp>
        <p:nvSpPr>
          <p:cNvPr id="3464195" name="Rectangle 3"/>
          <p:cNvSpPr>
            <a:spLocks noGrp="1" noChangeArrowheads="1"/>
          </p:cNvSpPr>
          <p:nvPr>
            <p:ph type="body" idx="1"/>
          </p:nvPr>
        </p:nvSpPr>
        <p:spPr/>
        <p:txBody>
          <a:bodyPr/>
          <a:lstStyle/>
          <a:p>
            <a:pPr>
              <a:lnSpc>
                <a:spcPct val="80000"/>
              </a:lnSpc>
            </a:pPr>
            <a:r>
              <a:rPr lang="en-GB" sz="2800"/>
              <a:t>1 Manager (filled)</a:t>
            </a:r>
          </a:p>
          <a:p>
            <a:pPr>
              <a:lnSpc>
                <a:spcPct val="80000"/>
              </a:lnSpc>
            </a:pPr>
            <a:r>
              <a:rPr lang="en-GB" sz="2800"/>
              <a:t>1 Chief inspector (must be able to compare two numbers and speak in a loud clear voice)</a:t>
            </a:r>
          </a:p>
          <a:p>
            <a:pPr>
              <a:lnSpc>
                <a:spcPct val="80000"/>
              </a:lnSpc>
            </a:pPr>
            <a:r>
              <a:rPr lang="en-GB" sz="2800"/>
              <a:t>Two Junior Inspectors (must be able to count, perhaps up to 20)</a:t>
            </a:r>
          </a:p>
          <a:p>
            <a:pPr>
              <a:lnSpc>
                <a:spcPct val="80000"/>
              </a:lnSpc>
            </a:pPr>
            <a:r>
              <a:rPr lang="en-GB" sz="2800"/>
              <a:t>1 Quality Engineer (high standard of numeracy required)</a:t>
            </a:r>
          </a:p>
          <a:p>
            <a:pPr>
              <a:lnSpc>
                <a:spcPct val="80000"/>
              </a:lnSpc>
            </a:pPr>
            <a:r>
              <a:rPr lang="en-GB" sz="2800"/>
              <a:t>6 Willing Workers (no experience necessary, full training will be given, must be able to follow instructions without question)</a:t>
            </a:r>
            <a:endParaRPr lang="en-US" sz="2800"/>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6242" name="Rectangle 2"/>
          <p:cNvSpPr>
            <a:spLocks noGrp="1" noChangeArrowheads="1"/>
          </p:cNvSpPr>
          <p:nvPr>
            <p:ph type="title"/>
          </p:nvPr>
        </p:nvSpPr>
        <p:spPr/>
        <p:txBody>
          <a:bodyPr/>
          <a:lstStyle/>
          <a:p>
            <a:r>
              <a:rPr lang="en-GB"/>
              <a:t>Data summary of red beads</a:t>
            </a:r>
            <a:endParaRPr lang="en-US"/>
          </a:p>
        </p:txBody>
      </p:sp>
      <p:pic>
        <p:nvPicPr>
          <p:cNvPr id="3466243" name="Picture 3"/>
          <p:cNvPicPr>
            <a:picLocks noChangeAspect="1" noChangeArrowheads="1"/>
          </p:cNvPicPr>
          <p:nvPr/>
        </p:nvPicPr>
        <p:blipFill>
          <a:blip r:embed="rId3" cstate="print"/>
          <a:srcRect/>
          <a:stretch>
            <a:fillRect/>
          </a:stretch>
        </p:blipFill>
        <p:spPr bwMode="auto">
          <a:xfrm>
            <a:off x="555625" y="1154113"/>
            <a:ext cx="7019925" cy="4970462"/>
          </a:xfrm>
          <a:prstGeom prst="rect">
            <a:avLst/>
          </a:prstGeom>
          <a:noFill/>
          <a:ln w="12700">
            <a:noFill/>
            <a:miter lim="800000"/>
            <a:headEnd type="none" w="sm" len="sm"/>
            <a:tailEnd type="none" w="sm" len="sm"/>
          </a:ln>
          <a:effectLst/>
        </p:spPr>
      </p:pic>
      <p:sp>
        <p:nvSpPr>
          <p:cNvPr id="3466244" name="Text Box 4"/>
          <p:cNvSpPr txBox="1">
            <a:spLocks noChangeArrowheads="1"/>
          </p:cNvSpPr>
          <p:nvPr/>
        </p:nvSpPr>
        <p:spPr bwMode="auto">
          <a:xfrm>
            <a:off x="6172200" y="5957888"/>
            <a:ext cx="1231900" cy="366712"/>
          </a:xfrm>
          <a:prstGeom prst="rect">
            <a:avLst/>
          </a:prstGeom>
          <a:noFill/>
          <a:ln w="12700">
            <a:noFill/>
            <a:miter lim="800000"/>
            <a:headEnd type="none" w="sm" len="sm"/>
            <a:tailEnd type="none" w="sm" len="sm"/>
          </a:ln>
          <a:effectLst/>
        </p:spPr>
        <p:txBody>
          <a:bodyPr>
            <a:spAutoFit/>
          </a:bodyPr>
          <a:lstStyle/>
          <a:p>
            <a:pPr>
              <a:spcBef>
                <a:spcPct val="50000"/>
              </a:spcBef>
            </a:pPr>
            <a:r>
              <a:rPr lang="en-GB"/>
              <a:t>Run order</a:t>
            </a:r>
            <a:endParaRPr lang="en-US"/>
          </a:p>
        </p:txBody>
      </p:sp>
      <p:sp>
        <p:nvSpPr>
          <p:cNvPr id="3466245" name="Text Box 5"/>
          <p:cNvSpPr txBox="1">
            <a:spLocks noChangeArrowheads="1"/>
          </p:cNvSpPr>
          <p:nvPr/>
        </p:nvSpPr>
        <p:spPr bwMode="auto">
          <a:xfrm>
            <a:off x="363538" y="915988"/>
            <a:ext cx="2425700" cy="366712"/>
          </a:xfrm>
          <a:prstGeom prst="rect">
            <a:avLst/>
          </a:prstGeom>
          <a:noFill/>
          <a:ln w="12700">
            <a:noFill/>
            <a:miter lim="800000"/>
            <a:headEnd type="none" w="sm" len="sm"/>
            <a:tailEnd type="none" w="sm" len="sm"/>
          </a:ln>
          <a:effectLst/>
        </p:spPr>
        <p:txBody>
          <a:bodyPr>
            <a:spAutoFit/>
          </a:bodyPr>
          <a:lstStyle/>
          <a:p>
            <a:pPr>
              <a:spcBef>
                <a:spcPct val="50000"/>
              </a:spcBef>
            </a:pPr>
            <a:r>
              <a:rPr lang="en-GB"/>
              <a:t>Number of red beads</a:t>
            </a:r>
            <a:endParaRPr lang="en-US"/>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8290" name="Rectangle 2"/>
          <p:cNvSpPr>
            <a:spLocks noGrp="1" noChangeArrowheads="1"/>
          </p:cNvSpPr>
          <p:nvPr>
            <p:ph type="title"/>
          </p:nvPr>
        </p:nvSpPr>
        <p:spPr/>
        <p:txBody>
          <a:bodyPr/>
          <a:lstStyle/>
          <a:p>
            <a:r>
              <a:rPr lang="en-GB" sz="2800"/>
              <a:t>Bead Box Lessons</a:t>
            </a:r>
            <a:br>
              <a:rPr lang="en-GB" sz="2800"/>
            </a:br>
            <a:r>
              <a:rPr lang="en-GB" sz="2800"/>
              <a:t>Voice of the Process </a:t>
            </a:r>
            <a:endParaRPr lang="en-US" sz="2800"/>
          </a:p>
        </p:txBody>
      </p:sp>
      <p:pic>
        <p:nvPicPr>
          <p:cNvPr id="3468291" name="Picture 3"/>
          <p:cNvPicPr>
            <a:picLocks noChangeAspect="1" noChangeArrowheads="1"/>
          </p:cNvPicPr>
          <p:nvPr/>
        </p:nvPicPr>
        <p:blipFill>
          <a:blip r:embed="rId3" cstate="print"/>
          <a:srcRect/>
          <a:stretch>
            <a:fillRect/>
          </a:stretch>
        </p:blipFill>
        <p:spPr bwMode="auto">
          <a:xfrm>
            <a:off x="400050" y="976313"/>
            <a:ext cx="4105275" cy="2905125"/>
          </a:xfrm>
          <a:prstGeom prst="rect">
            <a:avLst/>
          </a:prstGeom>
          <a:noFill/>
          <a:ln w="12700">
            <a:noFill/>
            <a:miter lim="800000"/>
            <a:headEnd type="none" w="sm" len="sm"/>
            <a:tailEnd type="none" w="sm" len="sm"/>
          </a:ln>
          <a:effectLst/>
        </p:spPr>
      </p:pic>
      <p:grpSp>
        <p:nvGrpSpPr>
          <p:cNvPr id="2" name="Group 4"/>
          <p:cNvGrpSpPr>
            <a:grpSpLocks/>
          </p:cNvGrpSpPr>
          <p:nvPr/>
        </p:nvGrpSpPr>
        <p:grpSpPr bwMode="auto">
          <a:xfrm>
            <a:off x="4356100" y="1481138"/>
            <a:ext cx="1382713" cy="1863725"/>
            <a:chOff x="2744" y="933"/>
            <a:chExt cx="871" cy="1174"/>
          </a:xfrm>
        </p:grpSpPr>
        <p:sp>
          <p:nvSpPr>
            <p:cNvPr id="3468293" name="Text Box 5"/>
            <p:cNvSpPr txBox="1">
              <a:spLocks noChangeArrowheads="1"/>
            </p:cNvSpPr>
            <p:nvPr/>
          </p:nvSpPr>
          <p:spPr bwMode="auto">
            <a:xfrm>
              <a:off x="2744" y="1379"/>
              <a:ext cx="478" cy="192"/>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 </a:t>
              </a:r>
            </a:p>
          </p:txBody>
        </p:sp>
        <p:sp>
          <p:nvSpPr>
            <p:cNvPr id="3468294" name="Text Box 6"/>
            <p:cNvSpPr txBox="1">
              <a:spLocks noChangeArrowheads="1"/>
            </p:cNvSpPr>
            <p:nvPr/>
          </p:nvSpPr>
          <p:spPr bwMode="auto">
            <a:xfrm>
              <a:off x="2744" y="933"/>
              <a:ext cx="247" cy="192"/>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a:t>
              </a:r>
            </a:p>
          </p:txBody>
        </p:sp>
        <p:sp>
          <p:nvSpPr>
            <p:cNvPr id="3468295" name="Text Box 7"/>
            <p:cNvSpPr txBox="1">
              <a:spLocks noChangeArrowheads="1"/>
            </p:cNvSpPr>
            <p:nvPr/>
          </p:nvSpPr>
          <p:spPr bwMode="auto">
            <a:xfrm>
              <a:off x="2744" y="1153"/>
              <a:ext cx="378" cy="192"/>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 </a:t>
              </a:r>
            </a:p>
          </p:txBody>
        </p:sp>
        <p:sp>
          <p:nvSpPr>
            <p:cNvPr id="3468296" name="Text Box 8"/>
            <p:cNvSpPr txBox="1">
              <a:spLocks noChangeArrowheads="1"/>
            </p:cNvSpPr>
            <p:nvPr/>
          </p:nvSpPr>
          <p:spPr bwMode="auto">
            <a:xfrm>
              <a:off x="2744" y="1302"/>
              <a:ext cx="378" cy="192"/>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 </a:t>
              </a:r>
            </a:p>
          </p:txBody>
        </p:sp>
        <p:sp>
          <p:nvSpPr>
            <p:cNvPr id="3468297" name="Text Box 9"/>
            <p:cNvSpPr txBox="1">
              <a:spLocks noChangeArrowheads="1"/>
            </p:cNvSpPr>
            <p:nvPr/>
          </p:nvSpPr>
          <p:spPr bwMode="auto">
            <a:xfrm>
              <a:off x="2744" y="1454"/>
              <a:ext cx="247" cy="192"/>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a:t>
              </a:r>
            </a:p>
          </p:txBody>
        </p:sp>
        <p:sp>
          <p:nvSpPr>
            <p:cNvPr id="3468298" name="Text Box 10"/>
            <p:cNvSpPr txBox="1">
              <a:spLocks noChangeArrowheads="1"/>
            </p:cNvSpPr>
            <p:nvPr/>
          </p:nvSpPr>
          <p:spPr bwMode="auto">
            <a:xfrm>
              <a:off x="2744" y="1534"/>
              <a:ext cx="871" cy="192"/>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    </a:t>
              </a:r>
            </a:p>
          </p:txBody>
        </p:sp>
        <p:sp>
          <p:nvSpPr>
            <p:cNvPr id="3468299" name="Text Box 11"/>
            <p:cNvSpPr txBox="1">
              <a:spLocks noChangeArrowheads="1"/>
            </p:cNvSpPr>
            <p:nvPr/>
          </p:nvSpPr>
          <p:spPr bwMode="auto">
            <a:xfrm>
              <a:off x="2744" y="1608"/>
              <a:ext cx="247" cy="192"/>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a:t>
              </a:r>
            </a:p>
          </p:txBody>
        </p:sp>
        <p:sp>
          <p:nvSpPr>
            <p:cNvPr id="3468300" name="Text Box 12"/>
            <p:cNvSpPr txBox="1">
              <a:spLocks noChangeArrowheads="1"/>
            </p:cNvSpPr>
            <p:nvPr/>
          </p:nvSpPr>
          <p:spPr bwMode="auto">
            <a:xfrm>
              <a:off x="2744" y="1758"/>
              <a:ext cx="247" cy="192"/>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a:t>
              </a:r>
            </a:p>
          </p:txBody>
        </p:sp>
        <p:sp>
          <p:nvSpPr>
            <p:cNvPr id="3468301" name="Text Box 13"/>
            <p:cNvSpPr txBox="1">
              <a:spLocks noChangeArrowheads="1"/>
            </p:cNvSpPr>
            <p:nvPr/>
          </p:nvSpPr>
          <p:spPr bwMode="auto">
            <a:xfrm>
              <a:off x="2744" y="1836"/>
              <a:ext cx="640" cy="192"/>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   </a:t>
              </a:r>
            </a:p>
          </p:txBody>
        </p:sp>
        <p:sp>
          <p:nvSpPr>
            <p:cNvPr id="3468302" name="Text Box 14"/>
            <p:cNvSpPr txBox="1">
              <a:spLocks noChangeArrowheads="1"/>
            </p:cNvSpPr>
            <p:nvPr/>
          </p:nvSpPr>
          <p:spPr bwMode="auto">
            <a:xfrm>
              <a:off x="2744" y="1915"/>
              <a:ext cx="378" cy="192"/>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 </a:t>
              </a:r>
            </a:p>
          </p:txBody>
        </p:sp>
        <p:sp>
          <p:nvSpPr>
            <p:cNvPr id="3468303" name="Text Box 15"/>
            <p:cNvSpPr txBox="1">
              <a:spLocks noChangeArrowheads="1"/>
            </p:cNvSpPr>
            <p:nvPr/>
          </p:nvSpPr>
          <p:spPr bwMode="auto">
            <a:xfrm>
              <a:off x="2744" y="1238"/>
              <a:ext cx="247" cy="192"/>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a:t>
              </a:r>
            </a:p>
          </p:txBody>
        </p:sp>
      </p:grpSp>
      <p:sp>
        <p:nvSpPr>
          <p:cNvPr id="3468304" name="Text Box 16"/>
          <p:cNvSpPr txBox="1">
            <a:spLocks noChangeArrowheads="1"/>
          </p:cNvSpPr>
          <p:nvPr/>
        </p:nvSpPr>
        <p:spPr bwMode="auto">
          <a:xfrm>
            <a:off x="511175" y="4248150"/>
            <a:ext cx="2862263" cy="1739900"/>
          </a:xfrm>
          <a:prstGeom prst="rect">
            <a:avLst/>
          </a:prstGeom>
          <a:noFill/>
          <a:ln w="12700">
            <a:noFill/>
            <a:miter lim="800000"/>
            <a:headEnd type="none" w="sm" len="sm"/>
            <a:tailEnd type="none" w="sm" len="sm"/>
          </a:ln>
          <a:effectLst/>
        </p:spPr>
        <p:txBody>
          <a:bodyPr>
            <a:spAutoFit/>
          </a:bodyPr>
          <a:lstStyle/>
          <a:p>
            <a:r>
              <a:rPr lang="en-GB"/>
              <a:t>Chart against time showing variation in context with other things that happen in the organisation such as shift and personnel changes</a:t>
            </a:r>
            <a:endParaRPr lang="en-US"/>
          </a:p>
        </p:txBody>
      </p:sp>
      <p:sp>
        <p:nvSpPr>
          <p:cNvPr id="3468305" name="Line 17"/>
          <p:cNvSpPr>
            <a:spLocks noChangeShapeType="1"/>
          </p:cNvSpPr>
          <p:nvPr/>
        </p:nvSpPr>
        <p:spPr bwMode="auto">
          <a:xfrm flipV="1">
            <a:off x="2787650" y="3941763"/>
            <a:ext cx="444500" cy="585787"/>
          </a:xfrm>
          <a:prstGeom prst="line">
            <a:avLst/>
          </a:prstGeom>
          <a:noFill/>
          <a:ln w="28575">
            <a:solidFill>
              <a:schemeClr val="tx1"/>
            </a:solidFill>
            <a:round/>
            <a:headEnd type="none" w="sm" len="sm"/>
            <a:tailEnd type="triangle" w="lg" len="lg"/>
          </a:ln>
          <a:effectLst/>
        </p:spPr>
        <p:txBody>
          <a:bodyPr wrap="none"/>
          <a:lstStyle/>
          <a:p>
            <a:endParaRPr lang="en-US"/>
          </a:p>
        </p:txBody>
      </p:sp>
      <p:sp>
        <p:nvSpPr>
          <p:cNvPr id="3468306" name="Text Box 18"/>
          <p:cNvSpPr txBox="1">
            <a:spLocks noChangeArrowheads="1"/>
          </p:cNvSpPr>
          <p:nvPr/>
        </p:nvSpPr>
        <p:spPr bwMode="auto">
          <a:xfrm>
            <a:off x="3624263" y="3765550"/>
            <a:ext cx="931862" cy="274638"/>
          </a:xfrm>
          <a:prstGeom prst="rect">
            <a:avLst/>
          </a:prstGeom>
          <a:noFill/>
          <a:ln w="12700">
            <a:noFill/>
            <a:miter lim="800000"/>
            <a:headEnd type="none" w="sm" len="sm"/>
            <a:tailEnd type="none" w="sm" len="sm"/>
          </a:ln>
          <a:effectLst/>
        </p:spPr>
        <p:txBody>
          <a:bodyPr>
            <a:spAutoFit/>
          </a:bodyPr>
          <a:lstStyle/>
          <a:p>
            <a:pPr>
              <a:spcBef>
                <a:spcPct val="50000"/>
              </a:spcBef>
            </a:pPr>
            <a:r>
              <a:rPr lang="en-GB" sz="1200"/>
              <a:t>Run order</a:t>
            </a:r>
            <a:endParaRPr lang="en-US" sz="1200"/>
          </a:p>
        </p:txBody>
      </p:sp>
      <p:sp>
        <p:nvSpPr>
          <p:cNvPr id="3468307" name="Text Box 19"/>
          <p:cNvSpPr txBox="1">
            <a:spLocks noChangeArrowheads="1"/>
          </p:cNvSpPr>
          <p:nvPr/>
        </p:nvSpPr>
        <p:spPr bwMode="auto">
          <a:xfrm>
            <a:off x="336550" y="782638"/>
            <a:ext cx="1849438" cy="304800"/>
          </a:xfrm>
          <a:prstGeom prst="rect">
            <a:avLst/>
          </a:prstGeom>
          <a:noFill/>
          <a:ln w="12700">
            <a:noFill/>
            <a:miter lim="800000"/>
            <a:headEnd type="none" w="sm" len="sm"/>
            <a:tailEnd type="none" w="sm" len="sm"/>
          </a:ln>
          <a:effectLst/>
        </p:spPr>
        <p:txBody>
          <a:bodyPr>
            <a:spAutoFit/>
          </a:bodyPr>
          <a:lstStyle/>
          <a:p>
            <a:pPr>
              <a:spcBef>
                <a:spcPct val="50000"/>
              </a:spcBef>
            </a:pPr>
            <a:r>
              <a:rPr lang="en-GB" sz="1400"/>
              <a:t>Number of red beads</a:t>
            </a:r>
            <a:endParaRPr lang="en-US" sz="1400"/>
          </a:p>
        </p:txBody>
      </p:sp>
      <p:sp>
        <p:nvSpPr>
          <p:cNvPr id="3468308" name="Line 20"/>
          <p:cNvSpPr>
            <a:spLocks noChangeShapeType="1"/>
          </p:cNvSpPr>
          <p:nvPr/>
        </p:nvSpPr>
        <p:spPr bwMode="auto">
          <a:xfrm flipH="1">
            <a:off x="5803900" y="2460625"/>
            <a:ext cx="1458913" cy="7938"/>
          </a:xfrm>
          <a:prstGeom prst="line">
            <a:avLst/>
          </a:prstGeom>
          <a:noFill/>
          <a:ln w="28575">
            <a:solidFill>
              <a:schemeClr val="tx1"/>
            </a:solidFill>
            <a:round/>
            <a:headEnd type="none" w="sm" len="sm"/>
            <a:tailEnd type="triangle" w="lg" len="lg"/>
          </a:ln>
          <a:effectLst/>
        </p:spPr>
        <p:txBody>
          <a:bodyPr wrap="none"/>
          <a:lstStyle/>
          <a:p>
            <a:endParaRPr lang="en-US"/>
          </a:p>
        </p:txBody>
      </p:sp>
      <p:sp>
        <p:nvSpPr>
          <p:cNvPr id="3468309" name="AutoShape 21"/>
          <p:cNvSpPr>
            <a:spLocks/>
          </p:cNvSpPr>
          <p:nvPr/>
        </p:nvSpPr>
        <p:spPr bwMode="auto">
          <a:xfrm>
            <a:off x="6986588" y="1557338"/>
            <a:ext cx="307975" cy="1819275"/>
          </a:xfrm>
          <a:prstGeom prst="rightBrace">
            <a:avLst>
              <a:gd name="adj1" fmla="val 49227"/>
              <a:gd name="adj2" fmla="val 50000"/>
            </a:avLst>
          </a:prstGeom>
          <a:noFill/>
          <a:ln w="28575">
            <a:solidFill>
              <a:schemeClr val="tx1"/>
            </a:solidFill>
            <a:round/>
            <a:headEnd type="none" w="sm" len="sm"/>
            <a:tailEnd type="none" w="sm" len="sm"/>
          </a:ln>
          <a:effectLst/>
        </p:spPr>
        <p:txBody>
          <a:bodyPr wrap="none" anchor="ctr"/>
          <a:lstStyle/>
          <a:p>
            <a:endParaRPr lang="en-US"/>
          </a:p>
        </p:txBody>
      </p:sp>
      <p:sp>
        <p:nvSpPr>
          <p:cNvPr id="3468310" name="Text Box 22"/>
          <p:cNvSpPr txBox="1">
            <a:spLocks noChangeArrowheads="1"/>
          </p:cNvSpPr>
          <p:nvPr/>
        </p:nvSpPr>
        <p:spPr bwMode="auto">
          <a:xfrm>
            <a:off x="6010275" y="2143125"/>
            <a:ext cx="1041400" cy="641350"/>
          </a:xfrm>
          <a:prstGeom prst="rect">
            <a:avLst/>
          </a:prstGeom>
          <a:noFill/>
          <a:ln w="12700">
            <a:noFill/>
            <a:miter lim="800000"/>
            <a:headEnd type="none" w="sm" len="sm"/>
            <a:tailEnd type="none" w="sm" len="sm"/>
          </a:ln>
          <a:effectLst/>
        </p:spPr>
        <p:txBody>
          <a:bodyPr>
            <a:spAutoFit/>
          </a:bodyPr>
          <a:lstStyle/>
          <a:p>
            <a:r>
              <a:rPr lang="en-GB"/>
              <a:t>Process centre</a:t>
            </a:r>
            <a:endParaRPr lang="en-US"/>
          </a:p>
        </p:txBody>
      </p:sp>
      <p:sp>
        <p:nvSpPr>
          <p:cNvPr id="3468311" name="Text Box 23"/>
          <p:cNvSpPr txBox="1">
            <a:spLocks noChangeArrowheads="1"/>
          </p:cNvSpPr>
          <p:nvPr/>
        </p:nvSpPr>
        <p:spPr bwMode="auto">
          <a:xfrm>
            <a:off x="7348538" y="2554288"/>
            <a:ext cx="1041400" cy="641350"/>
          </a:xfrm>
          <a:prstGeom prst="rect">
            <a:avLst/>
          </a:prstGeom>
          <a:noFill/>
          <a:ln w="12700">
            <a:noFill/>
            <a:miter lim="800000"/>
            <a:headEnd type="none" w="sm" len="sm"/>
            <a:tailEnd type="none" w="sm" len="sm"/>
          </a:ln>
          <a:effectLst/>
        </p:spPr>
        <p:txBody>
          <a:bodyPr>
            <a:spAutoFit/>
          </a:bodyPr>
          <a:lstStyle/>
          <a:p>
            <a:r>
              <a:rPr lang="en-GB"/>
              <a:t>Process spread</a:t>
            </a:r>
            <a:endParaRPr lang="en-US"/>
          </a:p>
        </p:txBody>
      </p:sp>
      <p:sp>
        <p:nvSpPr>
          <p:cNvPr id="3468312" name="Text Box 24"/>
          <p:cNvSpPr txBox="1">
            <a:spLocks noChangeArrowheads="1"/>
          </p:cNvSpPr>
          <p:nvPr/>
        </p:nvSpPr>
        <p:spPr bwMode="auto">
          <a:xfrm>
            <a:off x="5451475" y="3965575"/>
            <a:ext cx="2125663" cy="2014538"/>
          </a:xfrm>
          <a:prstGeom prst="rect">
            <a:avLst/>
          </a:prstGeom>
          <a:noFill/>
          <a:ln w="12700">
            <a:noFill/>
            <a:miter lim="800000"/>
            <a:headEnd type="none" w="sm" len="sm"/>
            <a:tailEnd type="none" w="sm" len="sm"/>
          </a:ln>
          <a:effectLst/>
        </p:spPr>
        <p:txBody>
          <a:bodyPr>
            <a:spAutoFit/>
          </a:bodyPr>
          <a:lstStyle/>
          <a:p>
            <a:r>
              <a:rPr lang="en-GB"/>
              <a:t>Tally of frequency of individual values shows where output of process is centred and how much spread there is about the centre</a:t>
            </a:r>
            <a:endParaRPr lang="en-US"/>
          </a:p>
        </p:txBody>
      </p:sp>
      <p:sp>
        <p:nvSpPr>
          <p:cNvPr id="3468313" name="Line 25"/>
          <p:cNvSpPr>
            <a:spLocks noChangeShapeType="1"/>
          </p:cNvSpPr>
          <p:nvPr/>
        </p:nvSpPr>
        <p:spPr bwMode="auto">
          <a:xfrm flipH="1" flipV="1">
            <a:off x="5392738" y="3154363"/>
            <a:ext cx="601662" cy="668337"/>
          </a:xfrm>
          <a:prstGeom prst="line">
            <a:avLst/>
          </a:prstGeom>
          <a:noFill/>
          <a:ln w="28575">
            <a:solidFill>
              <a:schemeClr val="tx1"/>
            </a:solidFill>
            <a:round/>
            <a:headEnd type="none" w="sm" len="sm"/>
            <a:tailEnd type="triangle" w="lg" len="lg"/>
          </a:ln>
          <a:effectLst/>
        </p:spPr>
        <p:txBody>
          <a:bodyPr wrap="none"/>
          <a:lstStyle/>
          <a:p>
            <a:endParaRPr lang="en-US"/>
          </a:p>
        </p:txBody>
      </p:sp>
      <p:sp>
        <p:nvSpPr>
          <p:cNvPr id="3" name="Footer Placeholder 2"/>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0338" name="Rectangle 2"/>
          <p:cNvSpPr>
            <a:spLocks noGrp="1" noChangeArrowheads="1"/>
          </p:cNvSpPr>
          <p:nvPr>
            <p:ph type="title"/>
          </p:nvPr>
        </p:nvSpPr>
        <p:spPr/>
        <p:txBody>
          <a:bodyPr/>
          <a:lstStyle/>
          <a:p>
            <a:r>
              <a:rPr lang="en-GB" sz="2800"/>
              <a:t>Bead Box Lessons</a:t>
            </a:r>
            <a:br>
              <a:rPr lang="en-GB" sz="2800"/>
            </a:br>
            <a:r>
              <a:rPr lang="en-GB" sz="2800"/>
              <a:t>Voice of the Process </a:t>
            </a:r>
            <a:endParaRPr lang="en-US" sz="2800"/>
          </a:p>
        </p:txBody>
      </p:sp>
      <p:sp>
        <p:nvSpPr>
          <p:cNvPr id="3470339" name="Text Box 3"/>
          <p:cNvSpPr txBox="1">
            <a:spLocks noChangeArrowheads="1"/>
          </p:cNvSpPr>
          <p:nvPr/>
        </p:nvSpPr>
        <p:spPr bwMode="auto">
          <a:xfrm>
            <a:off x="4356100" y="2189163"/>
            <a:ext cx="758825" cy="304800"/>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 </a:t>
            </a:r>
          </a:p>
        </p:txBody>
      </p:sp>
      <p:sp>
        <p:nvSpPr>
          <p:cNvPr id="3470340" name="Text Box 4"/>
          <p:cNvSpPr txBox="1">
            <a:spLocks noChangeArrowheads="1"/>
          </p:cNvSpPr>
          <p:nvPr/>
        </p:nvSpPr>
        <p:spPr bwMode="auto">
          <a:xfrm>
            <a:off x="4356100" y="1481138"/>
            <a:ext cx="392113" cy="304800"/>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a:t>
            </a:r>
          </a:p>
        </p:txBody>
      </p:sp>
      <p:sp>
        <p:nvSpPr>
          <p:cNvPr id="3470341" name="Text Box 5"/>
          <p:cNvSpPr txBox="1">
            <a:spLocks noChangeArrowheads="1"/>
          </p:cNvSpPr>
          <p:nvPr/>
        </p:nvSpPr>
        <p:spPr bwMode="auto">
          <a:xfrm>
            <a:off x="4356100" y="1830388"/>
            <a:ext cx="600075" cy="304800"/>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 </a:t>
            </a:r>
          </a:p>
        </p:txBody>
      </p:sp>
      <p:sp>
        <p:nvSpPr>
          <p:cNvPr id="3470342" name="Text Box 6"/>
          <p:cNvSpPr txBox="1">
            <a:spLocks noChangeArrowheads="1"/>
          </p:cNvSpPr>
          <p:nvPr/>
        </p:nvSpPr>
        <p:spPr bwMode="auto">
          <a:xfrm>
            <a:off x="4356100" y="2066925"/>
            <a:ext cx="600075" cy="304800"/>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 </a:t>
            </a:r>
          </a:p>
        </p:txBody>
      </p:sp>
      <p:sp>
        <p:nvSpPr>
          <p:cNvPr id="3470343" name="Text Box 7"/>
          <p:cNvSpPr txBox="1">
            <a:spLocks noChangeArrowheads="1"/>
          </p:cNvSpPr>
          <p:nvPr/>
        </p:nvSpPr>
        <p:spPr bwMode="auto">
          <a:xfrm>
            <a:off x="4356100" y="2308225"/>
            <a:ext cx="392113" cy="304800"/>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a:t>
            </a:r>
          </a:p>
        </p:txBody>
      </p:sp>
      <p:sp>
        <p:nvSpPr>
          <p:cNvPr id="3470344" name="Text Box 8"/>
          <p:cNvSpPr txBox="1">
            <a:spLocks noChangeArrowheads="1"/>
          </p:cNvSpPr>
          <p:nvPr/>
        </p:nvSpPr>
        <p:spPr bwMode="auto">
          <a:xfrm>
            <a:off x="4356100" y="2435225"/>
            <a:ext cx="1382713" cy="304800"/>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    </a:t>
            </a:r>
          </a:p>
        </p:txBody>
      </p:sp>
      <p:sp>
        <p:nvSpPr>
          <p:cNvPr id="3470345" name="Text Box 9"/>
          <p:cNvSpPr txBox="1">
            <a:spLocks noChangeArrowheads="1"/>
          </p:cNvSpPr>
          <p:nvPr/>
        </p:nvSpPr>
        <p:spPr bwMode="auto">
          <a:xfrm>
            <a:off x="4356100" y="2552700"/>
            <a:ext cx="392113" cy="304800"/>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a:t>
            </a:r>
          </a:p>
        </p:txBody>
      </p:sp>
      <p:sp>
        <p:nvSpPr>
          <p:cNvPr id="3470346" name="Text Box 10"/>
          <p:cNvSpPr txBox="1">
            <a:spLocks noChangeArrowheads="1"/>
          </p:cNvSpPr>
          <p:nvPr/>
        </p:nvSpPr>
        <p:spPr bwMode="auto">
          <a:xfrm>
            <a:off x="4356100" y="2790825"/>
            <a:ext cx="392113" cy="304800"/>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a:t>
            </a:r>
          </a:p>
        </p:txBody>
      </p:sp>
      <p:sp>
        <p:nvSpPr>
          <p:cNvPr id="3470347" name="Text Box 11"/>
          <p:cNvSpPr txBox="1">
            <a:spLocks noChangeArrowheads="1"/>
          </p:cNvSpPr>
          <p:nvPr/>
        </p:nvSpPr>
        <p:spPr bwMode="auto">
          <a:xfrm>
            <a:off x="4356100" y="2914650"/>
            <a:ext cx="1016000" cy="304800"/>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   </a:t>
            </a:r>
          </a:p>
        </p:txBody>
      </p:sp>
      <p:sp>
        <p:nvSpPr>
          <p:cNvPr id="3470348" name="Text Box 12"/>
          <p:cNvSpPr txBox="1">
            <a:spLocks noChangeArrowheads="1"/>
          </p:cNvSpPr>
          <p:nvPr/>
        </p:nvSpPr>
        <p:spPr bwMode="auto">
          <a:xfrm>
            <a:off x="4356100" y="3040063"/>
            <a:ext cx="600075" cy="304800"/>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 </a:t>
            </a:r>
          </a:p>
        </p:txBody>
      </p:sp>
      <p:pic>
        <p:nvPicPr>
          <p:cNvPr id="3470349" name="Picture 13"/>
          <p:cNvPicPr>
            <a:picLocks noChangeAspect="1" noChangeArrowheads="1"/>
          </p:cNvPicPr>
          <p:nvPr/>
        </p:nvPicPr>
        <p:blipFill>
          <a:blip r:embed="rId3" cstate="print"/>
          <a:srcRect/>
          <a:stretch>
            <a:fillRect/>
          </a:stretch>
        </p:blipFill>
        <p:spPr bwMode="auto">
          <a:xfrm>
            <a:off x="400050" y="976313"/>
            <a:ext cx="4105275" cy="2905125"/>
          </a:xfrm>
          <a:prstGeom prst="rect">
            <a:avLst/>
          </a:prstGeom>
          <a:noFill/>
          <a:ln w="12700">
            <a:noFill/>
            <a:miter lim="800000"/>
            <a:headEnd type="none" w="sm" len="sm"/>
            <a:tailEnd type="none" w="sm" len="sm"/>
          </a:ln>
          <a:effectLst/>
        </p:spPr>
      </p:pic>
      <p:sp>
        <p:nvSpPr>
          <p:cNvPr id="3470350" name="Text Box 14"/>
          <p:cNvSpPr txBox="1">
            <a:spLocks noChangeArrowheads="1"/>
          </p:cNvSpPr>
          <p:nvPr/>
        </p:nvSpPr>
        <p:spPr bwMode="auto">
          <a:xfrm>
            <a:off x="4356100" y="1965325"/>
            <a:ext cx="392113" cy="304800"/>
          </a:xfrm>
          <a:prstGeom prst="rect">
            <a:avLst/>
          </a:prstGeom>
          <a:noFill/>
          <a:ln w="12700">
            <a:noFill/>
            <a:miter lim="800000"/>
            <a:headEnd type="none" w="sm" len="sm"/>
            <a:tailEnd type="none" w="sm" len="sm"/>
          </a:ln>
          <a:effectLst/>
        </p:spPr>
        <p:txBody>
          <a:bodyPr wrap="none">
            <a:spAutoFit/>
          </a:bodyPr>
          <a:lstStyle/>
          <a:p>
            <a:r>
              <a:rPr lang="en-US" sz="1400">
                <a:sym typeface="Wingdings 2" pitchFamily="18" charset="2"/>
              </a:rPr>
              <a:t> </a:t>
            </a:r>
          </a:p>
        </p:txBody>
      </p:sp>
      <p:sp>
        <p:nvSpPr>
          <p:cNvPr id="3470351" name="Text Box 15"/>
          <p:cNvSpPr txBox="1">
            <a:spLocks noChangeArrowheads="1"/>
          </p:cNvSpPr>
          <p:nvPr/>
        </p:nvSpPr>
        <p:spPr bwMode="auto">
          <a:xfrm>
            <a:off x="2430463" y="4416425"/>
            <a:ext cx="4522787" cy="1190625"/>
          </a:xfrm>
          <a:prstGeom prst="rect">
            <a:avLst/>
          </a:prstGeom>
          <a:noFill/>
          <a:ln w="12700">
            <a:noFill/>
            <a:miter lim="800000"/>
            <a:headEnd type="none" w="sm" len="sm"/>
            <a:tailEnd type="none" w="sm" len="sm"/>
          </a:ln>
          <a:effectLst/>
        </p:spPr>
        <p:txBody>
          <a:bodyPr>
            <a:spAutoFit/>
          </a:bodyPr>
          <a:lstStyle/>
          <a:p>
            <a:r>
              <a:rPr lang="en-GB"/>
              <a:t>The tally shows that most observations are concentrated around the centre, becoming more scarce in the extreme “tails” of the distribution.</a:t>
            </a:r>
            <a:endParaRPr lang="en-US"/>
          </a:p>
        </p:txBody>
      </p:sp>
      <p:sp>
        <p:nvSpPr>
          <p:cNvPr id="3470352" name="Line 16"/>
          <p:cNvSpPr>
            <a:spLocks noChangeShapeType="1"/>
          </p:cNvSpPr>
          <p:nvPr/>
        </p:nvSpPr>
        <p:spPr bwMode="auto">
          <a:xfrm flipH="1">
            <a:off x="474663" y="1549400"/>
            <a:ext cx="6453187" cy="9525"/>
          </a:xfrm>
          <a:prstGeom prst="line">
            <a:avLst/>
          </a:prstGeom>
          <a:noFill/>
          <a:ln w="28575">
            <a:solidFill>
              <a:schemeClr val="tx1"/>
            </a:solidFill>
            <a:prstDash val="dash"/>
            <a:round/>
            <a:headEnd type="none" w="sm" len="sm"/>
            <a:tailEnd type="none" w="sm" len="sm"/>
          </a:ln>
          <a:effectLst/>
        </p:spPr>
        <p:txBody>
          <a:bodyPr wrap="none"/>
          <a:lstStyle/>
          <a:p>
            <a:endParaRPr lang="en-US"/>
          </a:p>
        </p:txBody>
      </p:sp>
      <p:sp>
        <p:nvSpPr>
          <p:cNvPr id="3470353" name="AutoShape 17"/>
          <p:cNvSpPr>
            <a:spLocks/>
          </p:cNvSpPr>
          <p:nvPr/>
        </p:nvSpPr>
        <p:spPr bwMode="auto">
          <a:xfrm>
            <a:off x="6986588" y="1557338"/>
            <a:ext cx="307975" cy="1819275"/>
          </a:xfrm>
          <a:prstGeom prst="rightBrace">
            <a:avLst>
              <a:gd name="adj1" fmla="val 49227"/>
              <a:gd name="adj2" fmla="val 50000"/>
            </a:avLst>
          </a:prstGeom>
          <a:noFill/>
          <a:ln w="28575">
            <a:solidFill>
              <a:schemeClr val="tx1"/>
            </a:solidFill>
            <a:round/>
            <a:headEnd type="none" w="sm" len="sm"/>
            <a:tailEnd type="none" w="sm" len="sm"/>
          </a:ln>
          <a:effectLst/>
        </p:spPr>
        <p:txBody>
          <a:bodyPr wrap="none" anchor="ctr"/>
          <a:lstStyle/>
          <a:p>
            <a:endParaRPr lang="en-US"/>
          </a:p>
        </p:txBody>
      </p:sp>
      <p:sp>
        <p:nvSpPr>
          <p:cNvPr id="3470354" name="Line 18"/>
          <p:cNvSpPr>
            <a:spLocks noChangeShapeType="1"/>
          </p:cNvSpPr>
          <p:nvPr/>
        </p:nvSpPr>
        <p:spPr bwMode="auto">
          <a:xfrm flipH="1">
            <a:off x="5803900" y="2460625"/>
            <a:ext cx="1458913" cy="7938"/>
          </a:xfrm>
          <a:prstGeom prst="line">
            <a:avLst/>
          </a:prstGeom>
          <a:noFill/>
          <a:ln w="28575">
            <a:solidFill>
              <a:schemeClr val="tx1"/>
            </a:solidFill>
            <a:round/>
            <a:headEnd type="none" w="sm" len="sm"/>
            <a:tailEnd type="triangle" w="lg" len="lg"/>
          </a:ln>
          <a:effectLst/>
        </p:spPr>
        <p:txBody>
          <a:bodyPr wrap="none"/>
          <a:lstStyle/>
          <a:p>
            <a:endParaRPr lang="en-US"/>
          </a:p>
        </p:txBody>
      </p:sp>
      <p:sp>
        <p:nvSpPr>
          <p:cNvPr id="3470355" name="Line 19"/>
          <p:cNvSpPr>
            <a:spLocks noChangeShapeType="1"/>
          </p:cNvSpPr>
          <p:nvPr/>
        </p:nvSpPr>
        <p:spPr bwMode="auto">
          <a:xfrm flipH="1">
            <a:off x="474663" y="2466975"/>
            <a:ext cx="6453187" cy="9525"/>
          </a:xfrm>
          <a:prstGeom prst="line">
            <a:avLst/>
          </a:prstGeom>
          <a:noFill/>
          <a:ln w="28575">
            <a:solidFill>
              <a:schemeClr val="tx1"/>
            </a:solidFill>
            <a:round/>
            <a:headEnd type="none" w="sm" len="sm"/>
            <a:tailEnd type="none" w="sm" len="sm"/>
          </a:ln>
          <a:effectLst/>
        </p:spPr>
        <p:txBody>
          <a:bodyPr wrap="none"/>
          <a:lstStyle/>
          <a:p>
            <a:endParaRPr lang="en-US"/>
          </a:p>
        </p:txBody>
      </p:sp>
      <p:sp>
        <p:nvSpPr>
          <p:cNvPr id="3470356" name="Line 20"/>
          <p:cNvSpPr>
            <a:spLocks noChangeShapeType="1"/>
          </p:cNvSpPr>
          <p:nvPr/>
        </p:nvSpPr>
        <p:spPr bwMode="auto">
          <a:xfrm flipH="1">
            <a:off x="474663" y="3373438"/>
            <a:ext cx="6453187" cy="9525"/>
          </a:xfrm>
          <a:prstGeom prst="line">
            <a:avLst/>
          </a:prstGeom>
          <a:noFill/>
          <a:ln w="28575">
            <a:solidFill>
              <a:schemeClr val="tx1"/>
            </a:solidFill>
            <a:prstDash val="dash"/>
            <a:round/>
            <a:headEnd type="none" w="sm" len="sm"/>
            <a:tailEnd type="none" w="sm" len="sm"/>
          </a:ln>
          <a:effectLst/>
        </p:spPr>
        <p:txBody>
          <a:bodyPr wrap="none"/>
          <a:lstStyle/>
          <a:p>
            <a:endParaRPr lang="en-US"/>
          </a:p>
        </p:txBody>
      </p:sp>
      <p:sp>
        <p:nvSpPr>
          <p:cNvPr id="3470357" name="Text Box 21"/>
          <p:cNvSpPr txBox="1">
            <a:spLocks noChangeArrowheads="1"/>
          </p:cNvSpPr>
          <p:nvPr/>
        </p:nvSpPr>
        <p:spPr bwMode="auto">
          <a:xfrm>
            <a:off x="3624263" y="3765550"/>
            <a:ext cx="931862" cy="274638"/>
          </a:xfrm>
          <a:prstGeom prst="rect">
            <a:avLst/>
          </a:prstGeom>
          <a:noFill/>
          <a:ln w="12700">
            <a:noFill/>
            <a:miter lim="800000"/>
            <a:headEnd type="none" w="sm" len="sm"/>
            <a:tailEnd type="none" w="sm" len="sm"/>
          </a:ln>
          <a:effectLst/>
        </p:spPr>
        <p:txBody>
          <a:bodyPr>
            <a:spAutoFit/>
          </a:bodyPr>
          <a:lstStyle/>
          <a:p>
            <a:pPr>
              <a:spcBef>
                <a:spcPct val="50000"/>
              </a:spcBef>
            </a:pPr>
            <a:r>
              <a:rPr lang="en-GB" sz="1200"/>
              <a:t>Run order</a:t>
            </a:r>
            <a:endParaRPr lang="en-US" sz="1200"/>
          </a:p>
        </p:txBody>
      </p:sp>
      <p:sp>
        <p:nvSpPr>
          <p:cNvPr id="3470358" name="Text Box 22"/>
          <p:cNvSpPr txBox="1">
            <a:spLocks noChangeArrowheads="1"/>
          </p:cNvSpPr>
          <p:nvPr/>
        </p:nvSpPr>
        <p:spPr bwMode="auto">
          <a:xfrm>
            <a:off x="336550" y="782638"/>
            <a:ext cx="1849438" cy="304800"/>
          </a:xfrm>
          <a:prstGeom prst="rect">
            <a:avLst/>
          </a:prstGeom>
          <a:noFill/>
          <a:ln w="12700">
            <a:noFill/>
            <a:miter lim="800000"/>
            <a:headEnd type="none" w="sm" len="sm"/>
            <a:tailEnd type="none" w="sm" len="sm"/>
          </a:ln>
          <a:effectLst/>
        </p:spPr>
        <p:txBody>
          <a:bodyPr>
            <a:spAutoFit/>
          </a:bodyPr>
          <a:lstStyle/>
          <a:p>
            <a:pPr>
              <a:spcBef>
                <a:spcPct val="50000"/>
              </a:spcBef>
            </a:pPr>
            <a:r>
              <a:rPr lang="en-GB" sz="1400"/>
              <a:t>Number of red beads</a:t>
            </a:r>
            <a:endParaRPr lang="en-US" sz="1400"/>
          </a:p>
        </p:txBody>
      </p:sp>
      <p:sp>
        <p:nvSpPr>
          <p:cNvPr id="3470359" name="Line 23"/>
          <p:cNvSpPr>
            <a:spLocks noChangeShapeType="1"/>
          </p:cNvSpPr>
          <p:nvPr/>
        </p:nvSpPr>
        <p:spPr bwMode="auto">
          <a:xfrm flipH="1" flipV="1">
            <a:off x="4857750" y="3489325"/>
            <a:ext cx="238125" cy="931863"/>
          </a:xfrm>
          <a:prstGeom prst="line">
            <a:avLst/>
          </a:prstGeom>
          <a:noFill/>
          <a:ln w="28575">
            <a:solidFill>
              <a:schemeClr val="tx1"/>
            </a:solidFill>
            <a:round/>
            <a:headEnd type="none" w="sm" len="sm"/>
            <a:tailEnd type="triangle" w="lg" len="lg"/>
          </a:ln>
          <a:effectLst/>
        </p:spPr>
        <p:txBody>
          <a:bodyPr wrap="none"/>
          <a:lstStyle/>
          <a:p>
            <a:endParaRPr lang="en-US"/>
          </a:p>
        </p:txBody>
      </p:sp>
      <p:sp>
        <p:nvSpPr>
          <p:cNvPr id="3470360" name="Text Box 24"/>
          <p:cNvSpPr txBox="1">
            <a:spLocks noChangeArrowheads="1"/>
          </p:cNvSpPr>
          <p:nvPr/>
        </p:nvSpPr>
        <p:spPr bwMode="auto">
          <a:xfrm>
            <a:off x="7351713" y="1458913"/>
            <a:ext cx="1520825" cy="2014537"/>
          </a:xfrm>
          <a:prstGeom prst="rect">
            <a:avLst/>
          </a:prstGeom>
          <a:noFill/>
          <a:ln w="12700">
            <a:noFill/>
            <a:miter lim="800000"/>
            <a:headEnd type="none" w="sm" len="sm"/>
            <a:tailEnd type="none" w="sm" len="sm"/>
          </a:ln>
          <a:effectLst/>
        </p:spPr>
        <p:txBody>
          <a:bodyPr>
            <a:spAutoFit/>
          </a:bodyPr>
          <a:lstStyle/>
          <a:p>
            <a:r>
              <a:rPr lang="en-GB"/>
              <a:t>The “tails” of the distribution define natural limits on process variation</a:t>
            </a:r>
            <a:endParaRPr lang="en-US"/>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2386" name="Rectangle 2"/>
          <p:cNvSpPr>
            <a:spLocks noGrp="1" noChangeArrowheads="1"/>
          </p:cNvSpPr>
          <p:nvPr>
            <p:ph type="title"/>
          </p:nvPr>
        </p:nvSpPr>
        <p:spPr/>
        <p:txBody>
          <a:bodyPr/>
          <a:lstStyle/>
          <a:p>
            <a:r>
              <a:rPr lang="en-GB" sz="2800"/>
              <a:t>Bead Box Lessons</a:t>
            </a:r>
            <a:br>
              <a:rPr lang="en-GB" sz="2800"/>
            </a:br>
            <a:r>
              <a:rPr lang="en-GB" sz="2800"/>
              <a:t>Voice of the Process </a:t>
            </a:r>
            <a:endParaRPr lang="en-US" sz="2800"/>
          </a:p>
        </p:txBody>
      </p:sp>
      <p:sp>
        <p:nvSpPr>
          <p:cNvPr id="3472387" name="Rectangle 3"/>
          <p:cNvSpPr>
            <a:spLocks noGrp="1" noChangeArrowheads="1"/>
          </p:cNvSpPr>
          <p:nvPr>
            <p:ph type="body" idx="1"/>
          </p:nvPr>
        </p:nvSpPr>
        <p:spPr>
          <a:xfrm>
            <a:off x="454025" y="4292600"/>
            <a:ext cx="8242300" cy="1751013"/>
          </a:xfrm>
        </p:spPr>
        <p:txBody>
          <a:bodyPr>
            <a:normAutofit fontScale="92500" lnSpcReduction="20000"/>
          </a:bodyPr>
          <a:lstStyle/>
          <a:p>
            <a:r>
              <a:rPr lang="en-GB">
                <a:solidFill>
                  <a:schemeClr val="tx1"/>
                </a:solidFill>
              </a:rPr>
              <a:t>No observation within the natural process-limits (experience base) is surprising.</a:t>
            </a:r>
          </a:p>
          <a:p>
            <a:r>
              <a:rPr lang="en-GB">
                <a:solidFill>
                  <a:schemeClr val="tx1"/>
                </a:solidFill>
              </a:rPr>
              <a:t>New observations outside the natural process-limits are surprising</a:t>
            </a:r>
            <a:endParaRPr lang="en-US">
              <a:solidFill>
                <a:schemeClr val="tx1"/>
              </a:solidFill>
            </a:endParaRPr>
          </a:p>
        </p:txBody>
      </p:sp>
      <p:pic>
        <p:nvPicPr>
          <p:cNvPr id="3472388" name="Picture 4"/>
          <p:cNvPicPr>
            <a:picLocks noChangeAspect="1" noChangeArrowheads="1"/>
          </p:cNvPicPr>
          <p:nvPr/>
        </p:nvPicPr>
        <p:blipFill>
          <a:blip r:embed="rId3" cstate="print"/>
          <a:srcRect/>
          <a:stretch>
            <a:fillRect/>
          </a:stretch>
        </p:blipFill>
        <p:spPr bwMode="auto">
          <a:xfrm>
            <a:off x="400050" y="976313"/>
            <a:ext cx="4105275" cy="2905125"/>
          </a:xfrm>
          <a:prstGeom prst="rect">
            <a:avLst/>
          </a:prstGeom>
          <a:noFill/>
          <a:ln w="12700">
            <a:noFill/>
            <a:miter lim="800000"/>
            <a:headEnd type="none" w="sm" len="sm"/>
            <a:tailEnd type="none" w="sm" len="sm"/>
          </a:ln>
          <a:effectLst/>
        </p:spPr>
      </p:pic>
      <p:sp>
        <p:nvSpPr>
          <p:cNvPr id="3472389" name="Line 5"/>
          <p:cNvSpPr>
            <a:spLocks noChangeShapeType="1"/>
          </p:cNvSpPr>
          <p:nvPr/>
        </p:nvSpPr>
        <p:spPr bwMode="auto">
          <a:xfrm flipH="1">
            <a:off x="474663" y="1549400"/>
            <a:ext cx="6453187" cy="9525"/>
          </a:xfrm>
          <a:prstGeom prst="line">
            <a:avLst/>
          </a:prstGeom>
          <a:noFill/>
          <a:ln w="28575">
            <a:solidFill>
              <a:schemeClr val="tx1"/>
            </a:solidFill>
            <a:prstDash val="dash"/>
            <a:round/>
            <a:headEnd type="none" w="sm" len="sm"/>
            <a:tailEnd type="none" w="sm" len="sm"/>
          </a:ln>
          <a:effectLst/>
        </p:spPr>
        <p:txBody>
          <a:bodyPr wrap="none"/>
          <a:lstStyle/>
          <a:p>
            <a:endParaRPr lang="en-US"/>
          </a:p>
        </p:txBody>
      </p:sp>
      <p:sp>
        <p:nvSpPr>
          <p:cNvPr id="3472390" name="Line 6"/>
          <p:cNvSpPr>
            <a:spLocks noChangeShapeType="1"/>
          </p:cNvSpPr>
          <p:nvPr/>
        </p:nvSpPr>
        <p:spPr bwMode="auto">
          <a:xfrm flipH="1">
            <a:off x="474663" y="2466975"/>
            <a:ext cx="6453187" cy="9525"/>
          </a:xfrm>
          <a:prstGeom prst="line">
            <a:avLst/>
          </a:prstGeom>
          <a:noFill/>
          <a:ln w="28575">
            <a:solidFill>
              <a:schemeClr val="tx1"/>
            </a:solidFill>
            <a:round/>
            <a:headEnd type="none" w="sm" len="sm"/>
            <a:tailEnd type="none" w="sm" len="sm"/>
          </a:ln>
          <a:effectLst/>
        </p:spPr>
        <p:txBody>
          <a:bodyPr wrap="none"/>
          <a:lstStyle/>
          <a:p>
            <a:endParaRPr lang="en-US"/>
          </a:p>
        </p:txBody>
      </p:sp>
      <p:sp>
        <p:nvSpPr>
          <p:cNvPr id="3472391" name="Line 7"/>
          <p:cNvSpPr>
            <a:spLocks noChangeShapeType="1"/>
          </p:cNvSpPr>
          <p:nvPr/>
        </p:nvSpPr>
        <p:spPr bwMode="auto">
          <a:xfrm flipH="1">
            <a:off x="474663" y="3373438"/>
            <a:ext cx="6453187" cy="9525"/>
          </a:xfrm>
          <a:prstGeom prst="line">
            <a:avLst/>
          </a:prstGeom>
          <a:noFill/>
          <a:ln w="28575">
            <a:solidFill>
              <a:schemeClr val="tx1"/>
            </a:solidFill>
            <a:prstDash val="dash"/>
            <a:round/>
            <a:headEnd type="none" w="sm" len="sm"/>
            <a:tailEnd type="none" w="sm" len="sm"/>
          </a:ln>
          <a:effectLst/>
        </p:spPr>
        <p:txBody>
          <a:bodyPr wrap="none"/>
          <a:lstStyle/>
          <a:p>
            <a:endParaRPr lang="en-US"/>
          </a:p>
        </p:txBody>
      </p:sp>
      <p:sp>
        <p:nvSpPr>
          <p:cNvPr id="3472392" name="Text Box 8"/>
          <p:cNvSpPr txBox="1">
            <a:spLocks noChangeArrowheads="1"/>
          </p:cNvSpPr>
          <p:nvPr/>
        </p:nvSpPr>
        <p:spPr bwMode="auto">
          <a:xfrm>
            <a:off x="3624263" y="3765550"/>
            <a:ext cx="931862" cy="274638"/>
          </a:xfrm>
          <a:prstGeom prst="rect">
            <a:avLst/>
          </a:prstGeom>
          <a:noFill/>
          <a:ln w="12700">
            <a:noFill/>
            <a:miter lim="800000"/>
            <a:headEnd type="none" w="sm" len="sm"/>
            <a:tailEnd type="none" w="sm" len="sm"/>
          </a:ln>
          <a:effectLst/>
        </p:spPr>
        <p:txBody>
          <a:bodyPr>
            <a:spAutoFit/>
          </a:bodyPr>
          <a:lstStyle/>
          <a:p>
            <a:pPr>
              <a:spcBef>
                <a:spcPct val="50000"/>
              </a:spcBef>
            </a:pPr>
            <a:r>
              <a:rPr lang="en-GB" sz="1200"/>
              <a:t>Run order</a:t>
            </a:r>
            <a:endParaRPr lang="en-US" sz="1200"/>
          </a:p>
        </p:txBody>
      </p:sp>
      <p:sp>
        <p:nvSpPr>
          <p:cNvPr id="3472393" name="Text Box 9"/>
          <p:cNvSpPr txBox="1">
            <a:spLocks noChangeArrowheads="1"/>
          </p:cNvSpPr>
          <p:nvPr/>
        </p:nvSpPr>
        <p:spPr bwMode="auto">
          <a:xfrm>
            <a:off x="336550" y="782638"/>
            <a:ext cx="1849438" cy="304800"/>
          </a:xfrm>
          <a:prstGeom prst="rect">
            <a:avLst/>
          </a:prstGeom>
          <a:noFill/>
          <a:ln w="12700">
            <a:noFill/>
            <a:miter lim="800000"/>
            <a:headEnd type="none" w="sm" len="sm"/>
            <a:tailEnd type="none" w="sm" len="sm"/>
          </a:ln>
          <a:effectLst/>
        </p:spPr>
        <p:txBody>
          <a:bodyPr>
            <a:spAutoFit/>
          </a:bodyPr>
          <a:lstStyle/>
          <a:p>
            <a:pPr>
              <a:spcBef>
                <a:spcPct val="50000"/>
              </a:spcBef>
            </a:pPr>
            <a:r>
              <a:rPr lang="en-GB" sz="1400"/>
              <a:t>Number of red beads</a:t>
            </a:r>
            <a:endParaRPr lang="en-US" sz="1400"/>
          </a:p>
        </p:txBody>
      </p:sp>
      <p:sp>
        <p:nvSpPr>
          <p:cNvPr id="3472394" name="Oval 10"/>
          <p:cNvSpPr>
            <a:spLocks noChangeArrowheads="1"/>
          </p:cNvSpPr>
          <p:nvPr/>
        </p:nvSpPr>
        <p:spPr bwMode="auto">
          <a:xfrm>
            <a:off x="4473575" y="3514725"/>
            <a:ext cx="88900" cy="88900"/>
          </a:xfrm>
          <a:prstGeom prst="ellipse">
            <a:avLst/>
          </a:prstGeom>
          <a:solidFill>
            <a:schemeClr val="folHlink"/>
          </a:solidFill>
          <a:ln w="12700">
            <a:noFill/>
            <a:round/>
            <a:headEnd type="none" w="sm" len="sm"/>
            <a:tailEnd type="none" w="sm" len="sm"/>
          </a:ln>
          <a:effectLst/>
        </p:spPr>
        <p:txBody>
          <a:bodyPr wrap="none" anchor="ctr"/>
          <a:lstStyle/>
          <a:p>
            <a:endParaRPr lang="en-US"/>
          </a:p>
        </p:txBody>
      </p:sp>
      <p:sp>
        <p:nvSpPr>
          <p:cNvPr id="3472395" name="Line 11"/>
          <p:cNvSpPr>
            <a:spLocks noChangeShapeType="1"/>
          </p:cNvSpPr>
          <p:nvPr/>
        </p:nvSpPr>
        <p:spPr bwMode="auto">
          <a:xfrm>
            <a:off x="4324350" y="2132013"/>
            <a:ext cx="182563" cy="1404937"/>
          </a:xfrm>
          <a:prstGeom prst="line">
            <a:avLst/>
          </a:prstGeom>
          <a:noFill/>
          <a:ln w="19050">
            <a:solidFill>
              <a:schemeClr val="folHlink"/>
            </a:solidFill>
            <a:round/>
            <a:headEnd type="none" w="sm" len="sm"/>
            <a:tailEnd type="none" w="sm" len="sm"/>
          </a:ln>
          <a:effectLst/>
        </p:spPr>
        <p:txBody>
          <a:bodyPr wrap="none"/>
          <a:lstStyle/>
          <a:p>
            <a:endParaRPr lang="en-US"/>
          </a:p>
        </p:txBody>
      </p:sp>
      <p:sp>
        <p:nvSpPr>
          <p:cNvPr id="3472396" name="Text Box 12"/>
          <p:cNvSpPr txBox="1">
            <a:spLocks noChangeArrowheads="1"/>
          </p:cNvSpPr>
          <p:nvPr/>
        </p:nvSpPr>
        <p:spPr bwMode="auto">
          <a:xfrm>
            <a:off x="5710238" y="3630613"/>
            <a:ext cx="2533650" cy="366712"/>
          </a:xfrm>
          <a:prstGeom prst="rect">
            <a:avLst/>
          </a:prstGeom>
          <a:noFill/>
          <a:ln w="12700">
            <a:noFill/>
            <a:miter lim="800000"/>
            <a:headEnd type="none" w="sm" len="sm"/>
            <a:tailEnd type="none" w="sm" len="sm"/>
          </a:ln>
          <a:effectLst/>
        </p:spPr>
        <p:txBody>
          <a:bodyPr>
            <a:spAutoFit/>
          </a:bodyPr>
          <a:lstStyle/>
          <a:p>
            <a:r>
              <a:rPr lang="en-GB"/>
              <a:t>Surprising observation</a:t>
            </a:r>
            <a:endParaRPr lang="en-US"/>
          </a:p>
        </p:txBody>
      </p:sp>
      <p:sp>
        <p:nvSpPr>
          <p:cNvPr id="3472397" name="Line 13"/>
          <p:cNvSpPr>
            <a:spLocks noChangeShapeType="1"/>
          </p:cNvSpPr>
          <p:nvPr/>
        </p:nvSpPr>
        <p:spPr bwMode="auto">
          <a:xfrm flipH="1" flipV="1">
            <a:off x="4629150" y="3598863"/>
            <a:ext cx="1112838" cy="234950"/>
          </a:xfrm>
          <a:prstGeom prst="line">
            <a:avLst/>
          </a:prstGeom>
          <a:noFill/>
          <a:ln w="28575">
            <a:solidFill>
              <a:schemeClr val="tx1"/>
            </a:solidFill>
            <a:round/>
            <a:headEnd type="none" w="sm" len="sm"/>
            <a:tailEnd type="triangle" w="lg" len="lg"/>
          </a:ln>
          <a:effectLst/>
        </p:spPr>
        <p:txBody>
          <a:bodyPr wrap="none"/>
          <a:lstStyle/>
          <a:p>
            <a:endParaRPr lang="en-US"/>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4434" name="Rectangle 2"/>
          <p:cNvSpPr>
            <a:spLocks noGrp="1" noChangeArrowheads="1"/>
          </p:cNvSpPr>
          <p:nvPr>
            <p:ph type="title"/>
          </p:nvPr>
        </p:nvSpPr>
        <p:spPr/>
        <p:txBody>
          <a:bodyPr/>
          <a:lstStyle/>
          <a:p>
            <a:r>
              <a:rPr lang="en-GB" sz="2800"/>
              <a:t>Bead Box Lessons</a:t>
            </a:r>
            <a:br>
              <a:rPr lang="en-GB" sz="2800"/>
            </a:br>
            <a:r>
              <a:rPr lang="en-GB" sz="2800"/>
              <a:t>Process Management </a:t>
            </a:r>
            <a:endParaRPr lang="en-US" sz="2800"/>
          </a:p>
        </p:txBody>
      </p:sp>
      <p:pic>
        <p:nvPicPr>
          <p:cNvPr id="3474435" name="Picture 3"/>
          <p:cNvPicPr>
            <a:picLocks noChangeAspect="1" noChangeArrowheads="1"/>
          </p:cNvPicPr>
          <p:nvPr/>
        </p:nvPicPr>
        <p:blipFill>
          <a:blip r:embed="rId3" cstate="print"/>
          <a:srcRect/>
          <a:stretch>
            <a:fillRect/>
          </a:stretch>
        </p:blipFill>
        <p:spPr bwMode="auto">
          <a:xfrm>
            <a:off x="400050" y="976313"/>
            <a:ext cx="4105275" cy="2905125"/>
          </a:xfrm>
          <a:prstGeom prst="rect">
            <a:avLst/>
          </a:prstGeom>
          <a:noFill/>
          <a:ln w="12700">
            <a:noFill/>
            <a:miter lim="800000"/>
            <a:headEnd type="none" w="sm" len="sm"/>
            <a:tailEnd type="none" w="sm" len="sm"/>
          </a:ln>
          <a:effectLst/>
        </p:spPr>
      </p:pic>
      <p:sp>
        <p:nvSpPr>
          <p:cNvPr id="3474436" name="Text Box 4"/>
          <p:cNvSpPr txBox="1">
            <a:spLocks noChangeArrowheads="1"/>
          </p:cNvSpPr>
          <p:nvPr/>
        </p:nvSpPr>
        <p:spPr bwMode="auto">
          <a:xfrm>
            <a:off x="1047750" y="4171950"/>
            <a:ext cx="2328863" cy="366713"/>
          </a:xfrm>
          <a:prstGeom prst="rect">
            <a:avLst/>
          </a:prstGeom>
          <a:noFill/>
          <a:ln w="12700">
            <a:noFill/>
            <a:miter lim="800000"/>
            <a:headEnd type="none" w="sm" len="sm"/>
            <a:tailEnd type="none" w="sm" len="sm"/>
          </a:ln>
          <a:effectLst/>
        </p:spPr>
        <p:txBody>
          <a:bodyPr>
            <a:spAutoFit/>
          </a:bodyPr>
          <a:lstStyle/>
          <a:p>
            <a:r>
              <a:rPr lang="en-GB"/>
              <a:t>Voice of the Process</a:t>
            </a:r>
            <a:endParaRPr lang="en-US"/>
          </a:p>
        </p:txBody>
      </p:sp>
      <p:sp>
        <p:nvSpPr>
          <p:cNvPr id="3474437" name="Line 5"/>
          <p:cNvSpPr>
            <a:spLocks noChangeShapeType="1"/>
          </p:cNvSpPr>
          <p:nvPr/>
        </p:nvSpPr>
        <p:spPr bwMode="auto">
          <a:xfrm flipV="1">
            <a:off x="2379663" y="3784600"/>
            <a:ext cx="104775" cy="374650"/>
          </a:xfrm>
          <a:prstGeom prst="line">
            <a:avLst/>
          </a:prstGeom>
          <a:noFill/>
          <a:ln w="28575">
            <a:solidFill>
              <a:schemeClr val="tx1"/>
            </a:solidFill>
            <a:round/>
            <a:headEnd type="none" w="sm" len="sm"/>
            <a:tailEnd type="triangle" w="lg" len="lg"/>
          </a:ln>
          <a:effectLst/>
        </p:spPr>
        <p:txBody>
          <a:bodyPr wrap="none"/>
          <a:lstStyle/>
          <a:p>
            <a:endParaRPr lang="en-US"/>
          </a:p>
        </p:txBody>
      </p:sp>
      <p:sp>
        <p:nvSpPr>
          <p:cNvPr id="3474438" name="Text Box 6"/>
          <p:cNvSpPr txBox="1">
            <a:spLocks noChangeArrowheads="1"/>
          </p:cNvSpPr>
          <p:nvPr/>
        </p:nvSpPr>
        <p:spPr bwMode="auto">
          <a:xfrm>
            <a:off x="3624263" y="3765550"/>
            <a:ext cx="931862" cy="274638"/>
          </a:xfrm>
          <a:prstGeom prst="rect">
            <a:avLst/>
          </a:prstGeom>
          <a:noFill/>
          <a:ln w="12700">
            <a:noFill/>
            <a:miter lim="800000"/>
            <a:headEnd type="none" w="sm" len="sm"/>
            <a:tailEnd type="none" w="sm" len="sm"/>
          </a:ln>
          <a:effectLst/>
        </p:spPr>
        <p:txBody>
          <a:bodyPr>
            <a:spAutoFit/>
          </a:bodyPr>
          <a:lstStyle/>
          <a:p>
            <a:pPr>
              <a:spcBef>
                <a:spcPct val="50000"/>
              </a:spcBef>
            </a:pPr>
            <a:r>
              <a:rPr lang="en-GB" sz="1200"/>
              <a:t>Run order</a:t>
            </a:r>
            <a:endParaRPr lang="en-US" sz="1200"/>
          </a:p>
        </p:txBody>
      </p:sp>
      <p:sp>
        <p:nvSpPr>
          <p:cNvPr id="3474439" name="Text Box 7"/>
          <p:cNvSpPr txBox="1">
            <a:spLocks noChangeArrowheads="1"/>
          </p:cNvSpPr>
          <p:nvPr/>
        </p:nvSpPr>
        <p:spPr bwMode="auto">
          <a:xfrm>
            <a:off x="336550" y="782638"/>
            <a:ext cx="1849438" cy="304800"/>
          </a:xfrm>
          <a:prstGeom prst="rect">
            <a:avLst/>
          </a:prstGeom>
          <a:noFill/>
          <a:ln w="12700">
            <a:noFill/>
            <a:miter lim="800000"/>
            <a:headEnd type="none" w="sm" len="sm"/>
            <a:tailEnd type="none" w="sm" len="sm"/>
          </a:ln>
          <a:effectLst/>
        </p:spPr>
        <p:txBody>
          <a:bodyPr>
            <a:spAutoFit/>
          </a:bodyPr>
          <a:lstStyle/>
          <a:p>
            <a:pPr>
              <a:spcBef>
                <a:spcPct val="50000"/>
              </a:spcBef>
            </a:pPr>
            <a:r>
              <a:rPr lang="en-GB" sz="1400"/>
              <a:t>Number of red beads</a:t>
            </a:r>
            <a:endParaRPr lang="en-US" sz="1400"/>
          </a:p>
        </p:txBody>
      </p:sp>
      <p:sp>
        <p:nvSpPr>
          <p:cNvPr id="3474440" name="Line 8"/>
          <p:cNvSpPr>
            <a:spLocks noChangeShapeType="1"/>
          </p:cNvSpPr>
          <p:nvPr/>
        </p:nvSpPr>
        <p:spPr bwMode="auto">
          <a:xfrm flipH="1">
            <a:off x="4381500" y="2884488"/>
            <a:ext cx="1423988" cy="7937"/>
          </a:xfrm>
          <a:prstGeom prst="line">
            <a:avLst/>
          </a:prstGeom>
          <a:noFill/>
          <a:ln w="28575">
            <a:solidFill>
              <a:schemeClr val="folHlink"/>
            </a:solidFill>
            <a:round/>
            <a:headEnd type="none" w="sm" len="sm"/>
            <a:tailEnd type="none" w="lg" len="lg"/>
          </a:ln>
          <a:effectLst/>
        </p:spPr>
        <p:txBody>
          <a:bodyPr wrap="none"/>
          <a:lstStyle/>
          <a:p>
            <a:endParaRPr lang="en-US"/>
          </a:p>
        </p:txBody>
      </p:sp>
      <p:grpSp>
        <p:nvGrpSpPr>
          <p:cNvPr id="2" name="Group 9"/>
          <p:cNvGrpSpPr>
            <a:grpSpLocks/>
          </p:cNvGrpSpPr>
          <p:nvPr/>
        </p:nvGrpSpPr>
        <p:grpSpPr bwMode="auto">
          <a:xfrm>
            <a:off x="4356100" y="1157288"/>
            <a:ext cx="4048125" cy="1703387"/>
            <a:chOff x="2744" y="729"/>
            <a:chExt cx="2550" cy="1073"/>
          </a:xfrm>
        </p:grpSpPr>
        <p:sp>
          <p:nvSpPr>
            <p:cNvPr id="3474442" name="Text Box 10"/>
            <p:cNvSpPr txBox="1">
              <a:spLocks noChangeArrowheads="1"/>
            </p:cNvSpPr>
            <p:nvPr/>
          </p:nvSpPr>
          <p:spPr bwMode="auto">
            <a:xfrm>
              <a:off x="2744" y="1534"/>
              <a:ext cx="871" cy="192"/>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    </a:t>
              </a:r>
            </a:p>
          </p:txBody>
        </p:sp>
        <p:sp>
          <p:nvSpPr>
            <p:cNvPr id="3474443" name="Text Box 11"/>
            <p:cNvSpPr txBox="1">
              <a:spLocks noChangeArrowheads="1"/>
            </p:cNvSpPr>
            <p:nvPr/>
          </p:nvSpPr>
          <p:spPr bwMode="auto">
            <a:xfrm>
              <a:off x="2744" y="1379"/>
              <a:ext cx="478" cy="192"/>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 </a:t>
              </a:r>
            </a:p>
          </p:txBody>
        </p:sp>
        <p:sp>
          <p:nvSpPr>
            <p:cNvPr id="3474444" name="Text Box 12"/>
            <p:cNvSpPr txBox="1">
              <a:spLocks noChangeArrowheads="1"/>
            </p:cNvSpPr>
            <p:nvPr/>
          </p:nvSpPr>
          <p:spPr bwMode="auto">
            <a:xfrm>
              <a:off x="2744" y="933"/>
              <a:ext cx="247" cy="192"/>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a:t>
              </a:r>
            </a:p>
          </p:txBody>
        </p:sp>
        <p:sp>
          <p:nvSpPr>
            <p:cNvPr id="3474445" name="Text Box 13"/>
            <p:cNvSpPr txBox="1">
              <a:spLocks noChangeArrowheads="1"/>
            </p:cNvSpPr>
            <p:nvPr/>
          </p:nvSpPr>
          <p:spPr bwMode="auto">
            <a:xfrm>
              <a:off x="2744" y="1153"/>
              <a:ext cx="378" cy="192"/>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 </a:t>
              </a:r>
            </a:p>
          </p:txBody>
        </p:sp>
        <p:sp>
          <p:nvSpPr>
            <p:cNvPr id="3474446" name="Text Box 14"/>
            <p:cNvSpPr txBox="1">
              <a:spLocks noChangeArrowheads="1"/>
            </p:cNvSpPr>
            <p:nvPr/>
          </p:nvSpPr>
          <p:spPr bwMode="auto">
            <a:xfrm>
              <a:off x="2744" y="1302"/>
              <a:ext cx="378" cy="192"/>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 </a:t>
              </a:r>
            </a:p>
          </p:txBody>
        </p:sp>
        <p:sp>
          <p:nvSpPr>
            <p:cNvPr id="3474447" name="Text Box 15"/>
            <p:cNvSpPr txBox="1">
              <a:spLocks noChangeArrowheads="1"/>
            </p:cNvSpPr>
            <p:nvPr/>
          </p:nvSpPr>
          <p:spPr bwMode="auto">
            <a:xfrm>
              <a:off x="2744" y="1454"/>
              <a:ext cx="247" cy="192"/>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a:t>
              </a:r>
            </a:p>
          </p:txBody>
        </p:sp>
        <p:sp>
          <p:nvSpPr>
            <p:cNvPr id="3474448" name="Text Box 16"/>
            <p:cNvSpPr txBox="1">
              <a:spLocks noChangeArrowheads="1"/>
            </p:cNvSpPr>
            <p:nvPr/>
          </p:nvSpPr>
          <p:spPr bwMode="auto">
            <a:xfrm>
              <a:off x="2744" y="1608"/>
              <a:ext cx="247" cy="192"/>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a:t>
              </a:r>
            </a:p>
          </p:txBody>
        </p:sp>
        <p:sp>
          <p:nvSpPr>
            <p:cNvPr id="3474449" name="Text Box 17"/>
            <p:cNvSpPr txBox="1">
              <a:spLocks noChangeArrowheads="1"/>
            </p:cNvSpPr>
            <p:nvPr/>
          </p:nvSpPr>
          <p:spPr bwMode="auto">
            <a:xfrm>
              <a:off x="2744" y="1238"/>
              <a:ext cx="247" cy="192"/>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a:t>
              </a:r>
            </a:p>
          </p:txBody>
        </p:sp>
        <p:sp>
          <p:nvSpPr>
            <p:cNvPr id="3474450" name="AutoShape 18"/>
            <p:cNvSpPr>
              <a:spLocks/>
            </p:cNvSpPr>
            <p:nvPr/>
          </p:nvSpPr>
          <p:spPr bwMode="auto">
            <a:xfrm>
              <a:off x="3710" y="729"/>
              <a:ext cx="194" cy="1073"/>
            </a:xfrm>
            <a:prstGeom prst="rightBrace">
              <a:avLst>
                <a:gd name="adj1" fmla="val 46091"/>
                <a:gd name="adj2" fmla="val 50000"/>
              </a:avLst>
            </a:prstGeom>
            <a:noFill/>
            <a:ln w="28575">
              <a:solidFill>
                <a:srgbClr val="FF0000"/>
              </a:solidFill>
              <a:round/>
              <a:headEnd type="none" w="sm" len="sm"/>
              <a:tailEnd type="none" w="sm" len="sm"/>
            </a:ln>
            <a:effectLst/>
          </p:spPr>
          <p:txBody>
            <a:bodyPr wrap="none" anchor="ctr"/>
            <a:lstStyle/>
            <a:p>
              <a:endParaRPr lang="en-US"/>
            </a:p>
          </p:txBody>
        </p:sp>
        <p:sp>
          <p:nvSpPr>
            <p:cNvPr id="3474451" name="Text Box 19"/>
            <p:cNvSpPr txBox="1">
              <a:spLocks noChangeArrowheads="1"/>
            </p:cNvSpPr>
            <p:nvPr/>
          </p:nvSpPr>
          <p:spPr bwMode="auto">
            <a:xfrm>
              <a:off x="3955" y="1061"/>
              <a:ext cx="1339" cy="404"/>
            </a:xfrm>
            <a:prstGeom prst="rect">
              <a:avLst/>
            </a:prstGeom>
            <a:solidFill>
              <a:srgbClr val="FFCCCC"/>
            </a:solidFill>
            <a:ln w="12700">
              <a:noFill/>
              <a:miter lim="800000"/>
              <a:headEnd type="none" w="sm" len="sm"/>
              <a:tailEnd type="none" w="sm" len="sm"/>
            </a:ln>
            <a:effectLst/>
          </p:spPr>
          <p:txBody>
            <a:bodyPr>
              <a:spAutoFit/>
            </a:bodyPr>
            <a:lstStyle/>
            <a:p>
              <a:r>
                <a:rPr lang="en-GB" b="1"/>
                <a:t>Non-conforming product</a:t>
              </a:r>
              <a:endParaRPr lang="en-US" b="1"/>
            </a:p>
          </p:txBody>
        </p:sp>
      </p:grpSp>
      <p:sp>
        <p:nvSpPr>
          <p:cNvPr id="3474452" name="Text Box 20"/>
          <p:cNvSpPr txBox="1">
            <a:spLocks noChangeArrowheads="1"/>
          </p:cNvSpPr>
          <p:nvPr/>
        </p:nvSpPr>
        <p:spPr bwMode="auto">
          <a:xfrm>
            <a:off x="7261225" y="2368550"/>
            <a:ext cx="1630363" cy="1190625"/>
          </a:xfrm>
          <a:prstGeom prst="rect">
            <a:avLst/>
          </a:prstGeom>
          <a:noFill/>
          <a:ln w="12700">
            <a:noFill/>
            <a:miter lim="800000"/>
            <a:headEnd type="none" w="sm" len="sm"/>
            <a:tailEnd type="none" w="sm" len="sm"/>
          </a:ln>
          <a:effectLst/>
        </p:spPr>
        <p:txBody>
          <a:bodyPr>
            <a:spAutoFit/>
          </a:bodyPr>
          <a:lstStyle/>
          <a:p>
            <a:r>
              <a:rPr lang="en-GB"/>
              <a:t>Customer specification – Voice of the Customer</a:t>
            </a:r>
            <a:endParaRPr lang="en-US"/>
          </a:p>
        </p:txBody>
      </p:sp>
      <p:sp>
        <p:nvSpPr>
          <p:cNvPr id="3474453" name="Line 21"/>
          <p:cNvSpPr>
            <a:spLocks noChangeShapeType="1"/>
          </p:cNvSpPr>
          <p:nvPr/>
        </p:nvSpPr>
        <p:spPr bwMode="auto">
          <a:xfrm flipH="1">
            <a:off x="6010275" y="2892425"/>
            <a:ext cx="1231900" cy="3175"/>
          </a:xfrm>
          <a:prstGeom prst="line">
            <a:avLst/>
          </a:prstGeom>
          <a:noFill/>
          <a:ln w="28575">
            <a:solidFill>
              <a:schemeClr val="tx1"/>
            </a:solidFill>
            <a:round/>
            <a:headEnd type="none" w="sm" len="sm"/>
            <a:tailEnd type="triangle" w="lg" len="lg"/>
          </a:ln>
          <a:effectLst/>
        </p:spPr>
        <p:txBody>
          <a:bodyPr wrap="none"/>
          <a:lstStyle/>
          <a:p>
            <a:endParaRPr lang="en-US"/>
          </a:p>
        </p:txBody>
      </p:sp>
      <p:grpSp>
        <p:nvGrpSpPr>
          <p:cNvPr id="3" name="Group 22"/>
          <p:cNvGrpSpPr>
            <a:grpSpLocks/>
          </p:cNvGrpSpPr>
          <p:nvPr/>
        </p:nvGrpSpPr>
        <p:grpSpPr bwMode="auto">
          <a:xfrm>
            <a:off x="4356100" y="2790825"/>
            <a:ext cx="4122738" cy="1716088"/>
            <a:chOff x="2744" y="1758"/>
            <a:chExt cx="2597" cy="1081"/>
          </a:xfrm>
        </p:grpSpPr>
        <p:sp>
          <p:nvSpPr>
            <p:cNvPr id="3474455" name="Text Box 23"/>
            <p:cNvSpPr txBox="1">
              <a:spLocks noChangeArrowheads="1"/>
            </p:cNvSpPr>
            <p:nvPr/>
          </p:nvSpPr>
          <p:spPr bwMode="auto">
            <a:xfrm>
              <a:off x="2744" y="1758"/>
              <a:ext cx="247" cy="192"/>
            </a:xfrm>
            <a:prstGeom prst="rect">
              <a:avLst/>
            </a:prstGeom>
            <a:noFill/>
            <a:ln w="12700">
              <a:noFill/>
              <a:miter lim="800000"/>
              <a:headEnd type="none" w="sm" len="sm"/>
              <a:tailEnd type="none" w="sm" len="sm"/>
            </a:ln>
            <a:effectLst/>
          </p:spPr>
          <p:txBody>
            <a:bodyPr wrap="none">
              <a:spAutoFit/>
            </a:bodyPr>
            <a:lstStyle/>
            <a:p>
              <a:r>
                <a:rPr lang="en-US" sz="1400">
                  <a:solidFill>
                    <a:srgbClr val="33CC33"/>
                  </a:solidFill>
                  <a:sym typeface="Wingdings 2" pitchFamily="18" charset="2"/>
                </a:rPr>
                <a:t> </a:t>
              </a:r>
            </a:p>
          </p:txBody>
        </p:sp>
        <p:sp>
          <p:nvSpPr>
            <p:cNvPr id="3474456" name="Text Box 24"/>
            <p:cNvSpPr txBox="1">
              <a:spLocks noChangeArrowheads="1"/>
            </p:cNvSpPr>
            <p:nvPr/>
          </p:nvSpPr>
          <p:spPr bwMode="auto">
            <a:xfrm>
              <a:off x="2744" y="1836"/>
              <a:ext cx="640" cy="192"/>
            </a:xfrm>
            <a:prstGeom prst="rect">
              <a:avLst/>
            </a:prstGeom>
            <a:noFill/>
            <a:ln w="12700">
              <a:noFill/>
              <a:miter lim="800000"/>
              <a:headEnd type="none" w="sm" len="sm"/>
              <a:tailEnd type="none" w="sm" len="sm"/>
            </a:ln>
            <a:effectLst/>
          </p:spPr>
          <p:txBody>
            <a:bodyPr wrap="none">
              <a:spAutoFit/>
            </a:bodyPr>
            <a:lstStyle/>
            <a:p>
              <a:r>
                <a:rPr lang="en-US" sz="1400">
                  <a:solidFill>
                    <a:srgbClr val="33CC33"/>
                  </a:solidFill>
                  <a:sym typeface="Wingdings 2" pitchFamily="18" charset="2"/>
                </a:rPr>
                <a:t>    </a:t>
              </a:r>
            </a:p>
          </p:txBody>
        </p:sp>
        <p:sp>
          <p:nvSpPr>
            <p:cNvPr id="3474457" name="Text Box 25"/>
            <p:cNvSpPr txBox="1">
              <a:spLocks noChangeArrowheads="1"/>
            </p:cNvSpPr>
            <p:nvPr/>
          </p:nvSpPr>
          <p:spPr bwMode="auto">
            <a:xfrm>
              <a:off x="2744" y="1915"/>
              <a:ext cx="378" cy="192"/>
            </a:xfrm>
            <a:prstGeom prst="rect">
              <a:avLst/>
            </a:prstGeom>
            <a:noFill/>
            <a:ln w="12700">
              <a:noFill/>
              <a:miter lim="800000"/>
              <a:headEnd type="none" w="sm" len="sm"/>
              <a:tailEnd type="none" w="sm" len="sm"/>
            </a:ln>
            <a:effectLst/>
          </p:spPr>
          <p:txBody>
            <a:bodyPr wrap="none">
              <a:spAutoFit/>
            </a:bodyPr>
            <a:lstStyle/>
            <a:p>
              <a:r>
                <a:rPr lang="en-US" sz="1400">
                  <a:solidFill>
                    <a:srgbClr val="33CC33"/>
                  </a:solidFill>
                  <a:sym typeface="Wingdings 2" pitchFamily="18" charset="2"/>
                </a:rPr>
                <a:t>  </a:t>
              </a:r>
            </a:p>
          </p:txBody>
        </p:sp>
        <p:sp>
          <p:nvSpPr>
            <p:cNvPr id="3474458" name="Text Box 26"/>
            <p:cNvSpPr txBox="1">
              <a:spLocks noChangeArrowheads="1"/>
            </p:cNvSpPr>
            <p:nvPr/>
          </p:nvSpPr>
          <p:spPr bwMode="auto">
            <a:xfrm>
              <a:off x="4392" y="2435"/>
              <a:ext cx="949" cy="404"/>
            </a:xfrm>
            <a:prstGeom prst="rect">
              <a:avLst/>
            </a:prstGeom>
            <a:solidFill>
              <a:srgbClr val="CCFFCC"/>
            </a:solidFill>
            <a:ln w="12700">
              <a:noFill/>
              <a:miter lim="800000"/>
              <a:headEnd type="none" w="sm" len="sm"/>
              <a:tailEnd type="none" w="sm" len="sm"/>
            </a:ln>
            <a:effectLst/>
          </p:spPr>
          <p:txBody>
            <a:bodyPr>
              <a:spAutoFit/>
            </a:bodyPr>
            <a:lstStyle/>
            <a:p>
              <a:r>
                <a:rPr lang="en-GB" b="1"/>
                <a:t>Conforming product</a:t>
              </a:r>
              <a:endParaRPr lang="en-US" b="1"/>
            </a:p>
          </p:txBody>
        </p:sp>
        <p:sp>
          <p:nvSpPr>
            <p:cNvPr id="3474459" name="AutoShape 27"/>
            <p:cNvSpPr>
              <a:spLocks/>
            </p:cNvSpPr>
            <p:nvPr/>
          </p:nvSpPr>
          <p:spPr bwMode="auto">
            <a:xfrm>
              <a:off x="3710" y="1842"/>
              <a:ext cx="194" cy="402"/>
            </a:xfrm>
            <a:prstGeom prst="rightBrace">
              <a:avLst>
                <a:gd name="adj1" fmla="val 17268"/>
                <a:gd name="adj2" fmla="val 50000"/>
              </a:avLst>
            </a:prstGeom>
            <a:noFill/>
            <a:ln w="28575">
              <a:solidFill>
                <a:srgbClr val="33CC33"/>
              </a:solidFill>
              <a:round/>
              <a:headEnd type="none" w="sm" len="sm"/>
              <a:tailEnd type="none" w="sm" len="sm"/>
            </a:ln>
            <a:effectLst/>
          </p:spPr>
          <p:txBody>
            <a:bodyPr wrap="none" anchor="ctr"/>
            <a:lstStyle/>
            <a:p>
              <a:endParaRPr lang="en-US"/>
            </a:p>
          </p:txBody>
        </p:sp>
        <p:sp>
          <p:nvSpPr>
            <p:cNvPr id="3474460" name="Line 28"/>
            <p:cNvSpPr>
              <a:spLocks noChangeShapeType="1"/>
            </p:cNvSpPr>
            <p:nvPr/>
          </p:nvSpPr>
          <p:spPr bwMode="auto">
            <a:xfrm flipH="1" flipV="1">
              <a:off x="3933" y="2050"/>
              <a:ext cx="500" cy="362"/>
            </a:xfrm>
            <a:prstGeom prst="line">
              <a:avLst/>
            </a:prstGeom>
            <a:noFill/>
            <a:ln w="28575">
              <a:solidFill>
                <a:srgbClr val="33CC33"/>
              </a:solidFill>
              <a:round/>
              <a:headEnd type="none" w="sm" len="sm"/>
              <a:tailEnd type="triangle" w="lg" len="lg"/>
            </a:ln>
            <a:effectLst/>
          </p:spPr>
          <p:txBody>
            <a:bodyPr wrap="none"/>
            <a:lstStyle/>
            <a:p>
              <a:endParaRPr lang="en-US"/>
            </a:p>
          </p:txBody>
        </p:sp>
      </p:grpSp>
      <p:sp>
        <p:nvSpPr>
          <p:cNvPr id="3474461" name="Rectangle 29"/>
          <p:cNvSpPr>
            <a:spLocks noChangeArrowheads="1"/>
          </p:cNvSpPr>
          <p:nvPr/>
        </p:nvSpPr>
        <p:spPr bwMode="auto">
          <a:xfrm>
            <a:off x="454025" y="4808538"/>
            <a:ext cx="8242300" cy="1235075"/>
          </a:xfrm>
          <a:prstGeom prst="rect">
            <a:avLst/>
          </a:prstGeom>
          <a:noFill/>
          <a:ln w="9525">
            <a:noFill/>
            <a:miter lim="800000"/>
            <a:headEnd/>
            <a:tailEnd/>
          </a:ln>
          <a:effectLst/>
        </p:spPr>
        <p:txBody>
          <a:bodyPr lIns="92075" tIns="46038" rIns="92075" bIns="46038"/>
          <a:lstStyle/>
          <a:p>
            <a:pPr marL="342900" indent="-342900" eaLnBrk="1" hangingPunct="1">
              <a:lnSpc>
                <a:spcPct val="90000"/>
              </a:lnSpc>
              <a:spcAft>
                <a:spcPct val="40000"/>
              </a:spcAft>
              <a:buClr>
                <a:srgbClr val="6333CF"/>
              </a:buClr>
              <a:buFont typeface="Marlett" pitchFamily="2" charset="2"/>
              <a:buChar char="u"/>
            </a:pPr>
            <a:r>
              <a:rPr lang="en-GB" sz="2600"/>
              <a:t>Observations that do not conform to the Voice of the Customer are always </a:t>
            </a:r>
            <a:r>
              <a:rPr lang="en-GB" sz="2600" b="1" u="sng"/>
              <a:t>disappointing</a:t>
            </a:r>
            <a:r>
              <a:rPr lang="en-GB" sz="2600"/>
              <a:t> but they are not necessarily </a:t>
            </a:r>
            <a:r>
              <a:rPr lang="en-GB" sz="2600" b="1" u="sng"/>
              <a:t>surprising</a:t>
            </a:r>
            <a:r>
              <a:rPr lang="en-GB" sz="2600"/>
              <a:t>.</a:t>
            </a:r>
            <a:endParaRPr lang="en-US" sz="2600"/>
          </a:p>
        </p:txBody>
      </p:sp>
      <p:sp>
        <p:nvSpPr>
          <p:cNvPr id="4" name="Footer Placeholder 3"/>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6482" name="Rectangle 2"/>
          <p:cNvSpPr>
            <a:spLocks noGrp="1" noChangeArrowheads="1"/>
          </p:cNvSpPr>
          <p:nvPr>
            <p:ph type="title"/>
          </p:nvPr>
        </p:nvSpPr>
        <p:spPr/>
        <p:txBody>
          <a:bodyPr/>
          <a:lstStyle/>
          <a:p>
            <a:r>
              <a:rPr lang="en-GB" sz="2800"/>
              <a:t>Bead Box Lessons</a:t>
            </a:r>
            <a:br>
              <a:rPr lang="en-GB" sz="2800"/>
            </a:br>
            <a:r>
              <a:rPr lang="en-GB" sz="2800"/>
              <a:t>Inspection </a:t>
            </a:r>
            <a:endParaRPr lang="en-US" sz="2800"/>
          </a:p>
        </p:txBody>
      </p:sp>
      <p:sp>
        <p:nvSpPr>
          <p:cNvPr id="3476483" name="Text Box 3"/>
          <p:cNvSpPr txBox="1">
            <a:spLocks noChangeArrowheads="1"/>
          </p:cNvSpPr>
          <p:nvPr/>
        </p:nvSpPr>
        <p:spPr bwMode="auto">
          <a:xfrm>
            <a:off x="4356100" y="2189163"/>
            <a:ext cx="758825" cy="304800"/>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 </a:t>
            </a:r>
          </a:p>
        </p:txBody>
      </p:sp>
      <p:sp>
        <p:nvSpPr>
          <p:cNvPr id="3476484" name="Text Box 4"/>
          <p:cNvSpPr txBox="1">
            <a:spLocks noChangeArrowheads="1"/>
          </p:cNvSpPr>
          <p:nvPr/>
        </p:nvSpPr>
        <p:spPr bwMode="auto">
          <a:xfrm>
            <a:off x="4356100" y="1481138"/>
            <a:ext cx="392113" cy="304800"/>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a:t>
            </a:r>
          </a:p>
        </p:txBody>
      </p:sp>
      <p:sp>
        <p:nvSpPr>
          <p:cNvPr id="3476485" name="Text Box 5"/>
          <p:cNvSpPr txBox="1">
            <a:spLocks noChangeArrowheads="1"/>
          </p:cNvSpPr>
          <p:nvPr/>
        </p:nvSpPr>
        <p:spPr bwMode="auto">
          <a:xfrm>
            <a:off x="4356100" y="1830388"/>
            <a:ext cx="600075" cy="304800"/>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 </a:t>
            </a:r>
          </a:p>
        </p:txBody>
      </p:sp>
      <p:sp>
        <p:nvSpPr>
          <p:cNvPr id="3476486" name="Text Box 6"/>
          <p:cNvSpPr txBox="1">
            <a:spLocks noChangeArrowheads="1"/>
          </p:cNvSpPr>
          <p:nvPr/>
        </p:nvSpPr>
        <p:spPr bwMode="auto">
          <a:xfrm>
            <a:off x="4356100" y="2066925"/>
            <a:ext cx="600075" cy="304800"/>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 </a:t>
            </a:r>
          </a:p>
        </p:txBody>
      </p:sp>
      <p:sp>
        <p:nvSpPr>
          <p:cNvPr id="3476487" name="Text Box 7"/>
          <p:cNvSpPr txBox="1">
            <a:spLocks noChangeArrowheads="1"/>
          </p:cNvSpPr>
          <p:nvPr/>
        </p:nvSpPr>
        <p:spPr bwMode="auto">
          <a:xfrm>
            <a:off x="4356100" y="2308225"/>
            <a:ext cx="392113" cy="304800"/>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a:t>
            </a:r>
          </a:p>
        </p:txBody>
      </p:sp>
      <p:sp>
        <p:nvSpPr>
          <p:cNvPr id="3476488" name="Text Box 8"/>
          <p:cNvSpPr txBox="1">
            <a:spLocks noChangeArrowheads="1"/>
          </p:cNvSpPr>
          <p:nvPr/>
        </p:nvSpPr>
        <p:spPr bwMode="auto">
          <a:xfrm>
            <a:off x="4356100" y="2435225"/>
            <a:ext cx="1382713" cy="304800"/>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    </a:t>
            </a:r>
          </a:p>
        </p:txBody>
      </p:sp>
      <p:sp>
        <p:nvSpPr>
          <p:cNvPr id="3476489" name="Text Box 9"/>
          <p:cNvSpPr txBox="1">
            <a:spLocks noChangeArrowheads="1"/>
          </p:cNvSpPr>
          <p:nvPr/>
        </p:nvSpPr>
        <p:spPr bwMode="auto">
          <a:xfrm>
            <a:off x="4356100" y="2552700"/>
            <a:ext cx="392113" cy="304800"/>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a:t>
            </a:r>
          </a:p>
        </p:txBody>
      </p:sp>
      <p:sp>
        <p:nvSpPr>
          <p:cNvPr id="3476490" name="Text Box 10"/>
          <p:cNvSpPr txBox="1">
            <a:spLocks noChangeArrowheads="1"/>
          </p:cNvSpPr>
          <p:nvPr/>
        </p:nvSpPr>
        <p:spPr bwMode="auto">
          <a:xfrm>
            <a:off x="4356100" y="2790825"/>
            <a:ext cx="392113" cy="304800"/>
          </a:xfrm>
          <a:prstGeom prst="rect">
            <a:avLst/>
          </a:prstGeom>
          <a:noFill/>
          <a:ln w="12700">
            <a:noFill/>
            <a:miter lim="800000"/>
            <a:headEnd type="none" w="sm" len="sm"/>
            <a:tailEnd type="none" w="sm" len="sm"/>
          </a:ln>
          <a:effectLst/>
        </p:spPr>
        <p:txBody>
          <a:bodyPr wrap="none">
            <a:spAutoFit/>
          </a:bodyPr>
          <a:lstStyle/>
          <a:p>
            <a:r>
              <a:rPr lang="en-US" sz="1400">
                <a:solidFill>
                  <a:srgbClr val="33CC33"/>
                </a:solidFill>
                <a:sym typeface="Wingdings 2" pitchFamily="18" charset="2"/>
              </a:rPr>
              <a:t> </a:t>
            </a:r>
          </a:p>
        </p:txBody>
      </p:sp>
      <p:sp>
        <p:nvSpPr>
          <p:cNvPr id="3476491" name="Text Box 11"/>
          <p:cNvSpPr txBox="1">
            <a:spLocks noChangeArrowheads="1"/>
          </p:cNvSpPr>
          <p:nvPr/>
        </p:nvSpPr>
        <p:spPr bwMode="auto">
          <a:xfrm>
            <a:off x="4356100" y="2914650"/>
            <a:ext cx="1016000" cy="304800"/>
          </a:xfrm>
          <a:prstGeom prst="rect">
            <a:avLst/>
          </a:prstGeom>
          <a:noFill/>
          <a:ln w="12700">
            <a:noFill/>
            <a:miter lim="800000"/>
            <a:headEnd type="none" w="sm" len="sm"/>
            <a:tailEnd type="none" w="sm" len="sm"/>
          </a:ln>
          <a:effectLst/>
        </p:spPr>
        <p:txBody>
          <a:bodyPr wrap="none">
            <a:spAutoFit/>
          </a:bodyPr>
          <a:lstStyle/>
          <a:p>
            <a:r>
              <a:rPr lang="en-US" sz="1400">
                <a:solidFill>
                  <a:srgbClr val="33CC33"/>
                </a:solidFill>
                <a:sym typeface="Wingdings 2" pitchFamily="18" charset="2"/>
              </a:rPr>
              <a:t>    </a:t>
            </a:r>
          </a:p>
        </p:txBody>
      </p:sp>
      <p:sp>
        <p:nvSpPr>
          <p:cNvPr id="3476492" name="Text Box 12"/>
          <p:cNvSpPr txBox="1">
            <a:spLocks noChangeArrowheads="1"/>
          </p:cNvSpPr>
          <p:nvPr/>
        </p:nvSpPr>
        <p:spPr bwMode="auto">
          <a:xfrm>
            <a:off x="4356100" y="3040063"/>
            <a:ext cx="600075" cy="304800"/>
          </a:xfrm>
          <a:prstGeom prst="rect">
            <a:avLst/>
          </a:prstGeom>
          <a:noFill/>
          <a:ln w="12700">
            <a:noFill/>
            <a:miter lim="800000"/>
            <a:headEnd type="none" w="sm" len="sm"/>
            <a:tailEnd type="none" w="sm" len="sm"/>
          </a:ln>
          <a:effectLst/>
        </p:spPr>
        <p:txBody>
          <a:bodyPr wrap="none">
            <a:spAutoFit/>
          </a:bodyPr>
          <a:lstStyle/>
          <a:p>
            <a:r>
              <a:rPr lang="en-US" sz="1400">
                <a:solidFill>
                  <a:srgbClr val="33CC33"/>
                </a:solidFill>
                <a:sym typeface="Wingdings 2" pitchFamily="18" charset="2"/>
              </a:rPr>
              <a:t>  </a:t>
            </a:r>
          </a:p>
        </p:txBody>
      </p:sp>
      <p:pic>
        <p:nvPicPr>
          <p:cNvPr id="3476493" name="Picture 13"/>
          <p:cNvPicPr>
            <a:picLocks noChangeAspect="1" noChangeArrowheads="1"/>
          </p:cNvPicPr>
          <p:nvPr/>
        </p:nvPicPr>
        <p:blipFill>
          <a:blip r:embed="rId3" cstate="print"/>
          <a:srcRect/>
          <a:stretch>
            <a:fillRect/>
          </a:stretch>
        </p:blipFill>
        <p:spPr bwMode="auto">
          <a:xfrm>
            <a:off x="400050" y="976313"/>
            <a:ext cx="4105275" cy="2905125"/>
          </a:xfrm>
          <a:prstGeom prst="rect">
            <a:avLst/>
          </a:prstGeom>
          <a:noFill/>
          <a:ln w="12700">
            <a:noFill/>
            <a:miter lim="800000"/>
            <a:headEnd type="none" w="sm" len="sm"/>
            <a:tailEnd type="none" w="sm" len="sm"/>
          </a:ln>
          <a:effectLst/>
        </p:spPr>
      </p:pic>
      <p:sp>
        <p:nvSpPr>
          <p:cNvPr id="3476494" name="Text Box 14"/>
          <p:cNvSpPr txBox="1">
            <a:spLocks noChangeArrowheads="1"/>
          </p:cNvSpPr>
          <p:nvPr/>
        </p:nvSpPr>
        <p:spPr bwMode="auto">
          <a:xfrm>
            <a:off x="4356100" y="1965325"/>
            <a:ext cx="392113" cy="304800"/>
          </a:xfrm>
          <a:prstGeom prst="rect">
            <a:avLst/>
          </a:prstGeom>
          <a:noFill/>
          <a:ln w="12700">
            <a:noFill/>
            <a:miter lim="800000"/>
            <a:headEnd type="none" w="sm" len="sm"/>
            <a:tailEnd type="none" w="sm" len="sm"/>
          </a:ln>
          <a:effectLst/>
        </p:spPr>
        <p:txBody>
          <a:bodyPr wrap="none">
            <a:spAutoFit/>
          </a:bodyPr>
          <a:lstStyle/>
          <a:p>
            <a:r>
              <a:rPr lang="en-US" sz="1400">
                <a:solidFill>
                  <a:srgbClr val="FF0000"/>
                </a:solidFill>
                <a:sym typeface="Wingdings 2" pitchFamily="18" charset="2"/>
              </a:rPr>
              <a:t> </a:t>
            </a:r>
          </a:p>
        </p:txBody>
      </p:sp>
      <p:sp>
        <p:nvSpPr>
          <p:cNvPr id="3476495" name="Text Box 15"/>
          <p:cNvSpPr txBox="1">
            <a:spLocks noChangeArrowheads="1"/>
          </p:cNvSpPr>
          <p:nvPr/>
        </p:nvSpPr>
        <p:spPr bwMode="auto">
          <a:xfrm>
            <a:off x="3624263" y="3765550"/>
            <a:ext cx="931862" cy="274638"/>
          </a:xfrm>
          <a:prstGeom prst="rect">
            <a:avLst/>
          </a:prstGeom>
          <a:noFill/>
          <a:ln w="12700">
            <a:noFill/>
            <a:miter lim="800000"/>
            <a:headEnd type="none" w="sm" len="sm"/>
            <a:tailEnd type="none" w="sm" len="sm"/>
          </a:ln>
          <a:effectLst/>
        </p:spPr>
        <p:txBody>
          <a:bodyPr>
            <a:spAutoFit/>
          </a:bodyPr>
          <a:lstStyle/>
          <a:p>
            <a:pPr>
              <a:spcBef>
                <a:spcPct val="50000"/>
              </a:spcBef>
            </a:pPr>
            <a:r>
              <a:rPr lang="en-GB" sz="1200"/>
              <a:t>Run order</a:t>
            </a:r>
            <a:endParaRPr lang="en-US" sz="1200"/>
          </a:p>
        </p:txBody>
      </p:sp>
      <p:sp>
        <p:nvSpPr>
          <p:cNvPr id="3476496" name="Text Box 16"/>
          <p:cNvSpPr txBox="1">
            <a:spLocks noChangeArrowheads="1"/>
          </p:cNvSpPr>
          <p:nvPr/>
        </p:nvSpPr>
        <p:spPr bwMode="auto">
          <a:xfrm>
            <a:off x="336550" y="782638"/>
            <a:ext cx="1849438" cy="304800"/>
          </a:xfrm>
          <a:prstGeom prst="rect">
            <a:avLst/>
          </a:prstGeom>
          <a:noFill/>
          <a:ln w="12700">
            <a:noFill/>
            <a:miter lim="800000"/>
            <a:headEnd type="none" w="sm" len="sm"/>
            <a:tailEnd type="none" w="sm" len="sm"/>
          </a:ln>
          <a:effectLst/>
        </p:spPr>
        <p:txBody>
          <a:bodyPr>
            <a:spAutoFit/>
          </a:bodyPr>
          <a:lstStyle/>
          <a:p>
            <a:pPr>
              <a:spcBef>
                <a:spcPct val="50000"/>
              </a:spcBef>
            </a:pPr>
            <a:r>
              <a:rPr lang="en-GB" sz="1400"/>
              <a:t>Number of red beads</a:t>
            </a:r>
            <a:endParaRPr lang="en-US" sz="1400"/>
          </a:p>
        </p:txBody>
      </p:sp>
      <p:sp>
        <p:nvSpPr>
          <p:cNvPr id="3476497" name="Line 17"/>
          <p:cNvSpPr>
            <a:spLocks noChangeShapeType="1"/>
          </p:cNvSpPr>
          <p:nvPr/>
        </p:nvSpPr>
        <p:spPr bwMode="auto">
          <a:xfrm flipH="1">
            <a:off x="4381500" y="2884488"/>
            <a:ext cx="1423988" cy="7937"/>
          </a:xfrm>
          <a:prstGeom prst="line">
            <a:avLst/>
          </a:prstGeom>
          <a:noFill/>
          <a:ln w="28575">
            <a:solidFill>
              <a:schemeClr val="folHlink"/>
            </a:solidFill>
            <a:round/>
            <a:headEnd type="none" w="sm" len="sm"/>
            <a:tailEnd type="none" w="lg" len="lg"/>
          </a:ln>
          <a:effectLst/>
        </p:spPr>
        <p:txBody>
          <a:bodyPr wrap="none"/>
          <a:lstStyle/>
          <a:p>
            <a:endParaRPr lang="en-US"/>
          </a:p>
        </p:txBody>
      </p:sp>
      <p:sp>
        <p:nvSpPr>
          <p:cNvPr id="3476498" name="AutoShape 18"/>
          <p:cNvSpPr>
            <a:spLocks/>
          </p:cNvSpPr>
          <p:nvPr/>
        </p:nvSpPr>
        <p:spPr bwMode="auto">
          <a:xfrm>
            <a:off x="5889625" y="1157288"/>
            <a:ext cx="307975" cy="1703387"/>
          </a:xfrm>
          <a:prstGeom prst="rightBrace">
            <a:avLst>
              <a:gd name="adj1" fmla="val 46091"/>
              <a:gd name="adj2" fmla="val 50000"/>
            </a:avLst>
          </a:prstGeom>
          <a:noFill/>
          <a:ln w="28575">
            <a:solidFill>
              <a:srgbClr val="FF0000"/>
            </a:solidFill>
            <a:round/>
            <a:headEnd type="none" w="sm" len="sm"/>
            <a:tailEnd type="none" w="sm" len="sm"/>
          </a:ln>
          <a:effectLst/>
        </p:spPr>
        <p:txBody>
          <a:bodyPr wrap="none" anchor="ctr"/>
          <a:lstStyle/>
          <a:p>
            <a:endParaRPr lang="en-US"/>
          </a:p>
        </p:txBody>
      </p:sp>
      <p:sp>
        <p:nvSpPr>
          <p:cNvPr id="3476499" name="Text Box 19"/>
          <p:cNvSpPr txBox="1">
            <a:spLocks noChangeArrowheads="1"/>
          </p:cNvSpPr>
          <p:nvPr/>
        </p:nvSpPr>
        <p:spPr bwMode="auto">
          <a:xfrm>
            <a:off x="6297613" y="3052763"/>
            <a:ext cx="2470150" cy="366712"/>
          </a:xfrm>
          <a:prstGeom prst="rect">
            <a:avLst/>
          </a:prstGeom>
          <a:solidFill>
            <a:srgbClr val="CCFFCC"/>
          </a:solidFill>
          <a:ln w="12700">
            <a:noFill/>
            <a:miter lim="800000"/>
            <a:headEnd type="none" w="sm" len="sm"/>
            <a:tailEnd type="none" w="sm" len="sm"/>
          </a:ln>
          <a:effectLst/>
        </p:spPr>
        <p:txBody>
          <a:bodyPr>
            <a:spAutoFit/>
          </a:bodyPr>
          <a:lstStyle/>
          <a:p>
            <a:r>
              <a:rPr lang="en-GB" b="1"/>
              <a:t>Conforming product</a:t>
            </a:r>
            <a:endParaRPr lang="en-US" b="1"/>
          </a:p>
        </p:txBody>
      </p:sp>
      <p:sp>
        <p:nvSpPr>
          <p:cNvPr id="3476500" name="Text Box 20"/>
          <p:cNvSpPr txBox="1">
            <a:spLocks noChangeArrowheads="1"/>
          </p:cNvSpPr>
          <p:nvPr/>
        </p:nvSpPr>
        <p:spPr bwMode="auto">
          <a:xfrm>
            <a:off x="6489700" y="1690688"/>
            <a:ext cx="2057400" cy="641350"/>
          </a:xfrm>
          <a:prstGeom prst="rect">
            <a:avLst/>
          </a:prstGeom>
          <a:solidFill>
            <a:srgbClr val="FFCCFF"/>
          </a:solidFill>
          <a:ln w="12700">
            <a:noFill/>
            <a:miter lim="800000"/>
            <a:headEnd type="none" w="sm" len="sm"/>
            <a:tailEnd type="none" w="sm" len="sm"/>
          </a:ln>
          <a:effectLst/>
        </p:spPr>
        <p:txBody>
          <a:bodyPr>
            <a:spAutoFit/>
          </a:bodyPr>
          <a:lstStyle/>
          <a:p>
            <a:r>
              <a:rPr lang="en-GB" b="1"/>
              <a:t>Non-conforming product</a:t>
            </a:r>
            <a:endParaRPr lang="en-US" b="1"/>
          </a:p>
        </p:txBody>
      </p:sp>
      <p:sp>
        <p:nvSpPr>
          <p:cNvPr id="3476501" name="AutoShape 21"/>
          <p:cNvSpPr>
            <a:spLocks/>
          </p:cNvSpPr>
          <p:nvPr/>
        </p:nvSpPr>
        <p:spPr bwMode="auto">
          <a:xfrm>
            <a:off x="5889625" y="2924175"/>
            <a:ext cx="307975" cy="638175"/>
          </a:xfrm>
          <a:prstGeom prst="rightBrace">
            <a:avLst>
              <a:gd name="adj1" fmla="val 17268"/>
              <a:gd name="adj2" fmla="val 50000"/>
            </a:avLst>
          </a:prstGeom>
          <a:noFill/>
          <a:ln w="28575">
            <a:solidFill>
              <a:srgbClr val="33CC33"/>
            </a:solidFill>
            <a:round/>
            <a:headEnd type="none" w="sm" len="sm"/>
            <a:tailEnd type="none" w="sm" len="sm"/>
          </a:ln>
          <a:effectLst/>
        </p:spPr>
        <p:txBody>
          <a:bodyPr wrap="none" anchor="ctr"/>
          <a:lstStyle/>
          <a:p>
            <a:endParaRPr lang="en-US"/>
          </a:p>
        </p:txBody>
      </p:sp>
      <p:sp>
        <p:nvSpPr>
          <p:cNvPr id="3476502" name="Rectangle 22"/>
          <p:cNvSpPr>
            <a:spLocks noChangeArrowheads="1"/>
          </p:cNvSpPr>
          <p:nvPr/>
        </p:nvSpPr>
        <p:spPr bwMode="auto">
          <a:xfrm>
            <a:off x="454025" y="4108450"/>
            <a:ext cx="8242300" cy="2220913"/>
          </a:xfrm>
          <a:prstGeom prst="rect">
            <a:avLst/>
          </a:prstGeom>
          <a:noFill/>
          <a:ln w="9525">
            <a:noFill/>
            <a:miter lim="800000"/>
            <a:headEnd/>
            <a:tailEnd/>
          </a:ln>
          <a:effectLst/>
        </p:spPr>
        <p:txBody>
          <a:bodyPr lIns="92075" tIns="46038" rIns="92075" bIns="46038"/>
          <a:lstStyle/>
          <a:p>
            <a:pPr marL="342900" indent="-342900" eaLnBrk="1" hangingPunct="1">
              <a:lnSpc>
                <a:spcPct val="90000"/>
              </a:lnSpc>
              <a:spcAft>
                <a:spcPct val="40000"/>
              </a:spcAft>
              <a:buClr>
                <a:srgbClr val="6333CF"/>
              </a:buClr>
              <a:buFont typeface="Marlett" pitchFamily="2" charset="2"/>
              <a:buChar char="u"/>
            </a:pPr>
            <a:r>
              <a:rPr lang="en-GB" sz="2600"/>
              <a:t>Quality cannot be inspected into a product</a:t>
            </a:r>
          </a:p>
          <a:p>
            <a:pPr marL="342900" indent="-342900" eaLnBrk="1" hangingPunct="1">
              <a:lnSpc>
                <a:spcPct val="90000"/>
              </a:lnSpc>
              <a:spcAft>
                <a:spcPct val="40000"/>
              </a:spcAft>
              <a:buClr>
                <a:srgbClr val="6333CF"/>
              </a:buClr>
              <a:buFont typeface="Marlett" pitchFamily="2" charset="2"/>
              <a:buChar char="u"/>
            </a:pPr>
            <a:r>
              <a:rPr lang="en-GB" sz="2600"/>
              <a:t>Improvement of quality demands action on the system to improve alignment between voices of customer and process</a:t>
            </a:r>
          </a:p>
          <a:p>
            <a:pPr marL="342900" indent="-342900" eaLnBrk="1" hangingPunct="1">
              <a:lnSpc>
                <a:spcPct val="90000"/>
              </a:lnSpc>
              <a:spcAft>
                <a:spcPct val="40000"/>
              </a:spcAft>
              <a:buClr>
                <a:srgbClr val="6333CF"/>
              </a:buClr>
              <a:buFont typeface="Marlett" pitchFamily="2" charset="2"/>
              <a:buChar char="u"/>
            </a:pPr>
            <a:r>
              <a:rPr lang="en-GB" sz="2600"/>
              <a:t>Inspection only ever serves to protect the customer</a:t>
            </a:r>
            <a:endParaRPr lang="en-US" sz="2600"/>
          </a:p>
        </p:txBody>
      </p:sp>
      <p:sp>
        <p:nvSpPr>
          <p:cNvPr id="3476503" name="Text Box 23"/>
          <p:cNvSpPr txBox="1">
            <a:spLocks noChangeArrowheads="1"/>
          </p:cNvSpPr>
          <p:nvPr/>
        </p:nvSpPr>
        <p:spPr bwMode="auto">
          <a:xfrm>
            <a:off x="6807200" y="2501900"/>
            <a:ext cx="1311275" cy="379413"/>
          </a:xfrm>
          <a:prstGeom prst="rect">
            <a:avLst/>
          </a:prstGeom>
          <a:noFill/>
          <a:ln w="12700">
            <a:solidFill>
              <a:schemeClr val="tx1"/>
            </a:solidFill>
            <a:miter lim="800000"/>
            <a:headEnd type="none" w="sm" len="sm"/>
            <a:tailEnd type="none" w="sm" len="sm"/>
          </a:ln>
          <a:effectLst/>
        </p:spPr>
        <p:txBody>
          <a:bodyPr>
            <a:spAutoFit/>
          </a:bodyPr>
          <a:lstStyle/>
          <a:p>
            <a:pPr algn="ctr"/>
            <a:r>
              <a:rPr lang="en-GB"/>
              <a:t>Inspection</a:t>
            </a:r>
            <a:endParaRPr lang="en-US"/>
          </a:p>
        </p:txBody>
      </p:sp>
      <p:sp>
        <p:nvSpPr>
          <p:cNvPr id="3476504" name="Rectangle 24" descr="Wide upward diagonal"/>
          <p:cNvSpPr>
            <a:spLocks noChangeArrowheads="1"/>
          </p:cNvSpPr>
          <p:nvPr/>
        </p:nvSpPr>
        <p:spPr bwMode="auto">
          <a:xfrm>
            <a:off x="317500" y="685800"/>
            <a:ext cx="5556250" cy="3328988"/>
          </a:xfrm>
          <a:prstGeom prst="rect">
            <a:avLst/>
          </a:prstGeom>
          <a:pattFill prst="wdUpDiag">
            <a:fgClr>
              <a:schemeClr val="tx2"/>
            </a:fgClr>
            <a:bgClr>
              <a:srgbClr val="FFFFFF"/>
            </a:bgClr>
          </a:pattFill>
          <a:ln w="12700">
            <a:solidFill>
              <a:schemeClr val="tx1"/>
            </a:solidFill>
            <a:miter lim="800000"/>
            <a:headEnd type="none" w="sm" len="sm"/>
            <a:tailEnd type="none" w="sm" len="sm"/>
          </a:ln>
          <a:effectLst/>
        </p:spPr>
        <p:txBody>
          <a:bodyPr wrap="none" anchor="ctr"/>
          <a:lstStyle/>
          <a:p>
            <a:endParaRPr lang="en-US"/>
          </a:p>
        </p:txBody>
      </p:sp>
      <p:cxnSp>
        <p:nvCxnSpPr>
          <p:cNvPr id="3476505" name="AutoShape 25"/>
          <p:cNvCxnSpPr>
            <a:cxnSpLocks noChangeShapeType="1"/>
            <a:stCxn id="3476503" idx="0"/>
            <a:endCxn id="3476500" idx="2"/>
          </p:cNvCxnSpPr>
          <p:nvPr/>
        </p:nvCxnSpPr>
        <p:spPr bwMode="auto">
          <a:xfrm flipV="1">
            <a:off x="7462838" y="2332038"/>
            <a:ext cx="55562" cy="169862"/>
          </a:xfrm>
          <a:prstGeom prst="straightConnector1">
            <a:avLst/>
          </a:prstGeom>
          <a:noFill/>
          <a:ln w="28575">
            <a:solidFill>
              <a:schemeClr val="tx1"/>
            </a:solidFill>
            <a:round/>
            <a:headEnd type="none" w="sm" len="sm"/>
            <a:tailEnd type="triangle" w="lg" len="lg"/>
          </a:ln>
          <a:effectLst/>
        </p:spPr>
      </p:cxnSp>
      <p:cxnSp>
        <p:nvCxnSpPr>
          <p:cNvPr id="3476506" name="AutoShape 26"/>
          <p:cNvCxnSpPr>
            <a:cxnSpLocks noChangeShapeType="1"/>
            <a:stCxn id="3476503" idx="2"/>
            <a:endCxn id="3476499" idx="0"/>
          </p:cNvCxnSpPr>
          <p:nvPr/>
        </p:nvCxnSpPr>
        <p:spPr bwMode="auto">
          <a:xfrm>
            <a:off x="7462838" y="2881313"/>
            <a:ext cx="69850" cy="171450"/>
          </a:xfrm>
          <a:prstGeom prst="straightConnector1">
            <a:avLst/>
          </a:prstGeom>
          <a:noFill/>
          <a:ln w="28575">
            <a:solidFill>
              <a:schemeClr val="tx1"/>
            </a:solidFill>
            <a:round/>
            <a:headEnd type="none" w="sm" len="sm"/>
            <a:tailEnd type="triangle" w="lg" len="lg"/>
          </a:ln>
          <a:effectLst/>
        </p:spPr>
      </p:cxnSp>
      <p:sp>
        <p:nvSpPr>
          <p:cNvPr id="3476507" name="Text Box 27"/>
          <p:cNvSpPr txBox="1">
            <a:spLocks noChangeArrowheads="1"/>
          </p:cNvSpPr>
          <p:nvPr/>
        </p:nvSpPr>
        <p:spPr bwMode="auto">
          <a:xfrm>
            <a:off x="1825625" y="2052638"/>
            <a:ext cx="2603500" cy="654050"/>
          </a:xfrm>
          <a:prstGeom prst="rect">
            <a:avLst/>
          </a:prstGeom>
          <a:solidFill>
            <a:srgbClr val="FFFFFF"/>
          </a:solidFill>
          <a:ln w="12700">
            <a:solidFill>
              <a:schemeClr val="tx1"/>
            </a:solidFill>
            <a:miter lim="800000"/>
            <a:headEnd type="none" w="sm" len="sm"/>
            <a:tailEnd type="none" w="sm" len="sm"/>
          </a:ln>
          <a:effectLst/>
        </p:spPr>
        <p:txBody>
          <a:bodyPr>
            <a:spAutoFit/>
          </a:bodyPr>
          <a:lstStyle/>
          <a:p>
            <a:pPr algn="ctr"/>
            <a:r>
              <a:rPr lang="en-GB"/>
              <a:t>Voice of Process invisible to inspectors</a:t>
            </a:r>
            <a:endParaRPr lang="en-US"/>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8530" name="Rectangle 2"/>
          <p:cNvSpPr>
            <a:spLocks noGrp="1" noChangeArrowheads="1"/>
          </p:cNvSpPr>
          <p:nvPr>
            <p:ph type="title"/>
          </p:nvPr>
        </p:nvSpPr>
        <p:spPr>
          <a:xfrm>
            <a:off x="457200" y="274638"/>
            <a:ext cx="8686800" cy="563562"/>
          </a:xfrm>
        </p:spPr>
        <p:txBody>
          <a:bodyPr/>
          <a:lstStyle/>
          <a:p>
            <a:r>
              <a:rPr lang="en-GB" sz="2800" dirty="0"/>
              <a:t>Bead Box </a:t>
            </a:r>
            <a:r>
              <a:rPr lang="en-GB" sz="2800" dirty="0" smtClean="0"/>
              <a:t>Lessons Summary</a:t>
            </a:r>
            <a:endParaRPr lang="en-US" sz="2800" dirty="0"/>
          </a:p>
        </p:txBody>
      </p:sp>
      <p:sp>
        <p:nvSpPr>
          <p:cNvPr id="3478531" name="Rectangle 3"/>
          <p:cNvSpPr>
            <a:spLocks noGrp="1" noChangeArrowheads="1"/>
          </p:cNvSpPr>
          <p:nvPr>
            <p:ph type="body" idx="1"/>
          </p:nvPr>
        </p:nvSpPr>
        <p:spPr>
          <a:xfrm>
            <a:off x="454025" y="1000125"/>
            <a:ext cx="8242300" cy="5316538"/>
          </a:xfrm>
        </p:spPr>
        <p:txBody>
          <a:bodyPr/>
          <a:lstStyle/>
          <a:p>
            <a:r>
              <a:rPr lang="en-GB" sz="1800" dirty="0"/>
              <a:t>All processes have </a:t>
            </a:r>
            <a:r>
              <a:rPr lang="en-GB" sz="1800" dirty="0" smtClean="0"/>
              <a:t>Problems/noise</a:t>
            </a:r>
            <a:endParaRPr lang="en-GB" sz="1800" dirty="0"/>
          </a:p>
          <a:p>
            <a:r>
              <a:rPr lang="en-GB" sz="1800" dirty="0"/>
              <a:t>Sometimes we over interpret </a:t>
            </a:r>
            <a:r>
              <a:rPr lang="en-GB" sz="1800" dirty="0" smtClean="0"/>
              <a:t>Problem/noise </a:t>
            </a:r>
            <a:r>
              <a:rPr lang="en-GB" sz="1800" dirty="0"/>
              <a:t>especially to support fondly held beliefs</a:t>
            </a:r>
          </a:p>
          <a:p>
            <a:r>
              <a:rPr lang="en-GB" sz="1800" dirty="0" smtClean="0"/>
              <a:t>Problem/Noise </a:t>
            </a:r>
            <a:r>
              <a:rPr lang="en-GB" sz="1800" dirty="0"/>
              <a:t>varies within natural process-limits</a:t>
            </a:r>
          </a:p>
          <a:p>
            <a:r>
              <a:rPr lang="en-GB" sz="1800" dirty="0" smtClean="0"/>
              <a:t>Problem/Noise </a:t>
            </a:r>
            <a:r>
              <a:rPr lang="en-GB" sz="1800" dirty="0"/>
              <a:t>sometimes means that non-conformance (disappointment) is unsurprising</a:t>
            </a:r>
          </a:p>
          <a:p>
            <a:r>
              <a:rPr lang="en-GB" sz="1800" dirty="0"/>
              <a:t>While there is only </a:t>
            </a:r>
            <a:r>
              <a:rPr lang="en-GB" sz="1800" dirty="0" smtClean="0"/>
              <a:t>Problem/noise </a:t>
            </a:r>
            <a:r>
              <a:rPr lang="en-GB" sz="1800" dirty="0"/>
              <a:t>there is no evidence of process change</a:t>
            </a:r>
          </a:p>
          <a:p>
            <a:r>
              <a:rPr lang="en-GB" sz="1800" dirty="0"/>
              <a:t>Data outside the experience-base is surprising, a signal</a:t>
            </a:r>
          </a:p>
          <a:p>
            <a:r>
              <a:rPr lang="en-GB" sz="1800" dirty="0"/>
              <a:t>Only when a signal is observed is there any evidence that the process has changed</a:t>
            </a:r>
          </a:p>
          <a:p>
            <a:r>
              <a:rPr lang="en-GB" sz="1800" dirty="0"/>
              <a:t>Surprises should lead us to reconsider our existing theories as inadequate</a:t>
            </a:r>
          </a:p>
          <a:p>
            <a:r>
              <a:rPr lang="en-GB" sz="1800" dirty="0"/>
              <a:t>Where there is no surprise, there is no reason for changing our beliefs</a:t>
            </a:r>
          </a:p>
          <a:p>
            <a:r>
              <a:rPr lang="en-GB" sz="1800" dirty="0"/>
              <a:t>Acting on noise as though it were a signal is morally destructive for the workforce</a:t>
            </a:r>
          </a:p>
          <a:p>
            <a:r>
              <a:rPr lang="en-GB" sz="1800" dirty="0"/>
              <a:t>Inspection adds no value for the customer</a:t>
            </a:r>
          </a:p>
          <a:p>
            <a:r>
              <a:rPr lang="en-GB" sz="1800" dirty="0"/>
              <a:t>The alignment of the Voice of the Process with the Voice of the Customer demands action on the process by management</a:t>
            </a:r>
            <a:endParaRPr lang="en-US" sz="1800" dirty="0"/>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1649</Words>
  <Application>Microsoft Office PowerPoint</Application>
  <PresentationFormat>On-screen Show (4:3)</PresentationFormat>
  <Paragraphs>163</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Marlett</vt:lpstr>
      <vt:lpstr>Monotype Sorts</vt:lpstr>
      <vt:lpstr>Wingdings</vt:lpstr>
      <vt:lpstr>Wingdings 2</vt:lpstr>
      <vt:lpstr>Office Theme</vt:lpstr>
      <vt:lpstr>Problem Analysis &amp; Resolution -15 minutes Exercise  </vt:lpstr>
      <vt:lpstr>White Bead Company Vacancies</vt:lpstr>
      <vt:lpstr>Data summary of red beads</vt:lpstr>
      <vt:lpstr>Bead Box Lessons Voice of the Process </vt:lpstr>
      <vt:lpstr>Bead Box Lessons Voice of the Process </vt:lpstr>
      <vt:lpstr>Bead Box Lessons Voice of the Process </vt:lpstr>
      <vt:lpstr>Bead Box Lessons Process Management </vt:lpstr>
      <vt:lpstr>Bead Box Lessons Inspection </vt:lpstr>
      <vt:lpstr>Bead Box Lessons Summary</vt:lpstr>
      <vt:lpstr>PowerPoint Presentation</vt:lpstr>
      <vt:lpstr>Lean and Six Sigma </vt:lpstr>
    </vt:vector>
  </TitlesOfParts>
  <Company>Shell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Narayanan.Satish</dc:creator>
  <cp:lastModifiedBy>CSC</cp:lastModifiedBy>
  <cp:revision>3</cp:revision>
  <dcterms:created xsi:type="dcterms:W3CDTF">2012-04-18T15:25:01Z</dcterms:created>
  <dcterms:modified xsi:type="dcterms:W3CDTF">2021-01-29T11:21:14Z</dcterms:modified>
</cp:coreProperties>
</file>