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9" r:id="rId4"/>
    <p:sldId id="263" r:id="rId5"/>
    <p:sldId id="264" r:id="rId6"/>
    <p:sldId id="265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1" r:id="rId18"/>
    <p:sldId id="275" r:id="rId19"/>
    <p:sldId id="276" r:id="rId20"/>
    <p:sldId id="277" r:id="rId21"/>
    <p:sldId id="278" r:id="rId22"/>
    <p:sldId id="280" r:id="rId23"/>
    <p:sldId id="279" r:id="rId24"/>
    <p:sldId id="281" r:id="rId25"/>
    <p:sldId id="282" r:id="rId26"/>
    <p:sldId id="262" r:id="rId27"/>
    <p:sldId id="283" r:id="rId28"/>
    <p:sldId id="284" r:id="rId29"/>
    <p:sldId id="285" r:id="rId30"/>
    <p:sldId id="286" r:id="rId31"/>
    <p:sldId id="287" r:id="rId32"/>
    <p:sldId id="288" r:id="rId33"/>
    <p:sldId id="258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  <a:srgbClr val="FFFFCC"/>
    <a:srgbClr val="006600"/>
    <a:srgbClr val="FF0000"/>
    <a:srgbClr val="78946C"/>
    <a:srgbClr val="000000"/>
    <a:srgbClr val="ABA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>
                <a:latin typeface="Garamond" pitchFamily="18" charset="0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>
                <a:latin typeface="Garamond" pitchFamily="18" charset="0"/>
              </a:rPr>
              <a:t>2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Times New Roman" charset="0"/>
              </a:rPr>
              <a:t>Origins of the Stakeholder Concept</a:t>
            </a:r>
          </a:p>
          <a:p>
            <a:pPr lvl="1"/>
            <a:r>
              <a:rPr lang="en-US">
                <a:cs typeface="Times New Roman" charset="0"/>
              </a:rPr>
              <a:t>What Is a Stake?</a:t>
            </a:r>
          </a:p>
          <a:p>
            <a:pPr lvl="1"/>
            <a:r>
              <a:rPr lang="en-US">
                <a:cs typeface="Times New Roman" charset="0"/>
              </a:rPr>
              <a:t>What Is a Stakeholder?</a:t>
            </a:r>
          </a:p>
          <a:p>
            <a:r>
              <a:rPr lang="en-US">
                <a:cs typeface="Times New Roman" charset="0"/>
              </a:rPr>
              <a:t>Who Are Business’s Stakeholders?</a:t>
            </a:r>
          </a:p>
          <a:p>
            <a:pPr lvl="1"/>
            <a:r>
              <a:rPr lang="en-US">
                <a:cs typeface="Times New Roman" charset="0"/>
              </a:rPr>
              <a:t>Production, Managerial, and Stakeholder Views</a:t>
            </a:r>
          </a:p>
          <a:p>
            <a:pPr lvl="1"/>
            <a:r>
              <a:rPr lang="en-US">
                <a:cs typeface="Times New Roman" charset="0"/>
              </a:rPr>
              <a:t>Primary and Secondary Stakeholders</a:t>
            </a:r>
          </a:p>
          <a:p>
            <a:pPr lvl="1"/>
            <a:r>
              <a:rPr lang="en-US">
                <a:cs typeface="Times New Roman" charset="0"/>
              </a:rPr>
              <a:t>Care, Strategic, and Environmental Stakeholders</a:t>
            </a:r>
          </a:p>
          <a:p>
            <a:pPr lvl="1"/>
            <a:r>
              <a:rPr lang="en-US">
                <a:cs typeface="Times New Roman" charset="0"/>
              </a:rPr>
              <a:t>A Typology of Stakeholders</a:t>
            </a:r>
          </a:p>
          <a:p>
            <a:r>
              <a:rPr lang="en-US">
                <a:cs typeface="Times New Roman" charset="0"/>
              </a:rPr>
              <a:t>Strategic, Mulitfiduciary, and Synthesis Views</a:t>
            </a:r>
          </a:p>
          <a:p>
            <a:r>
              <a:rPr lang="en-US">
                <a:cs typeface="Times New Roman" charset="0"/>
              </a:rPr>
              <a:t>Three Values of the Stakeholder Model</a:t>
            </a:r>
          </a:p>
          <a:p>
            <a:r>
              <a:rPr lang="en-US">
                <a:cs typeface="Times New Roman" charset="0"/>
              </a:rPr>
              <a:t>Stakeholder Management</a:t>
            </a:r>
          </a:p>
          <a:p>
            <a:pPr lvl="1"/>
            <a:r>
              <a:rPr lang="en-US">
                <a:cs typeface="Times New Roman" charset="0"/>
              </a:rPr>
              <a:t>Who Are Our Stakeholders?</a:t>
            </a:r>
          </a:p>
          <a:p>
            <a:pPr lvl="1"/>
            <a:r>
              <a:rPr lang="en-US">
                <a:cs typeface="Times New Roman" charset="0"/>
              </a:rPr>
              <a:t>What Are Our Stakeholders’ Stakes?</a:t>
            </a:r>
          </a:p>
          <a:p>
            <a:pPr lvl="1"/>
            <a:r>
              <a:rPr lang="en-US">
                <a:cs typeface="Times New Roman" charset="0"/>
              </a:rPr>
              <a:t>What Opportunities and Challenges Do Our Stakeholders Present to Our Firm?</a:t>
            </a:r>
          </a:p>
          <a:p>
            <a:pPr lvl="1"/>
            <a:r>
              <a:rPr lang="en-US">
                <a:cs typeface="Times New Roman" charset="0"/>
              </a:rPr>
              <a:t>What Responsibilities Does Our Firm Have to Its Stakeholders?</a:t>
            </a:r>
          </a:p>
          <a:p>
            <a:pPr lvl="1"/>
            <a:r>
              <a:rPr lang="en-US">
                <a:cs typeface="Times New Roman" charset="0"/>
              </a:rPr>
              <a:t>What Strategies or Actions Should Management Take?</a:t>
            </a:r>
          </a:p>
          <a:p>
            <a:r>
              <a:rPr lang="en-US">
                <a:cs typeface="Times New Roman" charset="0"/>
              </a:rPr>
              <a:t>Effective Stakeholder Management</a:t>
            </a:r>
          </a:p>
          <a:p>
            <a:r>
              <a:rPr lang="en-US">
                <a:cs typeface="Times New Roman" charset="0"/>
              </a:rPr>
              <a:t>Stakeholder Management Capability</a:t>
            </a:r>
          </a:p>
          <a:p>
            <a:r>
              <a:rPr lang="en-US">
                <a:cs typeface="Times New Roman" charset="0"/>
              </a:rPr>
              <a:t>The Stakeholder Corporation</a:t>
            </a:r>
          </a:p>
          <a:p>
            <a:r>
              <a:rPr lang="en-US">
                <a:cs typeface="Times New Roman" charset="0"/>
              </a:rPr>
              <a:t>Summary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752600" y="0"/>
            <a:ext cx="10452100" cy="694690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533400" y="6096000"/>
            <a:ext cx="86106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09600"/>
            <a:ext cx="86106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www.chools.in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324600"/>
            <a:ext cx="1188720" cy="5501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  <p:sndAc>
      <p:stSnd>
        <p:snd r:embed="rId13" name="CHIMES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153400" y="62484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r"/>
            <a:r>
              <a:rPr lang="en-US" sz="1600" b="1">
                <a:solidFill>
                  <a:srgbClr val="000000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676400"/>
            <a:ext cx="7467600" cy="1143000"/>
          </a:xfrm>
          <a:noFill/>
          <a:ln/>
        </p:spPr>
        <p:txBody>
          <a:bodyPr/>
          <a:lstStyle/>
          <a:p>
            <a:pPr algn="l"/>
            <a:r>
              <a:rPr lang="en-US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Stakeholder Approach to Business, Society and Ethics </a:t>
            </a:r>
          </a:p>
        </p:txBody>
      </p:sp>
      <p:sp>
        <p:nvSpPr>
          <p:cNvPr id="4108" name="WordArt 12" descr="Sand"/>
          <p:cNvSpPr>
            <a:spLocks noChangeArrowheads="1" noChangeShapeType="1" noTextEdit="1"/>
          </p:cNvSpPr>
          <p:nvPr/>
        </p:nvSpPr>
        <p:spPr bwMode="auto">
          <a:xfrm rot="5400000">
            <a:off x="663575" y="1470025"/>
            <a:ext cx="87312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/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z="3600"/>
              <a:t>Who Are Business Stakeholders?</a:t>
            </a:r>
          </a:p>
        </p:txBody>
      </p:sp>
      <p:pic>
        <p:nvPicPr>
          <p:cNvPr id="26628" name="Picture 1028"/>
          <p:cNvPicPr>
            <a:picLocks noChangeAspect="1" noChangeArrowheads="1"/>
          </p:cNvPicPr>
          <p:nvPr/>
        </p:nvPicPr>
        <p:blipFill>
          <a:blip r:embed="rId3" cstate="print"/>
          <a:srcRect l="1869" r="1869" b="5661"/>
          <a:stretch>
            <a:fillRect/>
          </a:stretch>
        </p:blipFill>
        <p:spPr bwMode="auto">
          <a:xfrm>
            <a:off x="685800" y="13716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Are Business Stakeholders?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75438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latin typeface="Garamond" pitchFamily="18" charset="0"/>
              </a:rPr>
              <a:t>Primary and Secondary Stakeholders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73138" y="2743200"/>
            <a:ext cx="7789862" cy="3081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latin typeface="Garamond" pitchFamily="18" charset="0"/>
              </a:rPr>
              <a:t>Primary stakeholders</a:t>
            </a:r>
            <a:r>
              <a:rPr lang="en-US" sz="2800">
                <a:latin typeface="Garamond" pitchFamily="18" charset="0"/>
              </a:rPr>
              <a:t> are those stakeholders that have a direct stake in the organization and its success</a:t>
            </a:r>
          </a:p>
          <a:p>
            <a:endParaRPr lang="en-US" sz="2800">
              <a:latin typeface="Garamond" pitchFamily="18" charset="0"/>
            </a:endParaRPr>
          </a:p>
          <a:p>
            <a:pPr>
              <a:buFontTx/>
              <a:buChar char="•"/>
            </a:pPr>
            <a:r>
              <a:rPr lang="en-US" sz="2800" b="1">
                <a:latin typeface="Garamond" pitchFamily="18" charset="0"/>
              </a:rPr>
              <a:t>Secondary stakeholders</a:t>
            </a:r>
            <a:r>
              <a:rPr lang="en-US" sz="2800">
                <a:latin typeface="Garamond" pitchFamily="18" charset="0"/>
              </a:rPr>
              <a:t> are those that have a public or special interest stake in the organization</a:t>
            </a:r>
          </a:p>
          <a:p>
            <a:endParaRPr lang="en-US" sz="2800">
              <a:latin typeface="Garamond" pitchFamily="18" charset="0"/>
            </a:endParaRPr>
          </a:p>
          <a:p>
            <a:endParaRPr lang="en-US" sz="2800">
              <a:latin typeface="Garamond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Are Business Stakeholders?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95313" y="1828800"/>
            <a:ext cx="854868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Garamond" pitchFamily="18" charset="0"/>
              </a:rPr>
              <a:t>Core, Strategic, and Environmental Stakeholders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14400" y="2667000"/>
            <a:ext cx="7788275" cy="3081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>
                <a:latin typeface="Garamond" pitchFamily="18" charset="0"/>
              </a:rPr>
              <a:t> </a:t>
            </a:r>
            <a:r>
              <a:rPr lang="en-US" sz="2800" b="1">
                <a:latin typeface="Garamond" pitchFamily="18" charset="0"/>
              </a:rPr>
              <a:t>Core stakeholders</a:t>
            </a:r>
            <a:r>
              <a:rPr lang="en-US" sz="2800">
                <a:latin typeface="Garamond" pitchFamily="18" charset="0"/>
              </a:rPr>
              <a:t> are essential to the survival of the</a:t>
            </a:r>
          </a:p>
          <a:p>
            <a:r>
              <a:rPr lang="en-US" sz="2800">
                <a:latin typeface="Garamond" pitchFamily="18" charset="0"/>
              </a:rPr>
              <a:t>  firm</a:t>
            </a:r>
          </a:p>
          <a:p>
            <a:pPr>
              <a:buFontTx/>
              <a:buChar char="•"/>
            </a:pPr>
            <a:r>
              <a:rPr lang="en-US" sz="2800" b="1">
                <a:latin typeface="Garamond" pitchFamily="18" charset="0"/>
              </a:rPr>
              <a:t> Strategic stakeholders</a:t>
            </a:r>
            <a:r>
              <a:rPr lang="en-US" sz="2800">
                <a:latin typeface="Garamond" pitchFamily="18" charset="0"/>
              </a:rPr>
              <a:t> are vital to the organization </a:t>
            </a:r>
          </a:p>
          <a:p>
            <a:r>
              <a:rPr lang="en-US" sz="2800">
                <a:latin typeface="Garamond" pitchFamily="18" charset="0"/>
              </a:rPr>
              <a:t>  and the threats and opportunities the organization </a:t>
            </a:r>
          </a:p>
          <a:p>
            <a:r>
              <a:rPr lang="en-US" sz="2800">
                <a:latin typeface="Garamond" pitchFamily="18" charset="0"/>
              </a:rPr>
              <a:t>  faces</a:t>
            </a:r>
          </a:p>
          <a:p>
            <a:pPr>
              <a:buFontTx/>
              <a:buChar char="•"/>
            </a:pPr>
            <a:r>
              <a:rPr lang="en-US" sz="2800" b="1">
                <a:latin typeface="Garamond" pitchFamily="18" charset="0"/>
              </a:rPr>
              <a:t> Environmental stakeholders</a:t>
            </a:r>
            <a:r>
              <a:rPr lang="en-US" sz="2800">
                <a:latin typeface="Garamond" pitchFamily="18" charset="0"/>
              </a:rPr>
              <a:t> are all others in the </a:t>
            </a:r>
          </a:p>
          <a:p>
            <a:r>
              <a:rPr lang="en-US" sz="2800">
                <a:latin typeface="Garamond" pitchFamily="18" charset="0"/>
              </a:rPr>
              <a:t>  organization's environment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/>
              <a:t>Who Are Business Stakeholders?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r>
              <a:rPr lang="en-US" sz="2800" b="1"/>
              <a:t>Legitimacy</a:t>
            </a:r>
            <a:r>
              <a:rPr lang="en-US" sz="2800"/>
              <a:t> refers to the perceived validity of the stakeholder’s claim to a stake</a:t>
            </a:r>
          </a:p>
          <a:p>
            <a:r>
              <a:rPr lang="en-US" sz="2800" b="1"/>
              <a:t>Power </a:t>
            </a:r>
            <a:r>
              <a:rPr lang="en-US" sz="2800"/>
              <a:t>refers to the ability or capacity of a stakeholder to produce an effect</a:t>
            </a:r>
          </a:p>
          <a:p>
            <a:r>
              <a:rPr lang="en-US" sz="2800" b="1"/>
              <a:t>Urgency </a:t>
            </a:r>
            <a:r>
              <a:rPr lang="en-US" sz="2800"/>
              <a:t>refers to the degree to which the stakeholder’s claim demands immediate attention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157288" y="1524000"/>
            <a:ext cx="65659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Garamond" pitchFamily="18" charset="0"/>
              </a:rPr>
              <a:t>Legitimacy, Power, Urgency: </a:t>
            </a:r>
          </a:p>
          <a:p>
            <a:pPr algn="ctr"/>
            <a:r>
              <a:rPr lang="en-US" sz="3200" b="1">
                <a:latin typeface="Garamond" pitchFamily="18" charset="0"/>
              </a:rPr>
              <a:t>A Typology of Stakeholder Attributes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3600"/>
              <a:t>Who Are Business Stakeholders?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7216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756525" y="6243638"/>
            <a:ext cx="523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Garamond" pitchFamily="18" charset="0"/>
              </a:rPr>
              <a:t>3-14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Strategic, Multifiduciary, and Synthesis Views of Stakeholders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Strategic approach</a:t>
            </a:r>
            <a:r>
              <a:rPr lang="en-US" sz="2800"/>
              <a:t> considers stakeholders primarily as factors managers should manage in pursuit of shareholder profits</a:t>
            </a:r>
          </a:p>
          <a:p>
            <a:r>
              <a:rPr lang="en-US" sz="2800" b="1"/>
              <a:t>Multifiduciary approach</a:t>
            </a:r>
            <a:r>
              <a:rPr lang="en-US" sz="2800"/>
              <a:t> considers stakeholders as a group to which management has a </a:t>
            </a:r>
            <a:r>
              <a:rPr lang="en-US" sz="2800" i="1"/>
              <a:t>fiduciary</a:t>
            </a:r>
            <a:r>
              <a:rPr lang="en-US" sz="2800"/>
              <a:t> responsibility </a:t>
            </a:r>
          </a:p>
          <a:p>
            <a:r>
              <a:rPr lang="en-US" sz="2800" b="1"/>
              <a:t>Synthesis approach</a:t>
            </a:r>
            <a:r>
              <a:rPr lang="en-US" sz="2800"/>
              <a:t> considers stakeholders as a group to whom management owes an ethical, but not a fiduciary responsibility</a:t>
            </a:r>
          </a:p>
          <a:p>
            <a:endParaRPr 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Values of the Stakeholder Model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2209800"/>
            <a:ext cx="4114800" cy="3124200"/>
          </a:xfrm>
        </p:spPr>
        <p:txBody>
          <a:bodyPr/>
          <a:lstStyle/>
          <a:p>
            <a:r>
              <a:rPr lang="en-US"/>
              <a:t>Descriptive</a:t>
            </a:r>
          </a:p>
          <a:p>
            <a:r>
              <a:rPr lang="en-US"/>
              <a:t>Instrumental</a:t>
            </a:r>
          </a:p>
          <a:p>
            <a:r>
              <a:rPr lang="en-US"/>
              <a:t>Normative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7772400" cy="1143000"/>
          </a:xfrm>
        </p:spPr>
        <p:txBody>
          <a:bodyPr/>
          <a:lstStyle/>
          <a:p>
            <a:r>
              <a:rPr lang="en-US"/>
              <a:t>Key Questions In Stakeholder Management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800"/>
              <a:t>Who are our </a:t>
            </a:r>
            <a:r>
              <a:rPr lang="en-US" sz="2800" b="1"/>
              <a:t>stakeholders</a:t>
            </a:r>
            <a:r>
              <a:rPr lang="en-US" sz="2800"/>
              <a:t>?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800"/>
              <a:t>What are our stakeholders’ </a:t>
            </a:r>
            <a:r>
              <a:rPr lang="en-US" sz="2800" b="1"/>
              <a:t>stakes</a:t>
            </a:r>
            <a:r>
              <a:rPr lang="en-US" sz="2800"/>
              <a:t>?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800"/>
              <a:t>What </a:t>
            </a:r>
            <a:r>
              <a:rPr lang="en-US" sz="2800" b="1"/>
              <a:t>opportunities and challenges</a:t>
            </a:r>
            <a:r>
              <a:rPr lang="en-US" sz="2800"/>
              <a:t> do the stakes and stakeholders present?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800"/>
              <a:t>What economic, legal, ethical, and philanthropic </a:t>
            </a:r>
            <a:r>
              <a:rPr lang="en-US" sz="2800" b="1"/>
              <a:t>responsibilities</a:t>
            </a:r>
            <a:r>
              <a:rPr lang="en-US" sz="2800" i="1"/>
              <a:t> </a:t>
            </a:r>
            <a:r>
              <a:rPr lang="en-US" sz="2800"/>
              <a:t>does our firm have?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800"/>
              <a:t>What </a:t>
            </a:r>
            <a:r>
              <a:rPr lang="en-US" sz="2800" b="1"/>
              <a:t>strategies or actions</a:t>
            </a:r>
            <a:r>
              <a:rPr lang="en-US" sz="2800" i="1"/>
              <a:t> </a:t>
            </a:r>
            <a:r>
              <a:rPr lang="en-US" sz="2800"/>
              <a:t>should our firm take to best manage stakeholder challenges and opportunities?</a:t>
            </a:r>
          </a:p>
          <a:p>
            <a:pPr marL="533400" indent="-533400">
              <a:lnSpc>
                <a:spcPct val="90000"/>
              </a:lnSpc>
            </a:pPr>
            <a:endParaRPr lang="en-US" sz="28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09600" y="228600"/>
            <a:ext cx="48006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/>
            </a:r>
            <a:br>
              <a:rPr lang="en-US" sz="1400" b="1">
                <a:latin typeface="Arial" charset="0"/>
              </a:rPr>
            </a:br>
            <a:endParaRPr lang="en-US" sz="1400" b="1">
              <a:latin typeface="Arial" charset="0"/>
            </a:endParaRPr>
          </a:p>
        </p:txBody>
      </p:sp>
      <p:pic>
        <p:nvPicPr>
          <p:cNvPr id="16389" name="Picture 5" descr="bs0209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1219200" cy="1157288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Questions In Stakeholder Management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205740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en-US" sz="3600" b="1"/>
              <a:t>Who</a:t>
            </a:r>
            <a:r>
              <a:rPr lang="en-US" sz="3600"/>
              <a:t> are our </a:t>
            </a:r>
            <a:r>
              <a:rPr lang="en-US" sz="3600" b="1" i="1"/>
              <a:t>stakeholders</a:t>
            </a:r>
            <a:r>
              <a:rPr lang="en-US" sz="3600"/>
              <a:t>?</a:t>
            </a:r>
          </a:p>
          <a:p>
            <a:pPr marL="990600" lvl="1" indent="-533400">
              <a:buFontTx/>
              <a:buNone/>
            </a:pPr>
            <a:r>
              <a:rPr lang="en-US"/>
              <a:t>	Management must identify  generic stakeholder groups and specific subgroups</a:t>
            </a:r>
          </a:p>
          <a:p>
            <a:pPr marL="609600" indent="-609600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Key Questions In Stakeholder Management</a:t>
            </a:r>
          </a:p>
        </p:txBody>
      </p:sp>
      <p:pic>
        <p:nvPicPr>
          <p:cNvPr id="35843" name="Picture 1027"/>
          <p:cNvPicPr>
            <a:picLocks noChangeAspect="1" noChangeArrowheads="1"/>
          </p:cNvPicPr>
          <p:nvPr/>
        </p:nvPicPr>
        <p:blipFill>
          <a:blip r:embed="rId3" cstate="print">
            <a:lum bright="-60000" contrast="12000"/>
          </a:blip>
          <a:srcRect l="2777" b="3636"/>
          <a:stretch>
            <a:fillRect/>
          </a:stretch>
        </p:blipFill>
        <p:spPr bwMode="auto">
          <a:xfrm>
            <a:off x="381000" y="19050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9" name="Text Box 1043"/>
          <p:cNvSpPr txBox="1">
            <a:spLocks noChangeArrowheads="1"/>
          </p:cNvSpPr>
          <p:nvPr/>
        </p:nvSpPr>
        <p:spPr bwMode="auto">
          <a:xfrm>
            <a:off x="7924800" y="6248400"/>
            <a:ext cx="523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Garamond" pitchFamily="18" charset="0"/>
              </a:rPr>
              <a:t>3-19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153400" y="62484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r"/>
            <a:r>
              <a:rPr lang="en-US" sz="1600" b="1">
                <a:solidFill>
                  <a:srgbClr val="000000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           Chapter Three Objectives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772400" cy="3048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cs typeface="Times New Roman" charset="0"/>
              </a:rPr>
              <a:t>Define </a:t>
            </a:r>
            <a:r>
              <a:rPr lang="en-US" sz="2800" i="1">
                <a:cs typeface="Times New Roman" charset="0"/>
              </a:rPr>
              <a:t>stake </a:t>
            </a:r>
            <a:r>
              <a:rPr lang="en-US" sz="2800">
                <a:cs typeface="Times New Roman" charset="0"/>
              </a:rPr>
              <a:t>and </a:t>
            </a:r>
            <a:r>
              <a:rPr lang="en-US" sz="2800" i="1">
                <a:cs typeface="Times New Roman" charset="0"/>
              </a:rPr>
              <a:t>stakeholder</a:t>
            </a:r>
            <a:endParaRPr lang="en-US" sz="280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cs typeface="Times New Roman" charset="0"/>
              </a:rPr>
              <a:t>Differentiate between  production, managerial, and stakeholder views of the firm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Times New Roman" charset="0"/>
              </a:rPr>
              <a:t>Discuss three values of the stakeholder model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Times New Roman" charset="0"/>
              </a:rPr>
              <a:t>Consider the concept of stakeholder management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Times New Roman" charset="0"/>
              </a:rPr>
              <a:t>Identify the essence of stakeholder management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Times New Roman" charset="0"/>
              </a:rPr>
              <a:t>Explain stakeholder management capability (SMC)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09600" y="228600"/>
            <a:ext cx="48006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latin typeface="Arial" charset="0"/>
            </a:endParaRPr>
          </a:p>
        </p:txBody>
      </p:sp>
      <p:pic>
        <p:nvPicPr>
          <p:cNvPr id="6151" name="Picture 7" descr="bd04969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85800"/>
            <a:ext cx="1371600" cy="1268413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Questions In Stakeholder Management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FontTx/>
              <a:buNone/>
            </a:pPr>
            <a:r>
              <a:rPr lang="en-US" sz="3600" b="1"/>
              <a:t>What are our stakeholders’ </a:t>
            </a:r>
            <a:r>
              <a:rPr lang="en-US" sz="3600" b="1" i="1"/>
              <a:t>stakes</a:t>
            </a:r>
            <a:r>
              <a:rPr lang="en-US" sz="3600" b="1"/>
              <a:t>?</a:t>
            </a:r>
          </a:p>
          <a:p>
            <a:pPr marL="990600" lvl="1" indent="-533400"/>
            <a:r>
              <a:rPr lang="en-US"/>
              <a:t>Determine the nature/legitimacy of a group’s stakes</a:t>
            </a:r>
          </a:p>
          <a:p>
            <a:pPr marL="990600" lvl="1" indent="-533400"/>
            <a:r>
              <a:rPr lang="en-US"/>
              <a:t>Determine the power of a group’s stakes</a:t>
            </a:r>
          </a:p>
          <a:p>
            <a:pPr marL="990600" lvl="1" indent="-533400"/>
            <a:r>
              <a:rPr lang="en-US"/>
              <a:t>Determine specific groups within generic groups</a:t>
            </a:r>
          </a:p>
          <a:p>
            <a:pPr marL="990600" lvl="1" indent="-533400"/>
            <a:endParaRPr lang="en-US"/>
          </a:p>
          <a:p>
            <a:pPr marL="609600" indent="-609600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Questions In Stakeholder Management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sz="3600" b="1"/>
              <a:t>	What </a:t>
            </a:r>
            <a:r>
              <a:rPr lang="en-US" sz="3600" b="1" i="1"/>
              <a:t>opportunities and challenges</a:t>
            </a:r>
            <a:r>
              <a:rPr lang="en-US" sz="3600" b="1"/>
              <a:t> do stakeholders present?</a:t>
            </a:r>
            <a:r>
              <a:rPr lang="en-US"/>
              <a:t> </a:t>
            </a:r>
          </a:p>
          <a:p>
            <a:pPr marL="990600" lvl="1" indent="-533400"/>
            <a:r>
              <a:rPr lang="en-US"/>
              <a:t>Opportunities are to build good productive working relationships with the stakeholders</a:t>
            </a:r>
          </a:p>
          <a:p>
            <a:pPr marL="990600" lvl="1" indent="-533400"/>
            <a:r>
              <a:rPr lang="en-US"/>
              <a:t>Challenges are representative of how the firm handles the stakeholders </a:t>
            </a:r>
          </a:p>
          <a:p>
            <a:pPr marL="609600" indent="-609600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Questions In Stakeholder Management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 l="3738" r="2803" b="5455"/>
          <a:stretch>
            <a:fillRect/>
          </a:stretch>
        </p:blipFill>
        <p:spPr bwMode="auto">
          <a:xfrm>
            <a:off x="685800" y="19050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z="3200"/>
              <a:t>Key Questions In Stakeholder Management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6200" cy="7620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/>
              <a:t>What economic, legal, ethical, and philanthropic </a:t>
            </a:r>
            <a:r>
              <a:rPr lang="en-US" sz="2400" i="1"/>
              <a:t>responsibilities </a:t>
            </a:r>
            <a:r>
              <a:rPr lang="en-US" sz="2400"/>
              <a:t>does our firm have to its stakeholders?</a:t>
            </a:r>
          </a:p>
          <a:p>
            <a:pPr marL="609600" indent="-609600">
              <a:lnSpc>
                <a:spcPct val="90000"/>
              </a:lnSpc>
            </a:pPr>
            <a:endParaRPr lang="en-US" sz="2400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 rot="-10799166">
            <a:off x="1981200" y="2590800"/>
            <a:ext cx="4878388" cy="3502025"/>
          </a:xfrm>
          <a:custGeom>
            <a:avLst/>
            <a:gdLst>
              <a:gd name="G0" fmla="+- 6185 0 0"/>
              <a:gd name="G1" fmla="+- 21600 0 6185"/>
              <a:gd name="G2" fmla="*/ 6185 1 2"/>
              <a:gd name="G3" fmla="+- 21600 0 G2"/>
              <a:gd name="G4" fmla="+/ 6185 21600 2"/>
              <a:gd name="G5" fmla="+/ G1 0 2"/>
              <a:gd name="G6" fmla="*/ 21600 21600 6185"/>
              <a:gd name="G7" fmla="*/ G6 1 2"/>
              <a:gd name="G8" fmla="+- 21600 0 G7"/>
              <a:gd name="G9" fmla="*/ 21600 1 2"/>
              <a:gd name="G10" fmla="+- 6185 0 G9"/>
              <a:gd name="G11" fmla="?: G10 G8 0"/>
              <a:gd name="G12" fmla="?: G10 G7 21600"/>
              <a:gd name="T0" fmla="*/ 18507 w 21600"/>
              <a:gd name="T1" fmla="*/ 10800 h 21600"/>
              <a:gd name="T2" fmla="*/ 10800 w 21600"/>
              <a:gd name="T3" fmla="*/ 21600 h 21600"/>
              <a:gd name="T4" fmla="*/ 3093 w 21600"/>
              <a:gd name="T5" fmla="*/ 10800 h 21600"/>
              <a:gd name="T6" fmla="*/ 10800 w 21600"/>
              <a:gd name="T7" fmla="*/ 0 h 21600"/>
              <a:gd name="T8" fmla="*/ 4893 w 21600"/>
              <a:gd name="T9" fmla="*/ 4893 h 21600"/>
              <a:gd name="T10" fmla="*/ 16707 w 21600"/>
              <a:gd name="T11" fmla="*/ 1670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185" y="21600"/>
                </a:lnTo>
                <a:lnTo>
                  <a:pt x="1541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DF9083"/>
              </a:gs>
              <a:gs pos="100000">
                <a:srgbClr val="DF9083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F9083"/>
            </a:extrusionClr>
          </a:sp3d>
        </p:spPr>
        <p:txBody>
          <a:bodyPr rot="10800000" lIns="0" tIns="0" rIns="0" bIns="0" anchor="ctr">
            <a:flatTx/>
          </a:bodyPr>
          <a:lstStyle/>
          <a:p>
            <a:pPr algn="ctr"/>
            <a:r>
              <a:rPr lang="en-US" sz="1800">
                <a:solidFill>
                  <a:srgbClr val="D8ED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Philanthropic Responsibilities</a:t>
            </a:r>
            <a:br>
              <a:rPr lang="en-US" sz="1800">
                <a:solidFill>
                  <a:srgbClr val="D8ED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800" i="1">
                <a:solidFill>
                  <a:srgbClr val="D8ED13"/>
                </a:solidFill>
                <a:latin typeface="Arial" charset="0"/>
              </a:rPr>
              <a:t>Be a good corporate citizen.</a:t>
            </a:r>
          </a:p>
          <a:p>
            <a:pPr algn="ctr"/>
            <a:endParaRPr lang="en-US" sz="1800" i="1">
              <a:solidFill>
                <a:srgbClr val="D8ED13"/>
              </a:solidFill>
              <a:latin typeface="Arial" charset="0"/>
            </a:endParaRPr>
          </a:p>
          <a:p>
            <a:pPr algn="ctr"/>
            <a:r>
              <a:rPr lang="en-US" sz="1800">
                <a:solidFill>
                  <a:srgbClr val="D8ED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Ethical Responsibilities</a:t>
            </a:r>
            <a:br>
              <a:rPr lang="en-US" sz="1800">
                <a:solidFill>
                  <a:srgbClr val="D8ED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800" i="1">
                <a:solidFill>
                  <a:srgbClr val="D8ED13"/>
                </a:solidFill>
                <a:latin typeface="Arial" charset="0"/>
              </a:rPr>
              <a:t>Be ethical.</a:t>
            </a:r>
          </a:p>
          <a:p>
            <a:pPr algn="ctr"/>
            <a:endParaRPr lang="en-US" sz="1800" i="1">
              <a:solidFill>
                <a:srgbClr val="D8ED13"/>
              </a:solidFill>
              <a:latin typeface="Arial" charset="0"/>
            </a:endParaRPr>
          </a:p>
          <a:p>
            <a:pPr algn="ctr"/>
            <a:r>
              <a:rPr lang="en-US" sz="1800">
                <a:solidFill>
                  <a:srgbClr val="D8ED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Legal Responsibilities</a:t>
            </a:r>
            <a:br>
              <a:rPr lang="en-US" sz="1800">
                <a:solidFill>
                  <a:srgbClr val="D8ED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800" i="1">
                <a:solidFill>
                  <a:srgbClr val="D8ED13"/>
                </a:solidFill>
                <a:latin typeface="Arial" charset="0"/>
              </a:rPr>
              <a:t>Obey the law.</a:t>
            </a:r>
          </a:p>
          <a:p>
            <a:pPr algn="ctr"/>
            <a:endParaRPr lang="en-US" sz="1800" i="1">
              <a:solidFill>
                <a:srgbClr val="D8ED13"/>
              </a:solidFill>
              <a:latin typeface="Arial" charset="0"/>
            </a:endParaRPr>
          </a:p>
          <a:p>
            <a:pPr algn="ctr"/>
            <a:r>
              <a:rPr lang="en-US" sz="1800">
                <a:solidFill>
                  <a:srgbClr val="D8ED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Economic Responsibilities</a:t>
            </a:r>
            <a:br>
              <a:rPr lang="en-US" sz="1800">
                <a:solidFill>
                  <a:srgbClr val="D8ED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800" i="1">
                <a:solidFill>
                  <a:srgbClr val="D8ED13"/>
                </a:solidFill>
                <a:latin typeface="Arial" charset="0"/>
              </a:rPr>
              <a:t>Be profitable.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304800"/>
          </a:xfrm>
        </p:spPr>
        <p:txBody>
          <a:bodyPr/>
          <a:lstStyle/>
          <a:p>
            <a:r>
              <a:rPr lang="en-US" sz="3200"/>
              <a:t>Key Questions In Stakeholder Management</a:t>
            </a:r>
          </a:p>
        </p:txBody>
      </p:sp>
      <p:graphicFrame>
        <p:nvGraphicFramePr>
          <p:cNvPr id="41031" name="Group 71"/>
          <p:cNvGraphicFramePr>
            <a:graphicFrameLocks noGrp="1"/>
          </p:cNvGraphicFramePr>
          <p:nvPr/>
        </p:nvGraphicFramePr>
        <p:xfrm>
          <a:off x="685800" y="1600200"/>
          <a:ext cx="8077200" cy="44196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Stakeholders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Economic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Legal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Ethical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Philanthropic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Owners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Customers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Employees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Community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Public at large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Social Activists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020" name="Text Box 60"/>
          <p:cNvSpPr txBox="1">
            <a:spLocks noChangeArrowheads="1"/>
          </p:cNvSpPr>
          <p:nvPr/>
        </p:nvSpPr>
        <p:spPr bwMode="auto">
          <a:xfrm>
            <a:off x="2667000" y="1143000"/>
            <a:ext cx="4238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Stakeholder/Responsibility Matrix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Questions In Stakeholder Management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	What </a:t>
            </a:r>
            <a:r>
              <a:rPr lang="en-US" b="1" i="1"/>
              <a:t>strategies or actions </a:t>
            </a:r>
            <a:r>
              <a:rPr lang="en-US" b="1"/>
              <a:t>should our firm take to best manage stakeholder challenges and opportunities?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Should we deal </a:t>
            </a:r>
            <a:r>
              <a:rPr lang="en-US" sz="2400" i="1"/>
              <a:t>directly</a:t>
            </a:r>
            <a:r>
              <a:rPr lang="en-US" sz="2400"/>
              <a:t> or </a:t>
            </a:r>
            <a:r>
              <a:rPr lang="en-US" sz="2400" i="1"/>
              <a:t>indirectly </a:t>
            </a:r>
            <a:r>
              <a:rPr lang="en-US" sz="2400"/>
              <a:t>with stakeholders?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Should we take the </a:t>
            </a:r>
            <a:r>
              <a:rPr lang="en-US" sz="2400" i="1"/>
              <a:t>offense</a:t>
            </a:r>
            <a:r>
              <a:rPr lang="en-US" sz="2400"/>
              <a:t> or the </a:t>
            </a:r>
            <a:r>
              <a:rPr lang="en-US" sz="2400" i="1"/>
              <a:t>defens</a:t>
            </a:r>
            <a:r>
              <a:rPr lang="en-US" sz="2400"/>
              <a:t>e in dealing with stakeholders?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Should we </a:t>
            </a:r>
            <a:r>
              <a:rPr lang="en-US" sz="2400" i="1"/>
              <a:t>accommodate, negotiate, manipulate</a:t>
            </a:r>
            <a:r>
              <a:rPr lang="en-US" sz="2400"/>
              <a:t> or </a:t>
            </a:r>
            <a:r>
              <a:rPr lang="en-US" sz="2400" i="1"/>
              <a:t>resist </a:t>
            </a:r>
            <a:r>
              <a:rPr lang="en-US" sz="2400"/>
              <a:t>stakeholder overtures?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Should we employ a </a:t>
            </a:r>
            <a:r>
              <a:rPr lang="en-US" sz="2400" i="1"/>
              <a:t>combination of the above</a:t>
            </a:r>
            <a:r>
              <a:rPr lang="en-US" sz="2400"/>
              <a:t> strategies or pursue a </a:t>
            </a:r>
            <a:r>
              <a:rPr lang="en-US" sz="2400" i="1"/>
              <a:t>singular course</a:t>
            </a:r>
            <a:r>
              <a:rPr lang="en-US" sz="2400"/>
              <a:t> of action?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304800"/>
          </a:xfrm>
        </p:spPr>
        <p:txBody>
          <a:bodyPr/>
          <a:lstStyle/>
          <a:p>
            <a:r>
              <a:rPr lang="en-US" sz="3200"/>
              <a:t>Key Questions In Stakeholder Management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09600" y="228600"/>
            <a:ext cx="48006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latin typeface="Arial" charset="0"/>
            </a:endParaRPr>
          </a:p>
        </p:txBody>
      </p:sp>
      <p:grpSp>
        <p:nvGrpSpPr>
          <p:cNvPr id="18459" name="Group 27"/>
          <p:cNvGrpSpPr>
            <a:grpSpLocks/>
          </p:cNvGrpSpPr>
          <p:nvPr/>
        </p:nvGrpSpPr>
        <p:grpSpPr bwMode="auto">
          <a:xfrm>
            <a:off x="762000" y="1828800"/>
            <a:ext cx="7620000" cy="4191000"/>
            <a:chOff x="480" y="960"/>
            <a:chExt cx="4800" cy="2832"/>
          </a:xfrm>
        </p:grpSpPr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1824" y="1488"/>
              <a:ext cx="3456" cy="230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58" name="Group 26"/>
            <p:cNvGrpSpPr>
              <a:grpSpLocks/>
            </p:cNvGrpSpPr>
            <p:nvPr/>
          </p:nvGrpSpPr>
          <p:grpSpPr bwMode="auto">
            <a:xfrm>
              <a:off x="480" y="960"/>
              <a:ext cx="4715" cy="2736"/>
              <a:chOff x="480" y="960"/>
              <a:chExt cx="4715" cy="2736"/>
            </a:xfrm>
          </p:grpSpPr>
          <p:grpSp>
            <p:nvGrpSpPr>
              <p:cNvPr id="18453" name="Group 21"/>
              <p:cNvGrpSpPr>
                <a:grpSpLocks/>
              </p:cNvGrpSpPr>
              <p:nvPr/>
            </p:nvGrpSpPr>
            <p:grpSpPr bwMode="auto">
              <a:xfrm>
                <a:off x="480" y="960"/>
                <a:ext cx="4715" cy="2736"/>
                <a:chOff x="480" y="960"/>
                <a:chExt cx="4715" cy="2736"/>
              </a:xfrm>
            </p:grpSpPr>
            <p:grpSp>
              <p:nvGrpSpPr>
                <p:cNvPr id="18448" name="Group 16"/>
                <p:cNvGrpSpPr>
                  <a:grpSpLocks/>
                </p:cNvGrpSpPr>
                <p:nvPr/>
              </p:nvGrpSpPr>
              <p:grpSpPr bwMode="auto">
                <a:xfrm>
                  <a:off x="480" y="1392"/>
                  <a:ext cx="4715" cy="2304"/>
                  <a:chOff x="528" y="1152"/>
                  <a:chExt cx="4715" cy="2304"/>
                </a:xfrm>
              </p:grpSpPr>
              <p:grpSp>
                <p:nvGrpSpPr>
                  <p:cNvPr id="1844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776" y="1152"/>
                    <a:ext cx="3467" cy="2304"/>
                    <a:chOff x="1200" y="1152"/>
                    <a:chExt cx="3467" cy="2304"/>
                  </a:xfrm>
                </p:grpSpPr>
                <p:sp>
                  <p:nvSpPr>
                    <p:cNvPr id="18437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1739" cy="1152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 anchorCtr="1"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800"/>
                        <a:t>Stakeholder Type 4</a:t>
                      </a:r>
                      <a:br>
                        <a:rPr lang="en-US" sz="1800"/>
                      </a:br>
                      <a:r>
                        <a:rPr lang="en-US" sz="1800" i="1"/>
                        <a:t>Mixed Blessing</a:t>
                      </a:r>
                    </a:p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800"/>
                        <a:t>Strategy:</a:t>
                      </a:r>
                      <a:br>
                        <a:rPr lang="en-US" sz="1800"/>
                      </a:br>
                      <a:r>
                        <a:rPr lang="en-US" sz="1800" i="1"/>
                        <a:t>Collaborate</a:t>
                      </a:r>
                    </a:p>
                  </p:txBody>
                </p:sp>
                <p:sp>
                  <p:nvSpPr>
                    <p:cNvPr id="18441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00" y="2304"/>
                      <a:ext cx="1739" cy="1152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 anchorCtr="1"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800"/>
                        <a:t>Stakeholder Type 3</a:t>
                      </a:r>
                      <a:br>
                        <a:rPr lang="en-US" sz="1800"/>
                      </a:br>
                      <a:r>
                        <a:rPr lang="en-US" sz="1800" i="1"/>
                        <a:t>Nonsupportive</a:t>
                      </a:r>
                    </a:p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800"/>
                        <a:t>Strategy:</a:t>
                      </a:r>
                      <a:br>
                        <a:rPr lang="en-US" sz="1800"/>
                      </a:br>
                      <a:r>
                        <a:rPr lang="en-US" sz="1800" i="1"/>
                        <a:t>Defend</a:t>
                      </a:r>
                    </a:p>
                  </p:txBody>
                </p:sp>
                <p:sp>
                  <p:nvSpPr>
                    <p:cNvPr id="18442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28" y="1152"/>
                      <a:ext cx="1739" cy="1152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 anchorCtr="1"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800"/>
                        <a:t>Stakeholder Type 1</a:t>
                      </a:r>
                      <a:br>
                        <a:rPr lang="en-US" sz="1800"/>
                      </a:br>
                      <a:r>
                        <a:rPr lang="en-US" sz="1800" i="1"/>
                        <a:t>Supportive</a:t>
                      </a:r>
                    </a:p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800"/>
                        <a:t>Strategy:</a:t>
                      </a:r>
                      <a:br>
                        <a:rPr lang="en-US" sz="1800"/>
                      </a:br>
                      <a:r>
                        <a:rPr lang="en-US" sz="1800" i="1"/>
                        <a:t>Involve</a:t>
                      </a:r>
                    </a:p>
                  </p:txBody>
                </p:sp>
                <p:sp>
                  <p:nvSpPr>
                    <p:cNvPr id="18443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28" y="2304"/>
                      <a:ext cx="1739" cy="1152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 anchorCtr="1"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800"/>
                        <a:t>Stakeholder Type 2</a:t>
                      </a:r>
                      <a:br>
                        <a:rPr lang="en-US" sz="1800"/>
                      </a:br>
                      <a:r>
                        <a:rPr lang="en-US" sz="1800" i="1"/>
                        <a:t>Marginal</a:t>
                      </a:r>
                    </a:p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800"/>
                        <a:t>Strategy:</a:t>
                      </a:r>
                      <a:br>
                        <a:rPr lang="en-US" sz="1800"/>
                      </a:br>
                      <a:r>
                        <a:rPr lang="en-US" sz="1800" i="1"/>
                        <a:t>Monitor</a:t>
                      </a:r>
                    </a:p>
                  </p:txBody>
                </p:sp>
              </p:grpSp>
              <p:sp>
                <p:nvSpPr>
                  <p:cNvPr id="18445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" y="1536"/>
                    <a:ext cx="1056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r">
                      <a:spcBef>
                        <a:spcPct val="50000"/>
                      </a:spcBef>
                    </a:pPr>
                    <a:r>
                      <a:rPr lang="en-US" sz="1800"/>
                      <a:t>High</a:t>
                    </a:r>
                  </a:p>
                </p:txBody>
              </p:sp>
              <p:sp>
                <p:nvSpPr>
                  <p:cNvPr id="18446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" y="2736"/>
                    <a:ext cx="1056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r">
                      <a:spcBef>
                        <a:spcPct val="50000"/>
                      </a:spcBef>
                    </a:pPr>
                    <a:r>
                      <a:rPr lang="en-US" sz="1800"/>
                      <a:t>Low</a:t>
                    </a:r>
                  </a:p>
                </p:txBody>
              </p:sp>
              <p:sp>
                <p:nvSpPr>
                  <p:cNvPr id="18447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" y="1920"/>
                    <a:ext cx="1248" cy="805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/>
                      <a:t>Stakeholder’s</a:t>
                    </a:r>
                    <a:br>
                      <a:rPr lang="en-US" sz="1800"/>
                    </a:br>
                    <a:r>
                      <a:rPr lang="en-US" sz="1800"/>
                      <a:t>Potential for</a:t>
                    </a:r>
                    <a:br>
                      <a:rPr lang="en-US" sz="1800"/>
                    </a:br>
                    <a:r>
                      <a:rPr lang="en-US" sz="1800"/>
                      <a:t>Cooperation</a:t>
                    </a:r>
                    <a:br>
                      <a:rPr lang="en-US" sz="1800"/>
                    </a:br>
                    <a:r>
                      <a:rPr lang="en-US" sz="1800"/>
                      <a:t>With Organization</a:t>
                    </a:r>
                  </a:p>
                </p:txBody>
              </p:sp>
            </p:grpSp>
            <p:sp>
              <p:nvSpPr>
                <p:cNvPr id="1844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160" y="1152"/>
                  <a:ext cx="768" cy="24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800"/>
                    <a:t>High</a:t>
                  </a:r>
                </a:p>
              </p:txBody>
            </p:sp>
            <p:sp>
              <p:nvSpPr>
                <p:cNvPr id="184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936" y="1152"/>
                  <a:ext cx="768" cy="24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800"/>
                    <a:t>Low</a:t>
                  </a:r>
                </a:p>
              </p:txBody>
            </p:sp>
            <p:sp>
              <p:nvSpPr>
                <p:cNvPr id="1845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824" y="960"/>
                  <a:ext cx="3072" cy="24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800"/>
                    <a:t>Stakeholder’s Potential for Threat to Organization</a:t>
                  </a:r>
                </a:p>
              </p:txBody>
            </p:sp>
          </p:grpSp>
          <p:sp>
            <p:nvSpPr>
              <p:cNvPr id="18454" name="Oval 22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288" cy="2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5" name="Rectangle 23"/>
              <p:cNvSpPr>
                <a:spLocks noChangeArrowheads="1"/>
              </p:cNvSpPr>
              <p:nvPr/>
            </p:nvSpPr>
            <p:spPr bwMode="auto">
              <a:xfrm>
                <a:off x="3120" y="2208"/>
                <a:ext cx="240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/>
                  <a:t>?</a:t>
                </a:r>
              </a:p>
            </p:txBody>
          </p:sp>
          <p:sp>
            <p:nvSpPr>
              <p:cNvPr id="18456" name="Line 24"/>
              <p:cNvSpPr>
                <a:spLocks noChangeShapeType="1"/>
              </p:cNvSpPr>
              <p:nvPr/>
            </p:nvSpPr>
            <p:spPr bwMode="auto">
              <a:xfrm>
                <a:off x="3216" y="2448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Line 25"/>
              <p:cNvSpPr>
                <a:spLocks noChangeShapeType="1"/>
              </p:cNvSpPr>
              <p:nvPr/>
            </p:nvSpPr>
            <p:spPr bwMode="auto">
              <a:xfrm>
                <a:off x="3360" y="2304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4327525" y="1274763"/>
            <a:ext cx="2800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Types of Stakeholders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/>
              <a:t>Effective Stakeholder Management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09600" y="1371600"/>
            <a:ext cx="8229600" cy="457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SzPct val="100000"/>
            </a:pPr>
            <a:r>
              <a:rPr lang="en-US" sz="2800">
                <a:latin typeface="Garamond" pitchFamily="18" charset="0"/>
              </a:rPr>
              <a:t>Careful assessment of the </a:t>
            </a:r>
            <a:r>
              <a:rPr lang="en-US" sz="2800" b="1">
                <a:latin typeface="Garamond" pitchFamily="18" charset="0"/>
              </a:rPr>
              <a:t>five core</a:t>
            </a:r>
            <a:r>
              <a:rPr lang="en-US" sz="2800">
                <a:latin typeface="Garamond" pitchFamily="18" charset="0"/>
              </a:rPr>
              <a:t> questions:</a:t>
            </a:r>
          </a:p>
          <a:p>
            <a:pPr marL="457200" indent="-457200">
              <a:spcBef>
                <a:spcPct val="50000"/>
              </a:spcBef>
              <a:buSzPct val="100000"/>
              <a:buFontTx/>
              <a:buChar char="•"/>
            </a:pPr>
            <a:r>
              <a:rPr lang="en-US" sz="2800" i="1">
                <a:latin typeface="Garamond" pitchFamily="18" charset="0"/>
              </a:rPr>
              <a:t>Who</a:t>
            </a:r>
            <a:r>
              <a:rPr lang="en-US" sz="2800">
                <a:latin typeface="Garamond" pitchFamily="18" charset="0"/>
              </a:rPr>
              <a:t> are our stakeholders?</a:t>
            </a:r>
          </a:p>
          <a:p>
            <a:pPr marL="457200" indent="-457200">
              <a:spcBef>
                <a:spcPct val="50000"/>
              </a:spcBef>
              <a:buSzPct val="100000"/>
              <a:buFontTx/>
              <a:buChar char="•"/>
            </a:pPr>
            <a:r>
              <a:rPr lang="en-US" sz="2800">
                <a:latin typeface="Garamond" pitchFamily="18" charset="0"/>
              </a:rPr>
              <a:t>What are our stakeholders’ </a:t>
            </a:r>
            <a:r>
              <a:rPr lang="en-US" sz="2800" i="1">
                <a:latin typeface="Garamond" pitchFamily="18" charset="0"/>
              </a:rPr>
              <a:t>stakes</a:t>
            </a:r>
            <a:r>
              <a:rPr lang="en-US" sz="2800">
                <a:latin typeface="Garamond" pitchFamily="18" charset="0"/>
              </a:rPr>
              <a:t>?</a:t>
            </a:r>
          </a:p>
          <a:p>
            <a:pPr marL="457200" indent="-457200">
              <a:spcBef>
                <a:spcPct val="50000"/>
              </a:spcBef>
              <a:buSzPct val="100000"/>
              <a:buFontTx/>
              <a:buChar char="•"/>
            </a:pPr>
            <a:r>
              <a:rPr lang="en-US" sz="2800">
                <a:latin typeface="Garamond" pitchFamily="18" charset="0"/>
              </a:rPr>
              <a:t>What </a:t>
            </a:r>
            <a:r>
              <a:rPr lang="en-US" sz="2800" i="1">
                <a:latin typeface="Garamond" pitchFamily="18" charset="0"/>
              </a:rPr>
              <a:t>opportunities and challenges</a:t>
            </a:r>
            <a:r>
              <a:rPr lang="en-US" sz="2800">
                <a:latin typeface="Garamond" pitchFamily="18" charset="0"/>
              </a:rPr>
              <a:t> do stakeholders present? </a:t>
            </a:r>
          </a:p>
          <a:p>
            <a:pPr marL="457200" indent="-457200">
              <a:spcBef>
                <a:spcPct val="50000"/>
              </a:spcBef>
              <a:buSzPct val="100000"/>
              <a:buFontTx/>
              <a:buChar char="•"/>
            </a:pPr>
            <a:r>
              <a:rPr lang="en-US" sz="2800">
                <a:latin typeface="Garamond" pitchFamily="18" charset="0"/>
              </a:rPr>
              <a:t>What economic, legal, ethical, and philanthropic </a:t>
            </a:r>
            <a:r>
              <a:rPr lang="en-US" sz="2800" i="1">
                <a:latin typeface="Garamond" pitchFamily="18" charset="0"/>
              </a:rPr>
              <a:t>responsibilities </a:t>
            </a:r>
            <a:r>
              <a:rPr lang="en-US" sz="2800">
                <a:latin typeface="Garamond" pitchFamily="18" charset="0"/>
              </a:rPr>
              <a:t>does our firm have?</a:t>
            </a:r>
          </a:p>
          <a:p>
            <a:pPr marL="457200" indent="-457200">
              <a:spcBef>
                <a:spcPct val="50000"/>
              </a:spcBef>
              <a:buSzPct val="100000"/>
              <a:buFontTx/>
              <a:buChar char="•"/>
            </a:pPr>
            <a:r>
              <a:rPr lang="en-US" sz="2800">
                <a:latin typeface="Garamond" pitchFamily="18" charset="0"/>
              </a:rPr>
              <a:t>What </a:t>
            </a:r>
            <a:r>
              <a:rPr lang="en-US" sz="2800" i="1">
                <a:latin typeface="Garamond" pitchFamily="18" charset="0"/>
              </a:rPr>
              <a:t>strategies or actions </a:t>
            </a:r>
            <a:r>
              <a:rPr lang="en-US" sz="2800">
                <a:latin typeface="Garamond" pitchFamily="18" charset="0"/>
              </a:rPr>
              <a:t>should our firm take to best manage stakeholder challenges and opportunities?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Stakeholder Management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b="1"/>
              <a:t>Stakeholder Management Capability</a:t>
            </a:r>
          </a:p>
          <a:p>
            <a:pPr algn="ctr">
              <a:buFontTx/>
              <a:buNone/>
            </a:pPr>
            <a:endParaRPr lang="en-US" sz="3600" b="1"/>
          </a:p>
          <a:p>
            <a:r>
              <a:rPr lang="en-US"/>
              <a:t>Rational level</a:t>
            </a:r>
          </a:p>
          <a:p>
            <a:r>
              <a:rPr lang="en-US"/>
              <a:t>Process level</a:t>
            </a:r>
          </a:p>
          <a:p>
            <a:r>
              <a:rPr lang="en-US"/>
              <a:t>Transaction level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Stakeholder Management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b="1"/>
              <a:t>Stakeholder Corporation</a:t>
            </a:r>
          </a:p>
          <a:p>
            <a:pPr algn="ctr">
              <a:buFontTx/>
              <a:buNone/>
            </a:pPr>
            <a:endParaRPr lang="en-US" sz="3600" b="1"/>
          </a:p>
          <a:p>
            <a:r>
              <a:rPr lang="en-US"/>
              <a:t>Stakeholder inclusiveness</a:t>
            </a:r>
          </a:p>
          <a:p>
            <a:r>
              <a:rPr lang="en-US"/>
              <a:t>Stakeholder symbiosis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Chapter Three Outline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cs typeface="Times New Roman" charset="0"/>
              </a:rPr>
              <a:t>Origins of the Stakeholder Concept</a:t>
            </a:r>
          </a:p>
          <a:p>
            <a:r>
              <a:rPr lang="en-US" sz="2400">
                <a:cs typeface="Times New Roman" charset="0"/>
              </a:rPr>
              <a:t>Who Are Business’s Stakeholders?</a:t>
            </a:r>
          </a:p>
          <a:p>
            <a:r>
              <a:rPr lang="en-US" sz="2400">
                <a:cs typeface="Times New Roman" charset="0"/>
              </a:rPr>
              <a:t>Strategic, Multifiduciary, and Synthesis Views</a:t>
            </a:r>
          </a:p>
          <a:p>
            <a:r>
              <a:rPr lang="en-US" sz="2400">
                <a:cs typeface="Times New Roman" charset="0"/>
              </a:rPr>
              <a:t>Three Values of the Stakeholder Model</a:t>
            </a:r>
          </a:p>
          <a:p>
            <a:r>
              <a:rPr lang="en-US" sz="2400">
                <a:cs typeface="Times New Roman" charset="0"/>
              </a:rPr>
              <a:t>Key Questions of Stakeholder Management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Effective Stakeholder Management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Stakeholder Management Capability(SMC)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The Stakeholder Corporation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Stakeholder Power: Four Gates of Engagement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Principles of Stakeholder Management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Summary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09600" y="228600"/>
            <a:ext cx="48006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latin typeface="Arial" charset="0"/>
            </a:endParaRPr>
          </a:p>
        </p:txBody>
      </p:sp>
      <p:pic>
        <p:nvPicPr>
          <p:cNvPr id="13318" name="Picture 6" descr="ED00289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85800"/>
            <a:ext cx="1524000" cy="118745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Stakeholder Power:</a:t>
            </a:r>
            <a:br>
              <a:rPr lang="en-US"/>
            </a:br>
            <a:r>
              <a:rPr lang="en-US"/>
              <a:t>Four Gates of Engagement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2438400"/>
            <a:ext cx="2667000" cy="3048000"/>
          </a:xfrm>
        </p:spPr>
        <p:txBody>
          <a:bodyPr/>
          <a:lstStyle/>
          <a:p>
            <a:r>
              <a:rPr lang="en-US"/>
              <a:t>Awareness</a:t>
            </a:r>
          </a:p>
          <a:p>
            <a:r>
              <a:rPr lang="en-US"/>
              <a:t>Knowledge</a:t>
            </a:r>
          </a:p>
          <a:p>
            <a:r>
              <a:rPr lang="en-US"/>
              <a:t>Admiration</a:t>
            </a:r>
          </a:p>
          <a:p>
            <a:r>
              <a:rPr lang="en-US"/>
              <a:t>Action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Principles of Stakeholder Management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981200"/>
            <a:ext cx="3886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Acknowledge </a:t>
            </a:r>
          </a:p>
          <a:p>
            <a:pPr>
              <a:lnSpc>
                <a:spcPct val="90000"/>
              </a:lnSpc>
            </a:pPr>
            <a:r>
              <a:rPr lang="en-US" sz="2800"/>
              <a:t>Monitor</a:t>
            </a:r>
          </a:p>
          <a:p>
            <a:pPr>
              <a:lnSpc>
                <a:spcPct val="90000"/>
              </a:lnSpc>
            </a:pPr>
            <a:r>
              <a:rPr lang="en-US" sz="2800"/>
              <a:t>Listen</a:t>
            </a:r>
          </a:p>
          <a:p>
            <a:pPr>
              <a:lnSpc>
                <a:spcPct val="90000"/>
              </a:lnSpc>
            </a:pPr>
            <a:r>
              <a:rPr lang="en-US" sz="2800"/>
              <a:t>Communicate</a:t>
            </a:r>
          </a:p>
          <a:p>
            <a:pPr>
              <a:lnSpc>
                <a:spcPct val="90000"/>
              </a:lnSpc>
            </a:pPr>
            <a:r>
              <a:rPr lang="en-US" sz="2800"/>
              <a:t>Adopt</a:t>
            </a:r>
          </a:p>
          <a:p>
            <a:pPr>
              <a:lnSpc>
                <a:spcPct val="90000"/>
              </a:lnSpc>
            </a:pPr>
            <a:r>
              <a:rPr lang="en-US" sz="2800"/>
              <a:t>Recognize</a:t>
            </a:r>
          </a:p>
          <a:p>
            <a:pPr>
              <a:lnSpc>
                <a:spcPct val="90000"/>
              </a:lnSpc>
            </a:pPr>
            <a:r>
              <a:rPr lang="en-US" sz="2800"/>
              <a:t>Work</a:t>
            </a:r>
          </a:p>
          <a:p>
            <a:pPr>
              <a:lnSpc>
                <a:spcPct val="90000"/>
              </a:lnSpc>
            </a:pPr>
            <a:r>
              <a:rPr lang="en-US" sz="2800"/>
              <a:t>Avoid</a:t>
            </a:r>
          </a:p>
          <a:p>
            <a:pPr>
              <a:lnSpc>
                <a:spcPct val="90000"/>
              </a:lnSpc>
            </a:pPr>
            <a:r>
              <a:rPr lang="en-US" sz="2800"/>
              <a:t>Acknowledge conflict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/>
              <a:t>Principles of Stakeholder Management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2753" b="3636"/>
          <a:stretch>
            <a:fillRect/>
          </a:stretch>
        </p:blipFill>
        <p:spPr bwMode="auto">
          <a:xfrm>
            <a:off x="762000" y="19050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153400" y="6248400"/>
            <a:ext cx="538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Garamond" pitchFamily="18" charset="0"/>
              </a:rPr>
              <a:t>3-32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Core Stakeholders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Environmental Stakeholders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Legitimacy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Managerial view of </a:t>
            </a:r>
            <a:br>
              <a:rPr lang="en-US" sz="2400">
                <a:cs typeface="Times New Roman" charset="0"/>
              </a:rPr>
            </a:br>
            <a:r>
              <a:rPr lang="en-US" sz="2400">
                <a:cs typeface="Times New Roman" charset="0"/>
              </a:rPr>
              <a:t>the firm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Power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Principles of stakeholder management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Process level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Production view of </a:t>
            </a:r>
            <a:br>
              <a:rPr lang="en-US" sz="2400">
                <a:cs typeface="Times New Roman" charset="0"/>
              </a:rPr>
            </a:br>
            <a:r>
              <a:rPr lang="en-US" sz="2400">
                <a:cs typeface="Times New Roman" charset="0"/>
              </a:rPr>
              <a:t>the firm</a:t>
            </a:r>
          </a:p>
          <a:p>
            <a:pPr>
              <a:lnSpc>
                <a:spcPct val="90000"/>
              </a:lnSpc>
            </a:pPr>
            <a:endParaRPr lang="en-US" sz="2400">
              <a:cs typeface="Times New Roman" charset="0"/>
            </a:endParaRPr>
          </a:p>
        </p:txBody>
      </p:sp>
      <p:sp>
        <p:nvSpPr>
          <p:cNvPr id="1229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47800"/>
            <a:ext cx="4267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Rational level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Stake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Stakeholder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Stakeholder inclusiveness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Stakeholder management capability (SMC)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Stakeholder symbiosis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Stakeholder view of </a:t>
            </a:r>
            <a:br>
              <a:rPr lang="en-US" sz="2400">
                <a:cs typeface="Times New Roman" charset="0"/>
              </a:rPr>
            </a:br>
            <a:r>
              <a:rPr lang="en-US" sz="2400">
                <a:cs typeface="Times New Roman" charset="0"/>
              </a:rPr>
              <a:t>the firm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Strategic stakeholder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Transactional level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Urgency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12293" name="Rectangle 1029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72400" cy="838200"/>
          </a:xfrm>
          <a:noFill/>
          <a:ln/>
        </p:spPr>
        <p:txBody>
          <a:bodyPr/>
          <a:lstStyle/>
          <a:p>
            <a:r>
              <a:rPr lang="en-US"/>
              <a:t>Selected Key Terms</a:t>
            </a:r>
          </a:p>
        </p:txBody>
      </p:sp>
      <p:sp>
        <p:nvSpPr>
          <p:cNvPr id="12294" name="Rectangle 1030"/>
          <p:cNvSpPr>
            <a:spLocks noChangeArrowheads="1"/>
          </p:cNvSpPr>
          <p:nvPr/>
        </p:nvSpPr>
        <p:spPr bwMode="auto">
          <a:xfrm>
            <a:off x="609600" y="228600"/>
            <a:ext cx="48006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/>
            </a:r>
            <a:br>
              <a:rPr lang="en-US" sz="1400" b="1">
                <a:latin typeface="Arial" charset="0"/>
              </a:rPr>
            </a:br>
            <a:endParaRPr lang="en-US" sz="1400" b="1">
              <a:latin typeface="Arial" charset="0"/>
            </a:endParaRPr>
          </a:p>
        </p:txBody>
      </p:sp>
      <p:pic>
        <p:nvPicPr>
          <p:cNvPr id="12295" name="Picture 1031" descr="bs0088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1146175" cy="8382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Chapter Three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b="1"/>
              <a:t>Stakeholders</a:t>
            </a:r>
          </a:p>
          <a:p>
            <a:pPr>
              <a:buFontTx/>
              <a:buNone/>
            </a:pPr>
            <a:r>
              <a:rPr lang="en-US"/>
              <a:t>	Individuals and groups with a multitude of interests, expectations, and demands as to what business should provide to society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Origins of the Stakeholder Concept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What is a </a:t>
            </a:r>
            <a:r>
              <a:rPr lang="en-US" b="1"/>
              <a:t>stake</a:t>
            </a:r>
            <a:r>
              <a:rPr lang="en-US"/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An interest or a share in an undertaking and can be categorized as: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u="sng"/>
              <a:t>Interest</a:t>
            </a:r>
            <a:r>
              <a:rPr lang="en-US" sz="2400" b="1"/>
              <a:t>		</a:t>
            </a:r>
            <a:r>
              <a:rPr lang="en-US" sz="2400" b="1" u="sng"/>
              <a:t>Right	</a:t>
            </a:r>
            <a:r>
              <a:rPr lang="en-US" sz="2400" b="1"/>
              <a:t>	</a:t>
            </a:r>
            <a:r>
              <a:rPr lang="en-US" sz="2400" b="1" u="sng"/>
              <a:t>Ownership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/>
              <a:t>			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/>
              <a:t>				Legal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1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/>
              <a:t>			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/>
              <a:t>				Moral</a:t>
            </a:r>
            <a:endParaRPr lang="en-US" sz="2400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886200" y="3733800"/>
            <a:ext cx="76200" cy="609600"/>
          </a:xfrm>
          <a:prstGeom prst="down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886200" y="4648200"/>
            <a:ext cx="76200" cy="838200"/>
          </a:xfrm>
          <a:prstGeom prst="down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Origins of the Stakeholder Concept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/>
              <a:t>What is a </a:t>
            </a:r>
            <a:r>
              <a:rPr lang="en-US" sz="3600" b="1"/>
              <a:t>stakeholder</a:t>
            </a:r>
            <a:r>
              <a:rPr lang="en-US" sz="3600"/>
              <a:t>?</a:t>
            </a:r>
          </a:p>
          <a:p>
            <a:pPr lvl="1">
              <a:buFontTx/>
              <a:buNone/>
            </a:pPr>
            <a:endParaRPr lang="en-US"/>
          </a:p>
          <a:p>
            <a:pPr lvl="1" algn="ctr">
              <a:buFontTx/>
              <a:buNone/>
            </a:pPr>
            <a:r>
              <a:rPr lang="en-US" sz="3200"/>
              <a:t>An individual who possesses a stake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/>
              <a:t>Who Are Business Stakeholders?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09600" y="228600"/>
            <a:ext cx="48006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/>
            </a:r>
            <a:br>
              <a:rPr lang="en-US" sz="1400" b="1">
                <a:latin typeface="Arial" charset="0"/>
              </a:rPr>
            </a:br>
            <a:endParaRPr lang="en-US" sz="1400" b="1">
              <a:latin typeface="Arial" charset="0"/>
            </a:endParaRPr>
          </a:p>
        </p:txBody>
      </p:sp>
      <p:grpSp>
        <p:nvGrpSpPr>
          <p:cNvPr id="15398" name="Group 38"/>
          <p:cNvGrpSpPr>
            <a:grpSpLocks/>
          </p:cNvGrpSpPr>
          <p:nvPr/>
        </p:nvGrpSpPr>
        <p:grpSpPr bwMode="auto">
          <a:xfrm>
            <a:off x="1828800" y="1676400"/>
            <a:ext cx="5486400" cy="4191000"/>
            <a:chOff x="1152" y="1056"/>
            <a:chExt cx="3456" cy="2640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2256" y="1920"/>
              <a:ext cx="1248" cy="384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1248" y="1056"/>
              <a:ext cx="1152" cy="384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2304" y="3312"/>
              <a:ext cx="1152" cy="384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3456" y="2784"/>
              <a:ext cx="1152" cy="384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152" y="2784"/>
              <a:ext cx="1152" cy="384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3456" y="1056"/>
              <a:ext cx="1152" cy="384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1440" y="1152"/>
              <a:ext cx="82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Government</a:t>
              </a:r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3600" y="1152"/>
              <a:ext cx="82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Employees</a:t>
              </a:r>
            </a:p>
          </p:txBody>
        </p:sp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2496" y="2016"/>
              <a:ext cx="82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Business</a:t>
              </a:r>
            </a:p>
          </p:txBody>
        </p:sp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1296" y="2880"/>
              <a:ext cx="82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Community</a:t>
              </a:r>
            </a:p>
          </p:txBody>
        </p:sp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2448" y="3408"/>
              <a:ext cx="82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Consumers</a:t>
              </a:r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3600" y="2832"/>
              <a:ext cx="82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Owners</a:t>
              </a:r>
            </a:p>
          </p:txBody>
        </p:sp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>
              <a:off x="2880" y="2544"/>
              <a:ext cx="0" cy="7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V="1">
              <a:off x="2880" y="2304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 flipH="1">
              <a:off x="1728" y="2544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2592" y="2304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1728" y="2544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4032" y="2544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>
              <a:off x="3168" y="2544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 flipV="1">
              <a:off x="3168" y="2304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 flipH="1">
              <a:off x="1824" y="1680"/>
              <a:ext cx="7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 flipV="1">
              <a:off x="1824" y="1440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>
              <a:off x="2544" y="1680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auto">
            <a:xfrm>
              <a:off x="3264" y="1680"/>
              <a:ext cx="7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>
              <a:off x="3264" y="1680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 flipV="1">
              <a:off x="4032" y="1440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609600"/>
          </a:xfrm>
        </p:spPr>
        <p:txBody>
          <a:bodyPr/>
          <a:lstStyle/>
          <a:p>
            <a:r>
              <a:rPr lang="en-US"/>
              <a:t>Who Are Business Stakeholders?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66788" y="1477963"/>
            <a:ext cx="6970712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Garamond" pitchFamily="18" charset="0"/>
              </a:rPr>
              <a:t>Evolution and Development of the </a:t>
            </a:r>
          </a:p>
          <a:p>
            <a:pPr algn="ctr"/>
            <a:r>
              <a:rPr lang="en-US" sz="3600" b="1">
                <a:latin typeface="Garamond" pitchFamily="18" charset="0"/>
              </a:rPr>
              <a:t>Stakeholder Concept</a:t>
            </a:r>
          </a:p>
          <a:p>
            <a:pPr algn="ctr"/>
            <a:r>
              <a:rPr lang="en-US" sz="3600" b="1">
                <a:latin typeface="Garamond" pitchFamily="18" charset="0"/>
              </a:rPr>
              <a:t>Views of the Firm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066800" y="4267200"/>
            <a:ext cx="7391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Production		Managerial		Stakeholder</a:t>
            </a:r>
          </a:p>
          <a:p>
            <a:endParaRPr lang="en-US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2590800" y="4267200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5410200" y="4267200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sz="3600"/>
              <a:t>Who Are Business Stakeholders?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 l="2376" t="5769" r="4997" b="1923"/>
          <a:stretch>
            <a:fillRect/>
          </a:stretch>
        </p:blipFill>
        <p:spPr bwMode="auto">
          <a:xfrm>
            <a:off x="7620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00200" y="1219200"/>
            <a:ext cx="6172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Garamond" pitchFamily="18" charset="0"/>
              </a:rPr>
              <a:t>Production and Managerial Views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www.chools.in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Ethics">
  <a:themeElements>
    <a:clrScheme name="">
      <a:dk1>
        <a:srgbClr val="4518E8"/>
      </a:dk1>
      <a:lt1>
        <a:srgbClr val="F1E169"/>
      </a:lt1>
      <a:dk2>
        <a:srgbClr val="972742"/>
      </a:dk2>
      <a:lt2>
        <a:srgbClr val="666633"/>
      </a:lt2>
      <a:accent1>
        <a:srgbClr val="339933"/>
      </a:accent1>
      <a:accent2>
        <a:srgbClr val="800000"/>
      </a:accent2>
      <a:accent3>
        <a:srgbClr val="F7EEB9"/>
      </a:accent3>
      <a:accent4>
        <a:srgbClr val="3A13C6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Business Ethics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usiness Ethic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Ethic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Ethic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Ethic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Ethic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Ethic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Ethic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Data\Microsoft\Templates\Business Ethics.pot</Template>
  <TotalTime>483</TotalTime>
  <Words>903</Words>
  <Application>Microsoft Office PowerPoint</Application>
  <PresentationFormat>On-screen Show (4:3)</PresentationFormat>
  <Paragraphs>263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Garamond</vt:lpstr>
      <vt:lpstr>Times New Roman</vt:lpstr>
      <vt:lpstr>Business Ethics</vt:lpstr>
      <vt:lpstr>The Stakeholder Approach to Business, Society and Ethics </vt:lpstr>
      <vt:lpstr>           Chapter Three Objectives</vt:lpstr>
      <vt:lpstr>          Chapter Three Outline</vt:lpstr>
      <vt:lpstr>Introduction to Chapter Three</vt:lpstr>
      <vt:lpstr>Origins of the Stakeholder Concept</vt:lpstr>
      <vt:lpstr>Origins of the Stakeholder Concept</vt:lpstr>
      <vt:lpstr>Who Are Business Stakeholders?</vt:lpstr>
      <vt:lpstr>Who Are Business Stakeholders?</vt:lpstr>
      <vt:lpstr>Who Are Business Stakeholders?</vt:lpstr>
      <vt:lpstr>Who Are Business Stakeholders?</vt:lpstr>
      <vt:lpstr>Who Are Business Stakeholders?</vt:lpstr>
      <vt:lpstr>Who Are Business Stakeholders?</vt:lpstr>
      <vt:lpstr>Who Are Business Stakeholders?</vt:lpstr>
      <vt:lpstr>Who Are Business Stakeholders?</vt:lpstr>
      <vt:lpstr>Strategic, Multifiduciary, and Synthesis Views of Stakeholders</vt:lpstr>
      <vt:lpstr>Three Values of the Stakeholder Model</vt:lpstr>
      <vt:lpstr>Key Questions In Stakeholder Management</vt:lpstr>
      <vt:lpstr>Key Questions In Stakeholder Management</vt:lpstr>
      <vt:lpstr>Key Questions In Stakeholder Management</vt:lpstr>
      <vt:lpstr>Key Questions In Stakeholder Management</vt:lpstr>
      <vt:lpstr>Key Questions In Stakeholder Management</vt:lpstr>
      <vt:lpstr>Key Questions In Stakeholder Management</vt:lpstr>
      <vt:lpstr>Key Questions In Stakeholder Management</vt:lpstr>
      <vt:lpstr>Key Questions In Stakeholder Management</vt:lpstr>
      <vt:lpstr>Key Questions In Stakeholder Management</vt:lpstr>
      <vt:lpstr>Key Questions In Stakeholder Management</vt:lpstr>
      <vt:lpstr>Effective Stakeholder Management</vt:lpstr>
      <vt:lpstr>Effective Stakeholder Management</vt:lpstr>
      <vt:lpstr>Effective Stakeholder Management</vt:lpstr>
      <vt:lpstr>Stakeholder Power: Four Gates of Engagement</vt:lpstr>
      <vt:lpstr>Principles of Stakeholder Management</vt:lpstr>
      <vt:lpstr>Principles of Stakeholder Management</vt:lpstr>
      <vt:lpstr>Selected Key Terms</vt:lpstr>
    </vt:vector>
  </TitlesOfParts>
  <Company>LogaTorial 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Stakeholder Management Concept</dc:title>
  <dc:creator>James Reidel</dc:creator>
  <cp:lastModifiedBy>CSC</cp:lastModifiedBy>
  <cp:revision>48</cp:revision>
  <dcterms:created xsi:type="dcterms:W3CDTF">1999-02-17T14:40:35Z</dcterms:created>
  <dcterms:modified xsi:type="dcterms:W3CDTF">2021-01-04T09:06:52Z</dcterms:modified>
</cp:coreProperties>
</file>