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7"/>
  </p:notesMasterIdLst>
  <p:sldIdLst>
    <p:sldId id="467" r:id="rId2"/>
    <p:sldId id="258" r:id="rId3"/>
    <p:sldId id="259" r:id="rId4"/>
    <p:sldId id="260" r:id="rId5"/>
    <p:sldId id="261" r:id="rId6"/>
    <p:sldId id="434" r:id="rId7"/>
    <p:sldId id="435" r:id="rId8"/>
    <p:sldId id="436" r:id="rId9"/>
    <p:sldId id="422"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437" r:id="rId23"/>
    <p:sldId id="438" r:id="rId24"/>
    <p:sldId id="439" r:id="rId25"/>
    <p:sldId id="423"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440" r:id="rId39"/>
    <p:sldId id="441" r:id="rId40"/>
    <p:sldId id="442" r:id="rId41"/>
    <p:sldId id="424"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443" r:id="rId55"/>
    <p:sldId id="445" r:id="rId56"/>
    <p:sldId id="444" r:id="rId57"/>
    <p:sldId id="425" r:id="rId58"/>
    <p:sldId id="314" r:id="rId59"/>
    <p:sldId id="315" r:id="rId60"/>
    <p:sldId id="316" r:id="rId61"/>
    <p:sldId id="317" r:id="rId62"/>
    <p:sldId id="318" r:id="rId63"/>
    <p:sldId id="319" r:id="rId64"/>
    <p:sldId id="320" r:id="rId65"/>
    <p:sldId id="321" r:id="rId66"/>
    <p:sldId id="322" r:id="rId67"/>
    <p:sldId id="323" r:id="rId68"/>
    <p:sldId id="324" r:id="rId69"/>
    <p:sldId id="328" r:id="rId70"/>
    <p:sldId id="446" r:id="rId71"/>
    <p:sldId id="447" r:id="rId72"/>
    <p:sldId id="448" r:id="rId73"/>
    <p:sldId id="426" r:id="rId74"/>
    <p:sldId id="330" r:id="rId75"/>
    <p:sldId id="331" r:id="rId76"/>
    <p:sldId id="332" r:id="rId77"/>
    <p:sldId id="333" r:id="rId78"/>
    <p:sldId id="334" r:id="rId79"/>
    <p:sldId id="335" r:id="rId80"/>
    <p:sldId id="336" r:id="rId81"/>
    <p:sldId id="337" r:id="rId82"/>
    <p:sldId id="338" r:id="rId83"/>
    <p:sldId id="339" r:id="rId84"/>
    <p:sldId id="340" r:id="rId85"/>
    <p:sldId id="342" r:id="rId86"/>
    <p:sldId id="464" r:id="rId87"/>
    <p:sldId id="465" r:id="rId88"/>
    <p:sldId id="466" r:id="rId89"/>
    <p:sldId id="427" r:id="rId90"/>
    <p:sldId id="346" r:id="rId91"/>
    <p:sldId id="347" r:id="rId92"/>
    <p:sldId id="348" r:id="rId93"/>
    <p:sldId id="349" r:id="rId94"/>
    <p:sldId id="350" r:id="rId95"/>
    <p:sldId id="351" r:id="rId96"/>
    <p:sldId id="352" r:id="rId97"/>
    <p:sldId id="353" r:id="rId98"/>
    <p:sldId id="354" r:id="rId99"/>
    <p:sldId id="355" r:id="rId100"/>
    <p:sldId id="356" r:id="rId101"/>
    <p:sldId id="428" r:id="rId102"/>
    <p:sldId id="449" r:id="rId103"/>
    <p:sldId id="450" r:id="rId104"/>
    <p:sldId id="451"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452" r:id="rId119"/>
    <p:sldId id="453" r:id="rId120"/>
    <p:sldId id="454" r:id="rId121"/>
    <p:sldId id="376" r:id="rId122"/>
    <p:sldId id="429" r:id="rId123"/>
    <p:sldId id="430" r:id="rId124"/>
    <p:sldId id="431" r:id="rId125"/>
    <p:sldId id="432" r:id="rId126"/>
    <p:sldId id="433" r:id="rId127"/>
    <p:sldId id="378" r:id="rId128"/>
    <p:sldId id="379" r:id="rId129"/>
    <p:sldId id="380" r:id="rId130"/>
    <p:sldId id="381" r:id="rId131"/>
    <p:sldId id="382" r:id="rId132"/>
    <p:sldId id="388" r:id="rId133"/>
    <p:sldId id="457" r:id="rId134"/>
    <p:sldId id="458" r:id="rId135"/>
    <p:sldId id="459" r:id="rId136"/>
    <p:sldId id="460"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61" r:id="rId151"/>
    <p:sldId id="462" r:id="rId152"/>
    <p:sldId id="463" r:id="rId153"/>
    <p:sldId id="406"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3F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17" autoAdjust="0"/>
    <p:restoredTop sz="81579" autoAdjust="0"/>
  </p:normalViewPr>
  <p:slideViewPr>
    <p:cSldViewPr>
      <p:cViewPr>
        <p:scale>
          <a:sx n="89" d="100"/>
          <a:sy n="89" d="100"/>
        </p:scale>
        <p:origin x="-1902" y="-2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1FB952-EBAF-4456-833D-1A9DCABBDE65}"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A13DCD05-DEC1-41CE-AFBF-CB3FD359BC51}">
      <dgm:prSet phldrT="[Text]" custT="1"/>
      <dgm:spPr>
        <a:solidFill>
          <a:schemeClr val="bg1"/>
        </a:solidFill>
        <a:ln>
          <a:solidFill>
            <a:schemeClr val="bg1">
              <a:lumMod val="50000"/>
            </a:schemeClr>
          </a:solidFill>
        </a:ln>
      </dgm:spPr>
      <dgm:t>
        <a:bodyPr/>
        <a:lstStyle/>
        <a:p>
          <a:pPr algn="ctr"/>
          <a:r>
            <a:rPr lang="en-US" sz="2800" dirty="0" smtClean="0">
              <a:solidFill>
                <a:schemeClr val="tx1"/>
              </a:solidFill>
            </a:rPr>
            <a:t>Determine risks that the company will likely face </a:t>
          </a:r>
          <a:endParaRPr lang="en-US" sz="2800" b="0" dirty="0">
            <a:solidFill>
              <a:schemeClr val="tx1"/>
            </a:solidFill>
          </a:endParaRPr>
        </a:p>
      </dgm:t>
    </dgm:pt>
    <dgm:pt modelId="{F05E2AD9-F155-43F5-A8E1-AE81F3725E5D}" type="parTrans" cxnId="{6DBFF9AC-5730-4E7A-BEBE-02D8441162F4}">
      <dgm:prSet/>
      <dgm:spPr/>
      <dgm:t>
        <a:bodyPr/>
        <a:lstStyle/>
        <a:p>
          <a:endParaRPr lang="en-US"/>
        </a:p>
      </dgm:t>
    </dgm:pt>
    <dgm:pt modelId="{FB99B0A4-4BA4-43C5-BCD8-7BD76A7F6EAA}" type="sibTrans" cxnId="{6DBFF9AC-5730-4E7A-BEBE-02D8441162F4}">
      <dgm:prSet/>
      <dgm:spPr/>
      <dgm:t>
        <a:bodyPr/>
        <a:lstStyle/>
        <a:p>
          <a:endParaRPr lang="en-US"/>
        </a:p>
      </dgm:t>
    </dgm:pt>
    <dgm:pt modelId="{36A800AE-F3B4-4B09-8CB2-9EFD749B271F}">
      <dgm:prSet phldrT="[Text]" custT="1"/>
      <dgm:spPr>
        <a:solidFill>
          <a:schemeClr val="bg1"/>
        </a:solidFill>
        <a:ln>
          <a:solidFill>
            <a:schemeClr val="bg1">
              <a:lumMod val="50000"/>
            </a:schemeClr>
          </a:solidFill>
        </a:ln>
      </dgm:spPr>
      <dgm:t>
        <a:bodyPr/>
        <a:lstStyle/>
        <a:p>
          <a:r>
            <a:rPr lang="en-US" sz="2800" b="0" dirty="0" smtClean="0">
              <a:solidFill>
                <a:schemeClr val="tx1"/>
              </a:solidFill>
            </a:rPr>
            <a:t>Analyze effects of each risk or hazard on different aspects of company</a:t>
          </a:r>
          <a:endParaRPr lang="en-US" sz="2800" b="0" dirty="0">
            <a:solidFill>
              <a:schemeClr val="tx1"/>
            </a:solidFill>
          </a:endParaRPr>
        </a:p>
      </dgm:t>
    </dgm:pt>
    <dgm:pt modelId="{55E3F10A-FE3C-4C04-B786-719793132F83}" type="parTrans" cxnId="{438ECAD8-B2E8-4E3A-A447-27F185F0C953}">
      <dgm:prSet/>
      <dgm:spPr/>
      <dgm:t>
        <a:bodyPr/>
        <a:lstStyle/>
        <a:p>
          <a:endParaRPr lang="en-US"/>
        </a:p>
      </dgm:t>
    </dgm:pt>
    <dgm:pt modelId="{4D634F92-7EF4-47D3-A490-5AD28C6225C7}" type="sibTrans" cxnId="{438ECAD8-B2E8-4E3A-A447-27F185F0C953}">
      <dgm:prSet/>
      <dgm:spPr/>
      <dgm:t>
        <a:bodyPr/>
        <a:lstStyle/>
        <a:p>
          <a:endParaRPr lang="en-US"/>
        </a:p>
      </dgm:t>
    </dgm:pt>
    <dgm:pt modelId="{A40CF9F2-B527-4043-9B5F-33419115B415}">
      <dgm:prSet phldrT="[Text]" custT="1"/>
      <dgm:spPr>
        <a:solidFill>
          <a:schemeClr val="bg1"/>
        </a:solidFill>
        <a:ln>
          <a:solidFill>
            <a:schemeClr val="bg1">
              <a:lumMod val="50000"/>
            </a:schemeClr>
          </a:solidFill>
        </a:ln>
      </dgm:spPr>
      <dgm:t>
        <a:bodyPr/>
        <a:lstStyle/>
        <a:p>
          <a:r>
            <a:rPr lang="en-US" sz="2800" dirty="0" smtClean="0">
              <a:solidFill>
                <a:schemeClr val="tx1"/>
              </a:solidFill>
            </a:rPr>
            <a:t>Develop a team and strategy to address the potential problems</a:t>
          </a:r>
          <a:endParaRPr lang="en-US" sz="2800" b="0" dirty="0">
            <a:solidFill>
              <a:schemeClr val="tx1"/>
            </a:solidFill>
          </a:endParaRPr>
        </a:p>
      </dgm:t>
    </dgm:pt>
    <dgm:pt modelId="{69D12B3A-B4DC-415D-A61B-2F60DF564032}" type="parTrans" cxnId="{D7720EC5-79A9-420D-9609-6ED37578129B}">
      <dgm:prSet/>
      <dgm:spPr/>
      <dgm:t>
        <a:bodyPr/>
        <a:lstStyle/>
        <a:p>
          <a:endParaRPr lang="en-US"/>
        </a:p>
      </dgm:t>
    </dgm:pt>
    <dgm:pt modelId="{74527E6C-36B7-456D-BA5D-2734A271BC0C}" type="sibTrans" cxnId="{D7720EC5-79A9-420D-9609-6ED37578129B}">
      <dgm:prSet/>
      <dgm:spPr/>
      <dgm:t>
        <a:bodyPr/>
        <a:lstStyle/>
        <a:p>
          <a:endParaRPr lang="en-US"/>
        </a:p>
      </dgm:t>
    </dgm:pt>
    <dgm:pt modelId="{131D9ACF-7046-405F-A7F1-E0DE1F1F0028}" type="pres">
      <dgm:prSet presAssocID="{5E1FB952-EBAF-4456-833D-1A9DCABBDE65}" presName="diagram" presStyleCnt="0">
        <dgm:presLayoutVars>
          <dgm:dir/>
          <dgm:resizeHandles val="exact"/>
        </dgm:presLayoutVars>
      </dgm:prSet>
      <dgm:spPr/>
      <dgm:t>
        <a:bodyPr/>
        <a:lstStyle/>
        <a:p>
          <a:endParaRPr lang="en-US"/>
        </a:p>
      </dgm:t>
    </dgm:pt>
    <dgm:pt modelId="{DBADDF42-8364-4B4D-899A-EFA155076C28}" type="pres">
      <dgm:prSet presAssocID="{A13DCD05-DEC1-41CE-AFBF-CB3FD359BC51}" presName="node" presStyleLbl="node1" presStyleIdx="0" presStyleCnt="3">
        <dgm:presLayoutVars>
          <dgm:bulletEnabled val="1"/>
        </dgm:presLayoutVars>
      </dgm:prSet>
      <dgm:spPr/>
      <dgm:t>
        <a:bodyPr/>
        <a:lstStyle/>
        <a:p>
          <a:endParaRPr lang="en-US"/>
        </a:p>
      </dgm:t>
    </dgm:pt>
    <dgm:pt modelId="{ECF9DC48-A2A2-4330-B620-3EF10482FEFA}" type="pres">
      <dgm:prSet presAssocID="{FB99B0A4-4BA4-43C5-BCD8-7BD76A7F6EAA}" presName="sibTrans" presStyleCnt="0"/>
      <dgm:spPr/>
    </dgm:pt>
    <dgm:pt modelId="{C1FF78A5-E1B1-423B-8809-F939A8916E64}" type="pres">
      <dgm:prSet presAssocID="{36A800AE-F3B4-4B09-8CB2-9EFD749B271F}" presName="node" presStyleLbl="node1" presStyleIdx="1" presStyleCnt="3">
        <dgm:presLayoutVars>
          <dgm:bulletEnabled val="1"/>
        </dgm:presLayoutVars>
      </dgm:prSet>
      <dgm:spPr/>
      <dgm:t>
        <a:bodyPr/>
        <a:lstStyle/>
        <a:p>
          <a:endParaRPr lang="en-US"/>
        </a:p>
      </dgm:t>
    </dgm:pt>
    <dgm:pt modelId="{C4B63FF4-92B1-4EF9-AD5D-4D1E0E23B25E}" type="pres">
      <dgm:prSet presAssocID="{4D634F92-7EF4-47D3-A490-5AD28C6225C7}" presName="sibTrans" presStyleCnt="0"/>
      <dgm:spPr/>
    </dgm:pt>
    <dgm:pt modelId="{0F80DFA1-3009-49F1-BDCA-52DB6A5D39C4}" type="pres">
      <dgm:prSet presAssocID="{A40CF9F2-B527-4043-9B5F-33419115B415}" presName="node" presStyleLbl="node1" presStyleIdx="2" presStyleCnt="3">
        <dgm:presLayoutVars>
          <dgm:bulletEnabled val="1"/>
        </dgm:presLayoutVars>
      </dgm:prSet>
      <dgm:spPr/>
      <dgm:t>
        <a:bodyPr/>
        <a:lstStyle/>
        <a:p>
          <a:endParaRPr lang="en-US"/>
        </a:p>
      </dgm:t>
    </dgm:pt>
  </dgm:ptLst>
  <dgm:cxnLst>
    <dgm:cxn modelId="{CDB8C333-F244-4605-8844-851DBE0C30C3}" type="presOf" srcId="{A13DCD05-DEC1-41CE-AFBF-CB3FD359BC51}" destId="{DBADDF42-8364-4B4D-899A-EFA155076C28}" srcOrd="0" destOrd="0" presId="urn:microsoft.com/office/officeart/2005/8/layout/default#1"/>
    <dgm:cxn modelId="{438ECAD8-B2E8-4E3A-A447-27F185F0C953}" srcId="{5E1FB952-EBAF-4456-833D-1A9DCABBDE65}" destId="{36A800AE-F3B4-4B09-8CB2-9EFD749B271F}" srcOrd="1" destOrd="0" parTransId="{55E3F10A-FE3C-4C04-B786-719793132F83}" sibTransId="{4D634F92-7EF4-47D3-A490-5AD28C6225C7}"/>
    <dgm:cxn modelId="{0BF9880E-1029-49F5-8B8A-31C53E1491BE}" type="presOf" srcId="{36A800AE-F3B4-4B09-8CB2-9EFD749B271F}" destId="{C1FF78A5-E1B1-423B-8809-F939A8916E64}" srcOrd="0" destOrd="0" presId="urn:microsoft.com/office/officeart/2005/8/layout/default#1"/>
    <dgm:cxn modelId="{E22EAE22-4C4C-4D07-B8DA-269CF7BEF981}" type="presOf" srcId="{A40CF9F2-B527-4043-9B5F-33419115B415}" destId="{0F80DFA1-3009-49F1-BDCA-52DB6A5D39C4}" srcOrd="0" destOrd="0" presId="urn:microsoft.com/office/officeart/2005/8/layout/default#1"/>
    <dgm:cxn modelId="{26FE6108-B12E-4F8E-8331-A19399DFF30C}" type="presOf" srcId="{5E1FB952-EBAF-4456-833D-1A9DCABBDE65}" destId="{131D9ACF-7046-405F-A7F1-E0DE1F1F0028}" srcOrd="0" destOrd="0" presId="urn:microsoft.com/office/officeart/2005/8/layout/default#1"/>
    <dgm:cxn modelId="{6DBFF9AC-5730-4E7A-BEBE-02D8441162F4}" srcId="{5E1FB952-EBAF-4456-833D-1A9DCABBDE65}" destId="{A13DCD05-DEC1-41CE-AFBF-CB3FD359BC51}" srcOrd="0" destOrd="0" parTransId="{F05E2AD9-F155-43F5-A8E1-AE81F3725E5D}" sibTransId="{FB99B0A4-4BA4-43C5-BCD8-7BD76A7F6EAA}"/>
    <dgm:cxn modelId="{D7720EC5-79A9-420D-9609-6ED37578129B}" srcId="{5E1FB952-EBAF-4456-833D-1A9DCABBDE65}" destId="{A40CF9F2-B527-4043-9B5F-33419115B415}" srcOrd="2" destOrd="0" parTransId="{69D12B3A-B4DC-415D-A61B-2F60DF564032}" sibTransId="{74527E6C-36B7-456D-BA5D-2734A271BC0C}"/>
    <dgm:cxn modelId="{449630FF-94CA-4802-A67F-25F46A695191}" type="presParOf" srcId="{131D9ACF-7046-405F-A7F1-E0DE1F1F0028}" destId="{DBADDF42-8364-4B4D-899A-EFA155076C28}" srcOrd="0" destOrd="0" presId="urn:microsoft.com/office/officeart/2005/8/layout/default#1"/>
    <dgm:cxn modelId="{FFB0C2A7-1121-4760-A02D-EB00EA68DCB2}" type="presParOf" srcId="{131D9ACF-7046-405F-A7F1-E0DE1F1F0028}" destId="{ECF9DC48-A2A2-4330-B620-3EF10482FEFA}" srcOrd="1" destOrd="0" presId="urn:microsoft.com/office/officeart/2005/8/layout/default#1"/>
    <dgm:cxn modelId="{2E0971D0-DF09-4D0A-AFCB-BE0708A0E8BC}" type="presParOf" srcId="{131D9ACF-7046-405F-A7F1-E0DE1F1F0028}" destId="{C1FF78A5-E1B1-423B-8809-F939A8916E64}" srcOrd="2" destOrd="0" presId="urn:microsoft.com/office/officeart/2005/8/layout/default#1"/>
    <dgm:cxn modelId="{4F1F49B9-2DCD-4A4B-86B4-BA0E0346A259}" type="presParOf" srcId="{131D9ACF-7046-405F-A7F1-E0DE1F1F0028}" destId="{C4B63FF4-92B1-4EF9-AD5D-4D1E0E23B25E}" srcOrd="3" destOrd="0" presId="urn:microsoft.com/office/officeart/2005/8/layout/default#1"/>
    <dgm:cxn modelId="{764A4A6A-FB68-49E0-A235-29155AD5EFED}" type="presParOf" srcId="{131D9ACF-7046-405F-A7F1-E0DE1F1F0028}" destId="{0F80DFA1-3009-49F1-BDCA-52DB6A5D39C4}"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85401A-65E1-4772-A50F-A4C6D2561897}" type="doc">
      <dgm:prSet loTypeId="urn:microsoft.com/office/officeart/2005/8/layout/hProcess9" loCatId="process" qsTypeId="urn:microsoft.com/office/officeart/2005/8/quickstyle/simple1" qsCatId="simple" csTypeId="urn:microsoft.com/office/officeart/2005/8/colors/colorful1#13" csCatId="colorful" phldr="1"/>
      <dgm:spPr/>
      <dgm:t>
        <a:bodyPr/>
        <a:lstStyle/>
        <a:p>
          <a:endParaRPr lang="en-US"/>
        </a:p>
      </dgm:t>
    </dgm:pt>
    <dgm:pt modelId="{C3D878BF-AA70-4D34-9A22-061947CE18B1}">
      <dgm:prSet phldrT="[Text]"/>
      <dgm:spPr>
        <a:solidFill>
          <a:schemeClr val="bg1"/>
        </a:solidFill>
        <a:effectLst>
          <a:outerShdw blurRad="50800" dist="38100" algn="l" rotWithShape="0">
            <a:prstClr val="black">
              <a:alpha val="40000"/>
            </a:prstClr>
          </a:outerShdw>
        </a:effectLst>
      </dgm:spPr>
      <dgm:t>
        <a:bodyPr/>
        <a:lstStyle/>
        <a:p>
          <a:r>
            <a:rPr lang="en-US" dirty="0" smtClean="0">
              <a:solidFill>
                <a:schemeClr val="tx1"/>
              </a:solidFill>
              <a:latin typeface="+mn-lt"/>
              <a:ea typeface="+mn-ea"/>
              <a:cs typeface="+mn-cs"/>
            </a:rPr>
            <a:t>Mark printed pages when notice information is inaccurate</a:t>
          </a:r>
          <a:endParaRPr lang="en-US" b="0" dirty="0">
            <a:solidFill>
              <a:schemeClr val="tx1"/>
            </a:solidFill>
          </a:endParaRPr>
        </a:p>
      </dgm:t>
    </dgm:pt>
    <dgm:pt modelId="{E29B01FB-C97D-475D-99B7-EA0DAE01CE39}" type="parTrans" cxnId="{0A33973F-F27C-4627-A76F-DC635326D84F}">
      <dgm:prSet/>
      <dgm:spPr/>
      <dgm:t>
        <a:bodyPr/>
        <a:lstStyle/>
        <a:p>
          <a:endParaRPr lang="en-US"/>
        </a:p>
      </dgm:t>
    </dgm:pt>
    <dgm:pt modelId="{62C247BD-802B-4A7F-BA7A-83D4F8F7A4DC}" type="sibTrans" cxnId="{0A33973F-F27C-4627-A76F-DC635326D84F}">
      <dgm:prSet/>
      <dgm:spPr/>
      <dgm:t>
        <a:bodyPr/>
        <a:lstStyle/>
        <a:p>
          <a:endParaRPr lang="en-US"/>
        </a:p>
      </dgm:t>
    </dgm:pt>
    <dgm:pt modelId="{BA8EBFC3-193F-47E1-A5EA-0B2E64184ACE}">
      <dgm:prSet phldrT="[Text]"/>
      <dgm:spPr>
        <a:solidFill>
          <a:schemeClr val="bg1"/>
        </a:solidFill>
        <a:effectLst>
          <a:outerShdw blurRad="50800" dist="38100" algn="l" rotWithShape="0">
            <a:prstClr val="black">
              <a:alpha val="40000"/>
            </a:prstClr>
          </a:outerShdw>
        </a:effectLst>
      </dgm:spPr>
      <dgm:t>
        <a:bodyPr/>
        <a:lstStyle/>
        <a:p>
          <a:r>
            <a:rPr lang="en-US" dirty="0" smtClean="0">
              <a:solidFill>
                <a:schemeClr val="tx1"/>
              </a:solidFill>
              <a:latin typeface="+mn-lt"/>
              <a:ea typeface="+mn-ea"/>
              <a:cs typeface="+mn-cs"/>
            </a:rPr>
            <a:t>Leave binder document in folder that has shortcut access on computer</a:t>
          </a:r>
          <a:endParaRPr lang="en-US" dirty="0">
            <a:solidFill>
              <a:schemeClr val="tx1"/>
            </a:solidFill>
          </a:endParaRPr>
        </a:p>
      </dgm:t>
    </dgm:pt>
    <dgm:pt modelId="{0356318E-737E-4AE6-A6A1-C60251C54F8E}" type="parTrans" cxnId="{FE34F4B2-D790-4E42-A329-95ACA5AA9889}">
      <dgm:prSet/>
      <dgm:spPr/>
      <dgm:t>
        <a:bodyPr/>
        <a:lstStyle/>
        <a:p>
          <a:endParaRPr lang="en-US"/>
        </a:p>
      </dgm:t>
    </dgm:pt>
    <dgm:pt modelId="{E0D0EA35-BA86-473A-8456-369E56AF2BD6}" type="sibTrans" cxnId="{FE34F4B2-D790-4E42-A329-95ACA5AA9889}">
      <dgm:prSet/>
      <dgm:spPr/>
      <dgm:t>
        <a:bodyPr/>
        <a:lstStyle/>
        <a:p>
          <a:endParaRPr lang="en-US"/>
        </a:p>
      </dgm:t>
    </dgm:pt>
    <dgm:pt modelId="{73E71E0A-C65E-45B5-B0CC-3E72D0618526}">
      <dgm:prSet phldrT="[Text]"/>
      <dgm:spPr>
        <a:solidFill>
          <a:schemeClr val="bg1"/>
        </a:solidFill>
        <a:effectLst>
          <a:outerShdw blurRad="50800" dist="38100" algn="l" rotWithShape="0">
            <a:prstClr val="black">
              <a:alpha val="40000"/>
            </a:prstClr>
          </a:outerShdw>
        </a:effectLst>
      </dgm:spPr>
      <dgm:t>
        <a:bodyPr/>
        <a:lstStyle/>
        <a:p>
          <a:r>
            <a:rPr lang="en-US" dirty="0" smtClean="0">
              <a:solidFill>
                <a:schemeClr val="tx1"/>
              </a:solidFill>
              <a:latin typeface="+mn-lt"/>
              <a:ea typeface="+mn-ea"/>
              <a:cs typeface="+mn-cs"/>
            </a:rPr>
            <a:t>Make changes to the file and print immediately</a:t>
          </a:r>
          <a:endParaRPr lang="en-US" b="0" dirty="0">
            <a:solidFill>
              <a:schemeClr val="tx1"/>
            </a:solidFill>
          </a:endParaRPr>
        </a:p>
      </dgm:t>
    </dgm:pt>
    <dgm:pt modelId="{4D129792-28D0-446B-AA6A-A7A65F943EB6}" type="parTrans" cxnId="{71E5B3B0-655D-40EF-A1AA-BE558BA04605}">
      <dgm:prSet/>
      <dgm:spPr/>
      <dgm:t>
        <a:bodyPr/>
        <a:lstStyle/>
        <a:p>
          <a:endParaRPr lang="en-US"/>
        </a:p>
      </dgm:t>
    </dgm:pt>
    <dgm:pt modelId="{32F5F2EF-A7BB-4870-A806-3A3CA8406C85}" type="sibTrans" cxnId="{71E5B3B0-655D-40EF-A1AA-BE558BA04605}">
      <dgm:prSet/>
      <dgm:spPr/>
      <dgm:t>
        <a:bodyPr/>
        <a:lstStyle/>
        <a:p>
          <a:endParaRPr lang="en-US"/>
        </a:p>
      </dgm:t>
    </dgm:pt>
    <dgm:pt modelId="{12100B3F-819A-49F2-BDBB-5C6D96DBBDA4}" type="pres">
      <dgm:prSet presAssocID="{EF85401A-65E1-4772-A50F-A4C6D2561897}" presName="CompostProcess" presStyleCnt="0">
        <dgm:presLayoutVars>
          <dgm:dir/>
          <dgm:resizeHandles val="exact"/>
        </dgm:presLayoutVars>
      </dgm:prSet>
      <dgm:spPr/>
      <dgm:t>
        <a:bodyPr/>
        <a:lstStyle/>
        <a:p>
          <a:endParaRPr lang="en-US"/>
        </a:p>
      </dgm:t>
    </dgm:pt>
    <dgm:pt modelId="{8922CE78-C4C5-45DF-B3A4-70B75F38A3FF}" type="pres">
      <dgm:prSet presAssocID="{EF85401A-65E1-4772-A50F-A4C6D2561897}" presName="arrow" presStyleLbl="bgShp" presStyleIdx="0" presStyleCnt="1"/>
      <dgm:spPr/>
      <dgm:t>
        <a:bodyPr/>
        <a:lstStyle/>
        <a:p>
          <a:endParaRPr lang="en-US"/>
        </a:p>
      </dgm:t>
    </dgm:pt>
    <dgm:pt modelId="{2854AA2F-4D30-49B2-BD5E-7A048B5C0300}" type="pres">
      <dgm:prSet presAssocID="{EF85401A-65E1-4772-A50F-A4C6D2561897}" presName="linearProcess" presStyleCnt="0"/>
      <dgm:spPr/>
      <dgm:t>
        <a:bodyPr/>
        <a:lstStyle/>
        <a:p>
          <a:endParaRPr lang="en-US"/>
        </a:p>
      </dgm:t>
    </dgm:pt>
    <dgm:pt modelId="{934B45F9-2FBE-4638-95AB-F8B6372F4F7A}" type="pres">
      <dgm:prSet presAssocID="{C3D878BF-AA70-4D34-9A22-061947CE18B1}" presName="textNode" presStyleLbl="node1" presStyleIdx="0" presStyleCnt="3">
        <dgm:presLayoutVars>
          <dgm:bulletEnabled val="1"/>
        </dgm:presLayoutVars>
      </dgm:prSet>
      <dgm:spPr/>
      <dgm:t>
        <a:bodyPr/>
        <a:lstStyle/>
        <a:p>
          <a:endParaRPr lang="en-US"/>
        </a:p>
      </dgm:t>
    </dgm:pt>
    <dgm:pt modelId="{56B6DACA-20CE-45B4-B6A5-7D7F8CF3FC4E}" type="pres">
      <dgm:prSet presAssocID="{62C247BD-802B-4A7F-BA7A-83D4F8F7A4DC}" presName="sibTrans" presStyleCnt="0"/>
      <dgm:spPr/>
      <dgm:t>
        <a:bodyPr/>
        <a:lstStyle/>
        <a:p>
          <a:endParaRPr lang="en-US"/>
        </a:p>
      </dgm:t>
    </dgm:pt>
    <dgm:pt modelId="{ADF61319-A30E-4C4C-B102-E51CB230B3A0}" type="pres">
      <dgm:prSet presAssocID="{BA8EBFC3-193F-47E1-A5EA-0B2E64184ACE}" presName="textNode" presStyleLbl="node1" presStyleIdx="1" presStyleCnt="3">
        <dgm:presLayoutVars>
          <dgm:bulletEnabled val="1"/>
        </dgm:presLayoutVars>
      </dgm:prSet>
      <dgm:spPr/>
      <dgm:t>
        <a:bodyPr/>
        <a:lstStyle/>
        <a:p>
          <a:endParaRPr lang="en-US"/>
        </a:p>
      </dgm:t>
    </dgm:pt>
    <dgm:pt modelId="{7D489F4B-2CEE-4E00-A4A7-4B6F418B93D0}" type="pres">
      <dgm:prSet presAssocID="{E0D0EA35-BA86-473A-8456-369E56AF2BD6}" presName="sibTrans" presStyleCnt="0"/>
      <dgm:spPr/>
      <dgm:t>
        <a:bodyPr/>
        <a:lstStyle/>
        <a:p>
          <a:endParaRPr lang="en-US"/>
        </a:p>
      </dgm:t>
    </dgm:pt>
    <dgm:pt modelId="{7A747F2B-AF04-46FC-A05C-83C1A6B1CBBD}" type="pres">
      <dgm:prSet presAssocID="{73E71E0A-C65E-45B5-B0CC-3E72D0618526}" presName="textNode" presStyleLbl="node1" presStyleIdx="2" presStyleCnt="3">
        <dgm:presLayoutVars>
          <dgm:bulletEnabled val="1"/>
        </dgm:presLayoutVars>
      </dgm:prSet>
      <dgm:spPr/>
      <dgm:t>
        <a:bodyPr/>
        <a:lstStyle/>
        <a:p>
          <a:endParaRPr lang="en-US"/>
        </a:p>
      </dgm:t>
    </dgm:pt>
  </dgm:ptLst>
  <dgm:cxnLst>
    <dgm:cxn modelId="{0A33973F-F27C-4627-A76F-DC635326D84F}" srcId="{EF85401A-65E1-4772-A50F-A4C6D2561897}" destId="{C3D878BF-AA70-4D34-9A22-061947CE18B1}" srcOrd="0" destOrd="0" parTransId="{E29B01FB-C97D-475D-99B7-EA0DAE01CE39}" sibTransId="{62C247BD-802B-4A7F-BA7A-83D4F8F7A4DC}"/>
    <dgm:cxn modelId="{CBD1540A-E2A0-4CB3-A42D-B22669950464}" type="presOf" srcId="{EF85401A-65E1-4772-A50F-A4C6D2561897}" destId="{12100B3F-819A-49F2-BDBB-5C6D96DBBDA4}" srcOrd="0" destOrd="0" presId="urn:microsoft.com/office/officeart/2005/8/layout/hProcess9"/>
    <dgm:cxn modelId="{FE34F4B2-D790-4E42-A329-95ACA5AA9889}" srcId="{EF85401A-65E1-4772-A50F-A4C6D2561897}" destId="{BA8EBFC3-193F-47E1-A5EA-0B2E64184ACE}" srcOrd="1" destOrd="0" parTransId="{0356318E-737E-4AE6-A6A1-C60251C54F8E}" sibTransId="{E0D0EA35-BA86-473A-8456-369E56AF2BD6}"/>
    <dgm:cxn modelId="{2C1AE021-1DBB-4C59-BAA5-ACA5FC8C13F7}" type="presOf" srcId="{C3D878BF-AA70-4D34-9A22-061947CE18B1}" destId="{934B45F9-2FBE-4638-95AB-F8B6372F4F7A}" srcOrd="0" destOrd="0" presId="urn:microsoft.com/office/officeart/2005/8/layout/hProcess9"/>
    <dgm:cxn modelId="{71E5B3B0-655D-40EF-A1AA-BE558BA04605}" srcId="{EF85401A-65E1-4772-A50F-A4C6D2561897}" destId="{73E71E0A-C65E-45B5-B0CC-3E72D0618526}" srcOrd="2" destOrd="0" parTransId="{4D129792-28D0-446B-AA6A-A7A65F943EB6}" sibTransId="{32F5F2EF-A7BB-4870-A806-3A3CA8406C85}"/>
    <dgm:cxn modelId="{DF416E6B-9978-4FE0-801B-9CA5EE7E1D41}" type="presOf" srcId="{BA8EBFC3-193F-47E1-A5EA-0B2E64184ACE}" destId="{ADF61319-A30E-4C4C-B102-E51CB230B3A0}" srcOrd="0" destOrd="0" presId="urn:microsoft.com/office/officeart/2005/8/layout/hProcess9"/>
    <dgm:cxn modelId="{C5791FE8-B504-4D28-9B10-7FCBB84FB834}" type="presOf" srcId="{73E71E0A-C65E-45B5-B0CC-3E72D0618526}" destId="{7A747F2B-AF04-46FC-A05C-83C1A6B1CBBD}" srcOrd="0" destOrd="0" presId="urn:microsoft.com/office/officeart/2005/8/layout/hProcess9"/>
    <dgm:cxn modelId="{EF771247-104C-4206-9A7C-F81301A4B539}" type="presParOf" srcId="{12100B3F-819A-49F2-BDBB-5C6D96DBBDA4}" destId="{8922CE78-C4C5-45DF-B3A4-70B75F38A3FF}" srcOrd="0" destOrd="0" presId="urn:microsoft.com/office/officeart/2005/8/layout/hProcess9"/>
    <dgm:cxn modelId="{8BFAD960-0B5B-47E7-9606-0D8527BE20FC}" type="presParOf" srcId="{12100B3F-819A-49F2-BDBB-5C6D96DBBDA4}" destId="{2854AA2F-4D30-49B2-BD5E-7A048B5C0300}" srcOrd="1" destOrd="0" presId="urn:microsoft.com/office/officeart/2005/8/layout/hProcess9"/>
    <dgm:cxn modelId="{40925D05-305C-43ED-AC0D-AF6A2C176E23}" type="presParOf" srcId="{2854AA2F-4D30-49B2-BD5E-7A048B5C0300}" destId="{934B45F9-2FBE-4638-95AB-F8B6372F4F7A}" srcOrd="0" destOrd="0" presId="urn:microsoft.com/office/officeart/2005/8/layout/hProcess9"/>
    <dgm:cxn modelId="{69E5C6A2-70DB-4BEB-8BBA-7BCA1F02BA28}" type="presParOf" srcId="{2854AA2F-4D30-49B2-BD5E-7A048B5C0300}" destId="{56B6DACA-20CE-45B4-B6A5-7D7F8CF3FC4E}" srcOrd="1" destOrd="0" presId="urn:microsoft.com/office/officeart/2005/8/layout/hProcess9"/>
    <dgm:cxn modelId="{2C206E8B-0DCF-4B0F-AA8E-5C2362041081}" type="presParOf" srcId="{2854AA2F-4D30-49B2-BD5E-7A048B5C0300}" destId="{ADF61319-A30E-4C4C-B102-E51CB230B3A0}" srcOrd="2" destOrd="0" presId="urn:microsoft.com/office/officeart/2005/8/layout/hProcess9"/>
    <dgm:cxn modelId="{F19BEFBF-7C66-44F4-B160-F4F489EC6845}" type="presParOf" srcId="{2854AA2F-4D30-49B2-BD5E-7A048B5C0300}" destId="{7D489F4B-2CEE-4E00-A4A7-4B6F418B93D0}" srcOrd="3" destOrd="0" presId="urn:microsoft.com/office/officeart/2005/8/layout/hProcess9"/>
    <dgm:cxn modelId="{ABAD3952-C538-4030-81BE-D007B1CF4F20}" type="presParOf" srcId="{2854AA2F-4D30-49B2-BD5E-7A048B5C0300}" destId="{7A747F2B-AF04-46FC-A05C-83C1A6B1CBB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478F81-7902-4067-933F-AF546E29C31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B13B937-00CF-4F08-BA1F-C670786FA569}">
      <dgm:prSet phldrT="[Text]"/>
      <dgm:spPr>
        <a:solidFill>
          <a:schemeClr val="bg1"/>
        </a:solidFill>
        <a:ln>
          <a:solidFill>
            <a:schemeClr val="bg1">
              <a:lumMod val="65000"/>
            </a:schemeClr>
          </a:solidFill>
        </a:ln>
        <a:scene3d>
          <a:camera prst="orthographicFront"/>
          <a:lightRig rig="threePt" dir="t"/>
        </a:scene3d>
        <a:sp3d>
          <a:bevelT/>
        </a:sp3d>
      </dgm:spPr>
      <dgm:t>
        <a:bodyPr/>
        <a:lstStyle/>
        <a:p>
          <a:pPr algn="ctr"/>
          <a:r>
            <a:rPr lang="en-US" dirty="0" smtClean="0">
              <a:solidFill>
                <a:schemeClr val="tx1"/>
              </a:solidFill>
              <a:latin typeface="+mn-lt"/>
              <a:ea typeface="+mn-ea"/>
              <a:cs typeface="+mn-cs"/>
            </a:rPr>
            <a:t>Keep </a:t>
          </a:r>
          <a:r>
            <a:rPr lang="en-US" dirty="0" smtClean="0">
              <a:solidFill>
                <a:schemeClr val="tx1"/>
              </a:solidFill>
              <a:latin typeface="+mn-lt"/>
              <a:ea typeface="+mn-ea"/>
              <a:cs typeface="+mn-cs"/>
            </a:rPr>
            <a:t>confidential information safe</a:t>
          </a:r>
          <a:endParaRPr lang="en-US" dirty="0">
            <a:solidFill>
              <a:schemeClr val="tx1"/>
            </a:solidFill>
          </a:endParaRPr>
        </a:p>
      </dgm:t>
    </dgm:pt>
    <dgm:pt modelId="{181E46E8-5272-4D5B-87A3-033F4280ECB1}" type="parTrans" cxnId="{C62500A3-C614-4A68-B928-04AEFCB3FA98}">
      <dgm:prSet/>
      <dgm:spPr/>
      <dgm:t>
        <a:bodyPr/>
        <a:lstStyle/>
        <a:p>
          <a:endParaRPr lang="en-US"/>
        </a:p>
      </dgm:t>
    </dgm:pt>
    <dgm:pt modelId="{6E809792-6337-44D9-A91D-F72DC2788856}" type="sibTrans" cxnId="{C62500A3-C614-4A68-B928-04AEFCB3FA98}">
      <dgm:prSet/>
      <dgm:spPr/>
      <dgm:t>
        <a:bodyPr/>
        <a:lstStyle/>
        <a:p>
          <a:endParaRPr lang="en-US"/>
        </a:p>
      </dgm:t>
    </dgm:pt>
    <dgm:pt modelId="{A0261B75-F9F4-471E-951C-AF0DBD063221}">
      <dgm:prSet phldrT="[Text]"/>
      <dgm:spPr>
        <a:solidFill>
          <a:schemeClr val="bg1"/>
        </a:solidFill>
        <a:ln>
          <a:solidFill>
            <a:schemeClr val="bg1">
              <a:lumMod val="65000"/>
            </a:schemeClr>
          </a:solidFill>
        </a:ln>
        <a:scene3d>
          <a:camera prst="orthographicFront"/>
          <a:lightRig rig="threePt" dir="t"/>
        </a:scene3d>
        <a:sp3d>
          <a:bevelT/>
        </a:sp3d>
      </dgm:spPr>
      <dgm:t>
        <a:bodyPr/>
        <a:lstStyle/>
        <a:p>
          <a:pPr algn="ctr"/>
          <a:r>
            <a:rPr lang="en-US" dirty="0" smtClean="0">
              <a:solidFill>
                <a:schemeClr val="tx1"/>
              </a:solidFill>
              <a:latin typeface="+mn-lt"/>
              <a:ea typeface="+mn-ea"/>
              <a:cs typeface="+mn-cs"/>
            </a:rPr>
            <a:t>Kept </a:t>
          </a:r>
          <a:r>
            <a:rPr lang="en-US" dirty="0" smtClean="0">
              <a:solidFill>
                <a:schemeClr val="tx1"/>
              </a:solidFill>
              <a:latin typeface="+mn-lt"/>
              <a:ea typeface="+mn-ea"/>
              <a:cs typeface="+mn-cs"/>
            </a:rPr>
            <a:t>out of binders and manuals</a:t>
          </a:r>
          <a:endParaRPr lang="en-US" b="0" dirty="0">
            <a:solidFill>
              <a:schemeClr val="tx1"/>
            </a:solidFill>
          </a:endParaRPr>
        </a:p>
      </dgm:t>
    </dgm:pt>
    <dgm:pt modelId="{F3ABC008-3EA4-4E0C-9A0D-C68EB8892B48}" type="parTrans" cxnId="{DA9EFEB9-5F82-4B5F-A1E0-7D4847F5C350}">
      <dgm:prSet/>
      <dgm:spPr/>
      <dgm:t>
        <a:bodyPr/>
        <a:lstStyle/>
        <a:p>
          <a:endParaRPr lang="en-US"/>
        </a:p>
      </dgm:t>
    </dgm:pt>
    <dgm:pt modelId="{2CDF8D5A-767F-4C54-A9D1-0248B1843607}" type="sibTrans" cxnId="{DA9EFEB9-5F82-4B5F-A1E0-7D4847F5C350}">
      <dgm:prSet/>
      <dgm:spPr/>
      <dgm:t>
        <a:bodyPr/>
        <a:lstStyle/>
        <a:p>
          <a:endParaRPr lang="en-US"/>
        </a:p>
      </dgm:t>
    </dgm:pt>
    <dgm:pt modelId="{2006778E-C71C-451B-9293-828FC2B009FC}">
      <dgm:prSet phldrT="[Text]"/>
      <dgm:spPr>
        <a:solidFill>
          <a:schemeClr val="bg1"/>
        </a:solidFill>
        <a:ln>
          <a:solidFill>
            <a:schemeClr val="bg1">
              <a:lumMod val="65000"/>
            </a:schemeClr>
          </a:solidFill>
        </a:ln>
        <a:scene3d>
          <a:camera prst="orthographicFront"/>
          <a:lightRig rig="threePt" dir="t"/>
        </a:scene3d>
        <a:sp3d>
          <a:bevelT/>
        </a:sp3d>
      </dgm:spPr>
      <dgm:t>
        <a:bodyPr/>
        <a:lstStyle/>
        <a:p>
          <a:pPr algn="ctr"/>
          <a:r>
            <a:rPr lang="en-US" dirty="0" smtClean="0">
              <a:solidFill>
                <a:schemeClr val="tx1"/>
              </a:solidFill>
              <a:latin typeface="+mn-lt"/>
              <a:ea typeface="+mn-ea"/>
              <a:cs typeface="+mn-cs"/>
            </a:rPr>
            <a:t>It is better to be safe than sorry</a:t>
          </a:r>
          <a:endParaRPr lang="en-US" b="0" dirty="0">
            <a:solidFill>
              <a:schemeClr val="tx1"/>
            </a:solidFill>
          </a:endParaRPr>
        </a:p>
      </dgm:t>
    </dgm:pt>
    <dgm:pt modelId="{A99E2DC1-377F-4C22-A0C6-EB8B26034D46}" type="parTrans" cxnId="{6F4A9C46-0C33-4321-A4E0-B3456DE936B7}">
      <dgm:prSet/>
      <dgm:spPr/>
      <dgm:t>
        <a:bodyPr/>
        <a:lstStyle/>
        <a:p>
          <a:endParaRPr lang="en-US"/>
        </a:p>
      </dgm:t>
    </dgm:pt>
    <dgm:pt modelId="{39283DB8-BF0A-49CE-89D6-93CBBC65B86E}" type="sibTrans" cxnId="{6F4A9C46-0C33-4321-A4E0-B3456DE936B7}">
      <dgm:prSet/>
      <dgm:spPr/>
      <dgm:t>
        <a:bodyPr/>
        <a:lstStyle/>
        <a:p>
          <a:endParaRPr lang="en-US"/>
        </a:p>
      </dgm:t>
    </dgm:pt>
    <dgm:pt modelId="{52907EC7-8BE3-4460-B38A-9ECCC6D2D553}" type="pres">
      <dgm:prSet presAssocID="{1F478F81-7902-4067-933F-AF546E29C31D}" presName="linear" presStyleCnt="0">
        <dgm:presLayoutVars>
          <dgm:animLvl val="lvl"/>
          <dgm:resizeHandles val="exact"/>
        </dgm:presLayoutVars>
      </dgm:prSet>
      <dgm:spPr/>
      <dgm:t>
        <a:bodyPr/>
        <a:lstStyle/>
        <a:p>
          <a:endParaRPr lang="en-US"/>
        </a:p>
      </dgm:t>
    </dgm:pt>
    <dgm:pt modelId="{5AEDDC74-1496-420A-976C-B1FF95DEDF51}" type="pres">
      <dgm:prSet presAssocID="{1B13B937-00CF-4F08-BA1F-C670786FA569}" presName="parentText" presStyleLbl="node1" presStyleIdx="0" presStyleCnt="3">
        <dgm:presLayoutVars>
          <dgm:chMax val="0"/>
          <dgm:bulletEnabled val="1"/>
        </dgm:presLayoutVars>
      </dgm:prSet>
      <dgm:spPr/>
      <dgm:t>
        <a:bodyPr/>
        <a:lstStyle/>
        <a:p>
          <a:endParaRPr lang="en-US"/>
        </a:p>
      </dgm:t>
    </dgm:pt>
    <dgm:pt modelId="{9981ABFF-550E-4A12-8487-0D67006D5C2E}" type="pres">
      <dgm:prSet presAssocID="{6E809792-6337-44D9-A91D-F72DC2788856}" presName="spacer" presStyleCnt="0"/>
      <dgm:spPr/>
      <dgm:t>
        <a:bodyPr/>
        <a:lstStyle/>
        <a:p>
          <a:endParaRPr lang="en-US"/>
        </a:p>
      </dgm:t>
    </dgm:pt>
    <dgm:pt modelId="{83D73117-7DD5-4693-B076-B846A9816E1E}" type="pres">
      <dgm:prSet presAssocID="{A0261B75-F9F4-471E-951C-AF0DBD063221}" presName="parentText" presStyleLbl="node1" presStyleIdx="1" presStyleCnt="3">
        <dgm:presLayoutVars>
          <dgm:chMax val="0"/>
          <dgm:bulletEnabled val="1"/>
        </dgm:presLayoutVars>
      </dgm:prSet>
      <dgm:spPr/>
      <dgm:t>
        <a:bodyPr/>
        <a:lstStyle/>
        <a:p>
          <a:endParaRPr lang="en-US"/>
        </a:p>
      </dgm:t>
    </dgm:pt>
    <dgm:pt modelId="{79A09890-3795-4B09-997E-0A382A1E5340}" type="pres">
      <dgm:prSet presAssocID="{2CDF8D5A-767F-4C54-A9D1-0248B1843607}" presName="spacer" presStyleCnt="0"/>
      <dgm:spPr/>
      <dgm:t>
        <a:bodyPr/>
        <a:lstStyle/>
        <a:p>
          <a:endParaRPr lang="en-US"/>
        </a:p>
      </dgm:t>
    </dgm:pt>
    <dgm:pt modelId="{0C403AD4-BF65-4995-8DE6-A55140BDAABE}" type="pres">
      <dgm:prSet presAssocID="{2006778E-C71C-451B-9293-828FC2B009FC}" presName="parentText" presStyleLbl="node1" presStyleIdx="2" presStyleCnt="3">
        <dgm:presLayoutVars>
          <dgm:chMax val="0"/>
          <dgm:bulletEnabled val="1"/>
        </dgm:presLayoutVars>
      </dgm:prSet>
      <dgm:spPr/>
      <dgm:t>
        <a:bodyPr/>
        <a:lstStyle/>
        <a:p>
          <a:endParaRPr lang="en-US"/>
        </a:p>
      </dgm:t>
    </dgm:pt>
  </dgm:ptLst>
  <dgm:cxnLst>
    <dgm:cxn modelId="{C62500A3-C614-4A68-B928-04AEFCB3FA98}" srcId="{1F478F81-7902-4067-933F-AF546E29C31D}" destId="{1B13B937-00CF-4F08-BA1F-C670786FA569}" srcOrd="0" destOrd="0" parTransId="{181E46E8-5272-4D5B-87A3-033F4280ECB1}" sibTransId="{6E809792-6337-44D9-A91D-F72DC2788856}"/>
    <dgm:cxn modelId="{DA9EFEB9-5F82-4B5F-A1E0-7D4847F5C350}" srcId="{1F478F81-7902-4067-933F-AF546E29C31D}" destId="{A0261B75-F9F4-471E-951C-AF0DBD063221}" srcOrd="1" destOrd="0" parTransId="{F3ABC008-3EA4-4E0C-9A0D-C68EB8892B48}" sibTransId="{2CDF8D5A-767F-4C54-A9D1-0248B1843607}"/>
    <dgm:cxn modelId="{1C24D859-03D0-482F-BAD1-E3C9803E978A}" type="presOf" srcId="{1B13B937-00CF-4F08-BA1F-C670786FA569}" destId="{5AEDDC74-1496-420A-976C-B1FF95DEDF51}" srcOrd="0" destOrd="0" presId="urn:microsoft.com/office/officeart/2005/8/layout/vList2"/>
    <dgm:cxn modelId="{0DEC42F6-2D81-4063-B295-9BC670FE514B}" type="presOf" srcId="{2006778E-C71C-451B-9293-828FC2B009FC}" destId="{0C403AD4-BF65-4995-8DE6-A55140BDAABE}" srcOrd="0" destOrd="0" presId="urn:microsoft.com/office/officeart/2005/8/layout/vList2"/>
    <dgm:cxn modelId="{D6A10937-0DA0-4672-A69D-5611964222B9}" type="presOf" srcId="{1F478F81-7902-4067-933F-AF546E29C31D}" destId="{52907EC7-8BE3-4460-B38A-9ECCC6D2D553}" srcOrd="0" destOrd="0" presId="urn:microsoft.com/office/officeart/2005/8/layout/vList2"/>
    <dgm:cxn modelId="{AEBD3B3A-942A-46A4-AB6C-DEC072B43EA7}" type="presOf" srcId="{A0261B75-F9F4-471E-951C-AF0DBD063221}" destId="{83D73117-7DD5-4693-B076-B846A9816E1E}" srcOrd="0" destOrd="0" presId="urn:microsoft.com/office/officeart/2005/8/layout/vList2"/>
    <dgm:cxn modelId="{6F4A9C46-0C33-4321-A4E0-B3456DE936B7}" srcId="{1F478F81-7902-4067-933F-AF546E29C31D}" destId="{2006778E-C71C-451B-9293-828FC2B009FC}" srcOrd="2" destOrd="0" parTransId="{A99E2DC1-377F-4C22-A0C6-EB8B26034D46}" sibTransId="{39283DB8-BF0A-49CE-89D6-93CBBC65B86E}"/>
    <dgm:cxn modelId="{F953EFE6-FFED-43CC-B88D-DBA16071DA81}" type="presParOf" srcId="{52907EC7-8BE3-4460-B38A-9ECCC6D2D553}" destId="{5AEDDC74-1496-420A-976C-B1FF95DEDF51}" srcOrd="0" destOrd="0" presId="urn:microsoft.com/office/officeart/2005/8/layout/vList2"/>
    <dgm:cxn modelId="{F8EE868C-AD3C-4DC8-B076-DD239F59DDD8}" type="presParOf" srcId="{52907EC7-8BE3-4460-B38A-9ECCC6D2D553}" destId="{9981ABFF-550E-4A12-8487-0D67006D5C2E}" srcOrd="1" destOrd="0" presId="urn:microsoft.com/office/officeart/2005/8/layout/vList2"/>
    <dgm:cxn modelId="{4C7CF9E4-B1C9-453F-8206-D7E000E19F14}" type="presParOf" srcId="{52907EC7-8BE3-4460-B38A-9ECCC6D2D553}" destId="{83D73117-7DD5-4693-B076-B846A9816E1E}" srcOrd="2" destOrd="0" presId="urn:microsoft.com/office/officeart/2005/8/layout/vList2"/>
    <dgm:cxn modelId="{37D4B2F5-20F8-4402-B660-7A4DA3AF3282}" type="presParOf" srcId="{52907EC7-8BE3-4460-B38A-9ECCC6D2D553}" destId="{79A09890-3795-4B09-997E-0A382A1E5340}" srcOrd="3" destOrd="0" presId="urn:microsoft.com/office/officeart/2005/8/layout/vList2"/>
    <dgm:cxn modelId="{A278BA5A-5704-4BD4-890E-8FF787536107}" type="presParOf" srcId="{52907EC7-8BE3-4460-B38A-9ECCC6D2D553}" destId="{0C403AD4-BF65-4995-8DE6-A55140BDAAB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B5CE089-BF7B-4A3F-8A88-C84CFCE6A42D}" type="doc">
      <dgm:prSet loTypeId="urn:microsoft.com/office/officeart/2005/8/layout/default#7" loCatId="list" qsTypeId="urn:microsoft.com/office/officeart/2005/8/quickstyle/simple1" qsCatId="simple" csTypeId="urn:microsoft.com/office/officeart/2005/8/colors/colorful3" csCatId="colorful" phldr="1"/>
      <dgm:spPr/>
      <dgm:t>
        <a:bodyPr/>
        <a:lstStyle/>
        <a:p>
          <a:endParaRPr lang="en-US"/>
        </a:p>
      </dgm:t>
    </dgm:pt>
    <dgm:pt modelId="{37AD37AC-1FAE-46FD-9BA2-0CF55B64D091}">
      <dgm:prSet phldrT="[Text]" custT="1"/>
      <dgm:spPr>
        <a:solidFill>
          <a:schemeClr val="bg1"/>
        </a:solidFill>
        <a:ln>
          <a:solidFill>
            <a:schemeClr val="tx1">
              <a:lumMod val="95000"/>
              <a:lumOff val="5000"/>
            </a:schemeClr>
          </a:solidFill>
        </a:ln>
      </dgm:spPr>
      <dgm:t>
        <a:bodyPr/>
        <a:lstStyle/>
        <a:p>
          <a:r>
            <a:rPr lang="en-US" sz="3600" b="0" dirty="0" smtClean="0">
              <a:solidFill>
                <a:schemeClr val="tx1"/>
              </a:solidFill>
            </a:rPr>
            <a:t>Guide reviewed before implemented</a:t>
          </a:r>
          <a:endParaRPr lang="en-US" sz="3600" b="0" dirty="0">
            <a:solidFill>
              <a:schemeClr val="tx1"/>
            </a:solidFill>
          </a:endParaRPr>
        </a:p>
      </dgm:t>
    </dgm:pt>
    <dgm:pt modelId="{EA0F6977-BB70-482F-A8F5-ADB27B754700}" type="parTrans" cxnId="{76906622-2B12-43C7-AE8B-DB3B73FC1A8E}">
      <dgm:prSet/>
      <dgm:spPr/>
      <dgm:t>
        <a:bodyPr/>
        <a:lstStyle/>
        <a:p>
          <a:endParaRPr lang="en-US"/>
        </a:p>
      </dgm:t>
    </dgm:pt>
    <dgm:pt modelId="{9DB24129-FB1B-430E-8690-47480288F032}" type="sibTrans" cxnId="{76906622-2B12-43C7-AE8B-DB3B73FC1A8E}">
      <dgm:prSet/>
      <dgm:spPr/>
      <dgm:t>
        <a:bodyPr/>
        <a:lstStyle/>
        <a:p>
          <a:endParaRPr lang="en-US"/>
        </a:p>
      </dgm:t>
    </dgm:pt>
    <dgm:pt modelId="{28335D84-C17A-43FB-8540-01820C792D48}">
      <dgm:prSet phldrT="[Text]" custT="1"/>
      <dgm:spPr>
        <a:solidFill>
          <a:schemeClr val="bg1"/>
        </a:solidFill>
        <a:ln>
          <a:solidFill>
            <a:schemeClr val="tx1">
              <a:lumMod val="95000"/>
              <a:lumOff val="5000"/>
            </a:schemeClr>
          </a:solidFill>
        </a:ln>
      </dgm:spPr>
      <dgm:t>
        <a:bodyPr/>
        <a:lstStyle/>
        <a:p>
          <a:r>
            <a:rPr lang="en-US" sz="3600" dirty="0" smtClean="0">
              <a:solidFill>
                <a:schemeClr val="tx1"/>
              </a:solidFill>
              <a:latin typeface="+mn-lt"/>
              <a:ea typeface="+mn-ea"/>
              <a:cs typeface="+mn-cs"/>
            </a:rPr>
            <a:t>Superiors identify gaps in information</a:t>
          </a:r>
          <a:endParaRPr lang="en-US" sz="3600" b="0" dirty="0">
            <a:solidFill>
              <a:schemeClr val="tx1"/>
            </a:solidFill>
          </a:endParaRPr>
        </a:p>
      </dgm:t>
    </dgm:pt>
    <dgm:pt modelId="{B1CCECB1-50CD-4CCC-96F3-A2E1C68F1483}" type="parTrans" cxnId="{2EDCEA49-E6B1-4F3C-909A-5CEF064ED9F6}">
      <dgm:prSet/>
      <dgm:spPr/>
      <dgm:t>
        <a:bodyPr/>
        <a:lstStyle/>
        <a:p>
          <a:endParaRPr lang="en-US"/>
        </a:p>
      </dgm:t>
    </dgm:pt>
    <dgm:pt modelId="{CA8A2BB7-3E17-4BC9-8DB6-BDD4758E7823}" type="sibTrans" cxnId="{2EDCEA49-E6B1-4F3C-909A-5CEF064ED9F6}">
      <dgm:prSet/>
      <dgm:spPr/>
      <dgm:t>
        <a:bodyPr/>
        <a:lstStyle/>
        <a:p>
          <a:endParaRPr lang="en-US"/>
        </a:p>
      </dgm:t>
    </dgm:pt>
    <dgm:pt modelId="{0804110C-82F5-41E2-B02F-11BC78F03E6D}">
      <dgm:prSet phldrT="[Text]" custT="1"/>
      <dgm:spPr>
        <a:solidFill>
          <a:schemeClr val="bg1"/>
        </a:solidFill>
        <a:ln>
          <a:solidFill>
            <a:schemeClr val="tx1">
              <a:lumMod val="95000"/>
              <a:lumOff val="5000"/>
            </a:schemeClr>
          </a:solidFill>
        </a:ln>
      </dgm:spPr>
      <dgm:t>
        <a:bodyPr/>
        <a:lstStyle/>
        <a:p>
          <a:r>
            <a:rPr lang="en-US" sz="3600" dirty="0" smtClean="0">
              <a:solidFill>
                <a:schemeClr val="tx1"/>
              </a:solidFill>
              <a:latin typeface="+mn-lt"/>
              <a:ea typeface="+mn-ea"/>
              <a:cs typeface="+mn-cs"/>
            </a:rPr>
            <a:t>Add changes </a:t>
          </a:r>
          <a:endParaRPr lang="en-US" sz="3600" b="0" dirty="0">
            <a:solidFill>
              <a:schemeClr val="tx1"/>
            </a:solidFill>
          </a:endParaRPr>
        </a:p>
      </dgm:t>
    </dgm:pt>
    <dgm:pt modelId="{27FCA571-90B6-48D0-B18C-1858A0802018}" type="parTrans" cxnId="{914EB52F-F347-4AB0-B754-E4C06E7261C5}">
      <dgm:prSet/>
      <dgm:spPr/>
      <dgm:t>
        <a:bodyPr/>
        <a:lstStyle/>
        <a:p>
          <a:endParaRPr lang="en-US"/>
        </a:p>
      </dgm:t>
    </dgm:pt>
    <dgm:pt modelId="{DB822437-9FB5-4469-B23A-296FA3229BED}" type="sibTrans" cxnId="{914EB52F-F347-4AB0-B754-E4C06E7261C5}">
      <dgm:prSet/>
      <dgm:spPr/>
      <dgm:t>
        <a:bodyPr/>
        <a:lstStyle/>
        <a:p>
          <a:endParaRPr lang="en-US"/>
        </a:p>
      </dgm:t>
    </dgm:pt>
    <dgm:pt modelId="{7C3080AA-E2A3-4339-AB55-C7F048A1EF21}" type="pres">
      <dgm:prSet presAssocID="{3B5CE089-BF7B-4A3F-8A88-C84CFCE6A42D}" presName="diagram" presStyleCnt="0">
        <dgm:presLayoutVars>
          <dgm:dir/>
          <dgm:resizeHandles val="exact"/>
        </dgm:presLayoutVars>
      </dgm:prSet>
      <dgm:spPr/>
      <dgm:t>
        <a:bodyPr/>
        <a:lstStyle/>
        <a:p>
          <a:endParaRPr lang="en-US"/>
        </a:p>
      </dgm:t>
    </dgm:pt>
    <dgm:pt modelId="{646AB6DD-0F0D-4F56-B913-A199E06083E5}" type="pres">
      <dgm:prSet presAssocID="{37AD37AC-1FAE-46FD-9BA2-0CF55B64D091}" presName="node" presStyleLbl="node1" presStyleIdx="0" presStyleCnt="3">
        <dgm:presLayoutVars>
          <dgm:bulletEnabled val="1"/>
        </dgm:presLayoutVars>
      </dgm:prSet>
      <dgm:spPr/>
      <dgm:t>
        <a:bodyPr/>
        <a:lstStyle/>
        <a:p>
          <a:endParaRPr lang="en-US"/>
        </a:p>
      </dgm:t>
    </dgm:pt>
    <dgm:pt modelId="{FA0E62D0-AE97-428F-B045-F8F7CFDFBDC3}" type="pres">
      <dgm:prSet presAssocID="{9DB24129-FB1B-430E-8690-47480288F032}" presName="sibTrans" presStyleCnt="0"/>
      <dgm:spPr/>
    </dgm:pt>
    <dgm:pt modelId="{DFE92C96-BE65-4EE9-ADBE-D0FA416660CA}" type="pres">
      <dgm:prSet presAssocID="{28335D84-C17A-43FB-8540-01820C792D48}" presName="node" presStyleLbl="node1" presStyleIdx="1" presStyleCnt="3">
        <dgm:presLayoutVars>
          <dgm:bulletEnabled val="1"/>
        </dgm:presLayoutVars>
      </dgm:prSet>
      <dgm:spPr/>
      <dgm:t>
        <a:bodyPr/>
        <a:lstStyle/>
        <a:p>
          <a:endParaRPr lang="en-US"/>
        </a:p>
      </dgm:t>
    </dgm:pt>
    <dgm:pt modelId="{63558F7A-2EA0-4327-A716-8007CC8C5A81}" type="pres">
      <dgm:prSet presAssocID="{CA8A2BB7-3E17-4BC9-8DB6-BDD4758E7823}" presName="sibTrans" presStyleCnt="0"/>
      <dgm:spPr/>
    </dgm:pt>
    <dgm:pt modelId="{4C327745-A684-4F4F-A0DA-322637964833}" type="pres">
      <dgm:prSet presAssocID="{0804110C-82F5-41E2-B02F-11BC78F03E6D}" presName="node" presStyleLbl="node1" presStyleIdx="2" presStyleCnt="3">
        <dgm:presLayoutVars>
          <dgm:bulletEnabled val="1"/>
        </dgm:presLayoutVars>
      </dgm:prSet>
      <dgm:spPr/>
      <dgm:t>
        <a:bodyPr/>
        <a:lstStyle/>
        <a:p>
          <a:endParaRPr lang="en-US"/>
        </a:p>
      </dgm:t>
    </dgm:pt>
  </dgm:ptLst>
  <dgm:cxnLst>
    <dgm:cxn modelId="{4A046257-E348-4653-B4D2-886296CCE9A8}" type="presOf" srcId="{3B5CE089-BF7B-4A3F-8A88-C84CFCE6A42D}" destId="{7C3080AA-E2A3-4339-AB55-C7F048A1EF21}" srcOrd="0" destOrd="0" presId="urn:microsoft.com/office/officeart/2005/8/layout/default#7"/>
    <dgm:cxn modelId="{76906622-2B12-43C7-AE8B-DB3B73FC1A8E}" srcId="{3B5CE089-BF7B-4A3F-8A88-C84CFCE6A42D}" destId="{37AD37AC-1FAE-46FD-9BA2-0CF55B64D091}" srcOrd="0" destOrd="0" parTransId="{EA0F6977-BB70-482F-A8F5-ADB27B754700}" sibTransId="{9DB24129-FB1B-430E-8690-47480288F032}"/>
    <dgm:cxn modelId="{914EB52F-F347-4AB0-B754-E4C06E7261C5}" srcId="{3B5CE089-BF7B-4A3F-8A88-C84CFCE6A42D}" destId="{0804110C-82F5-41E2-B02F-11BC78F03E6D}" srcOrd="2" destOrd="0" parTransId="{27FCA571-90B6-48D0-B18C-1858A0802018}" sibTransId="{DB822437-9FB5-4469-B23A-296FA3229BED}"/>
    <dgm:cxn modelId="{171A1B4E-7CA3-486D-A805-998B3E7F57B1}" type="presOf" srcId="{0804110C-82F5-41E2-B02F-11BC78F03E6D}" destId="{4C327745-A684-4F4F-A0DA-322637964833}" srcOrd="0" destOrd="0" presId="urn:microsoft.com/office/officeart/2005/8/layout/default#7"/>
    <dgm:cxn modelId="{2EDCEA49-E6B1-4F3C-909A-5CEF064ED9F6}" srcId="{3B5CE089-BF7B-4A3F-8A88-C84CFCE6A42D}" destId="{28335D84-C17A-43FB-8540-01820C792D48}" srcOrd="1" destOrd="0" parTransId="{B1CCECB1-50CD-4CCC-96F3-A2E1C68F1483}" sibTransId="{CA8A2BB7-3E17-4BC9-8DB6-BDD4758E7823}"/>
    <dgm:cxn modelId="{77FEEFAC-F2CB-41B8-BC35-CC1CD0281AC3}" type="presOf" srcId="{28335D84-C17A-43FB-8540-01820C792D48}" destId="{DFE92C96-BE65-4EE9-ADBE-D0FA416660CA}" srcOrd="0" destOrd="0" presId="urn:microsoft.com/office/officeart/2005/8/layout/default#7"/>
    <dgm:cxn modelId="{A5173D68-4422-4A26-87C9-7D137321BAA1}" type="presOf" srcId="{37AD37AC-1FAE-46FD-9BA2-0CF55B64D091}" destId="{646AB6DD-0F0D-4F56-B913-A199E06083E5}" srcOrd="0" destOrd="0" presId="urn:microsoft.com/office/officeart/2005/8/layout/default#7"/>
    <dgm:cxn modelId="{6852BE5A-2CB4-45AF-9031-1F5B244D3E93}" type="presParOf" srcId="{7C3080AA-E2A3-4339-AB55-C7F048A1EF21}" destId="{646AB6DD-0F0D-4F56-B913-A199E06083E5}" srcOrd="0" destOrd="0" presId="urn:microsoft.com/office/officeart/2005/8/layout/default#7"/>
    <dgm:cxn modelId="{3164276A-CB04-4730-BE13-0154433D6D36}" type="presParOf" srcId="{7C3080AA-E2A3-4339-AB55-C7F048A1EF21}" destId="{FA0E62D0-AE97-428F-B045-F8F7CFDFBDC3}" srcOrd="1" destOrd="0" presId="urn:microsoft.com/office/officeart/2005/8/layout/default#7"/>
    <dgm:cxn modelId="{D79F834C-D214-4376-9594-244FA05A5004}" type="presParOf" srcId="{7C3080AA-E2A3-4339-AB55-C7F048A1EF21}" destId="{DFE92C96-BE65-4EE9-ADBE-D0FA416660CA}" srcOrd="2" destOrd="0" presId="urn:microsoft.com/office/officeart/2005/8/layout/default#7"/>
    <dgm:cxn modelId="{26AAEFED-2A5F-4EB0-919C-D71037EE2844}" type="presParOf" srcId="{7C3080AA-E2A3-4339-AB55-C7F048A1EF21}" destId="{63558F7A-2EA0-4327-A716-8007CC8C5A81}" srcOrd="3" destOrd="0" presId="urn:microsoft.com/office/officeart/2005/8/layout/default#7"/>
    <dgm:cxn modelId="{20EA82B9-7A9D-4738-BDBD-C582B57CE575}" type="presParOf" srcId="{7C3080AA-E2A3-4339-AB55-C7F048A1EF21}" destId="{4C327745-A684-4F4F-A0DA-322637964833}" srcOrd="4" destOrd="0" presId="urn:microsoft.com/office/officeart/2005/8/layout/defaul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1FB952-EBAF-4456-833D-1A9DCABBDE65}" type="doc">
      <dgm:prSet loTypeId="urn:microsoft.com/office/officeart/2005/8/layout/process4" loCatId="list" qsTypeId="urn:microsoft.com/office/officeart/2005/8/quickstyle/simple1" qsCatId="simple" csTypeId="urn:microsoft.com/office/officeart/2005/8/colors/colorful1#2" csCatId="colorful" phldr="1"/>
      <dgm:spPr/>
      <dgm:t>
        <a:bodyPr/>
        <a:lstStyle/>
        <a:p>
          <a:endParaRPr lang="en-US"/>
        </a:p>
      </dgm:t>
    </dgm:pt>
    <dgm:pt modelId="{A40CF9F2-B527-4043-9B5F-33419115B415}">
      <dgm:prSet phldrT="[Text]" custT="1"/>
      <dgm:spPr>
        <a:solidFill>
          <a:schemeClr val="bg1"/>
        </a:solidFill>
        <a:ln>
          <a:solidFill>
            <a:srgbClr val="C00000"/>
          </a:solidFill>
        </a:ln>
        <a:effectLst>
          <a:outerShdw blurRad="50800" dist="38100" dir="2700000" algn="tl" rotWithShape="0">
            <a:prstClr val="black">
              <a:alpha val="40000"/>
            </a:prstClr>
          </a:outerShdw>
        </a:effectLst>
      </dgm:spPr>
      <dgm:t>
        <a:bodyPr/>
        <a:lstStyle/>
        <a:p>
          <a:r>
            <a:rPr lang="en-US" sz="4000" b="0" dirty="0" smtClean="0">
              <a:solidFill>
                <a:schemeClr val="tx1"/>
              </a:solidFill>
            </a:rPr>
            <a:t>Recognize trends in the workforce</a:t>
          </a:r>
          <a:endParaRPr lang="en-US" sz="4000" b="0" dirty="0">
            <a:solidFill>
              <a:schemeClr val="tx1"/>
            </a:solidFill>
          </a:endParaRPr>
        </a:p>
      </dgm:t>
    </dgm:pt>
    <dgm:pt modelId="{69D12B3A-B4DC-415D-A61B-2F60DF564032}" type="parTrans" cxnId="{D7720EC5-79A9-420D-9609-6ED37578129B}">
      <dgm:prSet/>
      <dgm:spPr/>
      <dgm:t>
        <a:bodyPr/>
        <a:lstStyle/>
        <a:p>
          <a:endParaRPr lang="en-US"/>
        </a:p>
      </dgm:t>
    </dgm:pt>
    <dgm:pt modelId="{74527E6C-36B7-456D-BA5D-2734A271BC0C}" type="sibTrans" cxnId="{D7720EC5-79A9-420D-9609-6ED37578129B}">
      <dgm:prSet/>
      <dgm:spPr/>
      <dgm:t>
        <a:bodyPr/>
        <a:lstStyle/>
        <a:p>
          <a:endParaRPr lang="en-US"/>
        </a:p>
      </dgm:t>
    </dgm:pt>
    <dgm:pt modelId="{6074FB03-AA9B-44D6-87B2-634EDA729C99}">
      <dgm:prSet phldrT="[Text]" custT="1"/>
      <dgm:spPr>
        <a:solidFill>
          <a:schemeClr val="bg1"/>
        </a:solidFill>
        <a:ln>
          <a:solidFill>
            <a:srgbClr val="C00000"/>
          </a:solidFill>
        </a:ln>
        <a:effectLst>
          <a:outerShdw blurRad="50800" dist="38100" dir="2700000" algn="tl" rotWithShape="0">
            <a:prstClr val="black">
              <a:alpha val="40000"/>
            </a:prstClr>
          </a:outerShdw>
        </a:effectLst>
      </dgm:spPr>
      <dgm:t>
        <a:bodyPr/>
        <a:lstStyle/>
        <a:p>
          <a:r>
            <a:rPr lang="en-US" sz="4000" b="0" dirty="0" smtClean="0">
              <a:solidFill>
                <a:schemeClr val="tx1"/>
              </a:solidFill>
            </a:rPr>
            <a:t>Identify needs in the company</a:t>
          </a:r>
          <a:endParaRPr lang="en-US" sz="4000" b="0" dirty="0">
            <a:solidFill>
              <a:schemeClr val="tx1"/>
            </a:solidFill>
          </a:endParaRPr>
        </a:p>
      </dgm:t>
    </dgm:pt>
    <dgm:pt modelId="{D72CFB2B-131D-4715-8D28-2D1FB2163B8B}" type="parTrans" cxnId="{F122826E-D279-4C4E-A1E0-79EF7B5B9AEE}">
      <dgm:prSet/>
      <dgm:spPr/>
      <dgm:t>
        <a:bodyPr/>
        <a:lstStyle/>
        <a:p>
          <a:endParaRPr lang="en-US"/>
        </a:p>
      </dgm:t>
    </dgm:pt>
    <dgm:pt modelId="{CE4A980A-4738-4567-A447-2E22EF1DAA45}" type="sibTrans" cxnId="{F122826E-D279-4C4E-A1E0-79EF7B5B9AEE}">
      <dgm:prSet/>
      <dgm:spPr/>
      <dgm:t>
        <a:bodyPr/>
        <a:lstStyle/>
        <a:p>
          <a:endParaRPr lang="en-US"/>
        </a:p>
      </dgm:t>
    </dgm:pt>
    <dgm:pt modelId="{1EB7ACC2-D778-48F7-8B88-37878C4DB4E9}">
      <dgm:prSet/>
      <dgm:spPr>
        <a:solidFill>
          <a:schemeClr val="bg1"/>
        </a:solidFill>
        <a:ln>
          <a:solidFill>
            <a:srgbClr val="C00000"/>
          </a:solidFill>
        </a:ln>
        <a:effectLst>
          <a:outerShdw blurRad="50800" dist="38100" dir="2700000" algn="tl" rotWithShape="0">
            <a:prstClr val="black">
              <a:alpha val="40000"/>
            </a:prstClr>
          </a:outerShdw>
        </a:effectLst>
      </dgm:spPr>
      <dgm:t>
        <a:bodyPr/>
        <a:lstStyle/>
        <a:p>
          <a:r>
            <a:rPr lang="en-US" b="0" dirty="0" smtClean="0">
              <a:solidFill>
                <a:schemeClr val="tx1"/>
              </a:solidFill>
            </a:rPr>
            <a:t>Identify goals and objectives</a:t>
          </a:r>
          <a:endParaRPr lang="en-US" dirty="0">
            <a:solidFill>
              <a:schemeClr val="tx1"/>
            </a:solidFill>
          </a:endParaRPr>
        </a:p>
      </dgm:t>
    </dgm:pt>
    <dgm:pt modelId="{23E8E566-EC63-4F6E-8994-054053DAAD32}" type="parTrans" cxnId="{E46AA165-1F69-46D5-8744-6D1C9B76830C}">
      <dgm:prSet/>
      <dgm:spPr/>
      <dgm:t>
        <a:bodyPr/>
        <a:lstStyle/>
        <a:p>
          <a:endParaRPr lang="en-US"/>
        </a:p>
      </dgm:t>
    </dgm:pt>
    <dgm:pt modelId="{F5F59959-D765-41C9-B156-11702CAC5E3F}" type="sibTrans" cxnId="{E46AA165-1F69-46D5-8744-6D1C9B76830C}">
      <dgm:prSet/>
      <dgm:spPr/>
      <dgm:t>
        <a:bodyPr/>
        <a:lstStyle/>
        <a:p>
          <a:endParaRPr lang="en-US"/>
        </a:p>
      </dgm:t>
    </dgm:pt>
    <dgm:pt modelId="{E36C40A3-F07D-4B49-AB9C-15F7E57DD728}" type="pres">
      <dgm:prSet presAssocID="{5E1FB952-EBAF-4456-833D-1A9DCABBDE65}" presName="Name0" presStyleCnt="0">
        <dgm:presLayoutVars>
          <dgm:dir/>
          <dgm:animLvl val="lvl"/>
          <dgm:resizeHandles val="exact"/>
        </dgm:presLayoutVars>
      </dgm:prSet>
      <dgm:spPr/>
      <dgm:t>
        <a:bodyPr/>
        <a:lstStyle/>
        <a:p>
          <a:endParaRPr lang="en-CA"/>
        </a:p>
      </dgm:t>
    </dgm:pt>
    <dgm:pt modelId="{35F6CEF6-5D81-416B-8A3B-6430EFFBB89C}" type="pres">
      <dgm:prSet presAssocID="{6074FB03-AA9B-44D6-87B2-634EDA729C99}" presName="boxAndChildren" presStyleCnt="0"/>
      <dgm:spPr/>
    </dgm:pt>
    <dgm:pt modelId="{FDEA6687-753E-468A-BE2D-A94326092CE9}" type="pres">
      <dgm:prSet presAssocID="{6074FB03-AA9B-44D6-87B2-634EDA729C99}" presName="parentTextBox" presStyleLbl="node1" presStyleIdx="0" presStyleCnt="3"/>
      <dgm:spPr/>
      <dgm:t>
        <a:bodyPr/>
        <a:lstStyle/>
        <a:p>
          <a:endParaRPr lang="en-CA"/>
        </a:p>
      </dgm:t>
    </dgm:pt>
    <dgm:pt modelId="{736EB2DD-9920-4828-80AF-67D0FDF93482}" type="pres">
      <dgm:prSet presAssocID="{74527E6C-36B7-456D-BA5D-2734A271BC0C}" presName="sp" presStyleCnt="0"/>
      <dgm:spPr/>
    </dgm:pt>
    <dgm:pt modelId="{1C82AC33-DC31-4EFB-8CBA-56E5EEB1F8D2}" type="pres">
      <dgm:prSet presAssocID="{A40CF9F2-B527-4043-9B5F-33419115B415}" presName="arrowAndChildren" presStyleCnt="0"/>
      <dgm:spPr/>
    </dgm:pt>
    <dgm:pt modelId="{C0A124AB-1A4B-49E8-8CAA-C9ABEF9880DB}" type="pres">
      <dgm:prSet presAssocID="{A40CF9F2-B527-4043-9B5F-33419115B415}" presName="parentTextArrow" presStyleLbl="node1" presStyleIdx="1" presStyleCnt="3"/>
      <dgm:spPr/>
      <dgm:t>
        <a:bodyPr/>
        <a:lstStyle/>
        <a:p>
          <a:endParaRPr lang="en-CA"/>
        </a:p>
      </dgm:t>
    </dgm:pt>
    <dgm:pt modelId="{D1D3FE91-0EE5-4457-AD2D-DE23B61A3B2E}" type="pres">
      <dgm:prSet presAssocID="{F5F59959-D765-41C9-B156-11702CAC5E3F}" presName="sp" presStyleCnt="0"/>
      <dgm:spPr/>
    </dgm:pt>
    <dgm:pt modelId="{39B2CFC2-71E2-4587-B84A-6D1C6E88E237}" type="pres">
      <dgm:prSet presAssocID="{1EB7ACC2-D778-48F7-8B88-37878C4DB4E9}" presName="arrowAndChildren" presStyleCnt="0"/>
      <dgm:spPr/>
    </dgm:pt>
    <dgm:pt modelId="{B71550AD-E457-4CAD-8212-CE181AAD0748}" type="pres">
      <dgm:prSet presAssocID="{1EB7ACC2-D778-48F7-8B88-37878C4DB4E9}" presName="parentTextArrow" presStyleLbl="node1" presStyleIdx="2" presStyleCnt="3"/>
      <dgm:spPr/>
      <dgm:t>
        <a:bodyPr/>
        <a:lstStyle/>
        <a:p>
          <a:endParaRPr lang="en-CA"/>
        </a:p>
      </dgm:t>
    </dgm:pt>
  </dgm:ptLst>
  <dgm:cxnLst>
    <dgm:cxn modelId="{F60CFB39-73CE-4E00-B358-00A2F5978CAA}" type="presOf" srcId="{1EB7ACC2-D778-48F7-8B88-37878C4DB4E9}" destId="{B71550AD-E457-4CAD-8212-CE181AAD0748}" srcOrd="0" destOrd="0" presId="urn:microsoft.com/office/officeart/2005/8/layout/process4"/>
    <dgm:cxn modelId="{E46AA165-1F69-46D5-8744-6D1C9B76830C}" srcId="{5E1FB952-EBAF-4456-833D-1A9DCABBDE65}" destId="{1EB7ACC2-D778-48F7-8B88-37878C4DB4E9}" srcOrd="0" destOrd="0" parTransId="{23E8E566-EC63-4F6E-8994-054053DAAD32}" sibTransId="{F5F59959-D765-41C9-B156-11702CAC5E3F}"/>
    <dgm:cxn modelId="{EE5BAA58-0BEF-4827-807F-88080CAA8B9F}" type="presOf" srcId="{A40CF9F2-B527-4043-9B5F-33419115B415}" destId="{C0A124AB-1A4B-49E8-8CAA-C9ABEF9880DB}" srcOrd="0" destOrd="0" presId="urn:microsoft.com/office/officeart/2005/8/layout/process4"/>
    <dgm:cxn modelId="{F120DAEC-B42B-4352-948E-7469B5542079}" type="presOf" srcId="{6074FB03-AA9B-44D6-87B2-634EDA729C99}" destId="{FDEA6687-753E-468A-BE2D-A94326092CE9}" srcOrd="0" destOrd="0" presId="urn:microsoft.com/office/officeart/2005/8/layout/process4"/>
    <dgm:cxn modelId="{D7720EC5-79A9-420D-9609-6ED37578129B}" srcId="{5E1FB952-EBAF-4456-833D-1A9DCABBDE65}" destId="{A40CF9F2-B527-4043-9B5F-33419115B415}" srcOrd="1" destOrd="0" parTransId="{69D12B3A-B4DC-415D-A61B-2F60DF564032}" sibTransId="{74527E6C-36B7-456D-BA5D-2734A271BC0C}"/>
    <dgm:cxn modelId="{F122826E-D279-4C4E-A1E0-79EF7B5B9AEE}" srcId="{5E1FB952-EBAF-4456-833D-1A9DCABBDE65}" destId="{6074FB03-AA9B-44D6-87B2-634EDA729C99}" srcOrd="2" destOrd="0" parTransId="{D72CFB2B-131D-4715-8D28-2D1FB2163B8B}" sibTransId="{CE4A980A-4738-4567-A447-2E22EF1DAA45}"/>
    <dgm:cxn modelId="{3CB0345D-7C34-402C-8DA7-1BB4C95F5992}" type="presOf" srcId="{5E1FB952-EBAF-4456-833D-1A9DCABBDE65}" destId="{E36C40A3-F07D-4B49-AB9C-15F7E57DD728}" srcOrd="0" destOrd="0" presId="urn:microsoft.com/office/officeart/2005/8/layout/process4"/>
    <dgm:cxn modelId="{21A26BC2-ED28-4691-8733-EC1FC7AFBB53}" type="presParOf" srcId="{E36C40A3-F07D-4B49-AB9C-15F7E57DD728}" destId="{35F6CEF6-5D81-416B-8A3B-6430EFFBB89C}" srcOrd="0" destOrd="0" presId="urn:microsoft.com/office/officeart/2005/8/layout/process4"/>
    <dgm:cxn modelId="{C950E4E4-462F-473E-9F86-3C2E7ACC5CEE}" type="presParOf" srcId="{35F6CEF6-5D81-416B-8A3B-6430EFFBB89C}" destId="{FDEA6687-753E-468A-BE2D-A94326092CE9}" srcOrd="0" destOrd="0" presId="urn:microsoft.com/office/officeart/2005/8/layout/process4"/>
    <dgm:cxn modelId="{A91607E5-C64F-4298-A1CA-303B0E22383D}" type="presParOf" srcId="{E36C40A3-F07D-4B49-AB9C-15F7E57DD728}" destId="{736EB2DD-9920-4828-80AF-67D0FDF93482}" srcOrd="1" destOrd="0" presId="urn:microsoft.com/office/officeart/2005/8/layout/process4"/>
    <dgm:cxn modelId="{B02AA05C-58BC-4DA8-A133-C0FC2E2A2976}" type="presParOf" srcId="{E36C40A3-F07D-4B49-AB9C-15F7E57DD728}" destId="{1C82AC33-DC31-4EFB-8CBA-56E5EEB1F8D2}" srcOrd="2" destOrd="0" presId="urn:microsoft.com/office/officeart/2005/8/layout/process4"/>
    <dgm:cxn modelId="{32683E40-8A99-44A4-873C-DBC06C6ACC56}" type="presParOf" srcId="{1C82AC33-DC31-4EFB-8CBA-56E5EEB1F8D2}" destId="{C0A124AB-1A4B-49E8-8CAA-C9ABEF9880DB}" srcOrd="0" destOrd="0" presId="urn:microsoft.com/office/officeart/2005/8/layout/process4"/>
    <dgm:cxn modelId="{2C12991F-76A9-4B93-ADC6-A6DF99E104E6}" type="presParOf" srcId="{E36C40A3-F07D-4B49-AB9C-15F7E57DD728}" destId="{D1D3FE91-0EE5-4457-AD2D-DE23B61A3B2E}" srcOrd="3" destOrd="0" presId="urn:microsoft.com/office/officeart/2005/8/layout/process4"/>
    <dgm:cxn modelId="{A053CC59-5717-4DFA-817D-B4C54FE97EAE}" type="presParOf" srcId="{E36C40A3-F07D-4B49-AB9C-15F7E57DD728}" destId="{39B2CFC2-71E2-4587-B84A-6D1C6E88E237}" srcOrd="4" destOrd="0" presId="urn:microsoft.com/office/officeart/2005/8/layout/process4"/>
    <dgm:cxn modelId="{6A1A5C01-B226-4BD4-953A-4010C2BCA957}" type="presParOf" srcId="{39B2CFC2-71E2-4587-B84A-6D1C6E88E237}" destId="{B71550AD-E457-4CAD-8212-CE181AAD074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123A9-BF48-4981-80DC-B0C7E3655269}" type="doc">
      <dgm:prSet loTypeId="urn:microsoft.com/office/officeart/2005/8/layout/default#2" loCatId="list" qsTypeId="urn:microsoft.com/office/officeart/2005/8/quickstyle/simple1" qsCatId="simple" csTypeId="urn:microsoft.com/office/officeart/2005/8/colors/colorful2" csCatId="colorful" phldr="1"/>
      <dgm:spPr/>
      <dgm:t>
        <a:bodyPr/>
        <a:lstStyle/>
        <a:p>
          <a:endParaRPr lang="en-US"/>
        </a:p>
      </dgm:t>
    </dgm:pt>
    <dgm:pt modelId="{0B3EC2D2-6279-47BC-B721-7786605DC048}">
      <dgm:prSet phldrT="[Text]"/>
      <dgm:spPr>
        <a:solidFill>
          <a:schemeClr val="bg1"/>
        </a:solidFill>
        <a:ln>
          <a:solidFill>
            <a:schemeClr val="bg1">
              <a:lumMod val="65000"/>
            </a:schemeClr>
          </a:solidFill>
        </a:ln>
        <a:effectLst>
          <a:innerShdw blurRad="114300">
            <a:prstClr val="black"/>
          </a:innerShdw>
        </a:effectLst>
      </dgm:spPr>
      <dgm:t>
        <a:bodyPr/>
        <a:lstStyle/>
        <a:p>
          <a:r>
            <a:rPr lang="en-US" dirty="0" smtClean="0">
              <a:solidFill>
                <a:schemeClr val="tx1"/>
              </a:solidFill>
            </a:rPr>
            <a:t>Choosing the correct binder</a:t>
          </a:r>
          <a:endParaRPr lang="en-US" b="0" dirty="0">
            <a:solidFill>
              <a:schemeClr val="tx1"/>
            </a:solidFill>
          </a:endParaRPr>
        </a:p>
      </dgm:t>
    </dgm:pt>
    <dgm:pt modelId="{2E951413-D03B-4C1B-B280-9D059D903746}" type="parTrans" cxnId="{F00BE343-CAA8-4FAB-96A8-5CD89ED77E31}">
      <dgm:prSet/>
      <dgm:spPr/>
      <dgm:t>
        <a:bodyPr/>
        <a:lstStyle/>
        <a:p>
          <a:endParaRPr lang="en-US"/>
        </a:p>
      </dgm:t>
    </dgm:pt>
    <dgm:pt modelId="{702763B1-AB4B-477A-ADBC-500D3962029D}" type="sibTrans" cxnId="{F00BE343-CAA8-4FAB-96A8-5CD89ED77E31}">
      <dgm:prSet/>
      <dgm:spPr/>
      <dgm:t>
        <a:bodyPr/>
        <a:lstStyle/>
        <a:p>
          <a:endParaRPr lang="en-US"/>
        </a:p>
      </dgm:t>
    </dgm:pt>
    <dgm:pt modelId="{DCABEAA5-3513-4F05-96E5-50AFACC30E41}">
      <dgm:prSet phldrT="[Text]"/>
      <dgm:spPr>
        <a:solidFill>
          <a:schemeClr val="bg1"/>
        </a:solidFill>
        <a:ln>
          <a:solidFill>
            <a:schemeClr val="bg1">
              <a:lumMod val="65000"/>
            </a:schemeClr>
          </a:solidFill>
        </a:ln>
        <a:effectLst>
          <a:innerShdw blurRad="114300">
            <a:prstClr val="black"/>
          </a:innerShdw>
        </a:effectLst>
      </dgm:spPr>
      <dgm:t>
        <a:bodyPr/>
        <a:lstStyle/>
        <a:p>
          <a:r>
            <a:rPr lang="en-US" dirty="0" smtClean="0">
              <a:solidFill>
                <a:schemeClr val="tx1"/>
              </a:solidFill>
            </a:rPr>
            <a:t>Items needed to create a binder</a:t>
          </a:r>
          <a:endParaRPr lang="en-US" b="0" dirty="0">
            <a:solidFill>
              <a:schemeClr val="tx1"/>
            </a:solidFill>
          </a:endParaRPr>
        </a:p>
      </dgm:t>
    </dgm:pt>
    <dgm:pt modelId="{2C4F52D3-B4EA-4C0B-AB9C-4B60D5E1CED6}" type="parTrans" cxnId="{85C405B5-4D13-44DA-8F8F-99AAE22DC230}">
      <dgm:prSet/>
      <dgm:spPr/>
      <dgm:t>
        <a:bodyPr/>
        <a:lstStyle/>
        <a:p>
          <a:endParaRPr lang="en-US"/>
        </a:p>
      </dgm:t>
    </dgm:pt>
    <dgm:pt modelId="{373A7AFD-BE1A-450D-930D-412087181C49}" type="sibTrans" cxnId="{85C405B5-4D13-44DA-8F8F-99AAE22DC230}">
      <dgm:prSet/>
      <dgm:spPr/>
      <dgm:t>
        <a:bodyPr/>
        <a:lstStyle/>
        <a:p>
          <a:endParaRPr lang="en-US"/>
        </a:p>
      </dgm:t>
    </dgm:pt>
    <dgm:pt modelId="{F1B073B3-404D-4010-9997-35E4BC0FA2FA}">
      <dgm:prSet phldrT="[Text]"/>
      <dgm:spPr>
        <a:solidFill>
          <a:schemeClr val="bg1"/>
        </a:solidFill>
        <a:ln>
          <a:solidFill>
            <a:schemeClr val="bg1">
              <a:lumMod val="65000"/>
            </a:schemeClr>
          </a:solidFill>
        </a:ln>
        <a:effectLst>
          <a:innerShdw blurRad="114300">
            <a:prstClr val="black"/>
          </a:innerShdw>
        </a:effectLst>
      </dgm:spPr>
      <dgm:t>
        <a:bodyPr/>
        <a:lstStyle/>
        <a:p>
          <a:r>
            <a:rPr lang="en-US" dirty="0" smtClean="0">
              <a:solidFill>
                <a:schemeClr val="tx1"/>
              </a:solidFill>
              <a:latin typeface="+mn-lt"/>
              <a:ea typeface="+mn-ea"/>
              <a:cs typeface="+mn-cs"/>
            </a:rPr>
            <a:t>Organizing binder information</a:t>
          </a:r>
          <a:endParaRPr lang="en-US" b="0" dirty="0">
            <a:solidFill>
              <a:schemeClr val="tx1"/>
            </a:solidFill>
          </a:endParaRPr>
        </a:p>
      </dgm:t>
    </dgm:pt>
    <dgm:pt modelId="{31361B15-896D-4007-A3B9-4915617BE2D5}" type="sibTrans" cxnId="{AE95280B-9BAB-4961-B93E-21D782CB7F13}">
      <dgm:prSet/>
      <dgm:spPr/>
      <dgm:t>
        <a:bodyPr/>
        <a:lstStyle/>
        <a:p>
          <a:endParaRPr lang="en-US"/>
        </a:p>
      </dgm:t>
    </dgm:pt>
    <dgm:pt modelId="{32C5E998-6D2F-4D1F-896A-5E9BA2D61959}" type="parTrans" cxnId="{AE95280B-9BAB-4961-B93E-21D782CB7F13}">
      <dgm:prSet/>
      <dgm:spPr/>
      <dgm:t>
        <a:bodyPr/>
        <a:lstStyle/>
        <a:p>
          <a:endParaRPr lang="en-US"/>
        </a:p>
      </dgm:t>
    </dgm:pt>
    <dgm:pt modelId="{A17179AF-18CB-4138-8477-C3A9EEC076A2}" type="pres">
      <dgm:prSet presAssocID="{E6E123A9-BF48-4981-80DC-B0C7E3655269}" presName="diagram" presStyleCnt="0">
        <dgm:presLayoutVars>
          <dgm:dir/>
          <dgm:resizeHandles val="exact"/>
        </dgm:presLayoutVars>
      </dgm:prSet>
      <dgm:spPr/>
      <dgm:t>
        <a:bodyPr/>
        <a:lstStyle/>
        <a:p>
          <a:endParaRPr lang="en-US"/>
        </a:p>
      </dgm:t>
    </dgm:pt>
    <dgm:pt modelId="{8A97FE8E-F08F-40E8-AF24-F9D96011C59D}" type="pres">
      <dgm:prSet presAssocID="{0B3EC2D2-6279-47BC-B721-7786605DC048}" presName="node" presStyleLbl="node1" presStyleIdx="0" presStyleCnt="3">
        <dgm:presLayoutVars>
          <dgm:bulletEnabled val="1"/>
        </dgm:presLayoutVars>
      </dgm:prSet>
      <dgm:spPr/>
      <dgm:t>
        <a:bodyPr/>
        <a:lstStyle/>
        <a:p>
          <a:endParaRPr lang="en-US"/>
        </a:p>
      </dgm:t>
    </dgm:pt>
    <dgm:pt modelId="{FE273286-CD55-4857-80B0-187759CF9E8F}" type="pres">
      <dgm:prSet presAssocID="{702763B1-AB4B-477A-ADBC-500D3962029D}" presName="sibTrans" presStyleCnt="0"/>
      <dgm:spPr/>
      <dgm:t>
        <a:bodyPr/>
        <a:lstStyle/>
        <a:p>
          <a:endParaRPr lang="en-US"/>
        </a:p>
      </dgm:t>
    </dgm:pt>
    <dgm:pt modelId="{91C80B42-AF36-46E4-AFC6-13E8432D5F3D}" type="pres">
      <dgm:prSet presAssocID="{DCABEAA5-3513-4F05-96E5-50AFACC30E41}" presName="node" presStyleLbl="node1" presStyleIdx="1" presStyleCnt="3">
        <dgm:presLayoutVars>
          <dgm:bulletEnabled val="1"/>
        </dgm:presLayoutVars>
      </dgm:prSet>
      <dgm:spPr/>
      <dgm:t>
        <a:bodyPr/>
        <a:lstStyle/>
        <a:p>
          <a:endParaRPr lang="en-US"/>
        </a:p>
      </dgm:t>
    </dgm:pt>
    <dgm:pt modelId="{E977B9B2-B071-4D36-B7FE-38CEC23144BF}" type="pres">
      <dgm:prSet presAssocID="{373A7AFD-BE1A-450D-930D-412087181C49}" presName="sibTrans" presStyleCnt="0"/>
      <dgm:spPr/>
      <dgm:t>
        <a:bodyPr/>
        <a:lstStyle/>
        <a:p>
          <a:endParaRPr lang="en-US"/>
        </a:p>
      </dgm:t>
    </dgm:pt>
    <dgm:pt modelId="{6925CFA2-6031-44C4-A504-960A6CD4EFF0}" type="pres">
      <dgm:prSet presAssocID="{F1B073B3-404D-4010-9997-35E4BC0FA2FA}" presName="node" presStyleLbl="node1" presStyleIdx="2" presStyleCnt="3">
        <dgm:presLayoutVars>
          <dgm:bulletEnabled val="1"/>
        </dgm:presLayoutVars>
      </dgm:prSet>
      <dgm:spPr/>
      <dgm:t>
        <a:bodyPr/>
        <a:lstStyle/>
        <a:p>
          <a:endParaRPr lang="en-US"/>
        </a:p>
      </dgm:t>
    </dgm:pt>
  </dgm:ptLst>
  <dgm:cxnLst>
    <dgm:cxn modelId="{85C405B5-4D13-44DA-8F8F-99AAE22DC230}" srcId="{E6E123A9-BF48-4981-80DC-B0C7E3655269}" destId="{DCABEAA5-3513-4F05-96E5-50AFACC30E41}" srcOrd="1" destOrd="0" parTransId="{2C4F52D3-B4EA-4C0B-AB9C-4B60D5E1CED6}" sibTransId="{373A7AFD-BE1A-450D-930D-412087181C49}"/>
    <dgm:cxn modelId="{F00BE343-CAA8-4FAB-96A8-5CD89ED77E31}" srcId="{E6E123A9-BF48-4981-80DC-B0C7E3655269}" destId="{0B3EC2D2-6279-47BC-B721-7786605DC048}" srcOrd="0" destOrd="0" parTransId="{2E951413-D03B-4C1B-B280-9D059D903746}" sibTransId="{702763B1-AB4B-477A-ADBC-500D3962029D}"/>
    <dgm:cxn modelId="{82DB65B3-05AE-41B8-B026-B2FCAA24743A}" type="presOf" srcId="{F1B073B3-404D-4010-9997-35E4BC0FA2FA}" destId="{6925CFA2-6031-44C4-A504-960A6CD4EFF0}" srcOrd="0" destOrd="0" presId="urn:microsoft.com/office/officeart/2005/8/layout/default#2"/>
    <dgm:cxn modelId="{B108A330-D659-4A4E-878A-5668A7B63488}" type="presOf" srcId="{0B3EC2D2-6279-47BC-B721-7786605DC048}" destId="{8A97FE8E-F08F-40E8-AF24-F9D96011C59D}" srcOrd="0" destOrd="0" presId="urn:microsoft.com/office/officeart/2005/8/layout/default#2"/>
    <dgm:cxn modelId="{809489B8-4B0B-437F-83CC-56E15A3F1183}" type="presOf" srcId="{DCABEAA5-3513-4F05-96E5-50AFACC30E41}" destId="{91C80B42-AF36-46E4-AFC6-13E8432D5F3D}" srcOrd="0" destOrd="0" presId="urn:microsoft.com/office/officeart/2005/8/layout/default#2"/>
    <dgm:cxn modelId="{B12C145B-DBFE-4DC2-99E0-B73DD0D0B0ED}" type="presOf" srcId="{E6E123A9-BF48-4981-80DC-B0C7E3655269}" destId="{A17179AF-18CB-4138-8477-C3A9EEC076A2}" srcOrd="0" destOrd="0" presId="urn:microsoft.com/office/officeart/2005/8/layout/default#2"/>
    <dgm:cxn modelId="{AE95280B-9BAB-4961-B93E-21D782CB7F13}" srcId="{E6E123A9-BF48-4981-80DC-B0C7E3655269}" destId="{F1B073B3-404D-4010-9997-35E4BC0FA2FA}" srcOrd="2" destOrd="0" parTransId="{32C5E998-6D2F-4D1F-896A-5E9BA2D61959}" sibTransId="{31361B15-896D-4007-A3B9-4915617BE2D5}"/>
    <dgm:cxn modelId="{21548BB7-D71E-498D-9471-3359608C4E08}" type="presParOf" srcId="{A17179AF-18CB-4138-8477-C3A9EEC076A2}" destId="{8A97FE8E-F08F-40E8-AF24-F9D96011C59D}" srcOrd="0" destOrd="0" presId="urn:microsoft.com/office/officeart/2005/8/layout/default#2"/>
    <dgm:cxn modelId="{9FAE2EE0-FA6C-4012-BFD3-E720E78BA528}" type="presParOf" srcId="{A17179AF-18CB-4138-8477-C3A9EEC076A2}" destId="{FE273286-CD55-4857-80B0-187759CF9E8F}" srcOrd="1" destOrd="0" presId="urn:microsoft.com/office/officeart/2005/8/layout/default#2"/>
    <dgm:cxn modelId="{4504B8A9-EA4B-4F45-9906-0F05C6E3A398}" type="presParOf" srcId="{A17179AF-18CB-4138-8477-C3A9EEC076A2}" destId="{91C80B42-AF36-46E4-AFC6-13E8432D5F3D}" srcOrd="2" destOrd="0" presId="urn:microsoft.com/office/officeart/2005/8/layout/default#2"/>
    <dgm:cxn modelId="{2DACFBB5-426B-40F9-A7C4-A57D07BB5503}" type="presParOf" srcId="{A17179AF-18CB-4138-8477-C3A9EEC076A2}" destId="{E977B9B2-B071-4D36-B7FE-38CEC23144BF}" srcOrd="3" destOrd="0" presId="urn:microsoft.com/office/officeart/2005/8/layout/default#2"/>
    <dgm:cxn modelId="{C3D13CE9-7DFA-43C2-B4D2-2165F6594240}" type="presParOf" srcId="{A17179AF-18CB-4138-8477-C3A9EEC076A2}" destId="{6925CFA2-6031-44C4-A504-960A6CD4EFF0}" srcOrd="4"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E2131B-2794-46A2-8FF5-CFB98EB6DA62}" type="doc">
      <dgm:prSet loTypeId="urn:microsoft.com/office/officeart/2005/8/layout/default#3" loCatId="list" qsTypeId="urn:microsoft.com/office/officeart/2005/8/quickstyle/simple1" qsCatId="simple" csTypeId="urn:microsoft.com/office/officeart/2005/8/colors/colorful3" csCatId="colorful" phldr="1"/>
      <dgm:spPr/>
      <dgm:t>
        <a:bodyPr/>
        <a:lstStyle/>
        <a:p>
          <a:endParaRPr lang="en-US"/>
        </a:p>
      </dgm:t>
    </dgm:pt>
    <dgm:pt modelId="{52CAA69E-1B18-498C-823A-AAF16402BB3E}">
      <dgm:prSet phldrT="[Text]"/>
      <dgm:spPr>
        <a:solidFill>
          <a:schemeClr val="bg1"/>
        </a:solidFill>
        <a:scene3d>
          <a:camera prst="orthographicFront"/>
          <a:lightRig rig="threePt" dir="t"/>
        </a:scene3d>
        <a:sp3d>
          <a:bevelT w="114300" prst="artDeco"/>
        </a:sp3d>
      </dgm:spPr>
      <dgm:t>
        <a:bodyPr/>
        <a:lstStyle/>
        <a:p>
          <a:r>
            <a:rPr lang="en-US" dirty="0" smtClean="0">
              <a:solidFill>
                <a:schemeClr val="tx1"/>
              </a:solidFill>
            </a:rPr>
            <a:t>Determine which operations are executed as part of the position</a:t>
          </a:r>
          <a:endParaRPr lang="en-US" b="0" dirty="0">
            <a:solidFill>
              <a:schemeClr val="tx1"/>
            </a:solidFill>
          </a:endParaRPr>
        </a:p>
      </dgm:t>
    </dgm:pt>
    <dgm:pt modelId="{7E3DD724-314A-4AD1-805F-5648F305FE17}" type="parTrans" cxnId="{9D114D30-FFD2-4394-AE21-E88754694E50}">
      <dgm:prSet/>
      <dgm:spPr/>
      <dgm:t>
        <a:bodyPr/>
        <a:lstStyle/>
        <a:p>
          <a:endParaRPr lang="en-US"/>
        </a:p>
      </dgm:t>
    </dgm:pt>
    <dgm:pt modelId="{01BF0B24-BC22-4760-847C-E19AE462AA21}" type="sibTrans" cxnId="{9D114D30-FFD2-4394-AE21-E88754694E50}">
      <dgm:prSet/>
      <dgm:spPr/>
      <dgm:t>
        <a:bodyPr/>
        <a:lstStyle/>
        <a:p>
          <a:endParaRPr lang="en-US"/>
        </a:p>
      </dgm:t>
    </dgm:pt>
    <dgm:pt modelId="{87A9F1B2-A23E-46F3-B1FE-CB74F9DC7825}">
      <dgm:prSet phldrT="[Text]"/>
      <dgm:spPr>
        <a:solidFill>
          <a:schemeClr val="bg1"/>
        </a:solidFill>
        <a:scene3d>
          <a:camera prst="orthographicFront"/>
          <a:lightRig rig="threePt" dir="t"/>
        </a:scene3d>
        <a:sp3d>
          <a:bevelT w="114300" prst="artDeco"/>
        </a:sp3d>
      </dgm:spPr>
      <dgm:t>
        <a:bodyPr/>
        <a:lstStyle/>
        <a:p>
          <a:r>
            <a:rPr lang="en-US" dirty="0" smtClean="0">
              <a:solidFill>
                <a:schemeClr val="tx1"/>
              </a:solidFill>
              <a:latin typeface="+mn-lt"/>
              <a:ea typeface="+mn-ea"/>
              <a:cs typeface="+mn-cs"/>
            </a:rPr>
            <a:t>Establish the tools that are used on regular basis</a:t>
          </a:r>
          <a:endParaRPr lang="en-US" b="0" dirty="0">
            <a:solidFill>
              <a:schemeClr val="tx1"/>
            </a:solidFill>
          </a:endParaRPr>
        </a:p>
      </dgm:t>
    </dgm:pt>
    <dgm:pt modelId="{C8979626-F802-4C1B-A1A1-583BBF46CCB3}" type="parTrans" cxnId="{B0C6B323-E5B9-4111-B66D-BCF3CB96CB89}">
      <dgm:prSet/>
      <dgm:spPr/>
      <dgm:t>
        <a:bodyPr/>
        <a:lstStyle/>
        <a:p>
          <a:endParaRPr lang="en-US"/>
        </a:p>
      </dgm:t>
    </dgm:pt>
    <dgm:pt modelId="{5CDAC602-7C15-4AF6-8C0B-820B5A28A6D5}" type="sibTrans" cxnId="{B0C6B323-E5B9-4111-B66D-BCF3CB96CB89}">
      <dgm:prSet/>
      <dgm:spPr/>
      <dgm:t>
        <a:bodyPr/>
        <a:lstStyle/>
        <a:p>
          <a:endParaRPr lang="en-US"/>
        </a:p>
      </dgm:t>
    </dgm:pt>
    <dgm:pt modelId="{B3907C3D-72E0-41D3-8250-0867F8EF6910}">
      <dgm:prSet phldrT="[Text]"/>
      <dgm:spPr>
        <a:solidFill>
          <a:schemeClr val="bg1"/>
        </a:solidFill>
        <a:scene3d>
          <a:camera prst="orthographicFront"/>
          <a:lightRig rig="threePt" dir="t"/>
        </a:scene3d>
        <a:sp3d>
          <a:bevelT w="114300" prst="artDeco"/>
        </a:sp3d>
      </dgm:spPr>
      <dgm:t>
        <a:bodyPr/>
        <a:lstStyle/>
        <a:p>
          <a:r>
            <a:rPr lang="en-US" dirty="0" smtClean="0">
              <a:solidFill>
                <a:schemeClr val="tx1"/>
              </a:solidFill>
              <a:latin typeface="+mn-lt"/>
              <a:ea typeface="+mn-ea"/>
              <a:cs typeface="+mn-cs"/>
            </a:rPr>
            <a:t>Discover information that is consulted consistently</a:t>
          </a:r>
          <a:endParaRPr lang="en-US" b="0" dirty="0">
            <a:solidFill>
              <a:schemeClr val="tx1"/>
            </a:solidFill>
          </a:endParaRPr>
        </a:p>
      </dgm:t>
    </dgm:pt>
    <dgm:pt modelId="{DF444C8E-771C-4E4F-B4BB-E575B09D0AF2}" type="parTrans" cxnId="{38B866F9-B730-485E-857A-D322262F5842}">
      <dgm:prSet/>
      <dgm:spPr/>
      <dgm:t>
        <a:bodyPr/>
        <a:lstStyle/>
        <a:p>
          <a:endParaRPr lang="en-US"/>
        </a:p>
      </dgm:t>
    </dgm:pt>
    <dgm:pt modelId="{4882E8E2-7170-4431-B03E-7C8240CC2329}" type="sibTrans" cxnId="{38B866F9-B730-485E-857A-D322262F5842}">
      <dgm:prSet/>
      <dgm:spPr/>
      <dgm:t>
        <a:bodyPr/>
        <a:lstStyle/>
        <a:p>
          <a:endParaRPr lang="en-US"/>
        </a:p>
      </dgm:t>
    </dgm:pt>
    <dgm:pt modelId="{01B0F78E-9E58-47FD-ABDA-23E03A8E694E}" type="pres">
      <dgm:prSet presAssocID="{D1E2131B-2794-46A2-8FF5-CFB98EB6DA62}" presName="diagram" presStyleCnt="0">
        <dgm:presLayoutVars>
          <dgm:dir/>
          <dgm:resizeHandles val="exact"/>
        </dgm:presLayoutVars>
      </dgm:prSet>
      <dgm:spPr/>
      <dgm:t>
        <a:bodyPr/>
        <a:lstStyle/>
        <a:p>
          <a:endParaRPr lang="en-US"/>
        </a:p>
      </dgm:t>
    </dgm:pt>
    <dgm:pt modelId="{387635FA-4F99-47A3-BE18-3056450401D7}" type="pres">
      <dgm:prSet presAssocID="{52CAA69E-1B18-498C-823A-AAF16402BB3E}" presName="node" presStyleLbl="node1" presStyleIdx="0" presStyleCnt="3">
        <dgm:presLayoutVars>
          <dgm:bulletEnabled val="1"/>
        </dgm:presLayoutVars>
      </dgm:prSet>
      <dgm:spPr/>
      <dgm:t>
        <a:bodyPr/>
        <a:lstStyle/>
        <a:p>
          <a:endParaRPr lang="en-US"/>
        </a:p>
      </dgm:t>
    </dgm:pt>
    <dgm:pt modelId="{F473C538-2D6D-41EF-B885-12F56C431871}" type="pres">
      <dgm:prSet presAssocID="{01BF0B24-BC22-4760-847C-E19AE462AA21}" presName="sibTrans" presStyleCnt="0"/>
      <dgm:spPr/>
    </dgm:pt>
    <dgm:pt modelId="{4206CA3D-6424-4944-B2B5-EC983AC0F2D3}" type="pres">
      <dgm:prSet presAssocID="{87A9F1B2-A23E-46F3-B1FE-CB74F9DC7825}" presName="node" presStyleLbl="node1" presStyleIdx="1" presStyleCnt="3">
        <dgm:presLayoutVars>
          <dgm:bulletEnabled val="1"/>
        </dgm:presLayoutVars>
      </dgm:prSet>
      <dgm:spPr/>
      <dgm:t>
        <a:bodyPr/>
        <a:lstStyle/>
        <a:p>
          <a:endParaRPr lang="en-US"/>
        </a:p>
      </dgm:t>
    </dgm:pt>
    <dgm:pt modelId="{67223915-E9DE-4A13-9B33-EEDCF6B1CC23}" type="pres">
      <dgm:prSet presAssocID="{5CDAC602-7C15-4AF6-8C0B-820B5A28A6D5}" presName="sibTrans" presStyleCnt="0"/>
      <dgm:spPr/>
    </dgm:pt>
    <dgm:pt modelId="{E919FF38-5FB2-4A7E-A81D-CEF31F8D46CB}" type="pres">
      <dgm:prSet presAssocID="{B3907C3D-72E0-41D3-8250-0867F8EF6910}" presName="node" presStyleLbl="node1" presStyleIdx="2" presStyleCnt="3" custLinFactNeighborX="-364" custLinFactNeighborY="-3600">
        <dgm:presLayoutVars>
          <dgm:bulletEnabled val="1"/>
        </dgm:presLayoutVars>
      </dgm:prSet>
      <dgm:spPr/>
      <dgm:t>
        <a:bodyPr/>
        <a:lstStyle/>
        <a:p>
          <a:endParaRPr lang="en-US"/>
        </a:p>
      </dgm:t>
    </dgm:pt>
  </dgm:ptLst>
  <dgm:cxnLst>
    <dgm:cxn modelId="{B8E699EF-5C76-44F5-BCED-8C0F8D96CE02}" type="presOf" srcId="{52CAA69E-1B18-498C-823A-AAF16402BB3E}" destId="{387635FA-4F99-47A3-BE18-3056450401D7}" srcOrd="0" destOrd="0" presId="urn:microsoft.com/office/officeart/2005/8/layout/default#3"/>
    <dgm:cxn modelId="{38B866F9-B730-485E-857A-D322262F5842}" srcId="{D1E2131B-2794-46A2-8FF5-CFB98EB6DA62}" destId="{B3907C3D-72E0-41D3-8250-0867F8EF6910}" srcOrd="2" destOrd="0" parTransId="{DF444C8E-771C-4E4F-B4BB-E575B09D0AF2}" sibTransId="{4882E8E2-7170-4431-B03E-7C8240CC2329}"/>
    <dgm:cxn modelId="{9D114D30-FFD2-4394-AE21-E88754694E50}" srcId="{D1E2131B-2794-46A2-8FF5-CFB98EB6DA62}" destId="{52CAA69E-1B18-498C-823A-AAF16402BB3E}" srcOrd="0" destOrd="0" parTransId="{7E3DD724-314A-4AD1-805F-5648F305FE17}" sibTransId="{01BF0B24-BC22-4760-847C-E19AE462AA21}"/>
    <dgm:cxn modelId="{B0C6B323-E5B9-4111-B66D-BCF3CB96CB89}" srcId="{D1E2131B-2794-46A2-8FF5-CFB98EB6DA62}" destId="{87A9F1B2-A23E-46F3-B1FE-CB74F9DC7825}" srcOrd="1" destOrd="0" parTransId="{C8979626-F802-4C1B-A1A1-583BBF46CCB3}" sibTransId="{5CDAC602-7C15-4AF6-8C0B-820B5A28A6D5}"/>
    <dgm:cxn modelId="{164AFC76-8D63-42A7-BFAF-BE944806BCA5}" type="presOf" srcId="{87A9F1B2-A23E-46F3-B1FE-CB74F9DC7825}" destId="{4206CA3D-6424-4944-B2B5-EC983AC0F2D3}" srcOrd="0" destOrd="0" presId="urn:microsoft.com/office/officeart/2005/8/layout/default#3"/>
    <dgm:cxn modelId="{FDC8F418-533E-4DBD-AAAE-AA868C943922}" type="presOf" srcId="{D1E2131B-2794-46A2-8FF5-CFB98EB6DA62}" destId="{01B0F78E-9E58-47FD-ABDA-23E03A8E694E}" srcOrd="0" destOrd="0" presId="urn:microsoft.com/office/officeart/2005/8/layout/default#3"/>
    <dgm:cxn modelId="{FDB876C8-1636-4BFE-8AD0-22893C82CB69}" type="presOf" srcId="{B3907C3D-72E0-41D3-8250-0867F8EF6910}" destId="{E919FF38-5FB2-4A7E-A81D-CEF31F8D46CB}" srcOrd="0" destOrd="0" presId="urn:microsoft.com/office/officeart/2005/8/layout/default#3"/>
    <dgm:cxn modelId="{F533A7E3-6B43-4D15-AE35-2DF9E9B3A66A}" type="presParOf" srcId="{01B0F78E-9E58-47FD-ABDA-23E03A8E694E}" destId="{387635FA-4F99-47A3-BE18-3056450401D7}" srcOrd="0" destOrd="0" presId="urn:microsoft.com/office/officeart/2005/8/layout/default#3"/>
    <dgm:cxn modelId="{EC908959-7F96-4847-8270-322483E43DC7}" type="presParOf" srcId="{01B0F78E-9E58-47FD-ABDA-23E03A8E694E}" destId="{F473C538-2D6D-41EF-B885-12F56C431871}" srcOrd="1" destOrd="0" presId="urn:microsoft.com/office/officeart/2005/8/layout/default#3"/>
    <dgm:cxn modelId="{9695B9EE-4678-471D-9AE0-D00EF7608D59}" type="presParOf" srcId="{01B0F78E-9E58-47FD-ABDA-23E03A8E694E}" destId="{4206CA3D-6424-4944-B2B5-EC983AC0F2D3}" srcOrd="2" destOrd="0" presId="urn:microsoft.com/office/officeart/2005/8/layout/default#3"/>
    <dgm:cxn modelId="{CE125DE8-AFFB-4A99-846E-8FD28B021D74}" type="presParOf" srcId="{01B0F78E-9E58-47FD-ABDA-23E03A8E694E}" destId="{67223915-E9DE-4A13-9B33-EEDCF6B1CC23}" srcOrd="3" destOrd="0" presId="urn:microsoft.com/office/officeart/2005/8/layout/default#3"/>
    <dgm:cxn modelId="{B74BA905-AAD4-4C8C-A441-09550568379F}" type="presParOf" srcId="{01B0F78E-9E58-47FD-ABDA-23E03A8E694E}" destId="{E919FF38-5FB2-4A7E-A81D-CEF31F8D46CB}" srcOrd="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78F733-8E4E-4671-9E0D-6376F14ED7F0}" type="doc">
      <dgm:prSet loTypeId="urn:microsoft.com/office/officeart/2005/8/layout/default#3" loCatId="list" qsTypeId="urn:microsoft.com/office/officeart/2005/8/quickstyle/simple2" qsCatId="simple" csTypeId="urn:microsoft.com/office/officeart/2005/8/colors/colorful1#5" csCatId="colorful" phldr="1"/>
      <dgm:spPr/>
      <dgm:t>
        <a:bodyPr/>
        <a:lstStyle/>
        <a:p>
          <a:endParaRPr lang="en-US"/>
        </a:p>
      </dgm:t>
    </dgm:pt>
    <dgm:pt modelId="{65B1EB00-54C7-49F3-BF7C-FE6F3BE277B8}">
      <dgm:prSet phldrT="[Text]"/>
      <dgm:spPr>
        <a:solidFill>
          <a:schemeClr val="bg1"/>
        </a:solidFill>
        <a:ln>
          <a:solidFill>
            <a:schemeClr val="tx1">
              <a:lumMod val="95000"/>
              <a:lumOff val="5000"/>
            </a:schemeClr>
          </a:solidFill>
        </a:ln>
        <a:effectLst>
          <a:reflection blurRad="6350" stA="52000" endA="300" endPos="35000" dir="5400000" sy="-100000" algn="bl" rotWithShape="0"/>
        </a:effectLst>
      </dgm:spPr>
      <dgm:t>
        <a:bodyPr/>
        <a:lstStyle/>
        <a:p>
          <a:r>
            <a:rPr lang="en-US" dirty="0" smtClean="0">
              <a:solidFill>
                <a:schemeClr val="tx1"/>
              </a:solidFill>
            </a:rPr>
            <a:t>Department</a:t>
          </a:r>
          <a:endParaRPr lang="en-US" b="0" dirty="0">
            <a:solidFill>
              <a:schemeClr val="tx1"/>
            </a:solidFill>
          </a:endParaRPr>
        </a:p>
      </dgm:t>
    </dgm:pt>
    <dgm:pt modelId="{3F835FBB-A111-43BE-ACE6-FDEE3913D638}" type="parTrans" cxnId="{DED53E83-44BF-49F5-8074-BE3F89E861A4}">
      <dgm:prSet/>
      <dgm:spPr/>
      <dgm:t>
        <a:bodyPr/>
        <a:lstStyle/>
        <a:p>
          <a:endParaRPr lang="en-US"/>
        </a:p>
      </dgm:t>
    </dgm:pt>
    <dgm:pt modelId="{48F6ACF9-5188-44AD-91F5-59606454E210}" type="sibTrans" cxnId="{DED53E83-44BF-49F5-8074-BE3F89E861A4}">
      <dgm:prSet/>
      <dgm:spPr/>
      <dgm:t>
        <a:bodyPr/>
        <a:lstStyle/>
        <a:p>
          <a:endParaRPr lang="en-US"/>
        </a:p>
      </dgm:t>
    </dgm:pt>
    <dgm:pt modelId="{4CB5C161-FC27-4E79-ADBB-999A0D6224C8}">
      <dgm:prSet phldrT="[Text]"/>
      <dgm:spPr>
        <a:solidFill>
          <a:schemeClr val="bg1"/>
        </a:solidFill>
        <a:ln>
          <a:solidFill>
            <a:schemeClr val="tx1">
              <a:lumMod val="95000"/>
              <a:lumOff val="5000"/>
            </a:schemeClr>
          </a:solidFill>
        </a:ln>
        <a:effectLst>
          <a:reflection blurRad="6350" stA="52000" endA="300" endPos="35000" dir="5400000" sy="-100000" algn="bl" rotWithShape="0"/>
        </a:effectLst>
      </dgm:spPr>
      <dgm:t>
        <a:bodyPr/>
        <a:lstStyle/>
        <a:p>
          <a:r>
            <a:rPr lang="en-US" dirty="0" smtClean="0">
              <a:solidFill>
                <a:schemeClr val="tx1"/>
              </a:solidFill>
            </a:rPr>
            <a:t>Category</a:t>
          </a:r>
          <a:endParaRPr lang="en-US" b="0" dirty="0">
            <a:solidFill>
              <a:schemeClr val="tx1"/>
            </a:solidFill>
          </a:endParaRPr>
        </a:p>
      </dgm:t>
    </dgm:pt>
    <dgm:pt modelId="{895E15BF-33D5-4E41-A998-3BC9DB64362D}" type="parTrans" cxnId="{418BFB8A-3C32-450D-B2DB-436ABDE1319C}">
      <dgm:prSet/>
      <dgm:spPr/>
      <dgm:t>
        <a:bodyPr/>
        <a:lstStyle/>
        <a:p>
          <a:endParaRPr lang="en-US"/>
        </a:p>
      </dgm:t>
    </dgm:pt>
    <dgm:pt modelId="{FC6112D7-A418-42FC-B72E-6B46FC93F594}" type="sibTrans" cxnId="{418BFB8A-3C32-450D-B2DB-436ABDE1319C}">
      <dgm:prSet/>
      <dgm:spPr/>
      <dgm:t>
        <a:bodyPr/>
        <a:lstStyle/>
        <a:p>
          <a:endParaRPr lang="en-US"/>
        </a:p>
      </dgm:t>
    </dgm:pt>
    <dgm:pt modelId="{51FA1D35-B1A6-4677-A29A-BC414108BC4F}">
      <dgm:prSet phldrT="[Text]"/>
      <dgm:spPr>
        <a:solidFill>
          <a:schemeClr val="bg1"/>
        </a:solidFill>
        <a:ln>
          <a:solidFill>
            <a:schemeClr val="tx1">
              <a:lumMod val="95000"/>
              <a:lumOff val="5000"/>
            </a:schemeClr>
          </a:solidFill>
        </a:ln>
        <a:effectLst>
          <a:reflection blurRad="6350" stA="52000" endA="300" endPos="35000" dir="5400000" sy="-100000" algn="bl" rotWithShape="0"/>
        </a:effectLst>
      </dgm:spPr>
      <dgm:t>
        <a:bodyPr/>
        <a:lstStyle/>
        <a:p>
          <a:r>
            <a:rPr lang="en-US" dirty="0" smtClean="0">
              <a:solidFill>
                <a:schemeClr val="tx1"/>
              </a:solidFill>
              <a:latin typeface="+mn-lt"/>
              <a:ea typeface="+mn-ea"/>
              <a:cs typeface="+mn-cs"/>
            </a:rPr>
            <a:t>Job</a:t>
          </a:r>
          <a:endParaRPr lang="en-US" b="0" dirty="0">
            <a:solidFill>
              <a:schemeClr val="tx1"/>
            </a:solidFill>
          </a:endParaRPr>
        </a:p>
      </dgm:t>
    </dgm:pt>
    <dgm:pt modelId="{3332FE08-7D17-4E02-AAD8-07B0F378A601}" type="parTrans" cxnId="{9BE76574-3308-4F33-BF2A-DDE02E15C387}">
      <dgm:prSet/>
      <dgm:spPr/>
      <dgm:t>
        <a:bodyPr/>
        <a:lstStyle/>
        <a:p>
          <a:endParaRPr lang="en-US"/>
        </a:p>
      </dgm:t>
    </dgm:pt>
    <dgm:pt modelId="{1BB6F48B-AB87-4D26-8BD8-957BE2E5FB35}" type="sibTrans" cxnId="{9BE76574-3308-4F33-BF2A-DDE02E15C387}">
      <dgm:prSet/>
      <dgm:spPr/>
      <dgm:t>
        <a:bodyPr/>
        <a:lstStyle/>
        <a:p>
          <a:endParaRPr lang="en-US"/>
        </a:p>
      </dgm:t>
    </dgm:pt>
    <dgm:pt modelId="{381B382F-8AB1-4F4D-86AF-781DFDF66AAC}" type="pres">
      <dgm:prSet presAssocID="{C978F733-8E4E-4671-9E0D-6376F14ED7F0}" presName="diagram" presStyleCnt="0">
        <dgm:presLayoutVars>
          <dgm:dir/>
          <dgm:resizeHandles val="exact"/>
        </dgm:presLayoutVars>
      </dgm:prSet>
      <dgm:spPr/>
      <dgm:t>
        <a:bodyPr/>
        <a:lstStyle/>
        <a:p>
          <a:endParaRPr lang="en-US"/>
        </a:p>
      </dgm:t>
    </dgm:pt>
    <dgm:pt modelId="{1F1B0320-173C-48D1-90A5-A6BA1F0B6EFE}" type="pres">
      <dgm:prSet presAssocID="{65B1EB00-54C7-49F3-BF7C-FE6F3BE277B8}" presName="node" presStyleLbl="node1" presStyleIdx="0" presStyleCnt="3">
        <dgm:presLayoutVars>
          <dgm:bulletEnabled val="1"/>
        </dgm:presLayoutVars>
      </dgm:prSet>
      <dgm:spPr/>
      <dgm:t>
        <a:bodyPr/>
        <a:lstStyle/>
        <a:p>
          <a:endParaRPr lang="en-US"/>
        </a:p>
      </dgm:t>
    </dgm:pt>
    <dgm:pt modelId="{21F20333-3845-4A28-A973-8EC271CB8BB1}" type="pres">
      <dgm:prSet presAssocID="{48F6ACF9-5188-44AD-91F5-59606454E210}" presName="sibTrans" presStyleCnt="0"/>
      <dgm:spPr/>
      <dgm:t>
        <a:bodyPr/>
        <a:lstStyle/>
        <a:p>
          <a:endParaRPr lang="en-US"/>
        </a:p>
      </dgm:t>
    </dgm:pt>
    <dgm:pt modelId="{D54FC1E5-2757-4BE8-9BFC-84FFD17341D2}" type="pres">
      <dgm:prSet presAssocID="{4CB5C161-FC27-4E79-ADBB-999A0D6224C8}" presName="node" presStyleLbl="node1" presStyleIdx="1" presStyleCnt="3">
        <dgm:presLayoutVars>
          <dgm:bulletEnabled val="1"/>
        </dgm:presLayoutVars>
      </dgm:prSet>
      <dgm:spPr/>
      <dgm:t>
        <a:bodyPr/>
        <a:lstStyle/>
        <a:p>
          <a:endParaRPr lang="en-US"/>
        </a:p>
      </dgm:t>
    </dgm:pt>
    <dgm:pt modelId="{5746DB4F-853D-487E-BA30-9EDD87F769EC}" type="pres">
      <dgm:prSet presAssocID="{FC6112D7-A418-42FC-B72E-6B46FC93F594}" presName="sibTrans" presStyleCnt="0"/>
      <dgm:spPr/>
      <dgm:t>
        <a:bodyPr/>
        <a:lstStyle/>
        <a:p>
          <a:endParaRPr lang="en-US"/>
        </a:p>
      </dgm:t>
    </dgm:pt>
    <dgm:pt modelId="{3D7E7F00-D406-4546-B7AC-8BD12816619F}" type="pres">
      <dgm:prSet presAssocID="{51FA1D35-B1A6-4677-A29A-BC414108BC4F}" presName="node" presStyleLbl="node1" presStyleIdx="2" presStyleCnt="3">
        <dgm:presLayoutVars>
          <dgm:bulletEnabled val="1"/>
        </dgm:presLayoutVars>
      </dgm:prSet>
      <dgm:spPr/>
      <dgm:t>
        <a:bodyPr/>
        <a:lstStyle/>
        <a:p>
          <a:endParaRPr lang="en-US"/>
        </a:p>
      </dgm:t>
    </dgm:pt>
  </dgm:ptLst>
  <dgm:cxnLst>
    <dgm:cxn modelId="{418BFB8A-3C32-450D-B2DB-436ABDE1319C}" srcId="{C978F733-8E4E-4671-9E0D-6376F14ED7F0}" destId="{4CB5C161-FC27-4E79-ADBB-999A0D6224C8}" srcOrd="1" destOrd="0" parTransId="{895E15BF-33D5-4E41-A998-3BC9DB64362D}" sibTransId="{FC6112D7-A418-42FC-B72E-6B46FC93F594}"/>
    <dgm:cxn modelId="{5202BF6F-EDB6-45FA-A1C3-9E4D110B69F6}" type="presOf" srcId="{4CB5C161-FC27-4E79-ADBB-999A0D6224C8}" destId="{D54FC1E5-2757-4BE8-9BFC-84FFD17341D2}" srcOrd="0" destOrd="0" presId="urn:microsoft.com/office/officeart/2005/8/layout/default#3"/>
    <dgm:cxn modelId="{295B4511-50C0-4EDF-99A5-C0873B227A66}" type="presOf" srcId="{C978F733-8E4E-4671-9E0D-6376F14ED7F0}" destId="{381B382F-8AB1-4F4D-86AF-781DFDF66AAC}" srcOrd="0" destOrd="0" presId="urn:microsoft.com/office/officeart/2005/8/layout/default#3"/>
    <dgm:cxn modelId="{DED53E83-44BF-49F5-8074-BE3F89E861A4}" srcId="{C978F733-8E4E-4671-9E0D-6376F14ED7F0}" destId="{65B1EB00-54C7-49F3-BF7C-FE6F3BE277B8}" srcOrd="0" destOrd="0" parTransId="{3F835FBB-A111-43BE-ACE6-FDEE3913D638}" sibTransId="{48F6ACF9-5188-44AD-91F5-59606454E210}"/>
    <dgm:cxn modelId="{9BE76574-3308-4F33-BF2A-DDE02E15C387}" srcId="{C978F733-8E4E-4671-9E0D-6376F14ED7F0}" destId="{51FA1D35-B1A6-4677-A29A-BC414108BC4F}" srcOrd="2" destOrd="0" parTransId="{3332FE08-7D17-4E02-AAD8-07B0F378A601}" sibTransId="{1BB6F48B-AB87-4D26-8BD8-957BE2E5FB35}"/>
    <dgm:cxn modelId="{3BB3F17F-FA70-4846-A04C-06C4723144BB}" type="presOf" srcId="{51FA1D35-B1A6-4677-A29A-BC414108BC4F}" destId="{3D7E7F00-D406-4546-B7AC-8BD12816619F}" srcOrd="0" destOrd="0" presId="urn:microsoft.com/office/officeart/2005/8/layout/default#3"/>
    <dgm:cxn modelId="{6FA2A00A-800C-4755-B46D-A69573B1D12D}" type="presOf" srcId="{65B1EB00-54C7-49F3-BF7C-FE6F3BE277B8}" destId="{1F1B0320-173C-48D1-90A5-A6BA1F0B6EFE}" srcOrd="0" destOrd="0" presId="urn:microsoft.com/office/officeart/2005/8/layout/default#3"/>
    <dgm:cxn modelId="{A15A7346-6293-45DF-9C77-901E6227C94D}" type="presParOf" srcId="{381B382F-8AB1-4F4D-86AF-781DFDF66AAC}" destId="{1F1B0320-173C-48D1-90A5-A6BA1F0B6EFE}" srcOrd="0" destOrd="0" presId="urn:microsoft.com/office/officeart/2005/8/layout/default#3"/>
    <dgm:cxn modelId="{A678F495-67A2-4207-965F-422AFED5CCCC}" type="presParOf" srcId="{381B382F-8AB1-4F4D-86AF-781DFDF66AAC}" destId="{21F20333-3845-4A28-A973-8EC271CB8BB1}" srcOrd="1" destOrd="0" presId="urn:microsoft.com/office/officeart/2005/8/layout/default#3"/>
    <dgm:cxn modelId="{BACECD27-93EC-4790-B686-2792EE551855}" type="presParOf" srcId="{381B382F-8AB1-4F4D-86AF-781DFDF66AAC}" destId="{D54FC1E5-2757-4BE8-9BFC-84FFD17341D2}" srcOrd="2" destOrd="0" presId="urn:microsoft.com/office/officeart/2005/8/layout/default#3"/>
    <dgm:cxn modelId="{703A9101-2E0E-42BF-82F5-0D5287FFC3FF}" type="presParOf" srcId="{381B382F-8AB1-4F4D-86AF-781DFDF66AAC}" destId="{5746DB4F-853D-487E-BA30-9EDD87F769EC}" srcOrd="3" destOrd="0" presId="urn:microsoft.com/office/officeart/2005/8/layout/default#3"/>
    <dgm:cxn modelId="{D5032D5D-5ABE-4F5D-96C3-871BCBE5CF50}" type="presParOf" srcId="{381B382F-8AB1-4F4D-86AF-781DFDF66AAC}" destId="{3D7E7F00-D406-4546-B7AC-8BD12816619F}" srcOrd="4"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78F733-8E4E-4671-9E0D-6376F14ED7F0}" type="doc">
      <dgm:prSet loTypeId="urn:microsoft.com/office/officeart/2005/8/layout/vList2" loCatId="list" qsTypeId="urn:microsoft.com/office/officeart/2005/8/quickstyle/simple2" qsCatId="simple" csTypeId="urn:microsoft.com/office/officeart/2005/8/colors/colorful1#7" csCatId="colorful" phldr="1"/>
      <dgm:spPr/>
      <dgm:t>
        <a:bodyPr/>
        <a:lstStyle/>
        <a:p>
          <a:endParaRPr lang="en-US"/>
        </a:p>
      </dgm:t>
    </dgm:pt>
    <dgm:pt modelId="{65B1EB00-54C7-49F3-BF7C-FE6F3BE277B8}">
      <dgm:prSet phldrT="[Text]" custT="1"/>
      <dgm:spPr>
        <a:solidFill>
          <a:schemeClr val="bg1">
            <a:lumMod val="95000"/>
          </a:schemeClr>
        </a:solidFill>
        <a:ln>
          <a:solidFill>
            <a:schemeClr val="bg1">
              <a:lumMod val="75000"/>
            </a:schemeClr>
          </a:solidFill>
        </a:ln>
      </dgm:spPr>
      <dgm:t>
        <a:bodyPr/>
        <a:lstStyle/>
        <a:p>
          <a:pPr algn="ctr"/>
          <a:r>
            <a:rPr lang="en-US" sz="3200" dirty="0" smtClean="0">
              <a:solidFill>
                <a:schemeClr val="tx1"/>
              </a:solidFill>
            </a:rPr>
            <a:t>Provide basic, concise information</a:t>
          </a:r>
          <a:endParaRPr lang="en-US" sz="3200" b="0" dirty="0">
            <a:solidFill>
              <a:schemeClr val="tx1"/>
            </a:solidFill>
          </a:endParaRPr>
        </a:p>
      </dgm:t>
    </dgm:pt>
    <dgm:pt modelId="{3F835FBB-A111-43BE-ACE6-FDEE3913D638}" type="parTrans" cxnId="{DED53E83-44BF-49F5-8074-BE3F89E861A4}">
      <dgm:prSet/>
      <dgm:spPr/>
      <dgm:t>
        <a:bodyPr/>
        <a:lstStyle/>
        <a:p>
          <a:endParaRPr lang="en-US"/>
        </a:p>
      </dgm:t>
    </dgm:pt>
    <dgm:pt modelId="{48F6ACF9-5188-44AD-91F5-59606454E210}" type="sibTrans" cxnId="{DED53E83-44BF-49F5-8074-BE3F89E861A4}">
      <dgm:prSet/>
      <dgm:spPr/>
      <dgm:t>
        <a:bodyPr/>
        <a:lstStyle/>
        <a:p>
          <a:endParaRPr lang="en-US"/>
        </a:p>
      </dgm:t>
    </dgm:pt>
    <dgm:pt modelId="{4CB5C161-FC27-4E79-ADBB-999A0D6224C8}">
      <dgm:prSet phldrT="[Text]" custT="1"/>
      <dgm:spPr>
        <a:solidFill>
          <a:schemeClr val="bg1">
            <a:lumMod val="95000"/>
          </a:schemeClr>
        </a:solidFill>
        <a:ln>
          <a:solidFill>
            <a:schemeClr val="bg1">
              <a:lumMod val="75000"/>
            </a:schemeClr>
          </a:solidFill>
        </a:ln>
      </dgm:spPr>
      <dgm:t>
        <a:bodyPr/>
        <a:lstStyle/>
        <a:p>
          <a:pPr algn="ctr"/>
          <a:r>
            <a:rPr lang="en-US" sz="3200" dirty="0" smtClean="0">
              <a:solidFill>
                <a:schemeClr val="tx1"/>
              </a:solidFill>
              <a:latin typeface="+mn-lt"/>
              <a:ea typeface="+mn-ea"/>
              <a:cs typeface="+mn-cs"/>
            </a:rPr>
            <a:t>Attract the attention of your readers </a:t>
          </a:r>
          <a:endParaRPr lang="en-US" sz="3200" b="0" dirty="0">
            <a:solidFill>
              <a:schemeClr val="tx1"/>
            </a:solidFill>
          </a:endParaRPr>
        </a:p>
      </dgm:t>
    </dgm:pt>
    <dgm:pt modelId="{895E15BF-33D5-4E41-A998-3BC9DB64362D}" type="parTrans" cxnId="{418BFB8A-3C32-450D-B2DB-436ABDE1319C}">
      <dgm:prSet/>
      <dgm:spPr/>
      <dgm:t>
        <a:bodyPr/>
        <a:lstStyle/>
        <a:p>
          <a:endParaRPr lang="en-US"/>
        </a:p>
      </dgm:t>
    </dgm:pt>
    <dgm:pt modelId="{FC6112D7-A418-42FC-B72E-6B46FC93F594}" type="sibTrans" cxnId="{418BFB8A-3C32-450D-B2DB-436ABDE1319C}">
      <dgm:prSet/>
      <dgm:spPr/>
      <dgm:t>
        <a:bodyPr/>
        <a:lstStyle/>
        <a:p>
          <a:endParaRPr lang="en-US"/>
        </a:p>
      </dgm:t>
    </dgm:pt>
    <dgm:pt modelId="{51FA1D35-B1A6-4677-A29A-BC414108BC4F}">
      <dgm:prSet phldrT="[Text]" custT="1"/>
      <dgm:spPr>
        <a:solidFill>
          <a:schemeClr val="bg1">
            <a:lumMod val="95000"/>
          </a:schemeClr>
        </a:solidFill>
        <a:ln>
          <a:solidFill>
            <a:schemeClr val="bg1">
              <a:lumMod val="75000"/>
            </a:schemeClr>
          </a:solidFill>
        </a:ln>
      </dgm:spPr>
      <dgm:t>
        <a:bodyPr/>
        <a:lstStyle/>
        <a:p>
          <a:pPr algn="ctr"/>
          <a:r>
            <a:rPr lang="en-US" sz="3200" dirty="0" smtClean="0">
              <a:solidFill>
                <a:schemeClr val="tx1"/>
              </a:solidFill>
              <a:latin typeface="+mn-lt"/>
              <a:ea typeface="+mn-ea"/>
              <a:cs typeface="+mn-cs"/>
            </a:rPr>
            <a:t>Each step should have its own bullet point</a:t>
          </a:r>
          <a:endParaRPr lang="en-US" sz="3200" b="0" dirty="0">
            <a:solidFill>
              <a:schemeClr val="tx1"/>
            </a:solidFill>
          </a:endParaRPr>
        </a:p>
      </dgm:t>
    </dgm:pt>
    <dgm:pt modelId="{3332FE08-7D17-4E02-AAD8-07B0F378A601}" type="parTrans" cxnId="{9BE76574-3308-4F33-BF2A-DDE02E15C387}">
      <dgm:prSet/>
      <dgm:spPr/>
      <dgm:t>
        <a:bodyPr/>
        <a:lstStyle/>
        <a:p>
          <a:endParaRPr lang="en-US"/>
        </a:p>
      </dgm:t>
    </dgm:pt>
    <dgm:pt modelId="{1BB6F48B-AB87-4D26-8BD8-957BE2E5FB35}" type="sibTrans" cxnId="{9BE76574-3308-4F33-BF2A-DDE02E15C387}">
      <dgm:prSet/>
      <dgm:spPr/>
      <dgm:t>
        <a:bodyPr/>
        <a:lstStyle/>
        <a:p>
          <a:endParaRPr lang="en-US"/>
        </a:p>
      </dgm:t>
    </dgm:pt>
    <dgm:pt modelId="{3D2733E3-EEC1-42FC-8A42-BECFA18D6BC7}" type="pres">
      <dgm:prSet presAssocID="{C978F733-8E4E-4671-9E0D-6376F14ED7F0}" presName="linear" presStyleCnt="0">
        <dgm:presLayoutVars>
          <dgm:animLvl val="lvl"/>
          <dgm:resizeHandles val="exact"/>
        </dgm:presLayoutVars>
      </dgm:prSet>
      <dgm:spPr/>
      <dgm:t>
        <a:bodyPr/>
        <a:lstStyle/>
        <a:p>
          <a:endParaRPr lang="en-US"/>
        </a:p>
      </dgm:t>
    </dgm:pt>
    <dgm:pt modelId="{C83E1DBC-2608-48AC-91D0-761E370B4DC0}" type="pres">
      <dgm:prSet presAssocID="{65B1EB00-54C7-49F3-BF7C-FE6F3BE277B8}" presName="parentText" presStyleLbl="node1" presStyleIdx="0" presStyleCnt="3">
        <dgm:presLayoutVars>
          <dgm:chMax val="0"/>
          <dgm:bulletEnabled val="1"/>
        </dgm:presLayoutVars>
      </dgm:prSet>
      <dgm:spPr/>
      <dgm:t>
        <a:bodyPr/>
        <a:lstStyle/>
        <a:p>
          <a:endParaRPr lang="en-US"/>
        </a:p>
      </dgm:t>
    </dgm:pt>
    <dgm:pt modelId="{C2E60353-D58D-480C-9487-FDA76588712B}" type="pres">
      <dgm:prSet presAssocID="{48F6ACF9-5188-44AD-91F5-59606454E210}" presName="spacer" presStyleCnt="0"/>
      <dgm:spPr/>
    </dgm:pt>
    <dgm:pt modelId="{C2D28C21-FAEC-4F43-B0DD-B7CCCC55580F}" type="pres">
      <dgm:prSet presAssocID="{4CB5C161-FC27-4E79-ADBB-999A0D6224C8}" presName="parentText" presStyleLbl="node1" presStyleIdx="1" presStyleCnt="3">
        <dgm:presLayoutVars>
          <dgm:chMax val="0"/>
          <dgm:bulletEnabled val="1"/>
        </dgm:presLayoutVars>
      </dgm:prSet>
      <dgm:spPr/>
      <dgm:t>
        <a:bodyPr/>
        <a:lstStyle/>
        <a:p>
          <a:endParaRPr lang="en-US"/>
        </a:p>
      </dgm:t>
    </dgm:pt>
    <dgm:pt modelId="{4A4B9D02-2AEC-4F0A-B98B-7B731B76D310}" type="pres">
      <dgm:prSet presAssocID="{FC6112D7-A418-42FC-B72E-6B46FC93F594}" presName="spacer" presStyleCnt="0"/>
      <dgm:spPr/>
    </dgm:pt>
    <dgm:pt modelId="{E82FB884-5A1A-40DA-8897-5288868B8DB4}" type="pres">
      <dgm:prSet presAssocID="{51FA1D35-B1A6-4677-A29A-BC414108BC4F}" presName="parentText" presStyleLbl="node1" presStyleIdx="2" presStyleCnt="3">
        <dgm:presLayoutVars>
          <dgm:chMax val="0"/>
          <dgm:bulletEnabled val="1"/>
        </dgm:presLayoutVars>
      </dgm:prSet>
      <dgm:spPr/>
      <dgm:t>
        <a:bodyPr/>
        <a:lstStyle/>
        <a:p>
          <a:endParaRPr lang="en-US"/>
        </a:p>
      </dgm:t>
    </dgm:pt>
  </dgm:ptLst>
  <dgm:cxnLst>
    <dgm:cxn modelId="{396B2ED8-87CA-4113-B61E-DBEB2C3B6883}" type="presOf" srcId="{C978F733-8E4E-4671-9E0D-6376F14ED7F0}" destId="{3D2733E3-EEC1-42FC-8A42-BECFA18D6BC7}" srcOrd="0" destOrd="0" presId="urn:microsoft.com/office/officeart/2005/8/layout/vList2"/>
    <dgm:cxn modelId="{418BFB8A-3C32-450D-B2DB-436ABDE1319C}" srcId="{C978F733-8E4E-4671-9E0D-6376F14ED7F0}" destId="{4CB5C161-FC27-4E79-ADBB-999A0D6224C8}" srcOrd="1" destOrd="0" parTransId="{895E15BF-33D5-4E41-A998-3BC9DB64362D}" sibTransId="{FC6112D7-A418-42FC-B72E-6B46FC93F594}"/>
    <dgm:cxn modelId="{CF4C2DDD-38B9-4E5C-A873-362399E83A35}" type="presOf" srcId="{51FA1D35-B1A6-4677-A29A-BC414108BC4F}" destId="{E82FB884-5A1A-40DA-8897-5288868B8DB4}" srcOrd="0" destOrd="0" presId="urn:microsoft.com/office/officeart/2005/8/layout/vList2"/>
    <dgm:cxn modelId="{99D6D9FA-7138-4E16-87AA-A41324C5FFFD}" type="presOf" srcId="{4CB5C161-FC27-4E79-ADBB-999A0D6224C8}" destId="{C2D28C21-FAEC-4F43-B0DD-B7CCCC55580F}" srcOrd="0" destOrd="0" presId="urn:microsoft.com/office/officeart/2005/8/layout/vList2"/>
    <dgm:cxn modelId="{DED53E83-44BF-49F5-8074-BE3F89E861A4}" srcId="{C978F733-8E4E-4671-9E0D-6376F14ED7F0}" destId="{65B1EB00-54C7-49F3-BF7C-FE6F3BE277B8}" srcOrd="0" destOrd="0" parTransId="{3F835FBB-A111-43BE-ACE6-FDEE3913D638}" sibTransId="{48F6ACF9-5188-44AD-91F5-59606454E210}"/>
    <dgm:cxn modelId="{9BE76574-3308-4F33-BF2A-DDE02E15C387}" srcId="{C978F733-8E4E-4671-9E0D-6376F14ED7F0}" destId="{51FA1D35-B1A6-4677-A29A-BC414108BC4F}" srcOrd="2" destOrd="0" parTransId="{3332FE08-7D17-4E02-AAD8-07B0F378A601}" sibTransId="{1BB6F48B-AB87-4D26-8BD8-957BE2E5FB35}"/>
    <dgm:cxn modelId="{A2DB7B4A-0EC4-4203-A489-A60C24BAA326}" type="presOf" srcId="{65B1EB00-54C7-49F3-BF7C-FE6F3BE277B8}" destId="{C83E1DBC-2608-48AC-91D0-761E370B4DC0}" srcOrd="0" destOrd="0" presId="urn:microsoft.com/office/officeart/2005/8/layout/vList2"/>
    <dgm:cxn modelId="{992F991F-FE71-4B7E-AB3E-856E0C8227B2}" type="presParOf" srcId="{3D2733E3-EEC1-42FC-8A42-BECFA18D6BC7}" destId="{C83E1DBC-2608-48AC-91D0-761E370B4DC0}" srcOrd="0" destOrd="0" presId="urn:microsoft.com/office/officeart/2005/8/layout/vList2"/>
    <dgm:cxn modelId="{BD23CDEA-8C73-4EBA-8A49-2BCC8CB6FF47}" type="presParOf" srcId="{3D2733E3-EEC1-42FC-8A42-BECFA18D6BC7}" destId="{C2E60353-D58D-480C-9487-FDA76588712B}" srcOrd="1" destOrd="0" presId="urn:microsoft.com/office/officeart/2005/8/layout/vList2"/>
    <dgm:cxn modelId="{6C346361-095E-4DC7-94F8-9F62B592B994}" type="presParOf" srcId="{3D2733E3-EEC1-42FC-8A42-BECFA18D6BC7}" destId="{C2D28C21-FAEC-4F43-B0DD-B7CCCC55580F}" srcOrd="2" destOrd="0" presId="urn:microsoft.com/office/officeart/2005/8/layout/vList2"/>
    <dgm:cxn modelId="{77DE598C-BEE7-4689-85B0-21498CAD69D9}" type="presParOf" srcId="{3D2733E3-EEC1-42FC-8A42-BECFA18D6BC7}" destId="{4A4B9D02-2AEC-4F0A-B98B-7B731B76D310}" srcOrd="3" destOrd="0" presId="urn:microsoft.com/office/officeart/2005/8/layout/vList2"/>
    <dgm:cxn modelId="{D51D7A2F-6E5D-48AE-92D1-95B73D6C2E69}" type="presParOf" srcId="{3D2733E3-EEC1-42FC-8A42-BECFA18D6BC7}" destId="{E82FB884-5A1A-40DA-8897-5288868B8DB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2ED29A-14C2-4856-B2EA-21B6D99EA77A}" type="doc">
      <dgm:prSet loTypeId="urn:microsoft.com/office/officeart/2005/8/layout/lProcess2" loCatId="list" qsTypeId="urn:microsoft.com/office/officeart/2005/8/quickstyle/simple1" qsCatId="simple" csTypeId="urn:microsoft.com/office/officeart/2005/8/colors/colorful2" csCatId="colorful" phldr="1"/>
      <dgm:spPr/>
      <dgm:t>
        <a:bodyPr/>
        <a:lstStyle/>
        <a:p>
          <a:endParaRPr lang="en-US"/>
        </a:p>
      </dgm:t>
    </dgm:pt>
    <dgm:pt modelId="{7C72D1A0-669A-41BC-9DD1-7CE173CB7B79}">
      <dgm:prSet phldrT="[Text]" custT="1"/>
      <dgm:spPr>
        <a:solidFill>
          <a:schemeClr val="bg1"/>
        </a:solidFill>
        <a:ln>
          <a:solidFill>
            <a:schemeClr val="bg1">
              <a:lumMod val="75000"/>
            </a:schemeClr>
          </a:solidFill>
        </a:ln>
        <a:effectLst>
          <a:outerShdw blurRad="152400" dist="317500" dir="5400000" sx="90000" sy="-19000" rotWithShape="0">
            <a:prstClr val="black">
              <a:alpha val="15000"/>
            </a:prstClr>
          </a:outerShdw>
        </a:effectLst>
      </dgm:spPr>
      <dgm:t>
        <a:bodyPr/>
        <a:lstStyle/>
        <a:p>
          <a:pPr algn="ctr"/>
          <a:endParaRPr lang="en-US" sz="2800" dirty="0" smtClean="0">
            <a:solidFill>
              <a:schemeClr val="tx1"/>
            </a:solidFill>
          </a:endParaRPr>
        </a:p>
        <a:p>
          <a:pPr algn="ctr"/>
          <a:endParaRPr lang="en-US" sz="2800" dirty="0" smtClean="0">
            <a:solidFill>
              <a:schemeClr val="tx1"/>
            </a:solidFill>
          </a:endParaRPr>
        </a:p>
        <a:p>
          <a:pPr algn="ctr"/>
          <a:r>
            <a:rPr lang="en-US" sz="2800" dirty="0" smtClean="0">
              <a:solidFill>
                <a:schemeClr val="tx1"/>
              </a:solidFill>
            </a:rPr>
            <a:t>Group size</a:t>
          </a:r>
          <a:endParaRPr lang="en-US" sz="2800" b="0" dirty="0">
            <a:solidFill>
              <a:schemeClr val="tx1"/>
            </a:solidFill>
          </a:endParaRPr>
        </a:p>
      </dgm:t>
    </dgm:pt>
    <dgm:pt modelId="{5667DCF6-BF38-4B90-B952-DE0068A198C7}" type="parTrans" cxnId="{07E99206-D5B3-48A5-8063-F62D88C1EDCA}">
      <dgm:prSet/>
      <dgm:spPr/>
      <dgm:t>
        <a:bodyPr/>
        <a:lstStyle/>
        <a:p>
          <a:endParaRPr lang="en-US"/>
        </a:p>
      </dgm:t>
    </dgm:pt>
    <dgm:pt modelId="{BF9E7E5C-F3AB-4494-A39E-6F9B35854A71}" type="sibTrans" cxnId="{07E99206-D5B3-48A5-8063-F62D88C1EDCA}">
      <dgm:prSet/>
      <dgm:spPr/>
      <dgm:t>
        <a:bodyPr/>
        <a:lstStyle/>
        <a:p>
          <a:endParaRPr lang="en-US"/>
        </a:p>
      </dgm:t>
    </dgm:pt>
    <dgm:pt modelId="{7ECA77CB-D63D-41FE-B110-F0F55CFC6F16}">
      <dgm:prSet phldrT="[Text]" custT="1"/>
      <dgm:spPr>
        <a:solidFill>
          <a:schemeClr val="bg1"/>
        </a:solidFill>
        <a:ln>
          <a:solidFill>
            <a:schemeClr val="bg1">
              <a:lumMod val="75000"/>
            </a:schemeClr>
          </a:solidFill>
        </a:ln>
        <a:effectLst>
          <a:outerShdw blurRad="152400" dist="317500" dir="5400000" sx="90000" sy="-19000" rotWithShape="0">
            <a:prstClr val="black">
              <a:alpha val="15000"/>
            </a:prstClr>
          </a:outerShdw>
        </a:effectLst>
      </dgm:spPr>
      <dgm:t>
        <a:bodyPr/>
        <a:lstStyle/>
        <a:p>
          <a:pPr algn="l"/>
          <a:endParaRPr lang="en-US" sz="2800" dirty="0" smtClean="0">
            <a:latin typeface="+mn-lt"/>
            <a:ea typeface="+mn-ea"/>
            <a:cs typeface="+mn-cs"/>
          </a:endParaRPr>
        </a:p>
        <a:p>
          <a:pPr algn="l"/>
          <a:endParaRPr lang="en-US" sz="2800" dirty="0" smtClean="0">
            <a:solidFill>
              <a:schemeClr val="tx1"/>
            </a:solidFill>
            <a:latin typeface="+mn-lt"/>
            <a:ea typeface="+mn-ea"/>
            <a:cs typeface="+mn-cs"/>
          </a:endParaRPr>
        </a:p>
        <a:p>
          <a:pPr algn="ctr"/>
          <a:r>
            <a:rPr lang="en-US" sz="2800" dirty="0" smtClean="0">
              <a:solidFill>
                <a:schemeClr val="tx1"/>
              </a:solidFill>
              <a:latin typeface="+mn-lt"/>
              <a:ea typeface="+mn-ea"/>
              <a:cs typeface="+mn-cs"/>
            </a:rPr>
            <a:t>Venue</a:t>
          </a:r>
          <a:endParaRPr lang="en-US" sz="2800" b="0" dirty="0">
            <a:solidFill>
              <a:schemeClr val="tx1"/>
            </a:solidFill>
          </a:endParaRPr>
        </a:p>
      </dgm:t>
    </dgm:pt>
    <dgm:pt modelId="{7A565C72-2852-4862-AA75-ED0752CFD126}" type="parTrans" cxnId="{E0B95A83-5F98-4FC4-BF17-A768B4FF02C0}">
      <dgm:prSet/>
      <dgm:spPr/>
      <dgm:t>
        <a:bodyPr/>
        <a:lstStyle/>
        <a:p>
          <a:endParaRPr lang="en-US"/>
        </a:p>
      </dgm:t>
    </dgm:pt>
    <dgm:pt modelId="{3131EAF2-B695-4491-A320-9CFB0597DB69}" type="sibTrans" cxnId="{E0B95A83-5F98-4FC4-BF17-A768B4FF02C0}">
      <dgm:prSet/>
      <dgm:spPr/>
      <dgm:t>
        <a:bodyPr/>
        <a:lstStyle/>
        <a:p>
          <a:endParaRPr lang="en-US"/>
        </a:p>
      </dgm:t>
    </dgm:pt>
    <dgm:pt modelId="{720C3212-5344-4978-88D5-82CEBB49F8D9}">
      <dgm:prSet phldrT="[Text]" custT="1"/>
      <dgm:spPr>
        <a:solidFill>
          <a:schemeClr val="bg1"/>
        </a:solidFill>
        <a:ln>
          <a:solidFill>
            <a:schemeClr val="bg1">
              <a:lumMod val="75000"/>
            </a:schemeClr>
          </a:solidFill>
        </a:ln>
        <a:effectLst>
          <a:outerShdw blurRad="152400" dist="317500" dir="5400000" sx="90000" sy="-19000" rotWithShape="0">
            <a:prstClr val="black">
              <a:alpha val="15000"/>
            </a:prstClr>
          </a:outerShdw>
        </a:effectLst>
      </dgm:spPr>
      <dgm:t>
        <a:bodyPr/>
        <a:lstStyle/>
        <a:p>
          <a:pPr algn="l"/>
          <a:endParaRPr lang="en-US" sz="2800" dirty="0" smtClean="0">
            <a:solidFill>
              <a:schemeClr val="tx1"/>
            </a:solidFill>
            <a:latin typeface="+mn-lt"/>
            <a:ea typeface="+mn-ea"/>
            <a:cs typeface="+mn-cs"/>
          </a:endParaRPr>
        </a:p>
        <a:p>
          <a:pPr algn="l"/>
          <a:endParaRPr lang="en-US" sz="2800" dirty="0" smtClean="0">
            <a:solidFill>
              <a:schemeClr val="tx1"/>
            </a:solidFill>
            <a:latin typeface="+mn-lt"/>
            <a:ea typeface="+mn-ea"/>
            <a:cs typeface="+mn-cs"/>
          </a:endParaRPr>
        </a:p>
        <a:p>
          <a:pPr algn="ctr"/>
          <a:r>
            <a:rPr lang="en-US" sz="2800" dirty="0" smtClean="0">
              <a:solidFill>
                <a:schemeClr val="tx1"/>
              </a:solidFill>
              <a:latin typeface="+mn-lt"/>
              <a:ea typeface="+mn-ea"/>
              <a:cs typeface="+mn-cs"/>
            </a:rPr>
            <a:t>Notices and follow-ups</a:t>
          </a:r>
          <a:endParaRPr lang="en-US" sz="2800" b="0" dirty="0">
            <a:solidFill>
              <a:schemeClr val="tx1"/>
            </a:solidFill>
          </a:endParaRPr>
        </a:p>
      </dgm:t>
    </dgm:pt>
    <dgm:pt modelId="{F16DDE73-6616-4A10-80BF-60CF03D0F695}" type="parTrans" cxnId="{5FCF7235-FD4B-4D80-949F-0229C6979B82}">
      <dgm:prSet/>
      <dgm:spPr/>
      <dgm:t>
        <a:bodyPr/>
        <a:lstStyle/>
        <a:p>
          <a:endParaRPr lang="en-US"/>
        </a:p>
      </dgm:t>
    </dgm:pt>
    <dgm:pt modelId="{A10BC56D-9F51-4627-9C88-E8790D20D886}" type="sibTrans" cxnId="{5FCF7235-FD4B-4D80-949F-0229C6979B82}">
      <dgm:prSet/>
      <dgm:spPr/>
      <dgm:t>
        <a:bodyPr/>
        <a:lstStyle/>
        <a:p>
          <a:endParaRPr lang="en-US"/>
        </a:p>
      </dgm:t>
    </dgm:pt>
    <dgm:pt modelId="{234A4455-80D8-4BDC-AFBC-4BCEEFC8F056}" type="pres">
      <dgm:prSet presAssocID="{D92ED29A-14C2-4856-B2EA-21B6D99EA77A}" presName="theList" presStyleCnt="0">
        <dgm:presLayoutVars>
          <dgm:dir/>
          <dgm:animLvl val="lvl"/>
          <dgm:resizeHandles val="exact"/>
        </dgm:presLayoutVars>
      </dgm:prSet>
      <dgm:spPr/>
      <dgm:t>
        <a:bodyPr/>
        <a:lstStyle/>
        <a:p>
          <a:endParaRPr lang="en-CA"/>
        </a:p>
      </dgm:t>
    </dgm:pt>
    <dgm:pt modelId="{1E9A97F2-D2D5-44CE-9E12-602D4E2D943D}" type="pres">
      <dgm:prSet presAssocID="{7C72D1A0-669A-41BC-9DD1-7CE173CB7B79}" presName="compNode" presStyleCnt="0"/>
      <dgm:spPr/>
    </dgm:pt>
    <dgm:pt modelId="{5DA18948-8215-45E4-B0BB-89571A364CE0}" type="pres">
      <dgm:prSet presAssocID="{7C72D1A0-669A-41BC-9DD1-7CE173CB7B79}" presName="aNode" presStyleLbl="bgShp" presStyleIdx="0" presStyleCnt="3"/>
      <dgm:spPr/>
      <dgm:t>
        <a:bodyPr/>
        <a:lstStyle/>
        <a:p>
          <a:endParaRPr lang="en-CA"/>
        </a:p>
      </dgm:t>
    </dgm:pt>
    <dgm:pt modelId="{92460A95-880B-417D-8CEA-1C3A6B357CFA}" type="pres">
      <dgm:prSet presAssocID="{7C72D1A0-669A-41BC-9DD1-7CE173CB7B79}" presName="textNode" presStyleLbl="bgShp" presStyleIdx="0" presStyleCnt="3"/>
      <dgm:spPr/>
      <dgm:t>
        <a:bodyPr/>
        <a:lstStyle/>
        <a:p>
          <a:endParaRPr lang="en-CA"/>
        </a:p>
      </dgm:t>
    </dgm:pt>
    <dgm:pt modelId="{C9CCE18F-793B-4BF0-8C1E-C89E71610B00}" type="pres">
      <dgm:prSet presAssocID="{7C72D1A0-669A-41BC-9DD1-7CE173CB7B79}" presName="compChildNode" presStyleCnt="0"/>
      <dgm:spPr/>
    </dgm:pt>
    <dgm:pt modelId="{0ACAA81D-FC39-45E5-965F-C00EB126F5BB}" type="pres">
      <dgm:prSet presAssocID="{7C72D1A0-669A-41BC-9DD1-7CE173CB7B79}" presName="theInnerList" presStyleCnt="0"/>
      <dgm:spPr/>
    </dgm:pt>
    <dgm:pt modelId="{E4F644CD-40D4-4274-A410-FDB69C7DC413}" type="pres">
      <dgm:prSet presAssocID="{7C72D1A0-669A-41BC-9DD1-7CE173CB7B79}" presName="aSpace" presStyleCnt="0"/>
      <dgm:spPr/>
    </dgm:pt>
    <dgm:pt modelId="{A095E6E3-5160-4B9C-92E4-848ECEA8A18F}" type="pres">
      <dgm:prSet presAssocID="{7ECA77CB-D63D-41FE-B110-F0F55CFC6F16}" presName="compNode" presStyleCnt="0"/>
      <dgm:spPr/>
    </dgm:pt>
    <dgm:pt modelId="{33C33B81-19CA-4088-9AFA-529B450DD295}" type="pres">
      <dgm:prSet presAssocID="{7ECA77CB-D63D-41FE-B110-F0F55CFC6F16}" presName="aNode" presStyleLbl="bgShp" presStyleIdx="1" presStyleCnt="3"/>
      <dgm:spPr/>
      <dgm:t>
        <a:bodyPr/>
        <a:lstStyle/>
        <a:p>
          <a:endParaRPr lang="en-CA"/>
        </a:p>
      </dgm:t>
    </dgm:pt>
    <dgm:pt modelId="{6B7C6B39-F22F-4E6B-830B-80A5D23A3486}" type="pres">
      <dgm:prSet presAssocID="{7ECA77CB-D63D-41FE-B110-F0F55CFC6F16}" presName="textNode" presStyleLbl="bgShp" presStyleIdx="1" presStyleCnt="3"/>
      <dgm:spPr/>
      <dgm:t>
        <a:bodyPr/>
        <a:lstStyle/>
        <a:p>
          <a:endParaRPr lang="en-CA"/>
        </a:p>
      </dgm:t>
    </dgm:pt>
    <dgm:pt modelId="{084BCCB7-1220-4A73-A894-8B99B74EFFBB}" type="pres">
      <dgm:prSet presAssocID="{7ECA77CB-D63D-41FE-B110-F0F55CFC6F16}" presName="compChildNode" presStyleCnt="0"/>
      <dgm:spPr/>
    </dgm:pt>
    <dgm:pt modelId="{70AAA113-11DC-48FA-9510-DD2AB475DA3B}" type="pres">
      <dgm:prSet presAssocID="{7ECA77CB-D63D-41FE-B110-F0F55CFC6F16}" presName="theInnerList" presStyleCnt="0"/>
      <dgm:spPr/>
    </dgm:pt>
    <dgm:pt modelId="{0AFC633E-7DF9-4887-A2A3-7A5DEAA4B8C8}" type="pres">
      <dgm:prSet presAssocID="{7ECA77CB-D63D-41FE-B110-F0F55CFC6F16}" presName="aSpace" presStyleCnt="0"/>
      <dgm:spPr/>
    </dgm:pt>
    <dgm:pt modelId="{3C0BF944-CD52-46B5-B5CD-CB7E73490570}" type="pres">
      <dgm:prSet presAssocID="{720C3212-5344-4978-88D5-82CEBB49F8D9}" presName="compNode" presStyleCnt="0"/>
      <dgm:spPr/>
    </dgm:pt>
    <dgm:pt modelId="{2D2DDD41-34BD-4DA4-AABA-0FB6D8F05123}" type="pres">
      <dgm:prSet presAssocID="{720C3212-5344-4978-88D5-82CEBB49F8D9}" presName="aNode" presStyleLbl="bgShp" presStyleIdx="2" presStyleCnt="3"/>
      <dgm:spPr/>
      <dgm:t>
        <a:bodyPr/>
        <a:lstStyle/>
        <a:p>
          <a:endParaRPr lang="en-CA"/>
        </a:p>
      </dgm:t>
    </dgm:pt>
    <dgm:pt modelId="{498E23F1-C315-4760-B6BF-62209EF6089E}" type="pres">
      <dgm:prSet presAssocID="{720C3212-5344-4978-88D5-82CEBB49F8D9}" presName="textNode" presStyleLbl="bgShp" presStyleIdx="2" presStyleCnt="3"/>
      <dgm:spPr/>
      <dgm:t>
        <a:bodyPr/>
        <a:lstStyle/>
        <a:p>
          <a:endParaRPr lang="en-CA"/>
        </a:p>
      </dgm:t>
    </dgm:pt>
    <dgm:pt modelId="{1480D655-11B4-4325-8E56-7D8343AA4C7F}" type="pres">
      <dgm:prSet presAssocID="{720C3212-5344-4978-88D5-82CEBB49F8D9}" presName="compChildNode" presStyleCnt="0"/>
      <dgm:spPr/>
    </dgm:pt>
    <dgm:pt modelId="{E9F9164E-40B3-493A-BEA5-2BA4EEC20794}" type="pres">
      <dgm:prSet presAssocID="{720C3212-5344-4978-88D5-82CEBB49F8D9}" presName="theInnerList" presStyleCnt="0"/>
      <dgm:spPr/>
    </dgm:pt>
  </dgm:ptLst>
  <dgm:cxnLst>
    <dgm:cxn modelId="{0F8079EE-B216-484D-826B-04BD4112476D}" type="presOf" srcId="{7C72D1A0-669A-41BC-9DD1-7CE173CB7B79}" destId="{92460A95-880B-417D-8CEA-1C3A6B357CFA}" srcOrd="1" destOrd="0" presId="urn:microsoft.com/office/officeart/2005/8/layout/lProcess2"/>
    <dgm:cxn modelId="{0095EDE1-1560-46CC-A0CE-F32ACB5EB01B}" type="presOf" srcId="{D92ED29A-14C2-4856-B2EA-21B6D99EA77A}" destId="{234A4455-80D8-4BDC-AFBC-4BCEEFC8F056}" srcOrd="0" destOrd="0" presId="urn:microsoft.com/office/officeart/2005/8/layout/lProcess2"/>
    <dgm:cxn modelId="{0DCC8AD4-FFFE-4A18-9A23-4D231728C307}" type="presOf" srcId="{7C72D1A0-669A-41BC-9DD1-7CE173CB7B79}" destId="{5DA18948-8215-45E4-B0BB-89571A364CE0}" srcOrd="0" destOrd="0" presId="urn:microsoft.com/office/officeart/2005/8/layout/lProcess2"/>
    <dgm:cxn modelId="{9695E602-6A84-4C74-91D1-2C1C69F3C10D}" type="presOf" srcId="{720C3212-5344-4978-88D5-82CEBB49F8D9}" destId="{498E23F1-C315-4760-B6BF-62209EF6089E}" srcOrd="1" destOrd="0" presId="urn:microsoft.com/office/officeart/2005/8/layout/lProcess2"/>
    <dgm:cxn modelId="{3E7DE801-99D7-4576-85F8-D0484C07FF5D}" type="presOf" srcId="{7ECA77CB-D63D-41FE-B110-F0F55CFC6F16}" destId="{6B7C6B39-F22F-4E6B-830B-80A5D23A3486}" srcOrd="1" destOrd="0" presId="urn:microsoft.com/office/officeart/2005/8/layout/lProcess2"/>
    <dgm:cxn modelId="{E0B95A83-5F98-4FC4-BF17-A768B4FF02C0}" srcId="{D92ED29A-14C2-4856-B2EA-21B6D99EA77A}" destId="{7ECA77CB-D63D-41FE-B110-F0F55CFC6F16}" srcOrd="1" destOrd="0" parTransId="{7A565C72-2852-4862-AA75-ED0752CFD126}" sibTransId="{3131EAF2-B695-4491-A320-9CFB0597DB69}"/>
    <dgm:cxn modelId="{5FCF7235-FD4B-4D80-949F-0229C6979B82}" srcId="{D92ED29A-14C2-4856-B2EA-21B6D99EA77A}" destId="{720C3212-5344-4978-88D5-82CEBB49F8D9}" srcOrd="2" destOrd="0" parTransId="{F16DDE73-6616-4A10-80BF-60CF03D0F695}" sibTransId="{A10BC56D-9F51-4627-9C88-E8790D20D886}"/>
    <dgm:cxn modelId="{9D3FC5AD-E085-463D-B011-B793A54C375F}" type="presOf" srcId="{720C3212-5344-4978-88D5-82CEBB49F8D9}" destId="{2D2DDD41-34BD-4DA4-AABA-0FB6D8F05123}" srcOrd="0" destOrd="0" presId="urn:microsoft.com/office/officeart/2005/8/layout/lProcess2"/>
    <dgm:cxn modelId="{07E99206-D5B3-48A5-8063-F62D88C1EDCA}" srcId="{D92ED29A-14C2-4856-B2EA-21B6D99EA77A}" destId="{7C72D1A0-669A-41BC-9DD1-7CE173CB7B79}" srcOrd="0" destOrd="0" parTransId="{5667DCF6-BF38-4B90-B952-DE0068A198C7}" sibTransId="{BF9E7E5C-F3AB-4494-A39E-6F9B35854A71}"/>
    <dgm:cxn modelId="{C96B7E07-028E-4A3D-A84D-15E5AAAA6E2B}" type="presOf" srcId="{7ECA77CB-D63D-41FE-B110-F0F55CFC6F16}" destId="{33C33B81-19CA-4088-9AFA-529B450DD295}" srcOrd="0" destOrd="0" presId="urn:microsoft.com/office/officeart/2005/8/layout/lProcess2"/>
    <dgm:cxn modelId="{295E1B59-A180-413E-A8C2-42CD79ADB627}" type="presParOf" srcId="{234A4455-80D8-4BDC-AFBC-4BCEEFC8F056}" destId="{1E9A97F2-D2D5-44CE-9E12-602D4E2D943D}" srcOrd="0" destOrd="0" presId="urn:microsoft.com/office/officeart/2005/8/layout/lProcess2"/>
    <dgm:cxn modelId="{CF5DA509-BF25-45DF-AD87-6A11A063F096}" type="presParOf" srcId="{1E9A97F2-D2D5-44CE-9E12-602D4E2D943D}" destId="{5DA18948-8215-45E4-B0BB-89571A364CE0}" srcOrd="0" destOrd="0" presId="urn:microsoft.com/office/officeart/2005/8/layout/lProcess2"/>
    <dgm:cxn modelId="{EB55E772-CAF7-43BE-8D9B-9F0C39BEE156}" type="presParOf" srcId="{1E9A97F2-D2D5-44CE-9E12-602D4E2D943D}" destId="{92460A95-880B-417D-8CEA-1C3A6B357CFA}" srcOrd="1" destOrd="0" presId="urn:microsoft.com/office/officeart/2005/8/layout/lProcess2"/>
    <dgm:cxn modelId="{303FC354-E229-4154-B2E7-3B14CCE78A9A}" type="presParOf" srcId="{1E9A97F2-D2D5-44CE-9E12-602D4E2D943D}" destId="{C9CCE18F-793B-4BF0-8C1E-C89E71610B00}" srcOrd="2" destOrd="0" presId="urn:microsoft.com/office/officeart/2005/8/layout/lProcess2"/>
    <dgm:cxn modelId="{9A80B24F-7D2C-42F5-8EB5-4E6128EE00B1}" type="presParOf" srcId="{C9CCE18F-793B-4BF0-8C1E-C89E71610B00}" destId="{0ACAA81D-FC39-45E5-965F-C00EB126F5BB}" srcOrd="0" destOrd="0" presId="urn:microsoft.com/office/officeart/2005/8/layout/lProcess2"/>
    <dgm:cxn modelId="{4B1D781C-CAC0-49A2-AB41-1B84B18C0408}" type="presParOf" srcId="{234A4455-80D8-4BDC-AFBC-4BCEEFC8F056}" destId="{E4F644CD-40D4-4274-A410-FDB69C7DC413}" srcOrd="1" destOrd="0" presId="urn:microsoft.com/office/officeart/2005/8/layout/lProcess2"/>
    <dgm:cxn modelId="{93C6795F-DD45-4EF7-A544-B5A888B6CD29}" type="presParOf" srcId="{234A4455-80D8-4BDC-AFBC-4BCEEFC8F056}" destId="{A095E6E3-5160-4B9C-92E4-848ECEA8A18F}" srcOrd="2" destOrd="0" presId="urn:microsoft.com/office/officeart/2005/8/layout/lProcess2"/>
    <dgm:cxn modelId="{131AA7C4-BFB1-4F41-AF4C-C39DB81D3C6F}" type="presParOf" srcId="{A095E6E3-5160-4B9C-92E4-848ECEA8A18F}" destId="{33C33B81-19CA-4088-9AFA-529B450DD295}" srcOrd="0" destOrd="0" presId="urn:microsoft.com/office/officeart/2005/8/layout/lProcess2"/>
    <dgm:cxn modelId="{705ADB55-98C2-458B-AE7F-9E137D650940}" type="presParOf" srcId="{A095E6E3-5160-4B9C-92E4-848ECEA8A18F}" destId="{6B7C6B39-F22F-4E6B-830B-80A5D23A3486}" srcOrd="1" destOrd="0" presId="urn:microsoft.com/office/officeart/2005/8/layout/lProcess2"/>
    <dgm:cxn modelId="{B827BA06-97BF-4F2C-B6B8-146233CD325F}" type="presParOf" srcId="{A095E6E3-5160-4B9C-92E4-848ECEA8A18F}" destId="{084BCCB7-1220-4A73-A894-8B99B74EFFBB}" srcOrd="2" destOrd="0" presId="urn:microsoft.com/office/officeart/2005/8/layout/lProcess2"/>
    <dgm:cxn modelId="{66E89D12-C1AB-470C-9F31-59A7A7C10805}" type="presParOf" srcId="{084BCCB7-1220-4A73-A894-8B99B74EFFBB}" destId="{70AAA113-11DC-48FA-9510-DD2AB475DA3B}" srcOrd="0" destOrd="0" presId="urn:microsoft.com/office/officeart/2005/8/layout/lProcess2"/>
    <dgm:cxn modelId="{0254910E-C5DC-4CC4-8090-FCE49571502F}" type="presParOf" srcId="{234A4455-80D8-4BDC-AFBC-4BCEEFC8F056}" destId="{0AFC633E-7DF9-4887-A2A3-7A5DEAA4B8C8}" srcOrd="3" destOrd="0" presId="urn:microsoft.com/office/officeart/2005/8/layout/lProcess2"/>
    <dgm:cxn modelId="{2D62350D-1963-4B22-B3B0-E1E11EE414A0}" type="presParOf" srcId="{234A4455-80D8-4BDC-AFBC-4BCEEFC8F056}" destId="{3C0BF944-CD52-46B5-B5CD-CB7E73490570}" srcOrd="4" destOrd="0" presId="urn:microsoft.com/office/officeart/2005/8/layout/lProcess2"/>
    <dgm:cxn modelId="{77620137-A798-4C11-9E03-E7284EE0BC24}" type="presParOf" srcId="{3C0BF944-CD52-46B5-B5CD-CB7E73490570}" destId="{2D2DDD41-34BD-4DA4-AABA-0FB6D8F05123}" srcOrd="0" destOrd="0" presId="urn:microsoft.com/office/officeart/2005/8/layout/lProcess2"/>
    <dgm:cxn modelId="{22DEFC24-C139-4458-B600-056A13CC0491}" type="presParOf" srcId="{3C0BF944-CD52-46B5-B5CD-CB7E73490570}" destId="{498E23F1-C315-4760-B6BF-62209EF6089E}" srcOrd="1" destOrd="0" presId="urn:microsoft.com/office/officeart/2005/8/layout/lProcess2"/>
    <dgm:cxn modelId="{CDC86FD6-B49C-48B4-B83B-C5A1C811D6A8}" type="presParOf" srcId="{3C0BF944-CD52-46B5-B5CD-CB7E73490570}" destId="{1480D655-11B4-4325-8E56-7D8343AA4C7F}" srcOrd="2" destOrd="0" presId="urn:microsoft.com/office/officeart/2005/8/layout/lProcess2"/>
    <dgm:cxn modelId="{3A9D9D14-C34F-47F9-AD3F-F7C324233132}" type="presParOf" srcId="{1480D655-11B4-4325-8E56-7D8343AA4C7F}" destId="{E9F9164E-40B3-493A-BEA5-2BA4EEC2079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E0DB33-90C3-4E2B-9F92-FCE455E7ED21}"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80ED23F8-F259-404C-B46B-A32468E4DE0A}">
      <dgm:prSet phldrT="[Text]"/>
      <dgm:spPr>
        <a:solidFill>
          <a:schemeClr val="bg1"/>
        </a:solidFill>
        <a:ln>
          <a:solidFill>
            <a:schemeClr val="bg1">
              <a:lumMod val="50000"/>
            </a:schemeClr>
          </a:solidFill>
        </a:ln>
      </dgm:spPr>
      <dgm:t>
        <a:bodyPr/>
        <a:lstStyle/>
        <a:p>
          <a:r>
            <a:rPr lang="en-US" dirty="0" smtClean="0">
              <a:solidFill>
                <a:schemeClr val="tx1"/>
              </a:solidFill>
              <a:latin typeface="+mn-lt"/>
              <a:ea typeface="+mn-ea"/>
              <a:cs typeface="+mn-cs"/>
            </a:rPr>
            <a:t>Clearly outline the company policies</a:t>
          </a:r>
          <a:endParaRPr lang="en-US" b="0" dirty="0">
            <a:solidFill>
              <a:schemeClr val="tx1"/>
            </a:solidFill>
          </a:endParaRPr>
        </a:p>
      </dgm:t>
    </dgm:pt>
    <dgm:pt modelId="{E24E4A83-594A-4400-80D8-84CA2BAD438E}" type="parTrans" cxnId="{C3B6D19C-DCBF-4995-ADB3-0BD4A317C22E}">
      <dgm:prSet/>
      <dgm:spPr/>
      <dgm:t>
        <a:bodyPr/>
        <a:lstStyle/>
        <a:p>
          <a:endParaRPr lang="en-US"/>
        </a:p>
      </dgm:t>
    </dgm:pt>
    <dgm:pt modelId="{28E5DFFE-C79A-445B-80C5-DDF68D264BE0}" type="sibTrans" cxnId="{C3B6D19C-DCBF-4995-ADB3-0BD4A317C22E}">
      <dgm:prSet/>
      <dgm:spPr/>
      <dgm:t>
        <a:bodyPr/>
        <a:lstStyle/>
        <a:p>
          <a:endParaRPr lang="en-US"/>
        </a:p>
      </dgm:t>
    </dgm:pt>
    <dgm:pt modelId="{C2F42471-4384-4F6E-884E-36B5442ACDF7}">
      <dgm:prSet phldrT="[Text]"/>
      <dgm:spPr>
        <a:solidFill>
          <a:schemeClr val="bg1"/>
        </a:solidFill>
        <a:ln>
          <a:solidFill>
            <a:schemeClr val="bg1">
              <a:lumMod val="50000"/>
            </a:schemeClr>
          </a:solidFill>
        </a:ln>
      </dgm:spPr>
      <dgm:t>
        <a:bodyPr/>
        <a:lstStyle/>
        <a:p>
          <a:r>
            <a:rPr lang="en-US" dirty="0" smtClean="0">
              <a:solidFill>
                <a:schemeClr val="tx1"/>
              </a:solidFill>
              <a:latin typeface="+mn-lt"/>
              <a:ea typeface="+mn-ea"/>
              <a:cs typeface="+mn-cs"/>
            </a:rPr>
            <a:t>Comply with legal requirements</a:t>
          </a:r>
          <a:endParaRPr lang="en-US" b="0" dirty="0">
            <a:solidFill>
              <a:schemeClr val="tx1"/>
            </a:solidFill>
          </a:endParaRPr>
        </a:p>
      </dgm:t>
    </dgm:pt>
    <dgm:pt modelId="{709108E9-7C76-4E95-89ED-01F9CFE319E4}" type="parTrans" cxnId="{0D3B8643-A8F0-4267-B126-7500437013FC}">
      <dgm:prSet/>
      <dgm:spPr/>
      <dgm:t>
        <a:bodyPr/>
        <a:lstStyle/>
        <a:p>
          <a:endParaRPr lang="en-US"/>
        </a:p>
      </dgm:t>
    </dgm:pt>
    <dgm:pt modelId="{FF22E218-1511-487B-9DD3-047EAEEAEBFE}" type="sibTrans" cxnId="{0D3B8643-A8F0-4267-B126-7500437013FC}">
      <dgm:prSet/>
      <dgm:spPr/>
      <dgm:t>
        <a:bodyPr/>
        <a:lstStyle/>
        <a:p>
          <a:endParaRPr lang="en-US"/>
        </a:p>
      </dgm:t>
    </dgm:pt>
    <dgm:pt modelId="{2C25092C-2F18-4543-8B59-D0DB032F6CB9}">
      <dgm:prSet phldrT="[Text]"/>
      <dgm:spPr>
        <a:solidFill>
          <a:schemeClr val="bg1"/>
        </a:solidFill>
        <a:ln>
          <a:solidFill>
            <a:schemeClr val="bg1">
              <a:lumMod val="50000"/>
            </a:schemeClr>
          </a:solidFill>
        </a:ln>
      </dgm:spPr>
      <dgm:t>
        <a:bodyPr/>
        <a:lstStyle/>
        <a:p>
          <a:r>
            <a:rPr lang="en-US" dirty="0" smtClean="0">
              <a:solidFill>
                <a:schemeClr val="tx1"/>
              </a:solidFill>
              <a:latin typeface="+mn-lt"/>
              <a:ea typeface="+mn-ea"/>
              <a:cs typeface="+mn-cs"/>
            </a:rPr>
            <a:t>Provide uniformity in company policies</a:t>
          </a:r>
          <a:endParaRPr lang="en-US" b="0" dirty="0">
            <a:solidFill>
              <a:schemeClr val="tx1"/>
            </a:solidFill>
          </a:endParaRPr>
        </a:p>
      </dgm:t>
    </dgm:pt>
    <dgm:pt modelId="{28ECA33C-9F9E-49A6-AB52-7923AF316E7A}" type="parTrans" cxnId="{5007481D-B91E-421B-9901-79AED2166B08}">
      <dgm:prSet/>
      <dgm:spPr/>
      <dgm:t>
        <a:bodyPr/>
        <a:lstStyle/>
        <a:p>
          <a:endParaRPr lang="en-US"/>
        </a:p>
      </dgm:t>
    </dgm:pt>
    <dgm:pt modelId="{EA6084BF-BDCA-4744-89F3-F33DB6D909A2}" type="sibTrans" cxnId="{5007481D-B91E-421B-9901-79AED2166B08}">
      <dgm:prSet/>
      <dgm:spPr/>
      <dgm:t>
        <a:bodyPr/>
        <a:lstStyle/>
        <a:p>
          <a:endParaRPr lang="en-US"/>
        </a:p>
      </dgm:t>
    </dgm:pt>
    <dgm:pt modelId="{CE08DFE6-561B-4BCB-A934-632FCB7BC33C}" type="pres">
      <dgm:prSet presAssocID="{C5E0DB33-90C3-4E2B-9F92-FCE455E7ED21}" presName="Name0" presStyleCnt="0">
        <dgm:presLayoutVars>
          <dgm:dir/>
          <dgm:animLvl val="lvl"/>
          <dgm:resizeHandles val="exact"/>
        </dgm:presLayoutVars>
      </dgm:prSet>
      <dgm:spPr/>
      <dgm:t>
        <a:bodyPr/>
        <a:lstStyle/>
        <a:p>
          <a:endParaRPr lang="en-CA"/>
        </a:p>
      </dgm:t>
    </dgm:pt>
    <dgm:pt modelId="{0D39FA1D-F5A3-46B6-9F61-4145ED6264F6}" type="pres">
      <dgm:prSet presAssocID="{2C25092C-2F18-4543-8B59-D0DB032F6CB9}" presName="boxAndChildren" presStyleCnt="0"/>
      <dgm:spPr/>
    </dgm:pt>
    <dgm:pt modelId="{4D1FC011-5D9A-4C08-8D32-8A6E0A0906A6}" type="pres">
      <dgm:prSet presAssocID="{2C25092C-2F18-4543-8B59-D0DB032F6CB9}" presName="parentTextBox" presStyleLbl="node1" presStyleIdx="0" presStyleCnt="3"/>
      <dgm:spPr/>
      <dgm:t>
        <a:bodyPr/>
        <a:lstStyle/>
        <a:p>
          <a:endParaRPr lang="en-CA"/>
        </a:p>
      </dgm:t>
    </dgm:pt>
    <dgm:pt modelId="{FB22A0E0-B2D0-4617-A945-7955D369E143}" type="pres">
      <dgm:prSet presAssocID="{FF22E218-1511-487B-9DD3-047EAEEAEBFE}" presName="sp" presStyleCnt="0"/>
      <dgm:spPr/>
    </dgm:pt>
    <dgm:pt modelId="{D3FA5484-A7F0-41BF-B11E-5619B6C33389}" type="pres">
      <dgm:prSet presAssocID="{C2F42471-4384-4F6E-884E-36B5442ACDF7}" presName="arrowAndChildren" presStyleCnt="0"/>
      <dgm:spPr/>
    </dgm:pt>
    <dgm:pt modelId="{9CD7690A-362C-4D7D-B6E8-5F036A8A1D69}" type="pres">
      <dgm:prSet presAssocID="{C2F42471-4384-4F6E-884E-36B5442ACDF7}" presName="parentTextArrow" presStyleLbl="node1" presStyleIdx="1" presStyleCnt="3"/>
      <dgm:spPr/>
      <dgm:t>
        <a:bodyPr/>
        <a:lstStyle/>
        <a:p>
          <a:endParaRPr lang="en-CA"/>
        </a:p>
      </dgm:t>
    </dgm:pt>
    <dgm:pt modelId="{84C171A3-2D01-4319-A140-E25E1ED1AFC3}" type="pres">
      <dgm:prSet presAssocID="{28E5DFFE-C79A-445B-80C5-DDF68D264BE0}" presName="sp" presStyleCnt="0"/>
      <dgm:spPr/>
    </dgm:pt>
    <dgm:pt modelId="{C79A7A24-EDC0-4A8F-8163-433360C67707}" type="pres">
      <dgm:prSet presAssocID="{80ED23F8-F259-404C-B46B-A32468E4DE0A}" presName="arrowAndChildren" presStyleCnt="0"/>
      <dgm:spPr/>
    </dgm:pt>
    <dgm:pt modelId="{76C581A0-BDA5-4B04-9059-62DDE82CFBA3}" type="pres">
      <dgm:prSet presAssocID="{80ED23F8-F259-404C-B46B-A32468E4DE0A}" presName="parentTextArrow" presStyleLbl="node1" presStyleIdx="2" presStyleCnt="3"/>
      <dgm:spPr/>
      <dgm:t>
        <a:bodyPr/>
        <a:lstStyle/>
        <a:p>
          <a:endParaRPr lang="en-CA"/>
        </a:p>
      </dgm:t>
    </dgm:pt>
  </dgm:ptLst>
  <dgm:cxnLst>
    <dgm:cxn modelId="{0D3B8643-A8F0-4267-B126-7500437013FC}" srcId="{C5E0DB33-90C3-4E2B-9F92-FCE455E7ED21}" destId="{C2F42471-4384-4F6E-884E-36B5442ACDF7}" srcOrd="1" destOrd="0" parTransId="{709108E9-7C76-4E95-89ED-01F9CFE319E4}" sibTransId="{FF22E218-1511-487B-9DD3-047EAEEAEBFE}"/>
    <dgm:cxn modelId="{5063FC0A-B7B1-40E8-937A-A4D03AD5AEAD}" type="presOf" srcId="{C2F42471-4384-4F6E-884E-36B5442ACDF7}" destId="{9CD7690A-362C-4D7D-B6E8-5F036A8A1D69}" srcOrd="0" destOrd="0" presId="urn:microsoft.com/office/officeart/2005/8/layout/process4"/>
    <dgm:cxn modelId="{E84D25BE-3E1E-41F0-993D-259D651BB6A9}" type="presOf" srcId="{C5E0DB33-90C3-4E2B-9F92-FCE455E7ED21}" destId="{CE08DFE6-561B-4BCB-A934-632FCB7BC33C}" srcOrd="0" destOrd="0" presId="urn:microsoft.com/office/officeart/2005/8/layout/process4"/>
    <dgm:cxn modelId="{C3B6D19C-DCBF-4995-ADB3-0BD4A317C22E}" srcId="{C5E0DB33-90C3-4E2B-9F92-FCE455E7ED21}" destId="{80ED23F8-F259-404C-B46B-A32468E4DE0A}" srcOrd="0" destOrd="0" parTransId="{E24E4A83-594A-4400-80D8-84CA2BAD438E}" sibTransId="{28E5DFFE-C79A-445B-80C5-DDF68D264BE0}"/>
    <dgm:cxn modelId="{030B7ECA-0E80-490E-BDA1-7B61133ABE99}" type="presOf" srcId="{2C25092C-2F18-4543-8B59-D0DB032F6CB9}" destId="{4D1FC011-5D9A-4C08-8D32-8A6E0A0906A6}" srcOrd="0" destOrd="0" presId="urn:microsoft.com/office/officeart/2005/8/layout/process4"/>
    <dgm:cxn modelId="{5007481D-B91E-421B-9901-79AED2166B08}" srcId="{C5E0DB33-90C3-4E2B-9F92-FCE455E7ED21}" destId="{2C25092C-2F18-4543-8B59-D0DB032F6CB9}" srcOrd="2" destOrd="0" parTransId="{28ECA33C-9F9E-49A6-AB52-7923AF316E7A}" sibTransId="{EA6084BF-BDCA-4744-89F3-F33DB6D909A2}"/>
    <dgm:cxn modelId="{6E4DAC60-E467-4DAD-B364-DE1EBE6BC401}" type="presOf" srcId="{80ED23F8-F259-404C-B46B-A32468E4DE0A}" destId="{76C581A0-BDA5-4B04-9059-62DDE82CFBA3}" srcOrd="0" destOrd="0" presId="urn:microsoft.com/office/officeart/2005/8/layout/process4"/>
    <dgm:cxn modelId="{BE91A654-B61B-4696-A2D5-B687A5461D0A}" type="presParOf" srcId="{CE08DFE6-561B-4BCB-A934-632FCB7BC33C}" destId="{0D39FA1D-F5A3-46B6-9F61-4145ED6264F6}" srcOrd="0" destOrd="0" presId="urn:microsoft.com/office/officeart/2005/8/layout/process4"/>
    <dgm:cxn modelId="{6A24F36D-43D4-481A-9BA5-8FB5265EAD13}" type="presParOf" srcId="{0D39FA1D-F5A3-46B6-9F61-4145ED6264F6}" destId="{4D1FC011-5D9A-4C08-8D32-8A6E0A0906A6}" srcOrd="0" destOrd="0" presId="urn:microsoft.com/office/officeart/2005/8/layout/process4"/>
    <dgm:cxn modelId="{54CEA069-F0F2-4D42-A106-5B08C7175117}" type="presParOf" srcId="{CE08DFE6-561B-4BCB-A934-632FCB7BC33C}" destId="{FB22A0E0-B2D0-4617-A945-7955D369E143}" srcOrd="1" destOrd="0" presId="urn:microsoft.com/office/officeart/2005/8/layout/process4"/>
    <dgm:cxn modelId="{6D278A5D-4963-4F5A-9C12-235CE36433D1}" type="presParOf" srcId="{CE08DFE6-561B-4BCB-A934-632FCB7BC33C}" destId="{D3FA5484-A7F0-41BF-B11E-5619B6C33389}" srcOrd="2" destOrd="0" presId="urn:microsoft.com/office/officeart/2005/8/layout/process4"/>
    <dgm:cxn modelId="{BD8C0480-FE9F-49F4-B254-8B0AFA69D5BE}" type="presParOf" srcId="{D3FA5484-A7F0-41BF-B11E-5619B6C33389}" destId="{9CD7690A-362C-4D7D-B6E8-5F036A8A1D69}" srcOrd="0" destOrd="0" presId="urn:microsoft.com/office/officeart/2005/8/layout/process4"/>
    <dgm:cxn modelId="{CDB3F5D3-595E-4E44-8CE8-28D79AD028E2}" type="presParOf" srcId="{CE08DFE6-561B-4BCB-A934-632FCB7BC33C}" destId="{84C171A3-2D01-4319-A140-E25E1ED1AFC3}" srcOrd="3" destOrd="0" presId="urn:microsoft.com/office/officeart/2005/8/layout/process4"/>
    <dgm:cxn modelId="{BEB58D7F-2029-49FC-84AA-16275C159A30}" type="presParOf" srcId="{CE08DFE6-561B-4BCB-A934-632FCB7BC33C}" destId="{C79A7A24-EDC0-4A8F-8163-433360C67707}" srcOrd="4" destOrd="0" presId="urn:microsoft.com/office/officeart/2005/8/layout/process4"/>
    <dgm:cxn modelId="{FB5E1221-98A2-4979-8D0C-20550B2D15A1}" type="presParOf" srcId="{C79A7A24-EDC0-4A8F-8163-433360C67707}" destId="{76C581A0-BDA5-4B04-9059-62DDE82CFBA3}"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85401A-65E1-4772-A50F-A4C6D2561897}" type="doc">
      <dgm:prSet loTypeId="urn:microsoft.com/office/officeart/2005/8/layout/process2" loCatId="process" qsTypeId="urn:microsoft.com/office/officeart/2005/8/quickstyle/simple1" qsCatId="simple" csTypeId="urn:microsoft.com/office/officeart/2005/8/colors/colorful1#12" csCatId="colorful" phldr="1"/>
      <dgm:spPr/>
      <dgm:t>
        <a:bodyPr/>
        <a:lstStyle/>
        <a:p>
          <a:endParaRPr lang="en-US"/>
        </a:p>
      </dgm:t>
    </dgm:pt>
    <dgm:pt modelId="{C3D878BF-AA70-4D34-9A22-061947CE18B1}">
      <dgm:prSet phldrT="[Text]" custT="1"/>
      <dgm:spPr>
        <a:solidFill>
          <a:schemeClr val="bg1"/>
        </a:solidFill>
        <a:ln>
          <a:solidFill>
            <a:schemeClr val="bg1">
              <a:lumMod val="75000"/>
            </a:schemeClr>
          </a:solidFill>
        </a:ln>
      </dgm:spPr>
      <dgm:t>
        <a:bodyPr/>
        <a:lstStyle/>
        <a:p>
          <a:r>
            <a:rPr lang="en-US" sz="3200" dirty="0" smtClean="0">
              <a:solidFill>
                <a:schemeClr val="tx1"/>
              </a:solidFill>
            </a:rPr>
            <a:t>Develop the list</a:t>
          </a:r>
          <a:endParaRPr lang="en-US" sz="3200" b="0" dirty="0">
            <a:solidFill>
              <a:schemeClr val="tx1"/>
            </a:solidFill>
          </a:endParaRPr>
        </a:p>
      </dgm:t>
    </dgm:pt>
    <dgm:pt modelId="{E29B01FB-C97D-475D-99B7-EA0DAE01CE39}" type="parTrans" cxnId="{0A33973F-F27C-4627-A76F-DC635326D84F}">
      <dgm:prSet/>
      <dgm:spPr/>
      <dgm:t>
        <a:bodyPr/>
        <a:lstStyle/>
        <a:p>
          <a:endParaRPr lang="en-US"/>
        </a:p>
      </dgm:t>
    </dgm:pt>
    <dgm:pt modelId="{62C247BD-802B-4A7F-BA7A-83D4F8F7A4DC}" type="sibTrans" cxnId="{0A33973F-F27C-4627-A76F-DC635326D84F}">
      <dgm:prSet/>
      <dgm:spPr>
        <a:solidFill>
          <a:schemeClr val="bg1">
            <a:lumMod val="65000"/>
          </a:schemeClr>
        </a:solidFill>
        <a:ln>
          <a:solidFill>
            <a:schemeClr val="tx1">
              <a:lumMod val="50000"/>
              <a:lumOff val="50000"/>
            </a:schemeClr>
          </a:solidFill>
        </a:ln>
      </dgm:spPr>
      <dgm:t>
        <a:bodyPr/>
        <a:lstStyle/>
        <a:p>
          <a:endParaRPr lang="en-US"/>
        </a:p>
      </dgm:t>
    </dgm:pt>
    <dgm:pt modelId="{BA8EBFC3-193F-47E1-A5EA-0B2E64184ACE}">
      <dgm:prSet phldrT="[Text]" custT="1"/>
      <dgm:spPr>
        <a:solidFill>
          <a:schemeClr val="bg1"/>
        </a:solidFill>
        <a:ln>
          <a:solidFill>
            <a:schemeClr val="bg1">
              <a:lumMod val="75000"/>
            </a:schemeClr>
          </a:solidFill>
        </a:ln>
      </dgm:spPr>
      <dgm:t>
        <a:bodyPr/>
        <a:lstStyle/>
        <a:p>
          <a:r>
            <a:rPr lang="en-US" sz="3200" dirty="0" smtClean="0">
              <a:solidFill>
                <a:schemeClr val="tx1"/>
              </a:solidFill>
            </a:rPr>
            <a:t>Organize the procedures </a:t>
          </a:r>
          <a:endParaRPr lang="en-US" sz="3200" dirty="0">
            <a:solidFill>
              <a:schemeClr val="tx1"/>
            </a:solidFill>
          </a:endParaRPr>
        </a:p>
      </dgm:t>
    </dgm:pt>
    <dgm:pt modelId="{0356318E-737E-4AE6-A6A1-C60251C54F8E}" type="parTrans" cxnId="{FE34F4B2-D790-4E42-A329-95ACA5AA9889}">
      <dgm:prSet/>
      <dgm:spPr/>
      <dgm:t>
        <a:bodyPr/>
        <a:lstStyle/>
        <a:p>
          <a:endParaRPr lang="en-US"/>
        </a:p>
      </dgm:t>
    </dgm:pt>
    <dgm:pt modelId="{E0D0EA35-BA86-473A-8456-369E56AF2BD6}" type="sibTrans" cxnId="{FE34F4B2-D790-4E42-A329-95ACA5AA9889}">
      <dgm:prSet/>
      <dgm:spPr>
        <a:solidFill>
          <a:schemeClr val="bg1">
            <a:lumMod val="65000"/>
          </a:schemeClr>
        </a:solidFill>
        <a:ln>
          <a:solidFill>
            <a:schemeClr val="tx1">
              <a:lumMod val="50000"/>
              <a:lumOff val="50000"/>
            </a:schemeClr>
          </a:solidFill>
        </a:ln>
      </dgm:spPr>
      <dgm:t>
        <a:bodyPr/>
        <a:lstStyle/>
        <a:p>
          <a:endParaRPr lang="en-US"/>
        </a:p>
      </dgm:t>
    </dgm:pt>
    <dgm:pt modelId="{73E71E0A-C65E-45B5-B0CC-3E72D0618526}">
      <dgm:prSet phldrT="[Text]" custT="1"/>
      <dgm:spPr>
        <a:solidFill>
          <a:schemeClr val="bg1"/>
        </a:solidFill>
        <a:ln>
          <a:solidFill>
            <a:schemeClr val="bg1">
              <a:lumMod val="75000"/>
            </a:schemeClr>
          </a:solidFill>
        </a:ln>
      </dgm:spPr>
      <dgm:t>
        <a:bodyPr/>
        <a:lstStyle/>
        <a:p>
          <a:r>
            <a:rPr lang="en-US" sz="3200" dirty="0" smtClean="0">
              <a:solidFill>
                <a:schemeClr val="tx1"/>
              </a:solidFill>
              <a:latin typeface="+mn-lt"/>
              <a:ea typeface="+mn-ea"/>
              <a:cs typeface="+mn-cs"/>
            </a:rPr>
            <a:t>Make procedures easier to find</a:t>
          </a:r>
          <a:endParaRPr lang="en-US" sz="3200" b="0" dirty="0">
            <a:solidFill>
              <a:schemeClr val="tx1"/>
            </a:solidFill>
          </a:endParaRPr>
        </a:p>
      </dgm:t>
    </dgm:pt>
    <dgm:pt modelId="{4D129792-28D0-446B-AA6A-A7A65F943EB6}" type="parTrans" cxnId="{71E5B3B0-655D-40EF-A1AA-BE558BA04605}">
      <dgm:prSet/>
      <dgm:spPr/>
      <dgm:t>
        <a:bodyPr/>
        <a:lstStyle/>
        <a:p>
          <a:endParaRPr lang="en-US"/>
        </a:p>
      </dgm:t>
    </dgm:pt>
    <dgm:pt modelId="{32F5F2EF-A7BB-4870-A806-3A3CA8406C85}" type="sibTrans" cxnId="{71E5B3B0-655D-40EF-A1AA-BE558BA04605}">
      <dgm:prSet/>
      <dgm:spPr/>
      <dgm:t>
        <a:bodyPr/>
        <a:lstStyle/>
        <a:p>
          <a:endParaRPr lang="en-US"/>
        </a:p>
      </dgm:t>
    </dgm:pt>
    <dgm:pt modelId="{133BEC45-6F68-4B64-BD5D-70DA54C7F3A1}" type="pres">
      <dgm:prSet presAssocID="{EF85401A-65E1-4772-A50F-A4C6D2561897}" presName="linearFlow" presStyleCnt="0">
        <dgm:presLayoutVars>
          <dgm:resizeHandles val="exact"/>
        </dgm:presLayoutVars>
      </dgm:prSet>
      <dgm:spPr/>
      <dgm:t>
        <a:bodyPr/>
        <a:lstStyle/>
        <a:p>
          <a:endParaRPr lang="en-US"/>
        </a:p>
      </dgm:t>
    </dgm:pt>
    <dgm:pt modelId="{09571BB7-8253-4375-A868-8B3E4BF218B5}" type="pres">
      <dgm:prSet presAssocID="{C3D878BF-AA70-4D34-9A22-061947CE18B1}" presName="node" presStyleLbl="node1" presStyleIdx="0" presStyleCnt="3">
        <dgm:presLayoutVars>
          <dgm:bulletEnabled val="1"/>
        </dgm:presLayoutVars>
      </dgm:prSet>
      <dgm:spPr/>
      <dgm:t>
        <a:bodyPr/>
        <a:lstStyle/>
        <a:p>
          <a:endParaRPr lang="en-US"/>
        </a:p>
      </dgm:t>
    </dgm:pt>
    <dgm:pt modelId="{38F85E20-F980-49E3-91AD-AAE428ABE92E}" type="pres">
      <dgm:prSet presAssocID="{62C247BD-802B-4A7F-BA7A-83D4F8F7A4DC}" presName="sibTrans" presStyleLbl="sibTrans2D1" presStyleIdx="0" presStyleCnt="2"/>
      <dgm:spPr/>
      <dgm:t>
        <a:bodyPr/>
        <a:lstStyle/>
        <a:p>
          <a:endParaRPr lang="en-US"/>
        </a:p>
      </dgm:t>
    </dgm:pt>
    <dgm:pt modelId="{F1FEA6C9-E6CA-40E1-96F6-1F4EC99CD8A7}" type="pres">
      <dgm:prSet presAssocID="{62C247BD-802B-4A7F-BA7A-83D4F8F7A4DC}" presName="connectorText" presStyleLbl="sibTrans2D1" presStyleIdx="0" presStyleCnt="2"/>
      <dgm:spPr/>
      <dgm:t>
        <a:bodyPr/>
        <a:lstStyle/>
        <a:p>
          <a:endParaRPr lang="en-US"/>
        </a:p>
      </dgm:t>
    </dgm:pt>
    <dgm:pt modelId="{A85E5EBF-583A-4896-BD1D-88D935FFE6F1}" type="pres">
      <dgm:prSet presAssocID="{BA8EBFC3-193F-47E1-A5EA-0B2E64184ACE}" presName="node" presStyleLbl="node1" presStyleIdx="1" presStyleCnt="3">
        <dgm:presLayoutVars>
          <dgm:bulletEnabled val="1"/>
        </dgm:presLayoutVars>
      </dgm:prSet>
      <dgm:spPr/>
      <dgm:t>
        <a:bodyPr/>
        <a:lstStyle/>
        <a:p>
          <a:endParaRPr lang="en-US"/>
        </a:p>
      </dgm:t>
    </dgm:pt>
    <dgm:pt modelId="{D829E80C-0BA4-4131-8C7E-51B76280271A}" type="pres">
      <dgm:prSet presAssocID="{E0D0EA35-BA86-473A-8456-369E56AF2BD6}" presName="sibTrans" presStyleLbl="sibTrans2D1" presStyleIdx="1" presStyleCnt="2"/>
      <dgm:spPr/>
      <dgm:t>
        <a:bodyPr/>
        <a:lstStyle/>
        <a:p>
          <a:endParaRPr lang="en-US"/>
        </a:p>
      </dgm:t>
    </dgm:pt>
    <dgm:pt modelId="{4AC4820C-3FA6-4496-A4AB-7E474AE2B447}" type="pres">
      <dgm:prSet presAssocID="{E0D0EA35-BA86-473A-8456-369E56AF2BD6}" presName="connectorText" presStyleLbl="sibTrans2D1" presStyleIdx="1" presStyleCnt="2"/>
      <dgm:spPr/>
      <dgm:t>
        <a:bodyPr/>
        <a:lstStyle/>
        <a:p>
          <a:endParaRPr lang="en-US"/>
        </a:p>
      </dgm:t>
    </dgm:pt>
    <dgm:pt modelId="{B3569911-5D5F-42F9-92C2-400096FF2252}" type="pres">
      <dgm:prSet presAssocID="{73E71E0A-C65E-45B5-B0CC-3E72D0618526}" presName="node" presStyleLbl="node1" presStyleIdx="2" presStyleCnt="3">
        <dgm:presLayoutVars>
          <dgm:bulletEnabled val="1"/>
        </dgm:presLayoutVars>
      </dgm:prSet>
      <dgm:spPr/>
      <dgm:t>
        <a:bodyPr/>
        <a:lstStyle/>
        <a:p>
          <a:endParaRPr lang="en-US"/>
        </a:p>
      </dgm:t>
    </dgm:pt>
  </dgm:ptLst>
  <dgm:cxnLst>
    <dgm:cxn modelId="{71E5B3B0-655D-40EF-A1AA-BE558BA04605}" srcId="{EF85401A-65E1-4772-A50F-A4C6D2561897}" destId="{73E71E0A-C65E-45B5-B0CC-3E72D0618526}" srcOrd="2" destOrd="0" parTransId="{4D129792-28D0-446B-AA6A-A7A65F943EB6}" sibTransId="{32F5F2EF-A7BB-4870-A806-3A3CA8406C85}"/>
    <dgm:cxn modelId="{4A1F8187-80D5-48F2-8C2C-7F5EF2C5D52E}" type="presOf" srcId="{E0D0EA35-BA86-473A-8456-369E56AF2BD6}" destId="{D829E80C-0BA4-4131-8C7E-51B76280271A}" srcOrd="0" destOrd="0" presId="urn:microsoft.com/office/officeart/2005/8/layout/process2"/>
    <dgm:cxn modelId="{0A33973F-F27C-4627-A76F-DC635326D84F}" srcId="{EF85401A-65E1-4772-A50F-A4C6D2561897}" destId="{C3D878BF-AA70-4D34-9A22-061947CE18B1}" srcOrd="0" destOrd="0" parTransId="{E29B01FB-C97D-475D-99B7-EA0DAE01CE39}" sibTransId="{62C247BD-802B-4A7F-BA7A-83D4F8F7A4DC}"/>
    <dgm:cxn modelId="{FE34F4B2-D790-4E42-A329-95ACA5AA9889}" srcId="{EF85401A-65E1-4772-A50F-A4C6D2561897}" destId="{BA8EBFC3-193F-47E1-A5EA-0B2E64184ACE}" srcOrd="1" destOrd="0" parTransId="{0356318E-737E-4AE6-A6A1-C60251C54F8E}" sibTransId="{E0D0EA35-BA86-473A-8456-369E56AF2BD6}"/>
    <dgm:cxn modelId="{176BEBF7-A45D-4326-A8CE-2DE157FBB0A0}" type="presOf" srcId="{73E71E0A-C65E-45B5-B0CC-3E72D0618526}" destId="{B3569911-5D5F-42F9-92C2-400096FF2252}" srcOrd="0" destOrd="0" presId="urn:microsoft.com/office/officeart/2005/8/layout/process2"/>
    <dgm:cxn modelId="{8BF0C304-E5BB-4A7E-9259-42D3D374D66D}" type="presOf" srcId="{EF85401A-65E1-4772-A50F-A4C6D2561897}" destId="{133BEC45-6F68-4B64-BD5D-70DA54C7F3A1}" srcOrd="0" destOrd="0" presId="urn:microsoft.com/office/officeart/2005/8/layout/process2"/>
    <dgm:cxn modelId="{F8A5DF77-EE3F-4BC4-B9BB-125F4ADB0CEB}" type="presOf" srcId="{62C247BD-802B-4A7F-BA7A-83D4F8F7A4DC}" destId="{F1FEA6C9-E6CA-40E1-96F6-1F4EC99CD8A7}" srcOrd="1" destOrd="0" presId="urn:microsoft.com/office/officeart/2005/8/layout/process2"/>
    <dgm:cxn modelId="{B8C69D4E-0535-4E35-8A02-5DA4699A247B}" type="presOf" srcId="{BA8EBFC3-193F-47E1-A5EA-0B2E64184ACE}" destId="{A85E5EBF-583A-4896-BD1D-88D935FFE6F1}" srcOrd="0" destOrd="0" presId="urn:microsoft.com/office/officeart/2005/8/layout/process2"/>
    <dgm:cxn modelId="{88646FD2-9DF0-4CE3-AA51-D0FF1CD029A4}" type="presOf" srcId="{62C247BD-802B-4A7F-BA7A-83D4F8F7A4DC}" destId="{38F85E20-F980-49E3-91AD-AAE428ABE92E}" srcOrd="0" destOrd="0" presId="urn:microsoft.com/office/officeart/2005/8/layout/process2"/>
    <dgm:cxn modelId="{5629D956-A206-4B8B-BE11-23D1116D11BC}" type="presOf" srcId="{E0D0EA35-BA86-473A-8456-369E56AF2BD6}" destId="{4AC4820C-3FA6-4496-A4AB-7E474AE2B447}" srcOrd="1" destOrd="0" presId="urn:microsoft.com/office/officeart/2005/8/layout/process2"/>
    <dgm:cxn modelId="{8EA1BD5C-B6B1-47CF-A1CD-85CFDD595F83}" type="presOf" srcId="{C3D878BF-AA70-4D34-9A22-061947CE18B1}" destId="{09571BB7-8253-4375-A868-8B3E4BF218B5}" srcOrd="0" destOrd="0" presId="urn:microsoft.com/office/officeart/2005/8/layout/process2"/>
    <dgm:cxn modelId="{B81DE464-4422-4BA9-99A5-207A2A752191}" type="presParOf" srcId="{133BEC45-6F68-4B64-BD5D-70DA54C7F3A1}" destId="{09571BB7-8253-4375-A868-8B3E4BF218B5}" srcOrd="0" destOrd="0" presId="urn:microsoft.com/office/officeart/2005/8/layout/process2"/>
    <dgm:cxn modelId="{DB43F8F7-54E7-475C-9479-23D14823E728}" type="presParOf" srcId="{133BEC45-6F68-4B64-BD5D-70DA54C7F3A1}" destId="{38F85E20-F980-49E3-91AD-AAE428ABE92E}" srcOrd="1" destOrd="0" presId="urn:microsoft.com/office/officeart/2005/8/layout/process2"/>
    <dgm:cxn modelId="{FF24C648-DE0C-4C0C-B879-396ED8787C56}" type="presParOf" srcId="{38F85E20-F980-49E3-91AD-AAE428ABE92E}" destId="{F1FEA6C9-E6CA-40E1-96F6-1F4EC99CD8A7}" srcOrd="0" destOrd="0" presId="urn:microsoft.com/office/officeart/2005/8/layout/process2"/>
    <dgm:cxn modelId="{6C6C4126-C697-4FF6-A599-070558855B0A}" type="presParOf" srcId="{133BEC45-6F68-4B64-BD5D-70DA54C7F3A1}" destId="{A85E5EBF-583A-4896-BD1D-88D935FFE6F1}" srcOrd="2" destOrd="0" presId="urn:microsoft.com/office/officeart/2005/8/layout/process2"/>
    <dgm:cxn modelId="{D7571C67-940E-43F8-88DE-C36D22A002CD}" type="presParOf" srcId="{133BEC45-6F68-4B64-BD5D-70DA54C7F3A1}" destId="{D829E80C-0BA4-4131-8C7E-51B76280271A}" srcOrd="3" destOrd="0" presId="urn:microsoft.com/office/officeart/2005/8/layout/process2"/>
    <dgm:cxn modelId="{BCC170D2-AB08-4F0C-9140-A372C4813F02}" type="presParOf" srcId="{D829E80C-0BA4-4131-8C7E-51B76280271A}" destId="{4AC4820C-3FA6-4496-A4AB-7E474AE2B447}" srcOrd="0" destOrd="0" presId="urn:microsoft.com/office/officeart/2005/8/layout/process2"/>
    <dgm:cxn modelId="{0DD61062-B147-4143-A1A4-A34250D4F0BC}" type="presParOf" srcId="{133BEC45-6F68-4B64-BD5D-70DA54C7F3A1}" destId="{B3569911-5D5F-42F9-92C2-400096FF2252}"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ADDF42-8364-4B4D-899A-EFA155076C28}">
      <dsp:nvSpPr>
        <dsp:cNvPr id="0" name=""/>
        <dsp:cNvSpPr/>
      </dsp:nvSpPr>
      <dsp:spPr>
        <a:xfrm>
          <a:off x="460905" y="1047"/>
          <a:ext cx="3479899" cy="2087939"/>
        </a:xfrm>
        <a:prstGeom prst="rec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Determine risks that the company will likely face </a:t>
          </a:r>
          <a:endParaRPr lang="en-US" sz="2800" b="0" kern="1200" dirty="0">
            <a:solidFill>
              <a:schemeClr val="tx1"/>
            </a:solidFill>
          </a:endParaRPr>
        </a:p>
      </dsp:txBody>
      <dsp:txXfrm>
        <a:off x="460905" y="1047"/>
        <a:ext cx="3479899" cy="2087939"/>
      </dsp:txXfrm>
    </dsp:sp>
    <dsp:sp modelId="{C1FF78A5-E1B1-423B-8809-F939A8916E64}">
      <dsp:nvSpPr>
        <dsp:cNvPr id="0" name=""/>
        <dsp:cNvSpPr/>
      </dsp:nvSpPr>
      <dsp:spPr>
        <a:xfrm>
          <a:off x="4288794" y="1047"/>
          <a:ext cx="3479899" cy="2087939"/>
        </a:xfrm>
        <a:prstGeom prst="rec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0" kern="1200" dirty="0" smtClean="0">
              <a:solidFill>
                <a:schemeClr val="tx1"/>
              </a:solidFill>
            </a:rPr>
            <a:t>Analyze effects of each risk or hazard on different aspects of company</a:t>
          </a:r>
          <a:endParaRPr lang="en-US" sz="2800" b="0" kern="1200" dirty="0">
            <a:solidFill>
              <a:schemeClr val="tx1"/>
            </a:solidFill>
          </a:endParaRPr>
        </a:p>
      </dsp:txBody>
      <dsp:txXfrm>
        <a:off x="4288794" y="1047"/>
        <a:ext cx="3479899" cy="2087939"/>
      </dsp:txXfrm>
    </dsp:sp>
    <dsp:sp modelId="{0F80DFA1-3009-49F1-BDCA-52DB6A5D39C4}">
      <dsp:nvSpPr>
        <dsp:cNvPr id="0" name=""/>
        <dsp:cNvSpPr/>
      </dsp:nvSpPr>
      <dsp:spPr>
        <a:xfrm>
          <a:off x="2374850" y="2436976"/>
          <a:ext cx="3479899" cy="2087939"/>
        </a:xfrm>
        <a:prstGeom prst="rec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Develop a team and strategy to address the potential problems</a:t>
          </a:r>
          <a:endParaRPr lang="en-US" sz="2800" b="0" kern="1200" dirty="0">
            <a:solidFill>
              <a:schemeClr val="tx1"/>
            </a:solidFill>
          </a:endParaRPr>
        </a:p>
      </dsp:txBody>
      <dsp:txXfrm>
        <a:off x="2374850" y="2436976"/>
        <a:ext cx="3479899" cy="20879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2CE78-C4C5-45DF-B3A4-70B75F38A3FF}">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4B45F9-2FBE-4638-95AB-F8B6372F4F7A}">
      <dsp:nvSpPr>
        <dsp:cNvPr id="0" name=""/>
        <dsp:cNvSpPr/>
      </dsp:nvSpPr>
      <dsp:spPr>
        <a:xfrm>
          <a:off x="8840" y="1357788"/>
          <a:ext cx="2648902" cy="1810385"/>
        </a:xfrm>
        <a:prstGeom prst="roundRect">
          <a:avLst/>
        </a:prstGeom>
        <a:solidFill>
          <a:schemeClr val="bg1"/>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mn-lt"/>
              <a:ea typeface="+mn-ea"/>
              <a:cs typeface="+mn-cs"/>
            </a:rPr>
            <a:t>Mark printed pages when notice information is inaccurate</a:t>
          </a:r>
          <a:endParaRPr lang="en-US" sz="2200" b="0" kern="1200" dirty="0">
            <a:solidFill>
              <a:schemeClr val="tx1"/>
            </a:solidFill>
          </a:endParaRPr>
        </a:p>
      </dsp:txBody>
      <dsp:txXfrm>
        <a:off x="97216" y="1446164"/>
        <a:ext cx="2472150" cy="1633633"/>
      </dsp:txXfrm>
    </dsp:sp>
    <dsp:sp modelId="{ADF61319-A30E-4C4C-B102-E51CB230B3A0}">
      <dsp:nvSpPr>
        <dsp:cNvPr id="0" name=""/>
        <dsp:cNvSpPr/>
      </dsp:nvSpPr>
      <dsp:spPr>
        <a:xfrm>
          <a:off x="2790348" y="1357788"/>
          <a:ext cx="2648902" cy="1810385"/>
        </a:xfrm>
        <a:prstGeom prst="roundRect">
          <a:avLst/>
        </a:prstGeom>
        <a:solidFill>
          <a:schemeClr val="bg1"/>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mn-lt"/>
              <a:ea typeface="+mn-ea"/>
              <a:cs typeface="+mn-cs"/>
            </a:rPr>
            <a:t>Leave binder document in folder that has shortcut access on computer</a:t>
          </a:r>
          <a:endParaRPr lang="en-US" sz="2200" kern="1200" dirty="0">
            <a:solidFill>
              <a:schemeClr val="tx1"/>
            </a:solidFill>
          </a:endParaRPr>
        </a:p>
      </dsp:txBody>
      <dsp:txXfrm>
        <a:off x="2878724" y="1446164"/>
        <a:ext cx="2472150" cy="1633633"/>
      </dsp:txXfrm>
    </dsp:sp>
    <dsp:sp modelId="{7A747F2B-AF04-46FC-A05C-83C1A6B1CBBD}">
      <dsp:nvSpPr>
        <dsp:cNvPr id="0" name=""/>
        <dsp:cNvSpPr/>
      </dsp:nvSpPr>
      <dsp:spPr>
        <a:xfrm>
          <a:off x="5571857" y="1357788"/>
          <a:ext cx="2648902" cy="1810385"/>
        </a:xfrm>
        <a:prstGeom prst="roundRect">
          <a:avLst/>
        </a:prstGeom>
        <a:solidFill>
          <a:schemeClr val="bg1"/>
        </a:solidFill>
        <a:ln w="25400" cap="flat" cmpd="sng" algn="ctr">
          <a:solidFill>
            <a:schemeClr val="lt1">
              <a:hueOff val="0"/>
              <a:satOff val="0"/>
              <a:lumOff val="0"/>
              <a:alphaOff val="0"/>
            </a:schemeClr>
          </a:solidFill>
          <a:prstDash val="solid"/>
        </a:ln>
        <a:effectLst>
          <a:outerShdw blurRad="50800" dist="38100" algn="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tx1"/>
              </a:solidFill>
              <a:latin typeface="+mn-lt"/>
              <a:ea typeface="+mn-ea"/>
              <a:cs typeface="+mn-cs"/>
            </a:rPr>
            <a:t>Make changes to the file and print immediately</a:t>
          </a:r>
          <a:endParaRPr lang="en-US" sz="2200" b="0" kern="1200" dirty="0">
            <a:solidFill>
              <a:schemeClr val="tx1"/>
            </a:solidFill>
          </a:endParaRPr>
        </a:p>
      </dsp:txBody>
      <dsp:txXfrm>
        <a:off x="5660233" y="1446164"/>
        <a:ext cx="2472150" cy="16336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DDC74-1496-420A-976C-B1FF95DEDF51}">
      <dsp:nvSpPr>
        <dsp:cNvPr id="0" name=""/>
        <dsp:cNvSpPr/>
      </dsp:nvSpPr>
      <dsp:spPr>
        <a:xfrm>
          <a:off x="0" y="593624"/>
          <a:ext cx="7772400" cy="983384"/>
        </a:xfrm>
        <a:prstGeom prst="roundRect">
          <a:avLst/>
        </a:prstGeom>
        <a:solidFill>
          <a:schemeClr val="bg1"/>
        </a:solidFill>
        <a:ln w="25400" cap="flat" cmpd="sng" algn="ctr">
          <a:solidFill>
            <a:schemeClr val="bg1">
              <a:lumMod val="6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tx1"/>
              </a:solidFill>
              <a:latin typeface="+mn-lt"/>
              <a:ea typeface="+mn-ea"/>
              <a:cs typeface="+mn-cs"/>
            </a:rPr>
            <a:t>Keep </a:t>
          </a:r>
          <a:r>
            <a:rPr lang="en-US" sz="4100" kern="1200" dirty="0" smtClean="0">
              <a:solidFill>
                <a:schemeClr val="tx1"/>
              </a:solidFill>
              <a:latin typeface="+mn-lt"/>
              <a:ea typeface="+mn-ea"/>
              <a:cs typeface="+mn-cs"/>
            </a:rPr>
            <a:t>confidential information safe</a:t>
          </a:r>
          <a:endParaRPr lang="en-US" sz="4100" kern="1200" dirty="0">
            <a:solidFill>
              <a:schemeClr val="tx1"/>
            </a:solidFill>
          </a:endParaRPr>
        </a:p>
      </dsp:txBody>
      <dsp:txXfrm>
        <a:off x="48005" y="641629"/>
        <a:ext cx="7676390" cy="887374"/>
      </dsp:txXfrm>
    </dsp:sp>
    <dsp:sp modelId="{83D73117-7DD5-4693-B076-B846A9816E1E}">
      <dsp:nvSpPr>
        <dsp:cNvPr id="0" name=""/>
        <dsp:cNvSpPr/>
      </dsp:nvSpPr>
      <dsp:spPr>
        <a:xfrm>
          <a:off x="0" y="1695089"/>
          <a:ext cx="7772400" cy="983384"/>
        </a:xfrm>
        <a:prstGeom prst="roundRect">
          <a:avLst/>
        </a:prstGeom>
        <a:solidFill>
          <a:schemeClr val="bg1"/>
        </a:solidFill>
        <a:ln w="25400" cap="flat" cmpd="sng" algn="ctr">
          <a:solidFill>
            <a:schemeClr val="bg1">
              <a:lumMod val="6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tx1"/>
              </a:solidFill>
              <a:latin typeface="+mn-lt"/>
              <a:ea typeface="+mn-ea"/>
              <a:cs typeface="+mn-cs"/>
            </a:rPr>
            <a:t>Kept </a:t>
          </a:r>
          <a:r>
            <a:rPr lang="en-US" sz="4100" kern="1200" dirty="0" smtClean="0">
              <a:solidFill>
                <a:schemeClr val="tx1"/>
              </a:solidFill>
              <a:latin typeface="+mn-lt"/>
              <a:ea typeface="+mn-ea"/>
              <a:cs typeface="+mn-cs"/>
            </a:rPr>
            <a:t>out of binders and manuals</a:t>
          </a:r>
          <a:endParaRPr lang="en-US" sz="4100" b="0" kern="1200" dirty="0">
            <a:solidFill>
              <a:schemeClr val="tx1"/>
            </a:solidFill>
          </a:endParaRPr>
        </a:p>
      </dsp:txBody>
      <dsp:txXfrm>
        <a:off x="48005" y="1743094"/>
        <a:ext cx="7676390" cy="887374"/>
      </dsp:txXfrm>
    </dsp:sp>
    <dsp:sp modelId="{0C403AD4-BF65-4995-8DE6-A55140BDAABE}">
      <dsp:nvSpPr>
        <dsp:cNvPr id="0" name=""/>
        <dsp:cNvSpPr/>
      </dsp:nvSpPr>
      <dsp:spPr>
        <a:xfrm>
          <a:off x="0" y="2796554"/>
          <a:ext cx="7772400" cy="983384"/>
        </a:xfrm>
        <a:prstGeom prst="roundRect">
          <a:avLst/>
        </a:prstGeom>
        <a:solidFill>
          <a:schemeClr val="bg1"/>
        </a:solidFill>
        <a:ln w="25400" cap="flat" cmpd="sng" algn="ctr">
          <a:solidFill>
            <a:schemeClr val="bg1">
              <a:lumMod val="6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smtClean="0">
              <a:solidFill>
                <a:schemeClr val="tx1"/>
              </a:solidFill>
              <a:latin typeface="+mn-lt"/>
              <a:ea typeface="+mn-ea"/>
              <a:cs typeface="+mn-cs"/>
            </a:rPr>
            <a:t>It is better to be safe than sorry</a:t>
          </a:r>
          <a:endParaRPr lang="en-US" sz="4100" b="0" kern="1200" dirty="0">
            <a:solidFill>
              <a:schemeClr val="tx1"/>
            </a:solidFill>
          </a:endParaRPr>
        </a:p>
      </dsp:txBody>
      <dsp:txXfrm>
        <a:off x="48005" y="2844559"/>
        <a:ext cx="7676390" cy="88737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AB6DD-0F0D-4F56-B913-A199E06083E5}">
      <dsp:nvSpPr>
        <dsp:cNvPr id="0" name=""/>
        <dsp:cNvSpPr/>
      </dsp:nvSpPr>
      <dsp:spPr>
        <a:xfrm>
          <a:off x="538906" y="347"/>
          <a:ext cx="3187898" cy="1912739"/>
        </a:xfrm>
        <a:prstGeom prst="rect">
          <a:avLst/>
        </a:prstGeom>
        <a:solidFill>
          <a:schemeClr val="bg1"/>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0" kern="1200" dirty="0" smtClean="0">
              <a:solidFill>
                <a:schemeClr val="tx1"/>
              </a:solidFill>
            </a:rPr>
            <a:t>Guide reviewed before implemented</a:t>
          </a:r>
          <a:endParaRPr lang="en-US" sz="3600" b="0" kern="1200" dirty="0">
            <a:solidFill>
              <a:schemeClr val="tx1"/>
            </a:solidFill>
          </a:endParaRPr>
        </a:p>
      </dsp:txBody>
      <dsp:txXfrm>
        <a:off x="538906" y="347"/>
        <a:ext cx="3187898" cy="1912739"/>
      </dsp:txXfrm>
    </dsp:sp>
    <dsp:sp modelId="{DFE92C96-BE65-4EE9-ADBE-D0FA416660CA}">
      <dsp:nvSpPr>
        <dsp:cNvPr id="0" name=""/>
        <dsp:cNvSpPr/>
      </dsp:nvSpPr>
      <dsp:spPr>
        <a:xfrm>
          <a:off x="4045594" y="347"/>
          <a:ext cx="3187898" cy="1912739"/>
        </a:xfrm>
        <a:prstGeom prst="rect">
          <a:avLst/>
        </a:prstGeom>
        <a:solidFill>
          <a:schemeClr val="bg1"/>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mn-lt"/>
              <a:ea typeface="+mn-ea"/>
              <a:cs typeface="+mn-cs"/>
            </a:rPr>
            <a:t>Superiors identify gaps in information</a:t>
          </a:r>
          <a:endParaRPr lang="en-US" sz="3600" b="0" kern="1200" dirty="0">
            <a:solidFill>
              <a:schemeClr val="tx1"/>
            </a:solidFill>
          </a:endParaRPr>
        </a:p>
      </dsp:txBody>
      <dsp:txXfrm>
        <a:off x="4045594" y="347"/>
        <a:ext cx="3187898" cy="1912739"/>
      </dsp:txXfrm>
    </dsp:sp>
    <dsp:sp modelId="{4C327745-A684-4F4F-A0DA-322637964833}">
      <dsp:nvSpPr>
        <dsp:cNvPr id="0" name=""/>
        <dsp:cNvSpPr/>
      </dsp:nvSpPr>
      <dsp:spPr>
        <a:xfrm>
          <a:off x="2292250" y="2231876"/>
          <a:ext cx="3187898" cy="1912739"/>
        </a:xfrm>
        <a:prstGeom prst="rect">
          <a:avLst/>
        </a:prstGeom>
        <a:solidFill>
          <a:schemeClr val="bg1"/>
        </a:solidFill>
        <a:ln w="2540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latin typeface="+mn-lt"/>
              <a:ea typeface="+mn-ea"/>
              <a:cs typeface="+mn-cs"/>
            </a:rPr>
            <a:t>Add changes </a:t>
          </a:r>
          <a:endParaRPr lang="en-US" sz="3600" b="0" kern="1200" dirty="0">
            <a:solidFill>
              <a:schemeClr val="tx1"/>
            </a:solidFill>
          </a:endParaRPr>
        </a:p>
      </dsp:txBody>
      <dsp:txXfrm>
        <a:off x="2292250" y="2231876"/>
        <a:ext cx="3187898" cy="1912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A6687-753E-468A-BE2D-A94326092CE9}">
      <dsp:nvSpPr>
        <dsp:cNvPr id="0" name=""/>
        <dsp:cNvSpPr/>
      </dsp:nvSpPr>
      <dsp:spPr>
        <a:xfrm>
          <a:off x="0" y="3406931"/>
          <a:ext cx="8229600" cy="1118231"/>
        </a:xfrm>
        <a:prstGeom prst="rect">
          <a:avLst/>
        </a:prstGeom>
        <a:solidFill>
          <a:schemeClr val="bg1"/>
        </a:solidFill>
        <a:ln w="25400" cap="flat" cmpd="sng" algn="ctr">
          <a:solidFill>
            <a:srgbClr val="C0000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0" kern="1200" dirty="0" smtClean="0">
              <a:solidFill>
                <a:schemeClr val="tx1"/>
              </a:solidFill>
            </a:rPr>
            <a:t>Identify needs in the company</a:t>
          </a:r>
          <a:endParaRPr lang="en-US" sz="4000" b="0" kern="1200" dirty="0">
            <a:solidFill>
              <a:schemeClr val="tx1"/>
            </a:solidFill>
          </a:endParaRPr>
        </a:p>
      </dsp:txBody>
      <dsp:txXfrm>
        <a:off x="0" y="3406931"/>
        <a:ext cx="8229600" cy="1118231"/>
      </dsp:txXfrm>
    </dsp:sp>
    <dsp:sp modelId="{C0A124AB-1A4B-49E8-8CAA-C9ABEF9880DB}">
      <dsp:nvSpPr>
        <dsp:cNvPr id="0" name=""/>
        <dsp:cNvSpPr/>
      </dsp:nvSpPr>
      <dsp:spPr>
        <a:xfrm rot="10800000">
          <a:off x="0" y="1703865"/>
          <a:ext cx="8229600" cy="1719839"/>
        </a:xfrm>
        <a:prstGeom prst="upArrowCallout">
          <a:avLst/>
        </a:prstGeom>
        <a:solidFill>
          <a:schemeClr val="bg1"/>
        </a:solidFill>
        <a:ln w="25400" cap="flat" cmpd="sng" algn="ctr">
          <a:solidFill>
            <a:srgbClr val="C0000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r>
            <a:rPr lang="en-US" sz="4000" b="0" kern="1200" dirty="0" smtClean="0">
              <a:solidFill>
                <a:schemeClr val="tx1"/>
              </a:solidFill>
            </a:rPr>
            <a:t>Recognize trends in the workforce</a:t>
          </a:r>
          <a:endParaRPr lang="en-US" sz="4000" b="0" kern="1200" dirty="0">
            <a:solidFill>
              <a:schemeClr val="tx1"/>
            </a:solidFill>
          </a:endParaRPr>
        </a:p>
      </dsp:txBody>
      <dsp:txXfrm rot="10800000">
        <a:off x="0" y="1703865"/>
        <a:ext cx="8229600" cy="1117500"/>
      </dsp:txXfrm>
    </dsp:sp>
    <dsp:sp modelId="{B71550AD-E457-4CAD-8212-CE181AAD0748}">
      <dsp:nvSpPr>
        <dsp:cNvPr id="0" name=""/>
        <dsp:cNvSpPr/>
      </dsp:nvSpPr>
      <dsp:spPr>
        <a:xfrm rot="10800000">
          <a:off x="0" y="799"/>
          <a:ext cx="8229600" cy="1719839"/>
        </a:xfrm>
        <a:prstGeom prst="upArrowCallout">
          <a:avLst/>
        </a:prstGeom>
        <a:solidFill>
          <a:schemeClr val="bg1"/>
        </a:solidFill>
        <a:ln w="25400" cap="flat" cmpd="sng" algn="ctr">
          <a:solidFill>
            <a:srgbClr val="C00000"/>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lvl="0" algn="ctr" defTabSz="1733550">
            <a:lnSpc>
              <a:spcPct val="90000"/>
            </a:lnSpc>
            <a:spcBef>
              <a:spcPct val="0"/>
            </a:spcBef>
            <a:spcAft>
              <a:spcPct val="35000"/>
            </a:spcAft>
          </a:pPr>
          <a:r>
            <a:rPr lang="en-US" sz="3900" b="0" kern="1200" dirty="0" smtClean="0">
              <a:solidFill>
                <a:schemeClr val="tx1"/>
              </a:solidFill>
            </a:rPr>
            <a:t>Identify goals and objectives</a:t>
          </a:r>
          <a:endParaRPr lang="en-US" sz="3900" kern="1200" dirty="0">
            <a:solidFill>
              <a:schemeClr val="tx1"/>
            </a:solidFill>
          </a:endParaRPr>
        </a:p>
      </dsp:txBody>
      <dsp:txXfrm rot="10800000">
        <a:off x="0" y="799"/>
        <a:ext cx="8229600" cy="111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7FE8E-F08F-40E8-AF24-F9D96011C59D}">
      <dsp:nvSpPr>
        <dsp:cNvPr id="0" name=""/>
        <dsp:cNvSpPr/>
      </dsp:nvSpPr>
      <dsp:spPr>
        <a:xfrm>
          <a:off x="460905" y="1047"/>
          <a:ext cx="3479899" cy="2087939"/>
        </a:xfrm>
        <a:prstGeom prst="rect">
          <a:avLst/>
        </a:prstGeom>
        <a:solidFill>
          <a:schemeClr val="bg1"/>
        </a:solidFill>
        <a:ln w="25400" cap="flat" cmpd="sng" algn="ctr">
          <a:solidFill>
            <a:schemeClr val="bg1">
              <a:lumMod val="6500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tx1"/>
              </a:solidFill>
            </a:rPr>
            <a:t>Choosing the correct binder</a:t>
          </a:r>
          <a:endParaRPr lang="en-US" sz="4200" b="0" kern="1200" dirty="0">
            <a:solidFill>
              <a:schemeClr val="tx1"/>
            </a:solidFill>
          </a:endParaRPr>
        </a:p>
      </dsp:txBody>
      <dsp:txXfrm>
        <a:off x="460905" y="1047"/>
        <a:ext cx="3479899" cy="2087939"/>
      </dsp:txXfrm>
    </dsp:sp>
    <dsp:sp modelId="{91C80B42-AF36-46E4-AFC6-13E8432D5F3D}">
      <dsp:nvSpPr>
        <dsp:cNvPr id="0" name=""/>
        <dsp:cNvSpPr/>
      </dsp:nvSpPr>
      <dsp:spPr>
        <a:xfrm>
          <a:off x="4288794" y="1047"/>
          <a:ext cx="3479899" cy="2087939"/>
        </a:xfrm>
        <a:prstGeom prst="rect">
          <a:avLst/>
        </a:prstGeom>
        <a:solidFill>
          <a:schemeClr val="bg1"/>
        </a:solidFill>
        <a:ln w="25400" cap="flat" cmpd="sng" algn="ctr">
          <a:solidFill>
            <a:schemeClr val="bg1">
              <a:lumMod val="6500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tx1"/>
              </a:solidFill>
            </a:rPr>
            <a:t>Items needed to create a binder</a:t>
          </a:r>
          <a:endParaRPr lang="en-US" sz="4200" b="0" kern="1200" dirty="0">
            <a:solidFill>
              <a:schemeClr val="tx1"/>
            </a:solidFill>
          </a:endParaRPr>
        </a:p>
      </dsp:txBody>
      <dsp:txXfrm>
        <a:off x="4288794" y="1047"/>
        <a:ext cx="3479899" cy="2087939"/>
      </dsp:txXfrm>
    </dsp:sp>
    <dsp:sp modelId="{6925CFA2-6031-44C4-A504-960A6CD4EFF0}">
      <dsp:nvSpPr>
        <dsp:cNvPr id="0" name=""/>
        <dsp:cNvSpPr/>
      </dsp:nvSpPr>
      <dsp:spPr>
        <a:xfrm>
          <a:off x="2374850" y="2436976"/>
          <a:ext cx="3479899" cy="2087939"/>
        </a:xfrm>
        <a:prstGeom prst="rect">
          <a:avLst/>
        </a:prstGeom>
        <a:solidFill>
          <a:schemeClr val="bg1"/>
        </a:solidFill>
        <a:ln w="25400" cap="flat" cmpd="sng" algn="ctr">
          <a:solidFill>
            <a:schemeClr val="bg1">
              <a:lumMod val="65000"/>
            </a:schemeClr>
          </a:solidFill>
          <a:prstDash val="solid"/>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tx1"/>
              </a:solidFill>
              <a:latin typeface="+mn-lt"/>
              <a:ea typeface="+mn-ea"/>
              <a:cs typeface="+mn-cs"/>
            </a:rPr>
            <a:t>Organizing binder information</a:t>
          </a:r>
          <a:endParaRPr lang="en-US" sz="4200" b="0" kern="1200" dirty="0">
            <a:solidFill>
              <a:schemeClr val="tx1"/>
            </a:solidFill>
          </a:endParaRPr>
        </a:p>
      </dsp:txBody>
      <dsp:txXfrm>
        <a:off x="2374850" y="2436976"/>
        <a:ext cx="3479899" cy="20879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635FA-4F99-47A3-BE18-3056450401D7}">
      <dsp:nvSpPr>
        <dsp:cNvPr id="0" name=""/>
        <dsp:cNvSpPr/>
      </dsp:nvSpPr>
      <dsp:spPr>
        <a:xfrm>
          <a:off x="349314" y="342"/>
          <a:ext cx="3223319" cy="1933991"/>
        </a:xfrm>
        <a:prstGeom prst="rect">
          <a:avLst/>
        </a:prstGeom>
        <a:solidFill>
          <a:schemeClr val="bg1"/>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Determine which operations are executed as part of the position</a:t>
          </a:r>
          <a:endParaRPr lang="en-US" sz="3000" b="0" kern="1200" dirty="0">
            <a:solidFill>
              <a:schemeClr val="tx1"/>
            </a:solidFill>
          </a:endParaRPr>
        </a:p>
      </dsp:txBody>
      <dsp:txXfrm>
        <a:off x="349314" y="342"/>
        <a:ext cx="3223319" cy="1933991"/>
      </dsp:txXfrm>
    </dsp:sp>
    <dsp:sp modelId="{4206CA3D-6424-4944-B2B5-EC983AC0F2D3}">
      <dsp:nvSpPr>
        <dsp:cNvPr id="0" name=""/>
        <dsp:cNvSpPr/>
      </dsp:nvSpPr>
      <dsp:spPr>
        <a:xfrm>
          <a:off x="3894965" y="342"/>
          <a:ext cx="3223319" cy="1933991"/>
        </a:xfrm>
        <a:prstGeom prst="rect">
          <a:avLst/>
        </a:prstGeom>
        <a:solidFill>
          <a:schemeClr val="bg1"/>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latin typeface="+mn-lt"/>
              <a:ea typeface="+mn-ea"/>
              <a:cs typeface="+mn-cs"/>
            </a:rPr>
            <a:t>Establish the tools that are used on regular basis</a:t>
          </a:r>
          <a:endParaRPr lang="en-US" sz="3000" b="0" kern="1200" dirty="0">
            <a:solidFill>
              <a:schemeClr val="tx1"/>
            </a:solidFill>
          </a:endParaRPr>
        </a:p>
      </dsp:txBody>
      <dsp:txXfrm>
        <a:off x="3894965" y="342"/>
        <a:ext cx="3223319" cy="1933991"/>
      </dsp:txXfrm>
    </dsp:sp>
    <dsp:sp modelId="{E919FF38-5FB2-4A7E-A81D-CEF31F8D46CB}">
      <dsp:nvSpPr>
        <dsp:cNvPr id="0" name=""/>
        <dsp:cNvSpPr/>
      </dsp:nvSpPr>
      <dsp:spPr>
        <a:xfrm>
          <a:off x="2110407" y="2187042"/>
          <a:ext cx="3223319" cy="1933991"/>
        </a:xfrm>
        <a:prstGeom prst="rect">
          <a:avLst/>
        </a:prstGeom>
        <a:solidFill>
          <a:schemeClr val="bg1"/>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latin typeface="+mn-lt"/>
              <a:ea typeface="+mn-ea"/>
              <a:cs typeface="+mn-cs"/>
            </a:rPr>
            <a:t>Discover information that is consulted consistently</a:t>
          </a:r>
          <a:endParaRPr lang="en-US" sz="3000" b="0" kern="1200" dirty="0">
            <a:solidFill>
              <a:schemeClr val="tx1"/>
            </a:solidFill>
          </a:endParaRPr>
        </a:p>
      </dsp:txBody>
      <dsp:txXfrm>
        <a:off x="2110407" y="2187042"/>
        <a:ext cx="3223319" cy="19339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B0320-173C-48D1-90A5-A6BA1F0B6EFE}">
      <dsp:nvSpPr>
        <dsp:cNvPr id="0" name=""/>
        <dsp:cNvSpPr/>
      </dsp:nvSpPr>
      <dsp:spPr>
        <a:xfrm>
          <a:off x="457386" y="682"/>
          <a:ext cx="3011537" cy="1806922"/>
        </a:xfrm>
        <a:prstGeom prst="rect">
          <a:avLst/>
        </a:prstGeom>
        <a:solidFill>
          <a:schemeClr val="bg1"/>
        </a:solidFill>
        <a:ln w="38100" cap="flat" cmpd="sng" algn="ctr">
          <a:solidFill>
            <a:schemeClr val="tx1">
              <a:lumMod val="95000"/>
              <a:lumOff val="5000"/>
            </a:schemeClr>
          </a:solidFill>
          <a:prstDash val="solid"/>
        </a:ln>
        <a:effectLst>
          <a:reflection blurRad="6350" stA="52000" endA="300" endPos="35000" dir="5400000" sy="-100000" algn="bl" rotWithShape="0"/>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tx1"/>
              </a:solidFill>
            </a:rPr>
            <a:t>Department</a:t>
          </a:r>
          <a:endParaRPr lang="en-US" sz="4200" b="0" kern="1200" dirty="0">
            <a:solidFill>
              <a:schemeClr val="tx1"/>
            </a:solidFill>
          </a:endParaRPr>
        </a:p>
      </dsp:txBody>
      <dsp:txXfrm>
        <a:off x="457386" y="682"/>
        <a:ext cx="3011537" cy="1806922"/>
      </dsp:txXfrm>
    </dsp:sp>
    <dsp:sp modelId="{D54FC1E5-2757-4BE8-9BFC-84FFD17341D2}">
      <dsp:nvSpPr>
        <dsp:cNvPr id="0" name=""/>
        <dsp:cNvSpPr/>
      </dsp:nvSpPr>
      <dsp:spPr>
        <a:xfrm>
          <a:off x="3770076" y="682"/>
          <a:ext cx="3011537" cy="1806922"/>
        </a:xfrm>
        <a:prstGeom prst="rect">
          <a:avLst/>
        </a:prstGeom>
        <a:solidFill>
          <a:schemeClr val="bg1"/>
        </a:solidFill>
        <a:ln w="38100" cap="flat" cmpd="sng" algn="ctr">
          <a:solidFill>
            <a:schemeClr val="tx1">
              <a:lumMod val="95000"/>
              <a:lumOff val="5000"/>
            </a:schemeClr>
          </a:solidFill>
          <a:prstDash val="solid"/>
        </a:ln>
        <a:effectLst>
          <a:reflection blurRad="6350" stA="52000" endA="300" endPos="35000" dir="5400000" sy="-100000" algn="bl" rotWithShape="0"/>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tx1"/>
              </a:solidFill>
            </a:rPr>
            <a:t>Category</a:t>
          </a:r>
          <a:endParaRPr lang="en-US" sz="4200" b="0" kern="1200" dirty="0">
            <a:solidFill>
              <a:schemeClr val="tx1"/>
            </a:solidFill>
          </a:endParaRPr>
        </a:p>
      </dsp:txBody>
      <dsp:txXfrm>
        <a:off x="3770076" y="682"/>
        <a:ext cx="3011537" cy="1806922"/>
      </dsp:txXfrm>
    </dsp:sp>
    <dsp:sp modelId="{3D7E7F00-D406-4546-B7AC-8BD12816619F}">
      <dsp:nvSpPr>
        <dsp:cNvPr id="0" name=""/>
        <dsp:cNvSpPr/>
      </dsp:nvSpPr>
      <dsp:spPr>
        <a:xfrm>
          <a:off x="2113731" y="2108758"/>
          <a:ext cx="3011537" cy="1806922"/>
        </a:xfrm>
        <a:prstGeom prst="rect">
          <a:avLst/>
        </a:prstGeom>
        <a:solidFill>
          <a:schemeClr val="bg1"/>
        </a:solidFill>
        <a:ln w="38100" cap="flat" cmpd="sng" algn="ctr">
          <a:solidFill>
            <a:schemeClr val="tx1">
              <a:lumMod val="95000"/>
              <a:lumOff val="5000"/>
            </a:schemeClr>
          </a:solidFill>
          <a:prstDash val="solid"/>
        </a:ln>
        <a:effectLst>
          <a:reflection blurRad="6350" stA="52000" endA="300" endPos="35000" dir="5400000" sy="-100000" algn="bl" rotWithShape="0"/>
        </a:effectLst>
      </dsp:spPr>
      <dsp:style>
        <a:lnRef idx="3">
          <a:scrgbClr r="0" g="0" b="0"/>
        </a:lnRef>
        <a:fillRef idx="1">
          <a:scrgbClr r="0" g="0" b="0"/>
        </a:fillRef>
        <a:effectRef idx="1">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tx1"/>
              </a:solidFill>
              <a:latin typeface="+mn-lt"/>
              <a:ea typeface="+mn-ea"/>
              <a:cs typeface="+mn-cs"/>
            </a:rPr>
            <a:t>Job</a:t>
          </a:r>
          <a:endParaRPr lang="en-US" sz="4200" b="0" kern="1200" dirty="0">
            <a:solidFill>
              <a:schemeClr val="tx1"/>
            </a:solidFill>
          </a:endParaRPr>
        </a:p>
      </dsp:txBody>
      <dsp:txXfrm>
        <a:off x="2113731" y="2108758"/>
        <a:ext cx="3011537" cy="18069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3E1DBC-2608-48AC-91D0-761E370B4DC0}">
      <dsp:nvSpPr>
        <dsp:cNvPr id="0" name=""/>
        <dsp:cNvSpPr/>
      </dsp:nvSpPr>
      <dsp:spPr>
        <a:xfrm>
          <a:off x="0" y="250581"/>
          <a:ext cx="8229600" cy="1216800"/>
        </a:xfrm>
        <a:prstGeom prst="roundRect">
          <a:avLst/>
        </a:prstGeom>
        <a:solidFill>
          <a:schemeClr val="bg1">
            <a:lumMod val="95000"/>
          </a:schemeClr>
        </a:solidFill>
        <a:ln w="38100" cap="flat" cmpd="sng" algn="ctr">
          <a:solidFill>
            <a:schemeClr val="bg1">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Provide basic, concise information</a:t>
          </a:r>
          <a:endParaRPr lang="en-US" sz="3200" b="0" kern="1200" dirty="0">
            <a:solidFill>
              <a:schemeClr val="tx1"/>
            </a:solidFill>
          </a:endParaRPr>
        </a:p>
      </dsp:txBody>
      <dsp:txXfrm>
        <a:off x="59399" y="309980"/>
        <a:ext cx="8110802" cy="1098002"/>
      </dsp:txXfrm>
    </dsp:sp>
    <dsp:sp modelId="{C2D28C21-FAEC-4F43-B0DD-B7CCCC55580F}">
      <dsp:nvSpPr>
        <dsp:cNvPr id="0" name=""/>
        <dsp:cNvSpPr/>
      </dsp:nvSpPr>
      <dsp:spPr>
        <a:xfrm>
          <a:off x="0" y="1654581"/>
          <a:ext cx="8229600" cy="1216800"/>
        </a:xfrm>
        <a:prstGeom prst="roundRect">
          <a:avLst/>
        </a:prstGeom>
        <a:solidFill>
          <a:schemeClr val="bg1">
            <a:lumMod val="95000"/>
          </a:schemeClr>
        </a:solidFill>
        <a:ln w="38100" cap="flat" cmpd="sng" algn="ctr">
          <a:solidFill>
            <a:schemeClr val="bg1">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mn-lt"/>
              <a:ea typeface="+mn-ea"/>
              <a:cs typeface="+mn-cs"/>
            </a:rPr>
            <a:t>Attract the attention of your readers </a:t>
          </a:r>
          <a:endParaRPr lang="en-US" sz="3200" b="0" kern="1200" dirty="0">
            <a:solidFill>
              <a:schemeClr val="tx1"/>
            </a:solidFill>
          </a:endParaRPr>
        </a:p>
      </dsp:txBody>
      <dsp:txXfrm>
        <a:off x="59399" y="1713980"/>
        <a:ext cx="8110802" cy="1098002"/>
      </dsp:txXfrm>
    </dsp:sp>
    <dsp:sp modelId="{E82FB884-5A1A-40DA-8897-5288868B8DB4}">
      <dsp:nvSpPr>
        <dsp:cNvPr id="0" name=""/>
        <dsp:cNvSpPr/>
      </dsp:nvSpPr>
      <dsp:spPr>
        <a:xfrm>
          <a:off x="0" y="3058581"/>
          <a:ext cx="8229600" cy="1216800"/>
        </a:xfrm>
        <a:prstGeom prst="roundRect">
          <a:avLst/>
        </a:prstGeom>
        <a:solidFill>
          <a:schemeClr val="bg1">
            <a:lumMod val="95000"/>
          </a:schemeClr>
        </a:solidFill>
        <a:ln w="38100" cap="flat" cmpd="sng" algn="ctr">
          <a:solidFill>
            <a:schemeClr val="bg1">
              <a:lumMod val="75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mn-lt"/>
              <a:ea typeface="+mn-ea"/>
              <a:cs typeface="+mn-cs"/>
            </a:rPr>
            <a:t>Each step should have its own bullet point</a:t>
          </a:r>
          <a:endParaRPr lang="en-US" sz="3200" b="0" kern="1200" dirty="0">
            <a:solidFill>
              <a:schemeClr val="tx1"/>
            </a:solidFill>
          </a:endParaRPr>
        </a:p>
      </dsp:txBody>
      <dsp:txXfrm>
        <a:off x="59399" y="3117980"/>
        <a:ext cx="8110802"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18948-8215-45E4-B0BB-89571A364CE0}">
      <dsp:nvSpPr>
        <dsp:cNvPr id="0" name=""/>
        <dsp:cNvSpPr/>
      </dsp:nvSpPr>
      <dsp:spPr>
        <a:xfrm>
          <a:off x="1004" y="0"/>
          <a:ext cx="2611933" cy="1752600"/>
        </a:xfrm>
        <a:prstGeom prst="roundRect">
          <a:avLst>
            <a:gd name="adj" fmla="val 10000"/>
          </a:avLst>
        </a:prstGeom>
        <a:solidFill>
          <a:schemeClr val="bg1"/>
        </a:solidFill>
        <a:ln>
          <a:solidFill>
            <a:schemeClr val="bg1">
              <a:lumMod val="75000"/>
            </a:schemeClr>
          </a:solidFill>
        </a:ln>
        <a:effectLst>
          <a:outerShdw blurRad="152400" dist="317500" dir="5400000" sx="90000" sy="-19000" rotWithShape="0">
            <a:prstClr val="black">
              <a:alpha val="15000"/>
            </a:prstClr>
          </a:outerShdw>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endParaRPr lang="en-US" sz="2800" kern="1200" dirty="0" smtClean="0">
            <a:solidFill>
              <a:schemeClr val="tx1"/>
            </a:solidFill>
          </a:endParaRPr>
        </a:p>
        <a:p>
          <a:pPr lvl="0" algn="ctr" defTabSz="1244600">
            <a:lnSpc>
              <a:spcPct val="90000"/>
            </a:lnSpc>
            <a:spcBef>
              <a:spcPct val="0"/>
            </a:spcBef>
            <a:spcAft>
              <a:spcPct val="35000"/>
            </a:spcAft>
          </a:pPr>
          <a:endParaRPr lang="en-US" sz="2800" kern="1200" dirty="0" smtClean="0">
            <a:solidFill>
              <a:schemeClr val="tx1"/>
            </a:solidFill>
          </a:endParaRPr>
        </a:p>
        <a:p>
          <a:pPr lvl="0" algn="ctr" defTabSz="1244600">
            <a:lnSpc>
              <a:spcPct val="90000"/>
            </a:lnSpc>
            <a:spcBef>
              <a:spcPct val="0"/>
            </a:spcBef>
            <a:spcAft>
              <a:spcPct val="35000"/>
            </a:spcAft>
          </a:pPr>
          <a:r>
            <a:rPr lang="en-US" sz="2800" kern="1200" dirty="0" smtClean="0">
              <a:solidFill>
                <a:schemeClr val="tx1"/>
              </a:solidFill>
            </a:rPr>
            <a:t>Group size</a:t>
          </a:r>
          <a:endParaRPr lang="en-US" sz="2800" b="0" kern="1200" dirty="0">
            <a:solidFill>
              <a:schemeClr val="tx1"/>
            </a:solidFill>
          </a:endParaRPr>
        </a:p>
      </dsp:txBody>
      <dsp:txXfrm>
        <a:off x="1004" y="0"/>
        <a:ext cx="2611933" cy="525780"/>
      </dsp:txXfrm>
    </dsp:sp>
    <dsp:sp modelId="{33C33B81-19CA-4088-9AFA-529B450DD295}">
      <dsp:nvSpPr>
        <dsp:cNvPr id="0" name=""/>
        <dsp:cNvSpPr/>
      </dsp:nvSpPr>
      <dsp:spPr>
        <a:xfrm>
          <a:off x="2808833" y="0"/>
          <a:ext cx="2611933" cy="1752600"/>
        </a:xfrm>
        <a:prstGeom prst="roundRect">
          <a:avLst>
            <a:gd name="adj" fmla="val 10000"/>
          </a:avLst>
        </a:prstGeom>
        <a:solidFill>
          <a:schemeClr val="bg1"/>
        </a:solidFill>
        <a:ln>
          <a:solidFill>
            <a:schemeClr val="bg1">
              <a:lumMod val="75000"/>
            </a:schemeClr>
          </a:solidFill>
        </a:ln>
        <a:effectLst>
          <a:outerShdw blurRad="152400" dist="317500" dir="5400000" sx="90000" sy="-19000" rotWithShape="0">
            <a:prstClr val="black">
              <a:alpha val="15000"/>
            </a:prstClr>
          </a:outerShdw>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smtClean="0">
            <a:latin typeface="+mn-lt"/>
            <a:ea typeface="+mn-ea"/>
            <a:cs typeface="+mn-cs"/>
          </a:endParaRPr>
        </a:p>
        <a:p>
          <a:pPr lvl="0" algn="l" defTabSz="1244600">
            <a:lnSpc>
              <a:spcPct val="90000"/>
            </a:lnSpc>
            <a:spcBef>
              <a:spcPct val="0"/>
            </a:spcBef>
            <a:spcAft>
              <a:spcPct val="35000"/>
            </a:spcAft>
          </a:pPr>
          <a:endParaRPr lang="en-US" sz="2800" kern="1200" dirty="0" smtClean="0">
            <a:solidFill>
              <a:schemeClr val="tx1"/>
            </a:solidFill>
            <a:latin typeface="+mn-lt"/>
            <a:ea typeface="+mn-ea"/>
            <a:cs typeface="+mn-cs"/>
          </a:endParaRPr>
        </a:p>
        <a:p>
          <a:pPr lvl="0" algn="ctr" defTabSz="1244600">
            <a:lnSpc>
              <a:spcPct val="90000"/>
            </a:lnSpc>
            <a:spcBef>
              <a:spcPct val="0"/>
            </a:spcBef>
            <a:spcAft>
              <a:spcPct val="35000"/>
            </a:spcAft>
          </a:pPr>
          <a:r>
            <a:rPr lang="en-US" sz="2800" kern="1200" dirty="0" smtClean="0">
              <a:solidFill>
                <a:schemeClr val="tx1"/>
              </a:solidFill>
              <a:latin typeface="+mn-lt"/>
              <a:ea typeface="+mn-ea"/>
              <a:cs typeface="+mn-cs"/>
            </a:rPr>
            <a:t>Venue</a:t>
          </a:r>
          <a:endParaRPr lang="en-US" sz="2800" b="0" kern="1200" dirty="0">
            <a:solidFill>
              <a:schemeClr val="tx1"/>
            </a:solidFill>
          </a:endParaRPr>
        </a:p>
      </dsp:txBody>
      <dsp:txXfrm>
        <a:off x="2808833" y="0"/>
        <a:ext cx="2611933" cy="525780"/>
      </dsp:txXfrm>
    </dsp:sp>
    <dsp:sp modelId="{2D2DDD41-34BD-4DA4-AABA-0FB6D8F05123}">
      <dsp:nvSpPr>
        <dsp:cNvPr id="0" name=""/>
        <dsp:cNvSpPr/>
      </dsp:nvSpPr>
      <dsp:spPr>
        <a:xfrm>
          <a:off x="5616661" y="0"/>
          <a:ext cx="2611933" cy="1752600"/>
        </a:xfrm>
        <a:prstGeom prst="roundRect">
          <a:avLst>
            <a:gd name="adj" fmla="val 10000"/>
          </a:avLst>
        </a:prstGeom>
        <a:solidFill>
          <a:schemeClr val="bg1"/>
        </a:solidFill>
        <a:ln>
          <a:solidFill>
            <a:schemeClr val="bg1">
              <a:lumMod val="75000"/>
            </a:schemeClr>
          </a:solidFill>
        </a:ln>
        <a:effectLst>
          <a:outerShdw blurRad="152400" dist="317500" dir="5400000" sx="90000" sy="-19000" rotWithShape="0">
            <a:prstClr val="black">
              <a:alpha val="15000"/>
            </a:prstClr>
          </a:outerShdw>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endParaRPr lang="en-US" sz="2800" kern="1200" dirty="0" smtClean="0">
            <a:solidFill>
              <a:schemeClr val="tx1"/>
            </a:solidFill>
            <a:latin typeface="+mn-lt"/>
            <a:ea typeface="+mn-ea"/>
            <a:cs typeface="+mn-cs"/>
          </a:endParaRPr>
        </a:p>
        <a:p>
          <a:pPr lvl="0" algn="l" defTabSz="1244600">
            <a:lnSpc>
              <a:spcPct val="90000"/>
            </a:lnSpc>
            <a:spcBef>
              <a:spcPct val="0"/>
            </a:spcBef>
            <a:spcAft>
              <a:spcPct val="35000"/>
            </a:spcAft>
          </a:pPr>
          <a:endParaRPr lang="en-US" sz="2800" kern="1200" dirty="0" smtClean="0">
            <a:solidFill>
              <a:schemeClr val="tx1"/>
            </a:solidFill>
            <a:latin typeface="+mn-lt"/>
            <a:ea typeface="+mn-ea"/>
            <a:cs typeface="+mn-cs"/>
          </a:endParaRPr>
        </a:p>
        <a:p>
          <a:pPr lvl="0" algn="ctr" defTabSz="1244600">
            <a:lnSpc>
              <a:spcPct val="90000"/>
            </a:lnSpc>
            <a:spcBef>
              <a:spcPct val="0"/>
            </a:spcBef>
            <a:spcAft>
              <a:spcPct val="35000"/>
            </a:spcAft>
          </a:pPr>
          <a:r>
            <a:rPr lang="en-US" sz="2800" kern="1200" dirty="0" smtClean="0">
              <a:solidFill>
                <a:schemeClr val="tx1"/>
              </a:solidFill>
              <a:latin typeface="+mn-lt"/>
              <a:ea typeface="+mn-ea"/>
              <a:cs typeface="+mn-cs"/>
            </a:rPr>
            <a:t>Notices and follow-ups</a:t>
          </a:r>
          <a:endParaRPr lang="en-US" sz="2800" b="0" kern="1200" dirty="0">
            <a:solidFill>
              <a:schemeClr val="tx1"/>
            </a:solidFill>
          </a:endParaRPr>
        </a:p>
      </dsp:txBody>
      <dsp:txXfrm>
        <a:off x="5616661" y="0"/>
        <a:ext cx="2611933" cy="5257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FC011-5D9A-4C08-8D32-8A6E0A0906A6}">
      <dsp:nvSpPr>
        <dsp:cNvPr id="0" name=""/>
        <dsp:cNvSpPr/>
      </dsp:nvSpPr>
      <dsp:spPr>
        <a:xfrm>
          <a:off x="0" y="3177492"/>
          <a:ext cx="7467600" cy="1042924"/>
        </a:xfrm>
        <a:prstGeom prst="rec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latin typeface="+mn-lt"/>
              <a:ea typeface="+mn-ea"/>
              <a:cs typeface="+mn-cs"/>
            </a:rPr>
            <a:t>Provide uniformity in company policies</a:t>
          </a:r>
          <a:endParaRPr lang="en-US" sz="3400" b="0" kern="1200" dirty="0">
            <a:solidFill>
              <a:schemeClr val="tx1"/>
            </a:solidFill>
          </a:endParaRPr>
        </a:p>
      </dsp:txBody>
      <dsp:txXfrm>
        <a:off x="0" y="3177492"/>
        <a:ext cx="7467600" cy="1042924"/>
      </dsp:txXfrm>
    </dsp:sp>
    <dsp:sp modelId="{9CD7690A-362C-4D7D-B6E8-5F036A8A1D69}">
      <dsp:nvSpPr>
        <dsp:cNvPr id="0" name=""/>
        <dsp:cNvSpPr/>
      </dsp:nvSpPr>
      <dsp:spPr>
        <a:xfrm rot="10800000">
          <a:off x="0" y="1589119"/>
          <a:ext cx="7467600" cy="1604017"/>
        </a:xfrm>
        <a:prstGeom prst="upArrowCallou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latin typeface="+mn-lt"/>
              <a:ea typeface="+mn-ea"/>
              <a:cs typeface="+mn-cs"/>
            </a:rPr>
            <a:t>Comply with legal requirements</a:t>
          </a:r>
          <a:endParaRPr lang="en-US" sz="3400" b="0" kern="1200" dirty="0">
            <a:solidFill>
              <a:schemeClr val="tx1"/>
            </a:solidFill>
          </a:endParaRPr>
        </a:p>
      </dsp:txBody>
      <dsp:txXfrm rot="10800000">
        <a:off x="0" y="1589119"/>
        <a:ext cx="7467600" cy="1042242"/>
      </dsp:txXfrm>
    </dsp:sp>
    <dsp:sp modelId="{76C581A0-BDA5-4B04-9059-62DDE82CFBA3}">
      <dsp:nvSpPr>
        <dsp:cNvPr id="0" name=""/>
        <dsp:cNvSpPr/>
      </dsp:nvSpPr>
      <dsp:spPr>
        <a:xfrm rot="10800000">
          <a:off x="0" y="746"/>
          <a:ext cx="7467600" cy="1604017"/>
        </a:xfrm>
        <a:prstGeom prst="upArrowCallout">
          <a:avLst/>
        </a:prstGeom>
        <a:solidFill>
          <a:schemeClr val="bg1"/>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solidFill>
                <a:schemeClr val="tx1"/>
              </a:solidFill>
              <a:latin typeface="+mn-lt"/>
              <a:ea typeface="+mn-ea"/>
              <a:cs typeface="+mn-cs"/>
            </a:rPr>
            <a:t>Clearly outline the company policies</a:t>
          </a:r>
          <a:endParaRPr lang="en-US" sz="3400" b="0" kern="1200" dirty="0">
            <a:solidFill>
              <a:schemeClr val="tx1"/>
            </a:solidFill>
          </a:endParaRPr>
        </a:p>
      </dsp:txBody>
      <dsp:txXfrm rot="10800000">
        <a:off x="0" y="746"/>
        <a:ext cx="7467600" cy="10422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71BB7-8253-4375-A868-8B3E4BF218B5}">
      <dsp:nvSpPr>
        <dsp:cNvPr id="0" name=""/>
        <dsp:cNvSpPr/>
      </dsp:nvSpPr>
      <dsp:spPr>
        <a:xfrm>
          <a:off x="1854028" y="2209"/>
          <a:ext cx="4521543" cy="1130385"/>
        </a:xfrm>
        <a:prstGeom prst="roundRect">
          <a:avLst>
            <a:gd name="adj" fmla="val 10000"/>
          </a:avLst>
        </a:prstGeom>
        <a:solidFill>
          <a:schemeClr val="bg1"/>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Develop the list</a:t>
          </a:r>
          <a:endParaRPr lang="en-US" sz="3200" b="0" kern="1200" dirty="0">
            <a:solidFill>
              <a:schemeClr val="tx1"/>
            </a:solidFill>
          </a:endParaRPr>
        </a:p>
      </dsp:txBody>
      <dsp:txXfrm>
        <a:off x="1887136" y="35317"/>
        <a:ext cx="4455327" cy="1064169"/>
      </dsp:txXfrm>
    </dsp:sp>
    <dsp:sp modelId="{38F85E20-F980-49E3-91AD-AAE428ABE92E}">
      <dsp:nvSpPr>
        <dsp:cNvPr id="0" name=""/>
        <dsp:cNvSpPr/>
      </dsp:nvSpPr>
      <dsp:spPr>
        <a:xfrm rot="5400000">
          <a:off x="3902852" y="1160855"/>
          <a:ext cx="423894" cy="508673"/>
        </a:xfrm>
        <a:prstGeom prst="rightArrow">
          <a:avLst>
            <a:gd name="adj1" fmla="val 60000"/>
            <a:gd name="adj2" fmla="val 50000"/>
          </a:avLst>
        </a:prstGeom>
        <a:solidFill>
          <a:schemeClr val="bg1">
            <a:lumMod val="65000"/>
          </a:schemeClr>
        </a:solidFill>
        <a:ln>
          <a:solidFill>
            <a:schemeClr val="tx1">
              <a:lumMod val="50000"/>
              <a:lumOff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3962198" y="1203244"/>
        <a:ext cx="305203" cy="296726"/>
      </dsp:txXfrm>
    </dsp:sp>
    <dsp:sp modelId="{A85E5EBF-583A-4896-BD1D-88D935FFE6F1}">
      <dsp:nvSpPr>
        <dsp:cNvPr id="0" name=""/>
        <dsp:cNvSpPr/>
      </dsp:nvSpPr>
      <dsp:spPr>
        <a:xfrm>
          <a:off x="1854028" y="1697788"/>
          <a:ext cx="4521543" cy="1130385"/>
        </a:xfrm>
        <a:prstGeom prst="roundRect">
          <a:avLst>
            <a:gd name="adj" fmla="val 10000"/>
          </a:avLst>
        </a:prstGeom>
        <a:solidFill>
          <a:schemeClr val="bg1"/>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rPr>
            <a:t>Organize the procedures </a:t>
          </a:r>
          <a:endParaRPr lang="en-US" sz="3200" kern="1200" dirty="0">
            <a:solidFill>
              <a:schemeClr val="tx1"/>
            </a:solidFill>
          </a:endParaRPr>
        </a:p>
      </dsp:txBody>
      <dsp:txXfrm>
        <a:off x="1887136" y="1730896"/>
        <a:ext cx="4455327" cy="1064169"/>
      </dsp:txXfrm>
    </dsp:sp>
    <dsp:sp modelId="{D829E80C-0BA4-4131-8C7E-51B76280271A}">
      <dsp:nvSpPr>
        <dsp:cNvPr id="0" name=""/>
        <dsp:cNvSpPr/>
      </dsp:nvSpPr>
      <dsp:spPr>
        <a:xfrm rot="5400000">
          <a:off x="3902852" y="2856434"/>
          <a:ext cx="423894" cy="508673"/>
        </a:xfrm>
        <a:prstGeom prst="rightArrow">
          <a:avLst>
            <a:gd name="adj1" fmla="val 60000"/>
            <a:gd name="adj2" fmla="val 50000"/>
          </a:avLst>
        </a:prstGeom>
        <a:solidFill>
          <a:schemeClr val="bg1">
            <a:lumMod val="65000"/>
          </a:schemeClr>
        </a:solidFill>
        <a:ln>
          <a:solidFill>
            <a:schemeClr val="tx1">
              <a:lumMod val="50000"/>
              <a:lumOff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5400000">
        <a:off x="3962198" y="2898823"/>
        <a:ext cx="305203" cy="296726"/>
      </dsp:txXfrm>
    </dsp:sp>
    <dsp:sp modelId="{B3569911-5D5F-42F9-92C2-400096FF2252}">
      <dsp:nvSpPr>
        <dsp:cNvPr id="0" name=""/>
        <dsp:cNvSpPr/>
      </dsp:nvSpPr>
      <dsp:spPr>
        <a:xfrm>
          <a:off x="1854028" y="3393367"/>
          <a:ext cx="4521543" cy="1130385"/>
        </a:xfrm>
        <a:prstGeom prst="roundRect">
          <a:avLst>
            <a:gd name="adj" fmla="val 10000"/>
          </a:avLst>
        </a:prstGeom>
        <a:solidFill>
          <a:schemeClr val="bg1"/>
        </a:solid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solidFill>
                <a:schemeClr val="tx1"/>
              </a:solidFill>
              <a:latin typeface="+mn-lt"/>
              <a:ea typeface="+mn-ea"/>
              <a:cs typeface="+mn-cs"/>
            </a:rPr>
            <a:t>Make procedures easier to find</a:t>
          </a:r>
          <a:endParaRPr lang="en-US" sz="3200" b="0" kern="1200" dirty="0">
            <a:solidFill>
              <a:schemeClr val="tx1"/>
            </a:solidFill>
          </a:endParaRPr>
        </a:p>
      </dsp:txBody>
      <dsp:txXfrm>
        <a:off x="1887136" y="3426475"/>
        <a:ext cx="4455327" cy="10641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7">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42CF0-D5FF-4B09-BCB6-F15CBAA78E21}" type="datetimeFigureOut">
              <a:rPr lang="en-US" smtClean="0"/>
              <a:pPr/>
              <a:t>3/26/2018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BA59E-9162-40C8-A06C-8E95EC54F8BE}" type="slidenum">
              <a:rPr lang="en-US" smtClean="0"/>
              <a:pPr/>
              <a:t>‹#›</a:t>
            </a:fld>
            <a:endParaRPr lang="en-US"/>
          </a:p>
        </p:txBody>
      </p:sp>
    </p:spTree>
    <p:extLst>
      <p:ext uri="{BB962C8B-B14F-4D97-AF65-F5344CB8AC3E}">
        <p14:creationId xmlns:p14="http://schemas.microsoft.com/office/powerpoint/2010/main" val="168819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just">
              <a:lnSpc>
                <a:spcPct val="110000"/>
              </a:lnSpc>
              <a:spcBef>
                <a:spcPts val="0"/>
              </a:spcBef>
            </a:pPr>
            <a:r>
              <a:rPr lang="en-US" dirty="0" smtClean="0"/>
              <a:t>Administrative office procedures may not be glamorous, but they are essential to the success of any enterprise. A well run office reduces miscommunications and helps to eliminate common errors. By making the administrative office a priority, you will establish clear policies and procedures with employee understanding and buy-in, which ensures that your work environment runs smoothly.</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2</a:t>
            </a:fld>
            <a:endParaRPr lang="en-US" dirty="0"/>
          </a:p>
        </p:txBody>
      </p:sp>
    </p:spTree>
    <p:extLst>
      <p:ext uri="{BB962C8B-B14F-4D97-AF65-F5344CB8AC3E}">
        <p14:creationId xmlns:p14="http://schemas.microsoft.com/office/powerpoint/2010/main" val="3200797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Administrative binders contain instructions on administrative procedures that all employees will be able to use. Begin by choosing a binder and collecting the necessary dividers and sheet protectors.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Creating a binder requires you to keep track of the day-to-day operations. You must also develop a list of responsibilities for different jobs. The list should include daily, weekly, monthly, and annual tasks. The binder needs to include basic procedures. Begin with the job descriptions and interview different employees to determine their tasks. We will discuss what information is needed and how to collect it in depth in the next module.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binder should also include basic resources such as phone lists, locations, and planning checklists. These will vary by organization, but technology guides and other information that is essential to know about the company’s systems should also be included. </a:t>
            </a:r>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21</a:t>
            </a:fld>
            <a:endParaRPr lang="en-US" dirty="0"/>
          </a:p>
        </p:txBody>
      </p:sp>
    </p:spTree>
    <p:extLst>
      <p:ext uri="{BB962C8B-B14F-4D97-AF65-F5344CB8AC3E}">
        <p14:creationId xmlns:p14="http://schemas.microsoft.com/office/powerpoint/2010/main" val="377236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Section dividers are used to physically break down the binder into different sections so that information will be easier to find. After collecting all of the relevant information, organize it and create a table of contents. The table of contents will guide your section division. (We will specifically address the table of contents later.) The sections and topics will vary by organization, but they need to be organized in a clear and concise manner. Use tabbed sheet protectors as section dividers to make it easier to find specific information.</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22</a:t>
            </a:fld>
            <a:endParaRPr lang="en-US" dirty="0"/>
          </a:p>
        </p:txBody>
      </p:sp>
    </p:spTree>
    <p:extLst>
      <p:ext uri="{BB962C8B-B14F-4D97-AF65-F5344CB8AC3E}">
        <p14:creationId xmlns:p14="http://schemas.microsoft.com/office/powerpoint/2010/main" val="3772360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Sheet protectors are necessary to keep the binder safe from accidents and spills. Tabbed sheet protectors should be used for section dividers. Regular, un-tabbed sheet protectors need to be used for the other pages in the binder. Heavy-duty sheet protectors are recommended for pages that will be used frequently such as templates, phone lists, and checklists. It is not necessary to place each page in sheet protectors. Leaving the bulk of pages outside of sheet protectors will make it easier to make changes to the information when necessary.  </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23</a:t>
            </a:fld>
            <a:endParaRPr lang="en-US" dirty="0"/>
          </a:p>
        </p:txBody>
      </p:sp>
    </p:spTree>
    <p:extLst>
      <p:ext uri="{BB962C8B-B14F-4D97-AF65-F5344CB8AC3E}">
        <p14:creationId xmlns:p14="http://schemas.microsoft.com/office/powerpoint/2010/main" val="3772360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Once you have collected all of the items needed to create a binder, determined what should be included, and organized the information, it is time to place everything in the binder. Choosing the correct binder is important. The information in the binder should be completely enclosed so that it is kept safe. The binders need to be reviewed cover-to-cover to ensure that they are completely enclosed. The size of the binder typically used for this purpose should be one ½ inch to 2 inches wide. It is important to choose a binder that is large enough to add pages to if necessary. Additionally, choosing a binder that is too small can cause the pages to tear and fall out as the binder is used.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24</a:t>
            </a:fld>
            <a:endParaRPr lang="en-US" dirty="0"/>
          </a:p>
        </p:txBody>
      </p:sp>
    </p:spTree>
    <p:extLst>
      <p:ext uri="{BB962C8B-B14F-4D97-AF65-F5344CB8AC3E}">
        <p14:creationId xmlns:p14="http://schemas.microsoft.com/office/powerpoint/2010/main" val="3772360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Aaron was told to create a procedures binder with the tools available to him. He was able to find a 1-inch binder and un-tabbed sheet protectors. As he was putting the binder together, he realized that it was going to be a tight fit. To create section dividers, he placed post-it notes between the sections. As he looked through it, pages fell out and so did the section dividers.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25</a:t>
            </a:fld>
            <a:endParaRPr lang="en-US" dirty="0"/>
          </a:p>
        </p:txBody>
      </p:sp>
    </p:spTree>
    <p:extLst>
      <p:ext uri="{BB962C8B-B14F-4D97-AF65-F5344CB8AC3E}">
        <p14:creationId xmlns:p14="http://schemas.microsoft.com/office/powerpoint/2010/main" val="3185540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When creating an administrative office binder, it is important to choose the procedures that are necessary. If you put too much information in a binder, it becomes difficult to navigate. If, however, you do not put enough information in a binder, it is useless. By keeping track of different tasks, working with other employees, and staying aware of daily activities, you will be able to find the best procedures.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36</a:t>
            </a:fld>
            <a:endParaRPr lang="en-US" dirty="0"/>
          </a:p>
        </p:txBody>
      </p:sp>
    </p:spTree>
    <p:extLst>
      <p:ext uri="{BB962C8B-B14F-4D97-AF65-F5344CB8AC3E}">
        <p14:creationId xmlns:p14="http://schemas.microsoft.com/office/powerpoint/2010/main" val="109620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latin typeface="+mn-lt"/>
                <a:ea typeface="+mn-ea"/>
                <a:cs typeface="+mn-cs"/>
              </a:rPr>
              <a:t>In order to identify the procedures you need to include, it is necessary to track tasks for a few days. This should help you identify the following information:</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Determine which operations are executed as part of the position.</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Establish the tools that are used on a regular basis. </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Discover the information that is consulted consistently.</a:t>
            </a:r>
          </a:p>
          <a:p>
            <a:pPr marL="171450" indent="-171450">
              <a:buFont typeface="Arial" panose="020B0604020202020204" pitchFamily="34" charset="0"/>
              <a:buChar char="•"/>
            </a:pPr>
            <a:r>
              <a:rPr lang="en-US" sz="1200" kern="1200" dirty="0" smtClean="0">
                <a:solidFill>
                  <a:schemeClr val="tx1"/>
                </a:solidFill>
                <a:latin typeface="+mn-lt"/>
                <a:ea typeface="+mn-ea"/>
                <a:cs typeface="+mn-cs"/>
              </a:rPr>
              <a:t>Determine which events and meetings are repetitive.</a:t>
            </a:r>
          </a:p>
          <a:p>
            <a:pPr marL="0" indent="0">
              <a:buFont typeface="Arial" panose="020B0604020202020204" pitchFamily="34" charset="0"/>
              <a:buNone/>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kern="1200" dirty="0" smtClean="0">
                <a:solidFill>
                  <a:schemeClr val="tx1"/>
                </a:solidFill>
                <a:latin typeface="+mn-lt"/>
                <a:ea typeface="+mn-ea"/>
                <a:cs typeface="+mn-cs"/>
              </a:rPr>
              <a:t>Track this information using apps, organizational tools, or write notes. Choose the method that works best for you. Once the information is discovered, it will help narrow down the procedures that you need to include in the binder.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37</a:t>
            </a:fld>
            <a:endParaRPr lang="en-US" dirty="0"/>
          </a:p>
        </p:txBody>
      </p:sp>
    </p:spTree>
    <p:extLst>
      <p:ext uri="{BB962C8B-B14F-4D97-AF65-F5344CB8AC3E}">
        <p14:creationId xmlns:p14="http://schemas.microsoft.com/office/powerpoint/2010/main" val="2076041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Determining which procedures to include is not a unilateral decision. It is important to collect feedback from employees and ask them for their ideas about what procedures need to be included in the administrative binder. Take advantage of multiple methods of feedback to ensure that you gather as much information as possible.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Feedback Methods:</a:t>
            </a:r>
          </a:p>
          <a:p>
            <a:pPr lvl="0">
              <a:buFont typeface="Arial" pitchFamily="34" charset="0"/>
              <a:buChar char="•"/>
            </a:pPr>
            <a:r>
              <a:rPr lang="en-US" sz="1200" b="0" kern="1200" dirty="0" smtClean="0">
                <a:solidFill>
                  <a:schemeClr val="tx1"/>
                </a:solidFill>
                <a:latin typeface="+mn-lt"/>
                <a:ea typeface="+mn-ea"/>
                <a:cs typeface="+mn-cs"/>
              </a:rPr>
              <a:t>Surveys</a:t>
            </a:r>
          </a:p>
          <a:p>
            <a:pPr lvl="0">
              <a:buFont typeface="Arial" pitchFamily="34" charset="0"/>
              <a:buChar char="•"/>
            </a:pPr>
            <a:r>
              <a:rPr lang="en-US" sz="1200" b="0" kern="1200" dirty="0" smtClean="0">
                <a:solidFill>
                  <a:schemeClr val="tx1"/>
                </a:solidFill>
                <a:latin typeface="+mn-lt"/>
                <a:ea typeface="+mn-ea"/>
                <a:cs typeface="+mn-cs"/>
              </a:rPr>
              <a:t>Focus groups</a:t>
            </a:r>
          </a:p>
          <a:p>
            <a:pPr lvl="0">
              <a:buFont typeface="Arial" pitchFamily="34" charset="0"/>
              <a:buChar char="•"/>
            </a:pPr>
            <a:r>
              <a:rPr lang="en-US" sz="1200" b="0" kern="1200" dirty="0" smtClean="0">
                <a:solidFill>
                  <a:schemeClr val="tx1"/>
                </a:solidFill>
                <a:latin typeface="+mn-lt"/>
                <a:ea typeface="+mn-ea"/>
                <a:cs typeface="+mn-cs"/>
              </a:rPr>
              <a:t>Meetings</a:t>
            </a:r>
          </a:p>
          <a:p>
            <a:pPr lvl="0">
              <a:buFont typeface="Arial" pitchFamily="34" charset="0"/>
              <a:buChar char="•"/>
            </a:pPr>
            <a:r>
              <a:rPr lang="en-US" sz="1200" b="0" kern="1200" dirty="0" smtClean="0">
                <a:solidFill>
                  <a:schemeClr val="tx1"/>
                </a:solidFill>
                <a:latin typeface="+mn-lt"/>
                <a:ea typeface="+mn-ea"/>
                <a:cs typeface="+mn-cs"/>
              </a:rPr>
              <a:t>Questionnaires</a:t>
            </a:r>
          </a:p>
          <a:p>
            <a:pPr lvl="0">
              <a:buFont typeface="Arial" pitchFamily="34" charset="0"/>
              <a:buChar char="•"/>
            </a:pPr>
            <a:r>
              <a:rPr lang="en-US" sz="1200" b="0" kern="1200" dirty="0" smtClean="0">
                <a:solidFill>
                  <a:schemeClr val="tx1"/>
                </a:solidFill>
                <a:latin typeface="+mn-lt"/>
                <a:ea typeface="+mn-ea"/>
                <a:cs typeface="+mn-cs"/>
              </a:rPr>
              <a:t>Evaluations</a:t>
            </a:r>
          </a:p>
          <a:p>
            <a:pPr lvl="0">
              <a:buFont typeface="Arial" pitchFamily="34" charset="0"/>
              <a:buChar char="•"/>
            </a:pPr>
            <a:r>
              <a:rPr lang="en-US" sz="1200" b="0" kern="1200" dirty="0" smtClean="0">
                <a:solidFill>
                  <a:schemeClr val="tx1"/>
                </a:solidFill>
                <a:latin typeface="+mn-lt"/>
                <a:ea typeface="+mn-ea"/>
                <a:cs typeface="+mn-cs"/>
              </a:rPr>
              <a:t>Suggestion boxes</a:t>
            </a:r>
          </a:p>
          <a:p>
            <a:pPr lvl="0">
              <a:buFont typeface="Arial" pitchFamily="34" charset="0"/>
              <a:buNone/>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is essential to stress that you need to prepare employees before asking them for feedback. Give them time to analyze their own tasks and provide the most relevant information.</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38</a:t>
            </a:fld>
            <a:endParaRPr lang="en-US" dirty="0"/>
          </a:p>
        </p:txBody>
      </p:sp>
    </p:spTree>
    <p:extLst>
      <p:ext uri="{BB962C8B-B14F-4D97-AF65-F5344CB8AC3E}">
        <p14:creationId xmlns:p14="http://schemas.microsoft.com/office/powerpoint/2010/main" val="2076041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have already established that it is important to note daily, weekly, monthly, and annual tasks. Daily tasks should be recorded for a minimum of five days so that you can determine which tasks you actually complete on a daily basis. The time that it takes for you to complete each task needs to be recorded as well as the task itself. You may write down your tasks at the end of each day or take timed breaks to list your tasks periodically throughout the day. You may also use apps to keep track of your activities. No matter which method you choose, it is important that you complete the record of your daily tasks before you leave the office.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39</a:t>
            </a:fld>
            <a:endParaRPr lang="en-US" dirty="0"/>
          </a:p>
        </p:txBody>
      </p:sp>
    </p:spTree>
    <p:extLst>
      <p:ext uri="{BB962C8B-B14F-4D97-AF65-F5344CB8AC3E}">
        <p14:creationId xmlns:p14="http://schemas.microsoft.com/office/powerpoint/2010/main" val="2076041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As you track different tasks to determine which procedures to include in the binder, it is important to keep track of which tasks are daily, weekly, monthly, annually, etc. The best way to do this is with a spreadsheet. </a:t>
            </a:r>
          </a:p>
          <a:p>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 may need to add times for your tasks. For example, payroll may be bimonthly and meetings can be biweekly.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a:buFont typeface="Arial" pitchFamily="34"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40</a:t>
            </a:fld>
            <a:endParaRPr lang="en-US" dirty="0"/>
          </a:p>
        </p:txBody>
      </p:sp>
    </p:spTree>
    <p:extLst>
      <p:ext uri="{BB962C8B-B14F-4D97-AF65-F5344CB8AC3E}">
        <p14:creationId xmlns:p14="http://schemas.microsoft.com/office/powerpoint/2010/main" val="2076041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Organize a binder</a:t>
            </a:r>
          </a:p>
          <a:p>
            <a:pPr lvl="0">
              <a:buFont typeface="Arial" pitchFamily="34" charset="0"/>
              <a:buChar char="•"/>
            </a:pPr>
            <a:r>
              <a:rPr lang="en-US" sz="1200" kern="1200" dirty="0" smtClean="0">
                <a:solidFill>
                  <a:schemeClr val="tx1"/>
                </a:solidFill>
                <a:latin typeface="+mn-lt"/>
                <a:ea typeface="+mn-ea"/>
                <a:cs typeface="+mn-cs"/>
              </a:rPr>
              <a:t>Develop procedures</a:t>
            </a:r>
          </a:p>
          <a:p>
            <a:pPr lvl="0">
              <a:buFont typeface="Arial" pitchFamily="34" charset="0"/>
              <a:buChar char="•"/>
            </a:pPr>
            <a:r>
              <a:rPr lang="en-US" sz="1200" kern="1200" dirty="0" smtClean="0">
                <a:solidFill>
                  <a:schemeClr val="tx1"/>
                </a:solidFill>
                <a:latin typeface="+mn-lt"/>
                <a:ea typeface="+mn-ea"/>
                <a:cs typeface="+mn-cs"/>
              </a:rPr>
              <a:t>Prepare checklists</a:t>
            </a:r>
          </a:p>
          <a:p>
            <a:pPr lvl="0">
              <a:buFont typeface="Arial" pitchFamily="34" charset="0"/>
              <a:buChar char="•"/>
            </a:pPr>
            <a:r>
              <a:rPr lang="en-US" sz="1200" kern="1200" dirty="0" smtClean="0">
                <a:solidFill>
                  <a:schemeClr val="tx1"/>
                </a:solidFill>
                <a:latin typeface="+mn-lt"/>
                <a:ea typeface="+mn-ea"/>
                <a:cs typeface="+mn-cs"/>
              </a:rPr>
              <a:t>Understand succession planning</a:t>
            </a:r>
          </a:p>
          <a:p>
            <a:pPr lvl="0">
              <a:buFont typeface="Arial" pitchFamily="34" charset="0"/>
              <a:buChar char="•"/>
            </a:pPr>
            <a:r>
              <a:rPr lang="en-US" sz="1200" kern="1200" dirty="0" smtClean="0">
                <a:solidFill>
                  <a:schemeClr val="tx1"/>
                </a:solidFill>
                <a:latin typeface="+mn-lt"/>
                <a:ea typeface="+mn-ea"/>
                <a:cs typeface="+mn-cs"/>
              </a:rPr>
              <a:t>Collect the correct tools</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3</a:t>
            </a:fld>
            <a:endParaRPr lang="en-US" dirty="0"/>
          </a:p>
        </p:txBody>
      </p:sp>
    </p:spTree>
    <p:extLst>
      <p:ext uri="{BB962C8B-B14F-4D97-AF65-F5344CB8AC3E}">
        <p14:creationId xmlns:p14="http://schemas.microsoft.com/office/powerpoint/2010/main" val="2411598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Joan was trying to keep track of her activities, but she was extremely busy. She planned on recording the task as soon as she left the office, but by the time that she returned home, she was not able to recall everything that she did that day. To top it off, she did not have any idea how long any of the tasks took her to complete. She decided to list what she remembered and estimated how long she thought it would take to complete each one. She did this for a few days and used the information to identify her procedures.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72BA59E-9162-40C8-A06C-8E95EC54F8BE}" type="slidenum">
              <a:rPr lang="en-US" smtClean="0"/>
              <a:pPr/>
              <a:t>41</a:t>
            </a:fld>
            <a:endParaRPr lang="en-US"/>
          </a:p>
        </p:txBody>
      </p:sp>
    </p:spTree>
    <p:extLst>
      <p:ext uri="{BB962C8B-B14F-4D97-AF65-F5344CB8AC3E}">
        <p14:creationId xmlns:p14="http://schemas.microsoft.com/office/powerpoint/2010/main" val="401508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creating a binder, it is not possible to address all procedures at the same time. For the best results, it is necessary to limit yourself to five procedures. Begin by choosing the top five procedures that you need to record. Once you identify the top five procedures, using a template and writing detailed procedures will help ensure that the recorded procedures are accurate and effective. </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52</a:t>
            </a:fld>
            <a:endParaRPr lang="en-US" dirty="0"/>
          </a:p>
        </p:txBody>
      </p:sp>
    </p:spTree>
    <p:extLst>
      <p:ext uri="{BB962C8B-B14F-4D97-AF65-F5344CB8AC3E}">
        <p14:creationId xmlns:p14="http://schemas.microsoft.com/office/powerpoint/2010/main" val="726734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Consistency can be difficult to attain when you are moving from track to track. Implementing the use of a template will develop consistency between tracked procedures. There are different templates available, but you can also create your own template and tailor it to the needs of your organization.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to Include in a template:</a:t>
            </a:r>
          </a:p>
          <a:p>
            <a:pPr lvl="0"/>
            <a:r>
              <a:rPr lang="en-US" sz="1200" kern="1200" dirty="0" smtClean="0">
                <a:solidFill>
                  <a:schemeClr val="tx1"/>
                </a:solidFill>
                <a:latin typeface="+mn-lt"/>
                <a:ea typeface="+mn-ea"/>
                <a:cs typeface="+mn-cs"/>
              </a:rPr>
              <a:t>Department: The department that the procedure falls under</a:t>
            </a:r>
          </a:p>
          <a:p>
            <a:pPr lvl="0"/>
            <a:r>
              <a:rPr lang="en-US" sz="1200" kern="1200" dirty="0" smtClean="0">
                <a:solidFill>
                  <a:schemeClr val="tx1"/>
                </a:solidFill>
                <a:latin typeface="+mn-lt"/>
                <a:ea typeface="+mn-ea"/>
                <a:cs typeface="+mn-cs"/>
              </a:rPr>
              <a:t>Category: The division that the procedure falls under (Accounting, HR, etc.)</a:t>
            </a:r>
          </a:p>
          <a:p>
            <a:pPr lvl="0"/>
            <a:r>
              <a:rPr lang="en-US" sz="1200" kern="1200" dirty="0" smtClean="0">
                <a:solidFill>
                  <a:schemeClr val="tx1"/>
                </a:solidFill>
                <a:latin typeface="+mn-lt"/>
                <a:ea typeface="+mn-ea"/>
                <a:cs typeface="+mn-cs"/>
              </a:rPr>
              <a:t>Job: The job title of the individual who typically performs the procedure</a:t>
            </a:r>
          </a:p>
          <a:p>
            <a:pPr lvl="0"/>
            <a:r>
              <a:rPr lang="en-US" sz="1200" kern="1200" dirty="0" smtClean="0">
                <a:solidFill>
                  <a:schemeClr val="tx1"/>
                </a:solidFill>
                <a:latin typeface="+mn-lt"/>
                <a:ea typeface="+mn-ea"/>
                <a:cs typeface="+mn-cs"/>
              </a:rPr>
              <a:t>Purpose: The reason for the procedure’s implementation</a:t>
            </a:r>
          </a:p>
          <a:p>
            <a:pPr lvl="0"/>
            <a:r>
              <a:rPr lang="en-US" sz="1200" kern="1200" dirty="0" smtClean="0">
                <a:solidFill>
                  <a:schemeClr val="tx1"/>
                </a:solidFill>
                <a:latin typeface="+mn-lt"/>
                <a:ea typeface="+mn-ea"/>
                <a:cs typeface="+mn-cs"/>
              </a:rPr>
              <a:t>Statement: The policy statement outlines the actions and behavior required using the active voice.</a:t>
            </a:r>
          </a:p>
          <a:p>
            <a:pPr lvl="0"/>
            <a:r>
              <a:rPr lang="en-US" sz="1200" kern="1200" dirty="0" smtClean="0">
                <a:solidFill>
                  <a:schemeClr val="tx1"/>
                </a:solidFill>
                <a:latin typeface="+mn-lt"/>
                <a:ea typeface="+mn-ea"/>
                <a:cs typeface="+mn-cs"/>
              </a:rPr>
              <a:t>Regulations: List any laws or regulations to which the policy applies</a:t>
            </a:r>
          </a:p>
          <a:p>
            <a:pPr lvl="0"/>
            <a:r>
              <a:rPr lang="en-US" sz="1200" kern="1200" dirty="0" smtClean="0">
                <a:solidFill>
                  <a:schemeClr val="tx1"/>
                </a:solidFill>
                <a:latin typeface="+mn-lt"/>
                <a:ea typeface="+mn-ea"/>
                <a:cs typeface="+mn-cs"/>
              </a:rPr>
              <a:t>Related information: List any guidelines, policies, or procedures related to the new policy.</a:t>
            </a:r>
          </a:p>
          <a:p>
            <a:r>
              <a:rPr lang="en-US" sz="1200" kern="1200" dirty="0" smtClean="0">
                <a:solidFill>
                  <a:schemeClr val="tx1"/>
                </a:solidFill>
                <a:latin typeface="+mn-lt"/>
                <a:ea typeface="+mn-ea"/>
                <a:cs typeface="+mn-cs"/>
              </a:rPr>
              <a:t>You may also need to include keywords, definitions, or background information, depending on the scope and complexity of your procedures.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53</a:t>
            </a:fld>
            <a:endParaRPr lang="en-US" dirty="0"/>
          </a:p>
        </p:txBody>
      </p:sp>
    </p:spTree>
    <p:extLst>
      <p:ext uri="{BB962C8B-B14F-4D97-AF65-F5344CB8AC3E}">
        <p14:creationId xmlns:p14="http://schemas.microsoft.com/office/powerpoint/2010/main" val="3530473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When recording a procedure, you need to be as specific as possible. Provide every detail that you can. Remember that the procedure needs to be recorded so that anyone can complete it without supervision. Write down the steps to your process and review them carefully to determine if you need to clarify steps or add to them.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Do not skip steps to save time or space. On the other hand, avoid using long, wordy instructions that will overwhelm and confuse your readers. The instructions need to be short commands such as “log into the portal at the following website.” An example of an instruction that is too long and wordy would be: “Go to the website and use your password to log into the portal so that you can enter the information you collected.“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54</a:t>
            </a:fld>
            <a:endParaRPr lang="en-US" dirty="0"/>
          </a:p>
        </p:txBody>
      </p:sp>
    </p:spTree>
    <p:extLst>
      <p:ext uri="{BB962C8B-B14F-4D97-AF65-F5344CB8AC3E}">
        <p14:creationId xmlns:p14="http://schemas.microsoft.com/office/powerpoint/2010/main" val="3530473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steps that you provide for procedures need to be clear and easy for people to follow. This is where formatting becomes important. Rather than writing the instructions in paragraph format, use bullet points instead. </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Bullet points attract the attention of your readers. </a:t>
            </a:r>
          </a:p>
          <a:p>
            <a:pPr lvl="0">
              <a:buFont typeface="Arial" pitchFamily="34" charset="0"/>
              <a:buChar char="•"/>
            </a:pPr>
            <a:r>
              <a:rPr lang="en-US" sz="1200" kern="1200" dirty="0" smtClean="0">
                <a:solidFill>
                  <a:schemeClr val="tx1"/>
                </a:solidFill>
                <a:latin typeface="+mn-lt"/>
                <a:ea typeface="+mn-ea"/>
                <a:cs typeface="+mn-cs"/>
              </a:rPr>
              <a:t>They are easy to use and provide basic, concise information. </a:t>
            </a:r>
          </a:p>
          <a:p>
            <a:pPr lvl="0">
              <a:buFont typeface="Arial" pitchFamily="34" charset="0"/>
              <a:buChar char="•"/>
            </a:pPr>
            <a:r>
              <a:rPr lang="en-US" sz="1200" kern="1200" dirty="0" smtClean="0">
                <a:solidFill>
                  <a:schemeClr val="tx1"/>
                </a:solidFill>
                <a:latin typeface="+mn-lt"/>
                <a:ea typeface="+mn-ea"/>
                <a:cs typeface="+mn-cs"/>
              </a:rPr>
              <a:t>Bullet points also make it easier for people to keep their place as they are following the steps that you provide.  </a:t>
            </a:r>
          </a:p>
          <a:p>
            <a:pPr lvl="0">
              <a:buFont typeface="Arial" pitchFamily="34" charset="0"/>
              <a:buChar char="•"/>
            </a:pPr>
            <a:r>
              <a:rPr lang="en-US" sz="1200" kern="1200" dirty="0" smtClean="0">
                <a:solidFill>
                  <a:schemeClr val="tx1"/>
                </a:solidFill>
                <a:latin typeface="+mn-lt"/>
                <a:ea typeface="+mn-ea"/>
                <a:cs typeface="+mn-cs"/>
              </a:rPr>
              <a:t>Each step should have its own bullet point. </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55</a:t>
            </a:fld>
            <a:endParaRPr lang="en-US" dirty="0"/>
          </a:p>
        </p:txBody>
      </p:sp>
    </p:spTree>
    <p:extLst>
      <p:ext uri="{BB962C8B-B14F-4D97-AF65-F5344CB8AC3E}">
        <p14:creationId xmlns:p14="http://schemas.microsoft.com/office/powerpoint/2010/main" val="3530473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Before you complete your work recording a procedure, you need to make sure that the procedure is effective. This requires the procedure to be tested. Find a friend or colleague to complete the procedure as you have written it down. It is essential that the person who completes the procedure does so without any direction or interference from you. The written procedure must be able to stand on its own. Once the procedure is executed, ask the individual for feedback.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Questions to ask:</a:t>
            </a:r>
          </a:p>
          <a:p>
            <a:pPr lvl="0">
              <a:buFont typeface="Arial" pitchFamily="34" charset="0"/>
              <a:buChar char="•"/>
            </a:pPr>
            <a:r>
              <a:rPr lang="en-US" sz="1200" kern="1200" dirty="0" smtClean="0">
                <a:solidFill>
                  <a:schemeClr val="tx1"/>
                </a:solidFill>
                <a:latin typeface="+mn-lt"/>
                <a:ea typeface="+mn-ea"/>
                <a:cs typeface="+mn-cs"/>
              </a:rPr>
              <a:t>Were all of the instructions clear?</a:t>
            </a:r>
          </a:p>
          <a:p>
            <a:pPr lvl="0">
              <a:buFont typeface="Arial" pitchFamily="34" charset="0"/>
              <a:buChar char="•"/>
            </a:pPr>
            <a:r>
              <a:rPr lang="en-US" sz="1200" kern="1200" dirty="0" smtClean="0">
                <a:solidFill>
                  <a:schemeClr val="tx1"/>
                </a:solidFill>
                <a:latin typeface="+mn-lt"/>
                <a:ea typeface="+mn-ea"/>
                <a:cs typeface="+mn-cs"/>
              </a:rPr>
              <a:t>Did you feel that any steps were missing?</a:t>
            </a:r>
          </a:p>
          <a:p>
            <a:pPr lvl="0">
              <a:buFont typeface="Arial" pitchFamily="34" charset="0"/>
              <a:buChar char="•"/>
            </a:pPr>
            <a:r>
              <a:rPr lang="en-US" sz="1200" kern="1200" dirty="0" smtClean="0">
                <a:solidFill>
                  <a:schemeClr val="tx1"/>
                </a:solidFill>
                <a:latin typeface="+mn-lt"/>
                <a:ea typeface="+mn-ea"/>
                <a:cs typeface="+mn-cs"/>
              </a:rPr>
              <a:t>Were any of the directions confusing?</a:t>
            </a:r>
          </a:p>
          <a:p>
            <a:pPr lvl="0">
              <a:buFont typeface="Arial" pitchFamily="34" charset="0"/>
              <a:buChar char="•"/>
            </a:pPr>
            <a:r>
              <a:rPr lang="en-US" sz="1200" kern="1200" dirty="0" smtClean="0">
                <a:solidFill>
                  <a:schemeClr val="tx1"/>
                </a:solidFill>
                <a:latin typeface="+mn-lt"/>
                <a:ea typeface="+mn-ea"/>
                <a:cs typeface="+mn-cs"/>
              </a:rPr>
              <a:t>Were you able to complete the procedure?</a:t>
            </a:r>
          </a:p>
          <a:p>
            <a:pPr lvl="0">
              <a:buFont typeface="Arial" pitchFamily="34" charset="0"/>
              <a:buChar char="•"/>
            </a:pPr>
            <a:r>
              <a:rPr lang="en-US" sz="1200" kern="1200" dirty="0" smtClean="0">
                <a:solidFill>
                  <a:schemeClr val="tx1"/>
                </a:solidFill>
                <a:latin typeface="+mn-lt"/>
                <a:ea typeface="+mn-ea"/>
                <a:cs typeface="+mn-cs"/>
              </a:rPr>
              <a:t>What would you change, if anything, about the procedure?</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None/>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pPr>
              <a:buFont typeface="Arial" pitchFamily="34" charset="0"/>
              <a:buNone/>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56</a:t>
            </a:fld>
            <a:endParaRPr lang="en-US" dirty="0"/>
          </a:p>
        </p:txBody>
      </p:sp>
    </p:spTree>
    <p:extLst>
      <p:ext uri="{BB962C8B-B14F-4D97-AF65-F5344CB8AC3E}">
        <p14:creationId xmlns:p14="http://schemas.microsoft.com/office/powerpoint/2010/main" val="35304736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Matilda recorded the top 5 procedures and listed the steps out carefully. She reviewed the steps and decided they were effective. She even tested them by following the instructions herself as she completed the tasks. She recorded them, and placed them in the binder. She was surprised the next week when her supervisor told her that she needed to rework some of her procedures because the steps were not clear.</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57</a:t>
            </a:fld>
            <a:endParaRPr lang="en-US" dirty="0"/>
          </a:p>
        </p:txBody>
      </p:sp>
    </p:spTree>
    <p:extLst>
      <p:ext uri="{BB962C8B-B14F-4D97-AF65-F5344CB8AC3E}">
        <p14:creationId xmlns:p14="http://schemas.microsoft.com/office/powerpoint/2010/main" val="3671635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creating an administrative binder, you must determine what should be included and what should not. The needs of each organization will determine which topics you should include in the binder. There are, however, certain topics that should be included in the binders of most organizations. Commonly used topics include phone etiquette, business writing, arranging meetings, and time management.</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68</a:t>
            </a:fld>
            <a:endParaRPr lang="en-US" dirty="0"/>
          </a:p>
        </p:txBody>
      </p:sp>
    </p:spTree>
    <p:extLst>
      <p:ext uri="{BB962C8B-B14F-4D97-AF65-F5344CB8AC3E}">
        <p14:creationId xmlns:p14="http://schemas.microsoft.com/office/powerpoint/2010/main" val="3075103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Each organization needs to have its own set of guidelines for phone use. The tone of the company will determine the tone used on the phone. There are, however, some basic rules of phone etiquette that most companies can benefit from implementing.</a:t>
            </a: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Basic Etiquette:</a:t>
            </a:r>
          </a:p>
          <a:p>
            <a:pPr lvl="0">
              <a:buFont typeface="Arial" pitchFamily="34" charset="0"/>
              <a:buChar char="•"/>
            </a:pPr>
            <a:r>
              <a:rPr lang="en-US" sz="1200" kern="1200" dirty="0" smtClean="0">
                <a:solidFill>
                  <a:schemeClr val="tx1"/>
                </a:solidFill>
                <a:latin typeface="+mn-lt"/>
                <a:ea typeface="+mn-ea"/>
                <a:cs typeface="+mn-cs"/>
              </a:rPr>
              <a:t>Answer by the third ring.</a:t>
            </a:r>
          </a:p>
          <a:p>
            <a:pPr lvl="0">
              <a:buFont typeface="Arial" pitchFamily="34" charset="0"/>
              <a:buChar char="•"/>
            </a:pPr>
            <a:r>
              <a:rPr lang="en-US" sz="1200" kern="1200" dirty="0" smtClean="0">
                <a:solidFill>
                  <a:schemeClr val="tx1"/>
                </a:solidFill>
                <a:latin typeface="+mn-lt"/>
                <a:ea typeface="+mn-ea"/>
                <a:cs typeface="+mn-cs"/>
              </a:rPr>
              <a:t>Have a standard greeting.</a:t>
            </a:r>
          </a:p>
          <a:p>
            <a:pPr lvl="0">
              <a:buFont typeface="Arial" pitchFamily="34" charset="0"/>
              <a:buChar char="•"/>
            </a:pPr>
            <a:r>
              <a:rPr lang="en-US" sz="1200" kern="1200" dirty="0" smtClean="0">
                <a:solidFill>
                  <a:schemeClr val="tx1"/>
                </a:solidFill>
                <a:latin typeface="+mn-lt"/>
                <a:ea typeface="+mn-ea"/>
                <a:cs typeface="+mn-cs"/>
              </a:rPr>
              <a:t>Use hold appropriately.</a:t>
            </a:r>
          </a:p>
          <a:p>
            <a:pPr lvl="0">
              <a:buFont typeface="Arial" pitchFamily="34" charset="0"/>
              <a:buChar char="•"/>
            </a:pPr>
            <a:r>
              <a:rPr lang="en-US" sz="1200" kern="1200" dirty="0" smtClean="0">
                <a:solidFill>
                  <a:schemeClr val="tx1"/>
                </a:solidFill>
                <a:latin typeface="+mn-lt"/>
                <a:ea typeface="+mn-ea"/>
                <a:cs typeface="+mn-cs"/>
              </a:rPr>
              <a:t>Transfer calls efficiently.</a:t>
            </a:r>
          </a:p>
          <a:p>
            <a:pPr lvl="0">
              <a:buFont typeface="Arial" pitchFamily="34" charset="0"/>
              <a:buChar char="•"/>
            </a:pPr>
            <a:r>
              <a:rPr lang="en-US" sz="1200" kern="1200" dirty="0" smtClean="0">
                <a:solidFill>
                  <a:schemeClr val="tx1"/>
                </a:solidFill>
                <a:latin typeface="+mn-lt"/>
                <a:ea typeface="+mn-ea"/>
                <a:cs typeface="+mn-cs"/>
              </a:rPr>
              <a:t>Take messages when necessary.</a:t>
            </a:r>
          </a:p>
          <a:p>
            <a:pPr lvl="0">
              <a:buFont typeface="Arial" pitchFamily="34" charset="0"/>
              <a:buChar char="•"/>
            </a:pPr>
            <a:r>
              <a:rPr lang="en-US" sz="1200" kern="1200" dirty="0" smtClean="0">
                <a:solidFill>
                  <a:schemeClr val="tx1"/>
                </a:solidFill>
                <a:latin typeface="+mn-lt"/>
                <a:ea typeface="+mn-ea"/>
                <a:cs typeface="+mn-cs"/>
              </a:rPr>
              <a:t>Maintain the appropriate tone.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69</a:t>
            </a:fld>
            <a:endParaRPr lang="en-US" dirty="0"/>
          </a:p>
        </p:txBody>
      </p:sp>
    </p:spTree>
    <p:extLst>
      <p:ext uri="{BB962C8B-B14F-4D97-AF65-F5344CB8AC3E}">
        <p14:creationId xmlns:p14="http://schemas.microsoft.com/office/powerpoint/2010/main" val="2328442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Business writing is an essential skill that each person in your organization needs to grasp. Poor writing reflects badly on the company, implementing a few procedures will reduce mistakes and improve writing skills. Your procedures should be based on the type of writing that your employees must complete. Some basic techniques should be included in the different procedures:</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Use the active voice instead of the passive.</a:t>
            </a:r>
          </a:p>
          <a:p>
            <a:pPr lvl="0">
              <a:buFont typeface="Arial" pitchFamily="34" charset="0"/>
              <a:buChar char="•"/>
            </a:pPr>
            <a:r>
              <a:rPr lang="en-US" sz="1200" kern="1200" dirty="0" smtClean="0">
                <a:solidFill>
                  <a:schemeClr val="tx1"/>
                </a:solidFill>
                <a:latin typeface="+mn-lt"/>
                <a:ea typeface="+mn-ea"/>
                <a:cs typeface="+mn-cs"/>
              </a:rPr>
              <a:t>We will attend a meeting at 9:00 am on Wednesday. NOT A meeting will be attended by us at 9:00 am on Wednesday. </a:t>
            </a:r>
          </a:p>
          <a:p>
            <a:pPr lvl="0">
              <a:buFont typeface="Arial" pitchFamily="34" charset="0"/>
              <a:buChar char="•"/>
            </a:pPr>
            <a:r>
              <a:rPr lang="en-US" sz="1200" kern="1200" dirty="0" smtClean="0">
                <a:solidFill>
                  <a:schemeClr val="tx1"/>
                </a:solidFill>
                <a:latin typeface="+mn-lt"/>
                <a:ea typeface="+mn-ea"/>
                <a:cs typeface="+mn-cs"/>
              </a:rPr>
              <a:t>Avoid the overuse of buzzwords and jargon.</a:t>
            </a:r>
          </a:p>
          <a:p>
            <a:pPr lvl="0">
              <a:buFont typeface="Arial" pitchFamily="34" charset="0"/>
              <a:buChar char="•"/>
            </a:pPr>
            <a:r>
              <a:rPr lang="en-US" sz="1200" kern="1200" dirty="0" smtClean="0">
                <a:solidFill>
                  <a:schemeClr val="tx1"/>
                </a:solidFill>
                <a:latin typeface="+mn-lt"/>
                <a:ea typeface="+mn-ea"/>
                <a:cs typeface="+mn-cs"/>
              </a:rPr>
              <a:t>Do not use exclamation points; only use them when appropriate.</a:t>
            </a:r>
          </a:p>
          <a:p>
            <a:pPr lvl="0">
              <a:buFont typeface="Arial" pitchFamily="34" charset="0"/>
              <a:buChar char="•"/>
            </a:pPr>
            <a:r>
              <a:rPr lang="en-US" sz="1200" kern="1200" dirty="0" smtClean="0">
                <a:solidFill>
                  <a:schemeClr val="tx1"/>
                </a:solidFill>
                <a:latin typeface="+mn-lt"/>
                <a:ea typeface="+mn-ea"/>
                <a:cs typeface="+mn-cs"/>
              </a:rPr>
              <a:t>Use short sentences and simple vocabulary.</a:t>
            </a:r>
          </a:p>
          <a:p>
            <a:pPr lvl="0">
              <a:buFont typeface="Arial" pitchFamily="34" charset="0"/>
              <a:buChar char="•"/>
            </a:pPr>
            <a:r>
              <a:rPr lang="en-US" sz="1200" kern="1200" dirty="0" smtClean="0">
                <a:solidFill>
                  <a:schemeClr val="tx1"/>
                </a:solidFill>
                <a:latin typeface="+mn-lt"/>
                <a:ea typeface="+mn-ea"/>
                <a:cs typeface="+mn-cs"/>
              </a:rPr>
              <a:t>Read writing aloud. </a:t>
            </a:r>
          </a:p>
          <a:p>
            <a:pPr lvl="0">
              <a:buFont typeface="Arial" pitchFamily="34" charset="0"/>
              <a:buChar char="•"/>
            </a:pPr>
            <a:r>
              <a:rPr lang="en-US" sz="1200" kern="1200" dirty="0" smtClean="0">
                <a:solidFill>
                  <a:schemeClr val="tx1"/>
                </a:solidFill>
                <a:latin typeface="+mn-lt"/>
                <a:ea typeface="+mn-ea"/>
                <a:cs typeface="+mn-cs"/>
              </a:rPr>
              <a:t>Proofread all written communication.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70</a:t>
            </a:fld>
            <a:endParaRPr lang="en-US" dirty="0"/>
          </a:p>
        </p:txBody>
      </p:sp>
    </p:spTree>
    <p:extLst>
      <p:ext uri="{BB962C8B-B14F-4D97-AF65-F5344CB8AC3E}">
        <p14:creationId xmlns:p14="http://schemas.microsoft.com/office/powerpoint/2010/main" val="232844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Administrative procedures are more than mundane policies. They are put in place to ensure the survival of the company in any event or situation. From catastrophes, to change, to basic day-to-day activities, administrative office procedures address them all when they are done correctly. Business continuity, succession planning, audit requirements, and recovery planning are all included in administrative procedures. </a:t>
            </a:r>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4</a:t>
            </a:fld>
            <a:endParaRPr lang="en-US" dirty="0"/>
          </a:p>
        </p:txBody>
      </p:sp>
    </p:spTree>
    <p:extLst>
      <p:ext uri="{BB962C8B-B14F-4D97-AF65-F5344CB8AC3E}">
        <p14:creationId xmlns:p14="http://schemas.microsoft.com/office/powerpoint/2010/main" val="179720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Every organization can benefit from effective time management. When documenting procedures, it is important to include time management strategies.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Strategies:</a:t>
            </a:r>
          </a:p>
          <a:p>
            <a:pPr lvl="0">
              <a:buFont typeface="Arial" pitchFamily="34" charset="0"/>
              <a:buChar char="•"/>
            </a:pPr>
            <a:r>
              <a:rPr lang="en-US" sz="1200" kern="1200" dirty="0" smtClean="0">
                <a:solidFill>
                  <a:schemeClr val="tx1"/>
                </a:solidFill>
                <a:latin typeface="+mn-lt"/>
                <a:ea typeface="+mn-ea"/>
                <a:cs typeface="+mn-cs"/>
              </a:rPr>
              <a:t>Stay organized: Organize the workspace so that you do not waste time looking for things.</a:t>
            </a:r>
          </a:p>
          <a:p>
            <a:pPr lvl="0">
              <a:buFont typeface="Arial" pitchFamily="34" charset="0"/>
              <a:buChar char="•"/>
            </a:pPr>
            <a:r>
              <a:rPr lang="en-US" sz="1200" kern="1200" dirty="0" smtClean="0">
                <a:solidFill>
                  <a:schemeClr val="tx1"/>
                </a:solidFill>
                <a:latin typeface="+mn-lt"/>
                <a:ea typeface="+mn-ea"/>
                <a:cs typeface="+mn-cs"/>
              </a:rPr>
              <a:t>Prioritize tasks: Complete important tasks before the unimportant ones.</a:t>
            </a:r>
          </a:p>
          <a:p>
            <a:pPr lvl="0">
              <a:buFont typeface="Arial" pitchFamily="34" charset="0"/>
              <a:buChar char="•"/>
            </a:pPr>
            <a:r>
              <a:rPr lang="en-US" sz="1200" kern="1200" dirty="0" smtClean="0">
                <a:solidFill>
                  <a:schemeClr val="tx1"/>
                </a:solidFill>
                <a:latin typeface="+mn-lt"/>
                <a:ea typeface="+mn-ea"/>
                <a:cs typeface="+mn-cs"/>
              </a:rPr>
              <a:t>Stop procrastinating: Identify procrastination and avoid it.</a:t>
            </a:r>
          </a:p>
          <a:p>
            <a:pPr lvl="0">
              <a:buFont typeface="Arial" pitchFamily="34" charset="0"/>
              <a:buChar char="•"/>
            </a:pPr>
            <a:r>
              <a:rPr lang="en-US" sz="1200" kern="1200" dirty="0" smtClean="0">
                <a:solidFill>
                  <a:schemeClr val="tx1"/>
                </a:solidFill>
                <a:latin typeface="+mn-lt"/>
                <a:ea typeface="+mn-ea"/>
                <a:cs typeface="+mn-cs"/>
              </a:rPr>
              <a:t>Make a schedule</a:t>
            </a:r>
          </a:p>
          <a:p>
            <a:pPr lvl="0">
              <a:buFont typeface="Arial" pitchFamily="34" charset="0"/>
              <a:buChar char="•"/>
            </a:pPr>
            <a:r>
              <a:rPr lang="en-US" sz="1200" kern="1200" dirty="0" smtClean="0">
                <a:solidFill>
                  <a:schemeClr val="tx1"/>
                </a:solidFill>
                <a:latin typeface="+mn-lt"/>
                <a:ea typeface="+mn-ea"/>
                <a:cs typeface="+mn-cs"/>
              </a:rPr>
              <a:t>Delegate: Give others the responsibilities that do not require your attention.</a:t>
            </a:r>
          </a:p>
          <a:p>
            <a:pPr lvl="0">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Binders should include tools with the strategies to help manage time. Tools that binders may include are schedules, time sheets, checklists, and estimated timing per task to help employees keep track of their work and make adjustments as necessary.</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71</a:t>
            </a:fld>
            <a:endParaRPr lang="en-US" dirty="0"/>
          </a:p>
        </p:txBody>
      </p:sp>
    </p:spTree>
    <p:extLst>
      <p:ext uri="{BB962C8B-B14F-4D97-AF65-F5344CB8AC3E}">
        <p14:creationId xmlns:p14="http://schemas.microsoft.com/office/powerpoint/2010/main" val="2328442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All companies require meetings from time to time. When arranging for meetings, it is easy to overlook something. Providing a checklist to help create meeting arrangements will help ensure that nothing is overlooked, and the meetings go smoothly. The types of meetings you are arranging will determine the checklist. For example, a meeting with members from out of town will require more preparation that a weekly employee meeting.</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Tasks to Include in checklists:</a:t>
            </a:r>
          </a:p>
          <a:p>
            <a:pPr lvl="0">
              <a:buFont typeface="Arial" pitchFamily="34" charset="0"/>
              <a:buChar char="•"/>
            </a:pPr>
            <a:r>
              <a:rPr lang="en-US" sz="1200" kern="1200" dirty="0" smtClean="0">
                <a:solidFill>
                  <a:schemeClr val="tx1"/>
                </a:solidFill>
                <a:latin typeface="+mn-lt"/>
                <a:ea typeface="+mn-ea"/>
                <a:cs typeface="+mn-cs"/>
              </a:rPr>
              <a:t>Group size</a:t>
            </a:r>
          </a:p>
          <a:p>
            <a:pPr lvl="0">
              <a:buFont typeface="Arial" pitchFamily="34" charset="0"/>
              <a:buChar char="•"/>
            </a:pPr>
            <a:r>
              <a:rPr lang="en-US" sz="1200" kern="1200" dirty="0" smtClean="0">
                <a:solidFill>
                  <a:schemeClr val="tx1"/>
                </a:solidFill>
                <a:latin typeface="+mn-lt"/>
                <a:ea typeface="+mn-ea"/>
                <a:cs typeface="+mn-cs"/>
              </a:rPr>
              <a:t>Venue</a:t>
            </a:r>
          </a:p>
          <a:p>
            <a:pPr lvl="0">
              <a:buFont typeface="Arial" pitchFamily="34" charset="0"/>
              <a:buChar char="•"/>
            </a:pPr>
            <a:r>
              <a:rPr lang="en-US" sz="1200" kern="1200" dirty="0" smtClean="0">
                <a:solidFill>
                  <a:schemeClr val="tx1"/>
                </a:solidFill>
                <a:latin typeface="+mn-lt"/>
                <a:ea typeface="+mn-ea"/>
                <a:cs typeface="+mn-cs"/>
              </a:rPr>
              <a:t>Notices and follow-ups</a:t>
            </a:r>
          </a:p>
          <a:p>
            <a:pPr lvl="0">
              <a:buFont typeface="Arial" pitchFamily="34" charset="0"/>
              <a:buChar char="•"/>
            </a:pPr>
            <a:r>
              <a:rPr lang="en-US" sz="1200" kern="1200" dirty="0" smtClean="0">
                <a:solidFill>
                  <a:schemeClr val="tx1"/>
                </a:solidFill>
                <a:latin typeface="+mn-lt"/>
                <a:ea typeface="+mn-ea"/>
                <a:cs typeface="+mn-cs"/>
              </a:rPr>
              <a:t>Confirm speakers (when necessary)</a:t>
            </a:r>
          </a:p>
          <a:p>
            <a:pPr lvl="0">
              <a:buFont typeface="Arial" pitchFamily="34" charset="0"/>
              <a:buChar char="•"/>
            </a:pPr>
            <a:r>
              <a:rPr lang="en-US" sz="1200" kern="1200" dirty="0" smtClean="0">
                <a:solidFill>
                  <a:schemeClr val="tx1"/>
                </a:solidFill>
                <a:latin typeface="+mn-lt"/>
                <a:ea typeface="+mn-ea"/>
                <a:cs typeface="+mn-cs"/>
              </a:rPr>
              <a:t>Financial arrangements</a:t>
            </a:r>
          </a:p>
          <a:p>
            <a:pPr lvl="0">
              <a:buFont typeface="Arial" pitchFamily="34" charset="0"/>
              <a:buChar char="•"/>
            </a:pPr>
            <a:r>
              <a:rPr lang="en-US" sz="1200" kern="1200" dirty="0" smtClean="0">
                <a:solidFill>
                  <a:schemeClr val="tx1"/>
                </a:solidFill>
                <a:latin typeface="+mn-lt"/>
                <a:ea typeface="+mn-ea"/>
                <a:cs typeface="+mn-cs"/>
              </a:rPr>
              <a:t>Room arrangements</a:t>
            </a:r>
          </a:p>
          <a:p>
            <a:pPr lvl="0">
              <a:buFont typeface="Arial" pitchFamily="34" charset="0"/>
              <a:buChar char="•"/>
            </a:pPr>
            <a:r>
              <a:rPr lang="en-US" sz="1200" kern="1200" dirty="0" smtClean="0">
                <a:solidFill>
                  <a:schemeClr val="tx1"/>
                </a:solidFill>
                <a:latin typeface="+mn-lt"/>
                <a:ea typeface="+mn-ea"/>
                <a:cs typeface="+mn-cs"/>
              </a:rPr>
              <a:t>Meal planned (if necessary)</a:t>
            </a:r>
          </a:p>
          <a:p>
            <a:pPr lvl="0">
              <a:buFont typeface="Arial" pitchFamily="34" charset="0"/>
              <a:buChar char="•"/>
            </a:pPr>
            <a:r>
              <a:rPr lang="en-US" sz="1200" kern="1200" dirty="0" smtClean="0">
                <a:solidFill>
                  <a:schemeClr val="tx1"/>
                </a:solidFill>
                <a:latin typeface="+mn-lt"/>
                <a:ea typeface="+mn-ea"/>
                <a:cs typeface="+mn-cs"/>
              </a:rPr>
              <a:t>Sleeping arrangements (if necessary)</a:t>
            </a:r>
          </a:p>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72</a:t>
            </a:fld>
            <a:endParaRPr lang="en-US" dirty="0"/>
          </a:p>
        </p:txBody>
      </p:sp>
    </p:spTree>
    <p:extLst>
      <p:ext uri="{BB962C8B-B14F-4D97-AF65-F5344CB8AC3E}">
        <p14:creationId xmlns:p14="http://schemas.microsoft.com/office/powerpoint/2010/main" val="23284425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George was responsible for planning the annual company meeting. He kept track of all his communication, suggestions, and requests of other employees. The first day of the meeting, he discovered that three people were not coming. Two of them were supposed to be honored at a presentation. He had forgotten to follow up with all of the speakers and attendees. George hoped that this was the only thing that he overlooked.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73</a:t>
            </a:fld>
            <a:endParaRPr lang="en-US" dirty="0"/>
          </a:p>
        </p:txBody>
      </p:sp>
    </p:spTree>
    <p:extLst>
      <p:ext uri="{BB962C8B-B14F-4D97-AF65-F5344CB8AC3E}">
        <p14:creationId xmlns:p14="http://schemas.microsoft.com/office/powerpoint/2010/main" val="2817808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Binders need to include basic policies that employees can easily consult if they have any questions. Policies that most companies should include in binders cover absences, breaks, benefits, and salaries. Make sure that the policies are clearly written, cover general information, and comply with state and federal regulations. </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84</a:t>
            </a:fld>
            <a:endParaRPr lang="en-US" dirty="0"/>
          </a:p>
        </p:txBody>
      </p:sp>
    </p:spTree>
    <p:extLst>
      <p:ext uri="{BB962C8B-B14F-4D97-AF65-F5344CB8AC3E}">
        <p14:creationId xmlns:p14="http://schemas.microsoft.com/office/powerpoint/2010/main" val="4094890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Employee absences are costly. In order to prevent unwanted or unscheduled absences, there should be a clear policy. The policy needs to comply with government regulations on every level.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What to include in an absence policy:</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Define different types of absences: PTO, sick days, jury duty, authorized, and unauthorized absences</a:t>
            </a:r>
          </a:p>
          <a:p>
            <a:pPr lvl="0">
              <a:buFont typeface="Arial" pitchFamily="34" charset="0"/>
              <a:buChar char="•"/>
            </a:pPr>
            <a:r>
              <a:rPr lang="en-US" sz="1200" kern="1200" dirty="0" smtClean="0">
                <a:solidFill>
                  <a:schemeClr val="tx1"/>
                </a:solidFill>
                <a:latin typeface="+mn-lt"/>
                <a:ea typeface="+mn-ea"/>
                <a:cs typeface="+mn-cs"/>
              </a:rPr>
              <a:t>Notification requirements and procedures</a:t>
            </a:r>
          </a:p>
          <a:p>
            <a:pPr lvl="0">
              <a:buFont typeface="Arial" pitchFamily="34" charset="0"/>
              <a:buChar char="•"/>
            </a:pPr>
            <a:r>
              <a:rPr lang="en-US" sz="1200" kern="1200" dirty="0" smtClean="0">
                <a:solidFill>
                  <a:schemeClr val="tx1"/>
                </a:solidFill>
                <a:latin typeface="+mn-lt"/>
                <a:ea typeface="+mn-ea"/>
                <a:cs typeface="+mn-cs"/>
              </a:rPr>
              <a:t>Requirements for punctuality: e.g. The number of missed hours that equal an absence</a:t>
            </a:r>
          </a:p>
          <a:p>
            <a:pPr lvl="0">
              <a:buFont typeface="Arial" pitchFamily="34" charset="0"/>
              <a:buChar char="•"/>
            </a:pPr>
            <a:r>
              <a:rPr lang="en-US" sz="1200" kern="1200" dirty="0" smtClean="0">
                <a:solidFill>
                  <a:schemeClr val="tx1"/>
                </a:solidFill>
                <a:latin typeface="+mn-lt"/>
                <a:ea typeface="+mn-ea"/>
                <a:cs typeface="+mn-cs"/>
              </a:rPr>
              <a:t>Emergency absences</a:t>
            </a:r>
          </a:p>
          <a:p>
            <a:pPr lvl="0">
              <a:buFont typeface="Arial" pitchFamily="34" charset="0"/>
              <a:buChar char="•"/>
            </a:pPr>
            <a:r>
              <a:rPr lang="en-US" sz="1200" kern="1200" dirty="0" smtClean="0">
                <a:solidFill>
                  <a:schemeClr val="tx1"/>
                </a:solidFill>
                <a:latin typeface="+mn-lt"/>
                <a:ea typeface="+mn-ea"/>
                <a:cs typeface="+mn-cs"/>
              </a:rPr>
              <a:t>Consequences of unauthorized absences and job abandonment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85</a:t>
            </a:fld>
            <a:endParaRPr lang="en-US" dirty="0"/>
          </a:p>
        </p:txBody>
      </p:sp>
    </p:spTree>
    <p:extLst>
      <p:ext uri="{BB962C8B-B14F-4D97-AF65-F5344CB8AC3E}">
        <p14:creationId xmlns:p14="http://schemas.microsoft.com/office/powerpoint/2010/main" val="3593379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Breaks need to be clearly outlined in the company policies and prominently placed in the binder. Without clear policies, employees might abuse their breaks. On the other hand, you may be violating the law if employees do not take the minimum breaks that are required. Break policy should include lunches and short breaks along with specific times when they should be taken, if applicable.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 sure to create break policies that comply with the legal requirements. If you have branches in more than one location, it is advisable to make sure that your breaks comply with the strictest requirements. For example, if employees would require 30-minute breaks in one state and 15 minutes in another, give all employees 30 minutes. This provides uniformity in your policies.</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86</a:t>
            </a:fld>
            <a:endParaRPr lang="en-US" dirty="0"/>
          </a:p>
        </p:txBody>
      </p:sp>
    </p:spTree>
    <p:extLst>
      <p:ext uri="{BB962C8B-B14F-4D97-AF65-F5344CB8AC3E}">
        <p14:creationId xmlns:p14="http://schemas.microsoft.com/office/powerpoint/2010/main" val="359337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policy concerning pay and salary must be outlined clearly in the binder. While it will not disclose the salaries of specific positions, the policy should include some basic information.</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Wage increases based on performance</a:t>
            </a:r>
          </a:p>
          <a:p>
            <a:pPr lvl="0">
              <a:buFont typeface="Arial" pitchFamily="34" charset="0"/>
              <a:buChar char="•"/>
            </a:pPr>
            <a:r>
              <a:rPr lang="en-US" sz="1200" kern="1200" dirty="0" smtClean="0">
                <a:solidFill>
                  <a:schemeClr val="tx1"/>
                </a:solidFill>
                <a:latin typeface="+mn-lt"/>
                <a:ea typeface="+mn-ea"/>
                <a:cs typeface="+mn-cs"/>
              </a:rPr>
              <a:t>Cost of living increases (Yes or No)</a:t>
            </a:r>
          </a:p>
          <a:p>
            <a:pPr lvl="0">
              <a:buFont typeface="Arial" pitchFamily="34" charset="0"/>
              <a:buChar char="•"/>
            </a:pPr>
            <a:r>
              <a:rPr lang="en-US" sz="1200" kern="1200" dirty="0" smtClean="0">
                <a:solidFill>
                  <a:schemeClr val="tx1"/>
                </a:solidFill>
                <a:latin typeface="+mn-lt"/>
                <a:ea typeface="+mn-ea"/>
                <a:cs typeface="+mn-cs"/>
              </a:rPr>
              <a:t>The use of timesheets, timecards, etc.</a:t>
            </a:r>
          </a:p>
          <a:p>
            <a:pPr lvl="0">
              <a:buFont typeface="Arial" pitchFamily="34" charset="0"/>
              <a:buChar char="•"/>
            </a:pPr>
            <a:r>
              <a:rPr lang="en-US" sz="1200" kern="1200" dirty="0" smtClean="0">
                <a:solidFill>
                  <a:schemeClr val="tx1"/>
                </a:solidFill>
                <a:latin typeface="+mn-lt"/>
                <a:ea typeface="+mn-ea"/>
                <a:cs typeface="+mn-cs"/>
              </a:rPr>
              <a:t>Overtime requirements/exempt and nonexempt employees</a:t>
            </a:r>
          </a:p>
          <a:p>
            <a:pPr lvl="0">
              <a:buFont typeface="Arial" pitchFamily="34" charset="0"/>
              <a:buChar char="•"/>
            </a:pPr>
            <a:r>
              <a:rPr lang="en-US" sz="1200" kern="1200" dirty="0" smtClean="0">
                <a:solidFill>
                  <a:schemeClr val="tx1"/>
                </a:solidFill>
                <a:latin typeface="+mn-lt"/>
                <a:ea typeface="+mn-ea"/>
                <a:cs typeface="+mn-cs"/>
              </a:rPr>
              <a:t>Pay schedules</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87</a:t>
            </a:fld>
            <a:endParaRPr lang="en-US" dirty="0"/>
          </a:p>
        </p:txBody>
      </p:sp>
    </p:spTree>
    <p:extLst>
      <p:ext uri="{BB962C8B-B14F-4D97-AF65-F5344CB8AC3E}">
        <p14:creationId xmlns:p14="http://schemas.microsoft.com/office/powerpoint/2010/main" val="359337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Employee benefits can be confusing. Explaining the policies that govern employee benefits in the binder will allow employees to answer their own questions and prevent misunderstandings. It should be noted that employee benefits might overlap with employee absences. You must clearly state what makes employees eligible for specific benefits.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Benefits to Address:</a:t>
            </a:r>
          </a:p>
          <a:p>
            <a:pPr lvl="0">
              <a:buFont typeface="Arial" pitchFamily="34" charset="0"/>
              <a:buChar char="•"/>
            </a:pPr>
            <a:r>
              <a:rPr lang="en-US" sz="1200" kern="1200" dirty="0" smtClean="0">
                <a:solidFill>
                  <a:schemeClr val="tx1"/>
                </a:solidFill>
                <a:latin typeface="+mn-lt"/>
                <a:ea typeface="+mn-ea"/>
                <a:cs typeface="+mn-cs"/>
              </a:rPr>
              <a:t>Group insurance</a:t>
            </a:r>
          </a:p>
          <a:p>
            <a:pPr lvl="0">
              <a:buFont typeface="Arial" pitchFamily="34" charset="0"/>
              <a:buChar char="•"/>
            </a:pPr>
            <a:r>
              <a:rPr lang="en-US" sz="1200" kern="1200" dirty="0" smtClean="0">
                <a:solidFill>
                  <a:schemeClr val="tx1"/>
                </a:solidFill>
                <a:latin typeface="+mn-lt"/>
                <a:ea typeface="+mn-ea"/>
                <a:cs typeface="+mn-cs"/>
              </a:rPr>
              <a:t>Cobra benefits</a:t>
            </a:r>
          </a:p>
          <a:p>
            <a:pPr lvl="0">
              <a:buFont typeface="Arial" pitchFamily="34" charset="0"/>
              <a:buChar char="•"/>
            </a:pPr>
            <a:r>
              <a:rPr lang="en-US" sz="1200" kern="1200" dirty="0" smtClean="0">
                <a:solidFill>
                  <a:schemeClr val="tx1"/>
                </a:solidFill>
                <a:latin typeface="+mn-lt"/>
                <a:ea typeface="+mn-ea"/>
                <a:cs typeface="+mn-cs"/>
              </a:rPr>
              <a:t>Retirement (e.g. 401Ks)</a:t>
            </a:r>
          </a:p>
          <a:p>
            <a:pPr lvl="0">
              <a:buFont typeface="Arial" pitchFamily="34" charset="0"/>
              <a:buChar char="•"/>
            </a:pPr>
            <a:r>
              <a:rPr lang="en-US" sz="1200" kern="1200" dirty="0" smtClean="0">
                <a:solidFill>
                  <a:schemeClr val="tx1"/>
                </a:solidFill>
                <a:latin typeface="+mn-lt"/>
                <a:ea typeface="+mn-ea"/>
                <a:cs typeface="+mn-cs"/>
              </a:rPr>
              <a:t>Holidays</a:t>
            </a:r>
          </a:p>
          <a:p>
            <a:pPr lvl="0">
              <a:buFont typeface="Arial" pitchFamily="34" charset="0"/>
              <a:buChar char="•"/>
            </a:pPr>
            <a:r>
              <a:rPr lang="en-US" sz="1200" kern="1200" dirty="0" smtClean="0">
                <a:solidFill>
                  <a:schemeClr val="tx1"/>
                </a:solidFill>
                <a:latin typeface="+mn-lt"/>
                <a:ea typeface="+mn-ea"/>
                <a:cs typeface="+mn-cs"/>
              </a:rPr>
              <a:t>Leave</a:t>
            </a:r>
          </a:p>
          <a:p>
            <a:pPr lvl="0">
              <a:buFont typeface="Arial" pitchFamily="34" charset="0"/>
              <a:buChar char="•"/>
            </a:pPr>
            <a:r>
              <a:rPr lang="en-US" sz="1200" kern="1200" dirty="0" smtClean="0">
                <a:solidFill>
                  <a:schemeClr val="tx1"/>
                </a:solidFill>
                <a:latin typeface="+mn-lt"/>
                <a:ea typeface="+mn-ea"/>
                <a:cs typeface="+mn-cs"/>
              </a:rPr>
              <a:t>Educational assistance</a:t>
            </a:r>
          </a:p>
          <a:p>
            <a:pPr lvl="0">
              <a:buFont typeface="Arial" pitchFamily="34" charset="0"/>
              <a:buChar char="•"/>
            </a:pPr>
            <a:r>
              <a:rPr lang="en-US" sz="1200" kern="1200" dirty="0" smtClean="0">
                <a:solidFill>
                  <a:schemeClr val="tx1"/>
                </a:solidFill>
                <a:latin typeface="+mn-lt"/>
                <a:ea typeface="+mn-ea"/>
                <a:cs typeface="+mn-cs"/>
              </a:rPr>
              <a:t>Development and Training</a:t>
            </a: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88</a:t>
            </a:fld>
            <a:endParaRPr lang="en-US" dirty="0"/>
          </a:p>
        </p:txBody>
      </p:sp>
    </p:spTree>
    <p:extLst>
      <p:ext uri="{BB962C8B-B14F-4D97-AF65-F5344CB8AC3E}">
        <p14:creationId xmlns:p14="http://schemas.microsoft.com/office/powerpoint/2010/main" val="359337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Hank disliked taking breaks. He would only stop long enough to eat his lunch and then begin working again. His supervisor encouraged other employees to emulate Hank’s commitment to the job. One of them reported the manager’s actions to HR, and Hank was soon notified that he had to take his complete lunch break each day, and his supervisor was written up for discouraging employees from taking their full breaks.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89</a:t>
            </a:fld>
            <a:endParaRPr lang="en-US" dirty="0"/>
          </a:p>
        </p:txBody>
      </p:sp>
    </p:spTree>
    <p:extLst>
      <p:ext uri="{BB962C8B-B14F-4D97-AF65-F5344CB8AC3E}">
        <p14:creationId xmlns:p14="http://schemas.microsoft.com/office/powerpoint/2010/main" val="26968332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policies and procedures are completed, it is time to place them in the binder. Organization of a binder is similar to any other document. You must provide a table of contents that lists each section and a list of procedures that each section covers. Once the binder is put together, you need to keep it up to date and make changes as necessary. </a:t>
            </a:r>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100</a:t>
            </a:fld>
            <a:endParaRPr lang="en-US" dirty="0"/>
          </a:p>
        </p:txBody>
      </p:sp>
    </p:spTree>
    <p:extLst>
      <p:ext uri="{BB962C8B-B14F-4D97-AF65-F5344CB8AC3E}">
        <p14:creationId xmlns:p14="http://schemas.microsoft.com/office/powerpoint/2010/main" val="148593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Business continuity is also known as business continuance. It is the plan in place to keep a company running in the event of a disaster, both during and after the disaster. Establishing business continuity requires identifying essential tasks first. This includes items and services that are critical for the organization to function. These will vary by organization but they include technology, employee safety, sound structure, etc.</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Determine risks that the company will likely face (weather, IT, sabotage, etc.).</a:t>
            </a:r>
          </a:p>
          <a:p>
            <a:pPr lvl="0">
              <a:buFont typeface="Arial" pitchFamily="34" charset="0"/>
              <a:buChar char="•"/>
            </a:pPr>
            <a:r>
              <a:rPr lang="en-US" sz="1200" kern="1200" dirty="0" smtClean="0">
                <a:solidFill>
                  <a:schemeClr val="tx1"/>
                </a:solidFill>
                <a:latin typeface="+mn-lt"/>
                <a:ea typeface="+mn-ea"/>
                <a:cs typeface="+mn-cs"/>
              </a:rPr>
              <a:t>Analyze the effects of each risk or hazard that you discover on different aspects of the company (safety, functions, assets, etc). Determine how long your company could function if one of these risks came to pass and what recovery would require. </a:t>
            </a:r>
          </a:p>
          <a:p>
            <a:pPr lvl="0">
              <a:buFont typeface="Arial" pitchFamily="34" charset="0"/>
              <a:buChar char="•"/>
            </a:pPr>
            <a:r>
              <a:rPr lang="en-US" sz="1200" kern="1200" dirty="0" smtClean="0">
                <a:solidFill>
                  <a:schemeClr val="tx1"/>
                </a:solidFill>
                <a:latin typeface="+mn-lt"/>
                <a:ea typeface="+mn-ea"/>
                <a:cs typeface="+mn-cs"/>
              </a:rPr>
              <a:t>Develop a team and strategy to address the potential problems. </a:t>
            </a:r>
          </a:p>
          <a:p>
            <a:pPr lvl="0">
              <a:buFont typeface="Arial" pitchFamily="34" charset="0"/>
              <a:buChar char="•"/>
            </a:pPr>
            <a:r>
              <a:rPr lang="en-US" sz="1200" kern="1200" dirty="0" smtClean="0">
                <a:solidFill>
                  <a:schemeClr val="tx1"/>
                </a:solidFill>
                <a:latin typeface="+mn-lt"/>
                <a:ea typeface="+mn-ea"/>
                <a:cs typeface="+mn-cs"/>
              </a:rPr>
              <a:t>Develop a plan and document each step before sharing it with the rest of the team. </a:t>
            </a:r>
          </a:p>
          <a:p>
            <a:pPr lvl="0">
              <a:buFont typeface="Arial" pitchFamily="34" charset="0"/>
              <a:buChar char="•"/>
            </a:pPr>
            <a:r>
              <a:rPr lang="en-US" sz="1200" kern="1200" dirty="0" smtClean="0">
                <a:solidFill>
                  <a:schemeClr val="tx1"/>
                </a:solidFill>
                <a:latin typeface="+mn-lt"/>
                <a:ea typeface="+mn-ea"/>
                <a:cs typeface="+mn-cs"/>
              </a:rPr>
              <a:t>Test the plan using different methods such as drills, walkthroughs, and checklists.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5</a:t>
            </a:fld>
            <a:endParaRPr lang="en-US" dirty="0"/>
          </a:p>
        </p:txBody>
      </p:sp>
    </p:spTree>
    <p:extLst>
      <p:ext uri="{BB962C8B-B14F-4D97-AF65-F5344CB8AC3E}">
        <p14:creationId xmlns:p14="http://schemas.microsoft.com/office/powerpoint/2010/main" val="108817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means the first step that you must take is to gather procedures you developed and organize them into broad sections of information, which we will discuss later. The sections that you have will be listed in the table of contents. Each of the sections will correspond with the tabbed dividers that you use in the physical organization of the binder. A popular option is to use numbered tabs that correspond with the numbers used in the table of contents, similar to the page numbers used in books. Using numbered tabs rather than named tabs make it easier to reorganize the binder when necessary.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101</a:t>
            </a:fld>
            <a:endParaRPr lang="en-US" dirty="0"/>
          </a:p>
        </p:txBody>
      </p:sp>
    </p:spTree>
    <p:extLst>
      <p:ext uri="{BB962C8B-B14F-4D97-AF65-F5344CB8AC3E}">
        <p14:creationId xmlns:p14="http://schemas.microsoft.com/office/powerpoint/2010/main" val="4291716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Before organizing the binder, it is essential that you list out all of the sections. The focus of the company will determine what sections you need in your binder, but there are a few common sections that many companies share. </a:t>
            </a: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Commonly Used Sections:</a:t>
            </a:r>
          </a:p>
          <a:p>
            <a:pPr lvl="0">
              <a:buFont typeface="Arial" pitchFamily="34" charset="0"/>
              <a:buChar char="•"/>
            </a:pPr>
            <a:r>
              <a:rPr lang="en-US" sz="1200" kern="1200" dirty="0" smtClean="0">
                <a:solidFill>
                  <a:schemeClr val="tx1"/>
                </a:solidFill>
                <a:latin typeface="+mn-lt"/>
                <a:ea typeface="+mn-ea"/>
                <a:cs typeface="+mn-cs"/>
              </a:rPr>
              <a:t>Accounting</a:t>
            </a:r>
          </a:p>
          <a:p>
            <a:pPr lvl="0">
              <a:buFont typeface="Arial" pitchFamily="34" charset="0"/>
              <a:buChar char="•"/>
            </a:pPr>
            <a:r>
              <a:rPr lang="en-US" sz="1200" kern="1200" dirty="0" smtClean="0">
                <a:solidFill>
                  <a:schemeClr val="tx1"/>
                </a:solidFill>
                <a:latin typeface="+mn-lt"/>
                <a:ea typeface="+mn-ea"/>
                <a:cs typeface="+mn-cs"/>
              </a:rPr>
              <a:t>HR</a:t>
            </a:r>
          </a:p>
          <a:p>
            <a:pPr lvl="0">
              <a:buFont typeface="Arial" pitchFamily="34" charset="0"/>
              <a:buChar char="•"/>
            </a:pPr>
            <a:r>
              <a:rPr lang="en-US" sz="1200" kern="1200" dirty="0" smtClean="0">
                <a:solidFill>
                  <a:schemeClr val="tx1"/>
                </a:solidFill>
                <a:latin typeface="+mn-lt"/>
                <a:ea typeface="+mn-ea"/>
                <a:cs typeface="+mn-cs"/>
              </a:rPr>
              <a:t>Contacts</a:t>
            </a:r>
          </a:p>
          <a:p>
            <a:pPr lvl="0">
              <a:buFont typeface="Arial" pitchFamily="34" charset="0"/>
              <a:buChar char="•"/>
            </a:pPr>
            <a:r>
              <a:rPr lang="en-US" sz="1200" kern="1200" dirty="0" smtClean="0">
                <a:solidFill>
                  <a:schemeClr val="tx1"/>
                </a:solidFill>
                <a:latin typeface="+mn-lt"/>
                <a:ea typeface="+mn-ea"/>
                <a:cs typeface="+mn-cs"/>
              </a:rPr>
              <a:t>Daily, weekly, and monthly checklists</a:t>
            </a:r>
          </a:p>
          <a:p>
            <a:pPr lvl="0">
              <a:buFont typeface="Arial" pitchFamily="34" charset="0"/>
              <a:buChar char="•"/>
            </a:pPr>
            <a:r>
              <a:rPr lang="en-US" sz="1200" kern="1200" dirty="0" smtClean="0">
                <a:solidFill>
                  <a:schemeClr val="tx1"/>
                </a:solidFill>
                <a:latin typeface="+mn-lt"/>
                <a:ea typeface="+mn-ea"/>
                <a:cs typeface="+mn-cs"/>
              </a:rPr>
              <a:t>Events</a:t>
            </a:r>
          </a:p>
          <a:p>
            <a:pPr lvl="0">
              <a:buFont typeface="Arial" pitchFamily="34" charset="0"/>
              <a:buChar char="•"/>
            </a:pPr>
            <a:r>
              <a:rPr lang="en-US" sz="1200" kern="1200" dirty="0" smtClean="0">
                <a:solidFill>
                  <a:schemeClr val="tx1"/>
                </a:solidFill>
                <a:latin typeface="+mn-lt"/>
                <a:ea typeface="+mn-ea"/>
                <a:cs typeface="+mn-cs"/>
              </a:rPr>
              <a:t>IT</a:t>
            </a:r>
          </a:p>
          <a:p>
            <a:pPr lvl="0">
              <a:buFont typeface="Arial" pitchFamily="34" charset="0"/>
              <a:buChar char="•"/>
            </a:pPr>
            <a:r>
              <a:rPr lang="en-US" sz="1200" kern="1200" dirty="0" smtClean="0">
                <a:solidFill>
                  <a:schemeClr val="tx1"/>
                </a:solidFill>
                <a:latin typeface="+mn-lt"/>
                <a:ea typeface="+mn-ea"/>
                <a:cs typeface="+mn-cs"/>
              </a:rPr>
              <a:t>Calendar</a:t>
            </a:r>
          </a:p>
          <a:p>
            <a:pPr lvl="0">
              <a:buFont typeface="Arial" pitchFamily="34" charset="0"/>
              <a:buNone/>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examples used are not comprehensive, but they provide a useful starting point to help guide you in creating your own binder sections.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102</a:t>
            </a:fld>
            <a:endParaRPr lang="en-US" dirty="0"/>
          </a:p>
        </p:txBody>
      </p:sp>
    </p:spTree>
    <p:extLst>
      <p:ext uri="{BB962C8B-B14F-4D97-AF65-F5344CB8AC3E}">
        <p14:creationId xmlns:p14="http://schemas.microsoft.com/office/powerpoint/2010/main" val="42917166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As we already stated, every procedure will fall under a specific section. After you have developed the list of sections, you need to organize the procedures below them. Review the list of procedures to make sure that they are with the correct sections. The tabbed sheet protectors that divide the sections should have the section as the heading, and the procedures should be bulleted below the section. Make sure that the bullets are in the order of their appearance. This makes specific procedures easier to find.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Example: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Accounting</a:t>
            </a:r>
          </a:p>
          <a:p>
            <a:pPr lvl="0">
              <a:buFont typeface="Arial" pitchFamily="34" charset="0"/>
              <a:buChar char="•"/>
            </a:pPr>
            <a:r>
              <a:rPr lang="en-US" sz="1200" kern="1200" dirty="0" smtClean="0">
                <a:solidFill>
                  <a:schemeClr val="tx1"/>
                </a:solidFill>
                <a:latin typeface="+mn-lt"/>
                <a:ea typeface="+mn-ea"/>
                <a:cs typeface="+mn-cs"/>
              </a:rPr>
              <a:t>Expense reports</a:t>
            </a:r>
          </a:p>
          <a:p>
            <a:pPr lvl="0">
              <a:buFont typeface="Arial" pitchFamily="34" charset="0"/>
              <a:buChar char="•"/>
            </a:pPr>
            <a:r>
              <a:rPr lang="en-US" sz="1200" kern="1200" dirty="0" smtClean="0">
                <a:solidFill>
                  <a:schemeClr val="tx1"/>
                </a:solidFill>
                <a:latin typeface="+mn-lt"/>
                <a:ea typeface="+mn-ea"/>
                <a:cs typeface="+mn-cs"/>
              </a:rPr>
              <a:t>Profit and loss</a:t>
            </a:r>
          </a:p>
          <a:p>
            <a:pPr lvl="0">
              <a:buFont typeface="Arial" pitchFamily="34" charset="0"/>
              <a:buChar char="•"/>
            </a:pPr>
            <a:r>
              <a:rPr lang="en-US" sz="1200" kern="1200" dirty="0" smtClean="0">
                <a:solidFill>
                  <a:schemeClr val="tx1"/>
                </a:solidFill>
                <a:latin typeface="+mn-lt"/>
                <a:ea typeface="+mn-ea"/>
                <a:cs typeface="+mn-cs"/>
              </a:rPr>
              <a:t>Payment processing</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103</a:t>
            </a:fld>
            <a:endParaRPr lang="en-US" dirty="0"/>
          </a:p>
        </p:txBody>
      </p:sp>
    </p:spTree>
    <p:extLst>
      <p:ext uri="{BB962C8B-B14F-4D97-AF65-F5344CB8AC3E}">
        <p14:creationId xmlns:p14="http://schemas.microsoft.com/office/powerpoint/2010/main" val="4291716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Policies and procedures will inevitably change over time. It is important that you update the binder as needed. There are several steps that you can take to keep the binder up to date:</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Mark the printed pages when you notice that the information is inaccurate.</a:t>
            </a:r>
          </a:p>
          <a:p>
            <a:pPr lvl="0">
              <a:buFont typeface="Arial" pitchFamily="34" charset="0"/>
              <a:buChar char="•"/>
            </a:pPr>
            <a:r>
              <a:rPr lang="en-US" sz="1200" kern="1200" dirty="0" smtClean="0">
                <a:solidFill>
                  <a:schemeClr val="tx1"/>
                </a:solidFill>
                <a:latin typeface="+mn-lt"/>
                <a:ea typeface="+mn-ea"/>
                <a:cs typeface="+mn-cs"/>
              </a:rPr>
              <a:t>Leave the binder document in a folder that has a shortcut access on the computer.</a:t>
            </a:r>
          </a:p>
          <a:p>
            <a:pPr lvl="0">
              <a:buFont typeface="Arial" pitchFamily="34" charset="0"/>
              <a:buChar char="•"/>
            </a:pPr>
            <a:r>
              <a:rPr lang="en-US" sz="1200" kern="1200" dirty="0" smtClean="0">
                <a:solidFill>
                  <a:schemeClr val="tx1"/>
                </a:solidFill>
                <a:latin typeface="+mn-lt"/>
                <a:ea typeface="+mn-ea"/>
                <a:cs typeface="+mn-cs"/>
              </a:rPr>
              <a:t>Make the changes to the file and print it immediately.</a:t>
            </a:r>
          </a:p>
          <a:p>
            <a:pPr lvl="0">
              <a:buFont typeface="Arial" pitchFamily="34" charset="0"/>
              <a:buChar char="•"/>
            </a:pPr>
            <a:r>
              <a:rPr lang="en-US" sz="1200" kern="1200" dirty="0" smtClean="0">
                <a:solidFill>
                  <a:schemeClr val="tx1"/>
                </a:solidFill>
                <a:latin typeface="+mn-lt"/>
                <a:ea typeface="+mn-ea"/>
                <a:cs typeface="+mn-cs"/>
              </a:rPr>
              <a:t>Make the files easy to share with others responsible for it so that the information in the binder remains current.</a:t>
            </a:r>
          </a:p>
          <a:p>
            <a:pPr lvl="0">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By reviewing the binder on a regular basis, you will be able to ensure that the information being share is accurate and up-to-date. </a:t>
            </a:r>
          </a:p>
          <a:p>
            <a:pPr lvl="0">
              <a:buFont typeface="Arial" pitchFamily="34" charset="0"/>
              <a:buNone/>
            </a:pPr>
            <a:endParaRPr lang="en-US" sz="1200" kern="1200" dirty="0" smtClean="0">
              <a:solidFill>
                <a:schemeClr val="tx1"/>
              </a:solidFill>
              <a:latin typeface="+mn-lt"/>
              <a:ea typeface="+mn-ea"/>
              <a:cs typeface="+mn-cs"/>
            </a:endParaRP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104</a:t>
            </a:fld>
            <a:endParaRPr lang="en-US" dirty="0"/>
          </a:p>
        </p:txBody>
      </p:sp>
    </p:spTree>
    <p:extLst>
      <p:ext uri="{BB962C8B-B14F-4D97-AF65-F5344CB8AC3E}">
        <p14:creationId xmlns:p14="http://schemas.microsoft.com/office/powerpoint/2010/main" val="42917166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Tim created and organized the binder for his team, and he encouraged everyone to use it. Soon, it became the main source of information. After a few months, the policies on benefits changed. Tim made a mental note to make the changes in the binder, but he became busy with another project and forgot about it. A month later, a colleague used the binder to help schedule his vacation, and he was surprised when he learned that his request was denied because there was a holiday blackout.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105</a:t>
            </a:fld>
            <a:endParaRPr lang="en-US" dirty="0"/>
          </a:p>
        </p:txBody>
      </p:sp>
    </p:spTree>
    <p:extLst>
      <p:ext uri="{BB962C8B-B14F-4D97-AF65-F5344CB8AC3E}">
        <p14:creationId xmlns:p14="http://schemas.microsoft.com/office/powerpoint/2010/main" val="2579542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have already established what to include in the procedure guide. Now it is time to address what should never be included in a binder under any circumstances. Much of what needs to be avoided in the procedure guide is common sense. Passwords and any other confidential information must not be included on the binder. Find other methods of sharing confidential information when it is necessary.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116</a:t>
            </a:fld>
            <a:endParaRPr lang="en-US" dirty="0"/>
          </a:p>
        </p:txBody>
      </p:sp>
    </p:spTree>
    <p:extLst>
      <p:ext uri="{BB962C8B-B14F-4D97-AF65-F5344CB8AC3E}">
        <p14:creationId xmlns:p14="http://schemas.microsoft.com/office/powerpoint/2010/main" val="1536242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Passwords should never be placed in the binders where they can be easily read. This includes all passwords that may be used regularly such as email, company portals, passwords to financial accounts, etc. If passwords need to be recorded, they should be stored in a separate folder. Physical folders with passwords should be kept in a separate location from the binder, and any computer files need to be password protected themselves.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Only authorized personnel should be able to access the passwords. Determine who needs to access passwords and make sure that they know how to access the information. This list typically includes administrators and people in executive positions. </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117</a:t>
            </a:fld>
            <a:endParaRPr lang="en-US" dirty="0"/>
          </a:p>
        </p:txBody>
      </p:sp>
    </p:spTree>
    <p:extLst>
      <p:ext uri="{BB962C8B-B14F-4D97-AF65-F5344CB8AC3E}">
        <p14:creationId xmlns:p14="http://schemas.microsoft.com/office/powerpoint/2010/main" val="6143817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Companies are responsible for a great deal of confidential information, and they have an obligation to keep this information safe. This includes social security numbers, dates of birth, company credit card information, trade secrets etc. Like passwords, all confidential information needs to be kept out of the all binders and manuals. Remember, if you have any concern that information you have may be private, do not record it for all to see. It is better to be safe than sorry.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118</a:t>
            </a:fld>
            <a:endParaRPr lang="en-US" dirty="0"/>
          </a:p>
        </p:txBody>
      </p:sp>
    </p:spTree>
    <p:extLst>
      <p:ext uri="{BB962C8B-B14F-4D97-AF65-F5344CB8AC3E}">
        <p14:creationId xmlns:p14="http://schemas.microsoft.com/office/powerpoint/2010/main" val="6143817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When you must store confidential information, place it in a separate folder. The folder should be labeled carefully. Obviously, writing confidential information on the folder is not an option. It is best to give it a simple label such as Administrative Information, or simply give it the same name as the executive’s title. Choosing a innocuous title will help disguise what you are storing and prevent people from becoming too interested in the folder when you need take it out.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119</a:t>
            </a:fld>
            <a:endParaRPr lang="en-US" dirty="0"/>
          </a:p>
        </p:txBody>
      </p:sp>
    </p:spTree>
    <p:extLst>
      <p:ext uri="{BB962C8B-B14F-4D97-AF65-F5344CB8AC3E}">
        <p14:creationId xmlns:p14="http://schemas.microsoft.com/office/powerpoint/2010/main" val="614381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Once confidential information is placed in a separate folder, it needs to be stored securely. Lock it in a drawer or file cabinet that other people are not able to easily access. Place the folder in the back of the drawer or cabinet. Only tell authorized personnel where the folder is located, and do not leave the key out where it can be found.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Any computer files that contain confidential information need to be password protected and encrypted. You should avoid storing the files on shared systems. The more difficult that it is to access information the better. Additionally, make sure malware detectors, firewalls, and other security features are updated regularly.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120</a:t>
            </a:fld>
            <a:endParaRPr lang="en-US" dirty="0"/>
          </a:p>
        </p:txBody>
      </p:sp>
    </p:spTree>
    <p:extLst>
      <p:ext uri="{BB962C8B-B14F-4D97-AF65-F5344CB8AC3E}">
        <p14:creationId xmlns:p14="http://schemas.microsoft.com/office/powerpoint/2010/main" val="614381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Successful succession planning develops a pool of talent so that there are more than enough qualified candidates to fill vacancies in leadership. This strategy requires recruiting qualified talent, creating a talent pool, and instilling loyalty in employees.</a:t>
            </a:r>
          </a:p>
          <a:p>
            <a:endParaRPr lang="en-US" sz="1200" b="1" kern="1200" dirty="0" smtClean="0">
              <a:solidFill>
                <a:schemeClr val="tx1"/>
              </a:solidFill>
              <a:latin typeface="+mn-lt"/>
              <a:ea typeface="+mn-ea"/>
              <a:cs typeface="+mn-cs"/>
            </a:endParaRPr>
          </a:p>
          <a:p>
            <a:pPr lvl="0">
              <a:buFont typeface="Arial" pitchFamily="34" charset="0"/>
              <a:buChar char="•"/>
            </a:pPr>
            <a:r>
              <a:rPr lang="en-US" sz="1200" b="0" kern="1200" dirty="0" smtClean="0">
                <a:solidFill>
                  <a:schemeClr val="tx1"/>
                </a:solidFill>
                <a:latin typeface="+mn-lt"/>
                <a:ea typeface="+mn-ea"/>
                <a:cs typeface="+mn-cs"/>
              </a:rPr>
              <a:t>Identify goals and objectives: Common goals include profitability, employee loyalty, service, and productivity.</a:t>
            </a:r>
          </a:p>
          <a:p>
            <a:pPr lvl="0">
              <a:buFont typeface="Arial" pitchFamily="34" charset="0"/>
              <a:buChar char="•"/>
            </a:pPr>
            <a:r>
              <a:rPr lang="en-US" sz="1200" b="0" kern="1200" dirty="0" smtClean="0">
                <a:solidFill>
                  <a:schemeClr val="tx1"/>
                </a:solidFill>
                <a:latin typeface="+mn-lt"/>
                <a:ea typeface="+mn-ea"/>
                <a:cs typeface="+mn-cs"/>
              </a:rPr>
              <a:t>Identify needs in the company: Consider changes in the responsibilities of different positions the company develops. </a:t>
            </a:r>
          </a:p>
          <a:p>
            <a:pPr lvl="0">
              <a:buFont typeface="Arial" pitchFamily="34" charset="0"/>
              <a:buChar char="•"/>
            </a:pPr>
            <a:r>
              <a:rPr lang="en-US" sz="1200" b="0" kern="1200" dirty="0" smtClean="0">
                <a:solidFill>
                  <a:schemeClr val="tx1"/>
                </a:solidFill>
                <a:latin typeface="+mn-lt"/>
                <a:ea typeface="+mn-ea"/>
                <a:cs typeface="+mn-cs"/>
              </a:rPr>
              <a:t>Recognize trends in the workforce: Understand the changes occurring in within and without your organization, such as an aging workforce.</a:t>
            </a:r>
          </a:p>
          <a:p>
            <a:pPr lvl="0">
              <a:buFont typeface="Arial" pitchFamily="34" charset="0"/>
              <a:buChar char="•"/>
            </a:pPr>
            <a:r>
              <a:rPr lang="en-US" sz="1200" b="0" kern="1200" dirty="0" smtClean="0">
                <a:solidFill>
                  <a:schemeClr val="tx1"/>
                </a:solidFill>
                <a:latin typeface="+mn-lt"/>
                <a:ea typeface="+mn-ea"/>
                <a:cs typeface="+mn-cs"/>
              </a:rPr>
              <a:t>Develop the employee pool: </a:t>
            </a:r>
            <a:r>
              <a:rPr lang="en-US" sz="1200" kern="1200" dirty="0" smtClean="0">
                <a:solidFill>
                  <a:schemeClr val="tx1"/>
                </a:solidFill>
                <a:latin typeface="+mn-lt"/>
                <a:ea typeface="+mn-ea"/>
                <a:cs typeface="+mn-cs"/>
              </a:rPr>
              <a:t>Determine where to find employees to fill in the gaps (within, recruiting drives, social media, etc.), and develop a plan to engage them once they are chosen.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6</a:t>
            </a:fld>
            <a:endParaRPr lang="en-US" dirty="0"/>
          </a:p>
        </p:txBody>
      </p:sp>
    </p:spTree>
    <p:extLst>
      <p:ext uri="{BB962C8B-B14F-4D97-AF65-F5344CB8AC3E}">
        <p14:creationId xmlns:p14="http://schemas.microsoft.com/office/powerpoint/2010/main" val="10881781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Diana was asked to keep confidential information for her supervisor. She decided to keep the folder in her file cabinet. Her supervisor labeled the folder account numbers, so anyone who looked at the folder would know that it contained confidential information. Diana kept the cabinet locked, but she did not want to keep the key on her incase her supervisor wanted to get the file while she was gone. She left the key below the pens in her desk drawer. Eight months later, the supervisor noticed money missing from the account.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121</a:t>
            </a:fld>
            <a:endParaRPr lang="en-US" dirty="0"/>
          </a:p>
        </p:txBody>
      </p:sp>
    </p:spTree>
    <p:extLst>
      <p:ext uri="{BB962C8B-B14F-4D97-AF65-F5344CB8AC3E}">
        <p14:creationId xmlns:p14="http://schemas.microsoft.com/office/powerpoint/2010/main" val="1228963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Once you have completed the binder, you must share it with the rest of the office. At this point, communication is essential. Without the buy-in of key stakeholders, the procedure guide will not be a tool that gets much use. Getting feedback from executives and employees alike will ensure that your guide is effective and applicable to the needs of your audience.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132</a:t>
            </a:fld>
            <a:endParaRPr lang="en-US" dirty="0"/>
          </a:p>
        </p:txBody>
      </p:sp>
    </p:spTree>
    <p:extLst>
      <p:ext uri="{BB962C8B-B14F-4D97-AF65-F5344CB8AC3E}">
        <p14:creationId xmlns:p14="http://schemas.microsoft.com/office/powerpoint/2010/main" val="18610326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procedure guide needs to be reviewed by your boss or the executive in charge of your department before it is implemented. Superiors will be able to identify any gaps in information that need to be filled. Review any notes that your boss makes, and add the changes before returning the guide to the supervisor. Complete this process as many times as necessary until you are both satisfied with the result. After the guide has been reviewed, it is time to inform other members of the personnel.</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133</a:t>
            </a:fld>
            <a:endParaRPr lang="en-US" dirty="0"/>
          </a:p>
        </p:txBody>
      </p:sp>
    </p:spTree>
    <p:extLst>
      <p:ext uri="{BB962C8B-B14F-4D97-AF65-F5344CB8AC3E}">
        <p14:creationId xmlns:p14="http://schemas.microsoft.com/office/powerpoint/2010/main" val="41648964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guide should be an essential tool used by the office personnel. You need to introduce the guide to everyone it can benefit. This requires more than a quick announcement in a meeting. There are different ways to introduce the procedure guide, and you may use more than one.</a:t>
            </a: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Methods of introduction:</a:t>
            </a:r>
          </a:p>
          <a:p>
            <a:pPr lvl="0">
              <a:buFont typeface="Arial" pitchFamily="34" charset="0"/>
              <a:buChar char="•"/>
            </a:pPr>
            <a:r>
              <a:rPr lang="en-US" sz="1200" kern="1200" dirty="0" smtClean="0">
                <a:solidFill>
                  <a:schemeClr val="tx1"/>
                </a:solidFill>
                <a:latin typeface="+mn-lt"/>
                <a:ea typeface="+mn-ea"/>
                <a:cs typeface="+mn-cs"/>
              </a:rPr>
              <a:t>Email announcement</a:t>
            </a:r>
          </a:p>
          <a:p>
            <a:pPr lvl="0">
              <a:buFont typeface="Arial" pitchFamily="34" charset="0"/>
              <a:buChar char="•"/>
            </a:pPr>
            <a:r>
              <a:rPr lang="en-US" sz="1200" kern="1200" dirty="0" smtClean="0">
                <a:solidFill>
                  <a:schemeClr val="tx1"/>
                </a:solidFill>
                <a:latin typeface="+mn-lt"/>
                <a:ea typeface="+mn-ea"/>
                <a:cs typeface="+mn-cs"/>
              </a:rPr>
              <a:t>Meeting</a:t>
            </a:r>
          </a:p>
          <a:p>
            <a:pPr lvl="0">
              <a:buFont typeface="Arial" pitchFamily="34" charset="0"/>
              <a:buChar char="•"/>
            </a:pPr>
            <a:r>
              <a:rPr lang="en-US" sz="1200" kern="1200" dirty="0" smtClean="0">
                <a:solidFill>
                  <a:schemeClr val="tx1"/>
                </a:solidFill>
                <a:latin typeface="+mn-lt"/>
                <a:ea typeface="+mn-ea"/>
                <a:cs typeface="+mn-cs"/>
              </a:rPr>
              <a:t>Presentations</a:t>
            </a:r>
          </a:p>
          <a:p>
            <a:pPr lvl="0">
              <a:buFont typeface="Arial" pitchFamily="34" charset="0"/>
              <a:buChar char="•"/>
            </a:pPr>
            <a:r>
              <a:rPr lang="en-US" sz="1200" kern="1200" dirty="0" smtClean="0">
                <a:solidFill>
                  <a:schemeClr val="tx1"/>
                </a:solidFill>
                <a:latin typeface="+mn-lt"/>
                <a:ea typeface="+mn-ea"/>
                <a:cs typeface="+mn-cs"/>
              </a:rPr>
              <a:t>One-on-ones</a:t>
            </a:r>
          </a:p>
          <a:p>
            <a:pPr lvl="0">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Regardless of the method of communication that you choose, make sure to tailor the communication to meet the needs of your audience.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134</a:t>
            </a:fld>
            <a:endParaRPr lang="en-US" dirty="0"/>
          </a:p>
        </p:txBody>
      </p:sp>
    </p:spTree>
    <p:extLst>
      <p:ext uri="{BB962C8B-B14F-4D97-AF65-F5344CB8AC3E}">
        <p14:creationId xmlns:p14="http://schemas.microsoft.com/office/powerpoint/2010/main" val="41648964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Once the guide is introduced, you must display it carefully. The guide needs to be placed in an area that is visible to all employees who will use it. The setting of the workplace will determine the best location for the placement of your guide. If there is a common area for materials, place the guide in a prominent location in the area. You may also display it on your desk with the understanding that people may use it. Regardless of which location you choose, it is important that the guide be easily accessible. </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135</a:t>
            </a:fld>
            <a:endParaRPr lang="en-US" dirty="0"/>
          </a:p>
        </p:txBody>
      </p:sp>
    </p:spTree>
    <p:extLst>
      <p:ext uri="{BB962C8B-B14F-4D97-AF65-F5344CB8AC3E}">
        <p14:creationId xmlns:p14="http://schemas.microsoft.com/office/powerpoint/2010/main" val="41648964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Never underestimate the importance of feedback. The people who use the guide are the best ones to listen to when it comes to making improvements and updating the information. Do not simply wait for people to share their views. Provide employees with different opportunities to communicate with you.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example:</a:t>
            </a:r>
          </a:p>
          <a:p>
            <a:pPr lvl="0">
              <a:buFont typeface="Arial" pitchFamily="34" charset="0"/>
              <a:buChar char="•"/>
            </a:pPr>
            <a:r>
              <a:rPr lang="en-US" sz="1200" kern="1200" dirty="0" smtClean="0">
                <a:solidFill>
                  <a:schemeClr val="tx1"/>
                </a:solidFill>
                <a:latin typeface="+mn-lt"/>
                <a:ea typeface="+mn-ea"/>
                <a:cs typeface="+mn-cs"/>
              </a:rPr>
              <a:t>Discuss the binder at weekly meetings.</a:t>
            </a:r>
          </a:p>
          <a:p>
            <a:pPr lvl="0">
              <a:buFont typeface="Arial" pitchFamily="34" charset="0"/>
              <a:buChar char="•"/>
            </a:pPr>
            <a:r>
              <a:rPr lang="en-US" sz="1200" kern="1200" dirty="0" smtClean="0">
                <a:solidFill>
                  <a:schemeClr val="tx1"/>
                </a:solidFill>
                <a:latin typeface="+mn-lt"/>
                <a:ea typeface="+mn-ea"/>
                <a:cs typeface="+mn-cs"/>
              </a:rPr>
              <a:t>Provide surveys.</a:t>
            </a:r>
          </a:p>
          <a:p>
            <a:pPr lvl="0">
              <a:buFont typeface="Arial" pitchFamily="34" charset="0"/>
              <a:buChar char="•"/>
            </a:pPr>
            <a:r>
              <a:rPr lang="en-US" sz="1200" kern="1200" dirty="0" smtClean="0">
                <a:solidFill>
                  <a:schemeClr val="tx1"/>
                </a:solidFill>
                <a:latin typeface="+mn-lt"/>
                <a:ea typeface="+mn-ea"/>
                <a:cs typeface="+mn-cs"/>
              </a:rPr>
              <a:t>Bring it up in one-on-ones.</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r>
              <a:rPr lang="en-US" sz="1200" kern="1200" dirty="0" smtClean="0">
                <a:solidFill>
                  <a:schemeClr val="tx1"/>
                </a:solidFill>
                <a:latin typeface="+mn-lt"/>
                <a:ea typeface="+mn-ea"/>
                <a:cs typeface="+mn-cs"/>
              </a:rPr>
              <a:t>Depending on the organization of the company, you may choose to allow employees to update the binder on their own.</a:t>
            </a: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Char char="•"/>
            </a:pPr>
            <a:endParaRPr lang="en-US" sz="1200" kern="1200" dirty="0" smtClean="0">
              <a:solidFill>
                <a:schemeClr val="tx1"/>
              </a:solidFill>
              <a:latin typeface="+mn-lt"/>
              <a:ea typeface="+mn-ea"/>
              <a:cs typeface="+mn-cs"/>
            </a:endParaRPr>
          </a:p>
          <a:p>
            <a:pPr>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136</a:t>
            </a:fld>
            <a:endParaRPr lang="en-US" dirty="0"/>
          </a:p>
        </p:txBody>
      </p:sp>
    </p:spTree>
    <p:extLst>
      <p:ext uri="{BB962C8B-B14F-4D97-AF65-F5344CB8AC3E}">
        <p14:creationId xmlns:p14="http://schemas.microsoft.com/office/powerpoint/2010/main" val="41648964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Brad completed the binder and reviewed it with his boss before displaying it in the break room. He expected to be inundated with questions and comments, but no one seemed to notice the new procedures manual. He brought it up in a meeting and discovered that most of his peers had no idea that the binder even existed. </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137</a:t>
            </a:fld>
            <a:endParaRPr lang="en-US" dirty="0"/>
          </a:p>
        </p:txBody>
      </p:sp>
    </p:spTree>
    <p:extLst>
      <p:ext uri="{BB962C8B-B14F-4D97-AF65-F5344CB8AC3E}">
        <p14:creationId xmlns:p14="http://schemas.microsoft.com/office/powerpoint/2010/main" val="9335422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guide must be executed with the same diligence that was used to create it. This requires training, consistency, and communication. Your guide must evolve with the company, so remember to consider new ideas while creating a culture of consistency.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148</a:t>
            </a:fld>
            <a:endParaRPr lang="en-US" dirty="0"/>
          </a:p>
        </p:txBody>
      </p:sp>
    </p:spTree>
    <p:extLst>
      <p:ext uri="{BB962C8B-B14F-4D97-AF65-F5344CB8AC3E}">
        <p14:creationId xmlns:p14="http://schemas.microsoft.com/office/powerpoint/2010/main" val="22005917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After the guide has been introduced, it is important that employees are trained in how to use it. Extensive training is not necessary. A one-hour meeting or seminar should be sufficient to explain the guide. There are a few steps that you can take for the meeting:</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Establish the outcomes that you expect.</a:t>
            </a:r>
          </a:p>
          <a:p>
            <a:pPr lvl="0">
              <a:buFont typeface="Arial" pitchFamily="34" charset="0"/>
              <a:buChar char="•"/>
            </a:pPr>
            <a:r>
              <a:rPr lang="en-US" sz="1200" kern="1200" dirty="0" smtClean="0">
                <a:solidFill>
                  <a:schemeClr val="tx1"/>
                </a:solidFill>
                <a:latin typeface="+mn-lt"/>
                <a:ea typeface="+mn-ea"/>
                <a:cs typeface="+mn-cs"/>
              </a:rPr>
              <a:t>Develop an agenda</a:t>
            </a:r>
          </a:p>
          <a:p>
            <a:pPr lvl="0">
              <a:buFont typeface="Arial" pitchFamily="34" charset="0"/>
              <a:buChar char="•"/>
            </a:pPr>
            <a:r>
              <a:rPr lang="en-US" sz="1200" kern="1200" dirty="0" smtClean="0">
                <a:solidFill>
                  <a:schemeClr val="tx1"/>
                </a:solidFill>
                <a:latin typeface="+mn-lt"/>
                <a:ea typeface="+mn-ea"/>
                <a:cs typeface="+mn-cs"/>
              </a:rPr>
              <a:t>Train the employees</a:t>
            </a:r>
          </a:p>
          <a:p>
            <a:pPr lvl="0"/>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agenda needs to include:</a:t>
            </a:r>
          </a:p>
          <a:p>
            <a:pPr>
              <a:buFont typeface="Arial" pitchFamily="34" charset="0"/>
              <a:buChar char="•"/>
            </a:pPr>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The topics addressed</a:t>
            </a:r>
          </a:p>
          <a:p>
            <a:pPr lvl="0">
              <a:buFont typeface="Arial" pitchFamily="34" charset="0"/>
              <a:buChar char="•"/>
            </a:pPr>
            <a:r>
              <a:rPr lang="en-US" sz="1200" kern="1200" dirty="0" smtClean="0">
                <a:solidFill>
                  <a:schemeClr val="tx1"/>
                </a:solidFill>
                <a:latin typeface="+mn-lt"/>
                <a:ea typeface="+mn-ea"/>
                <a:cs typeface="+mn-cs"/>
              </a:rPr>
              <a:t>Objective</a:t>
            </a:r>
          </a:p>
          <a:p>
            <a:pPr lvl="0">
              <a:buFont typeface="Arial" pitchFamily="34" charset="0"/>
              <a:buChar char="•"/>
            </a:pPr>
            <a:r>
              <a:rPr lang="en-US" sz="1200" kern="1200" dirty="0" smtClean="0">
                <a:solidFill>
                  <a:schemeClr val="tx1"/>
                </a:solidFill>
                <a:latin typeface="+mn-lt"/>
                <a:ea typeface="+mn-ea"/>
                <a:cs typeface="+mn-cs"/>
              </a:rPr>
              <a:t>Outline (with time limits to topic)</a:t>
            </a:r>
          </a:p>
          <a:p>
            <a:pPr lvl="0">
              <a:buFont typeface="Arial" pitchFamily="34" charset="0"/>
              <a:buNone/>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Adhere to the agenda once the meeting begins to ensure that the meeting stays on course.</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149</a:t>
            </a:fld>
            <a:endParaRPr lang="en-US" dirty="0"/>
          </a:p>
        </p:txBody>
      </p:sp>
    </p:spTree>
    <p:extLst>
      <p:ext uri="{BB962C8B-B14F-4D97-AF65-F5344CB8AC3E}">
        <p14:creationId xmlns:p14="http://schemas.microsoft.com/office/powerpoint/2010/main" val="3753265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Once procedures have been implemented, it is important that they are consistently followed. There are different tools such as checklists to ensure that the procedures are followed. The most important factor in creating consistency, however, is leading by example. If the leaders and people who created the policies and procedures do not abide by them, then there is little motivation for the other employees to do so. Be sure to address inconsistencies as they occur. Do not wait to address problems until meetings or reviews. </a:t>
            </a: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150</a:t>
            </a:fld>
            <a:endParaRPr lang="en-US" dirty="0"/>
          </a:p>
        </p:txBody>
      </p:sp>
    </p:spTree>
    <p:extLst>
      <p:ext uri="{BB962C8B-B14F-4D97-AF65-F5344CB8AC3E}">
        <p14:creationId xmlns:p14="http://schemas.microsoft.com/office/powerpoint/2010/main" val="37532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Both internal and external audits are important for identifying risks that organizations face. The internal audit addresses how effective and reliable administrative controls are. An internal audit also addresses record accuracy, legal compliance, and management action. Internal audits and external audits are similar, but the internal auditor is an employee of the company that he or she audits. The external auditor is not an employee, and he or she will create a report based on the finances, operations, and compliance of companies. Both internal and external auditors provide recommendations based on their assessments.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auditor, whether internal or external, is required to be independent and objective, qualified, provide adequate testing, provide adequate documentation and action, offer verification and review, and give a report that will be reviewed by relevant parties, such as the board of directors.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7</a:t>
            </a:fld>
            <a:endParaRPr lang="en-US" dirty="0"/>
          </a:p>
        </p:txBody>
      </p:sp>
    </p:spTree>
    <p:extLst>
      <p:ext uri="{BB962C8B-B14F-4D97-AF65-F5344CB8AC3E}">
        <p14:creationId xmlns:p14="http://schemas.microsoft.com/office/powerpoint/2010/main" val="1088178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Policies and procedures will inevitably change over time, which is why communication is so important. You cannot simply assume that employees periodically read the binder to keep up with changes. You must communicate the changes directly to them using formal and informal methods. Formal methods used to communicate change include: email, meetings, and conference calls. Informal methods of communication include: lunch, events, and casual conversations. Be sure to use multiple methods of communication to reach as many employees as possible.</a:t>
            </a:r>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151</a:t>
            </a:fld>
            <a:endParaRPr lang="en-US" dirty="0"/>
          </a:p>
        </p:txBody>
      </p:sp>
    </p:spTree>
    <p:extLst>
      <p:ext uri="{BB962C8B-B14F-4D97-AF65-F5344CB8AC3E}">
        <p14:creationId xmlns:p14="http://schemas.microsoft.com/office/powerpoint/2010/main" val="3753265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It is essential that you do not become so attached to the binder you create that you stop looking for ways to improve it. This is also true in every area of life. You need to be open to new ideas, and you must maintain a dialogue with other people to hear them. You should go beyond simply using traditional feedback methods to discover ideas. New ideas can be found anywhere; you may hear something in a casual conversation, read something in a book, or hear something on the radio. By always being open to improvements, you will be able to keep the binder relevant and effective. </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152</a:t>
            </a:fld>
            <a:endParaRPr lang="en-US" dirty="0"/>
          </a:p>
        </p:txBody>
      </p:sp>
    </p:spTree>
    <p:extLst>
      <p:ext uri="{BB962C8B-B14F-4D97-AF65-F5344CB8AC3E}">
        <p14:creationId xmlns:p14="http://schemas.microsoft.com/office/powerpoint/2010/main" val="3753265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Warren was instructed to implement the new policies and procedures outlined in the binder. Warren introduced the procedures to his employees and kept the binder in a visible location. The policies and procedures soon slipped his mind, and he fell back into old habits at work. Employees decided that the new policies and procedures were not important when they realized that Warren did not follow them himself. Soon, almost everyone chose to work without regard for the procedures outlined.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153</a:t>
            </a:fld>
            <a:endParaRPr lang="en-US" dirty="0"/>
          </a:p>
        </p:txBody>
      </p:sp>
    </p:spTree>
    <p:extLst>
      <p:ext uri="{BB962C8B-B14F-4D97-AF65-F5344CB8AC3E}">
        <p14:creationId xmlns:p14="http://schemas.microsoft.com/office/powerpoint/2010/main" val="1570585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Although this workshop is coming to a close, we hope that your journey to creating a functional administrative office is just beginning. Please take a moment to review and update your action plan. This will be a key tool to guide your progress in the days, weeks, months, and years to come. We wish you the best of luck on the rest of your travels! </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164</a:t>
            </a:fld>
            <a:endParaRPr lang="en-US" dirty="0"/>
          </a:p>
        </p:txBody>
      </p:sp>
    </p:spTree>
    <p:extLst>
      <p:ext uri="{BB962C8B-B14F-4D97-AF65-F5344CB8AC3E}">
        <p14:creationId xmlns:p14="http://schemas.microsoft.com/office/powerpoint/2010/main" val="14669695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There’s no shortage of remarkable ideas, what’s missing is the will to execute them.</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-Seth Godin</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It is not the strongest of the species that survive, nor the most intelligent, but the one most responsive to change.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-Charles Darwin</a:t>
            </a:r>
          </a:p>
          <a:p>
            <a:r>
              <a:rPr lang="en-US" sz="1200" i="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Just because something doesn't do what you planned it to do doesn't mean it's useless.</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-Thomas A. Edison</a:t>
            </a:r>
          </a:p>
          <a:p>
            <a:r>
              <a:rPr lang="en-US" sz="1200" kern="1200" dirty="0" smtClean="0">
                <a:solidFill>
                  <a:schemeClr val="tx1"/>
                </a:solidFill>
                <a:latin typeface="+mn-lt"/>
                <a:ea typeface="+mn-ea"/>
                <a:cs typeface="+mn-cs"/>
              </a:rPr>
              <a:t> </a:t>
            </a:r>
          </a:p>
          <a:p>
            <a:r>
              <a:rPr lang="en-US" sz="1200" i="1" kern="1200" dirty="0" smtClean="0">
                <a:solidFill>
                  <a:schemeClr val="tx1"/>
                </a:solidFill>
                <a:latin typeface="+mn-lt"/>
                <a:ea typeface="+mn-ea"/>
                <a:cs typeface="+mn-cs"/>
              </a:rPr>
              <a:t>Willingness to change is a strength, even if it means plunging part of the company into total confusion for a while.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-Jack Welch</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165</a:t>
            </a:fld>
            <a:endParaRPr lang="en-US" dirty="0"/>
          </a:p>
        </p:txBody>
      </p:sp>
    </p:spTree>
    <p:extLst>
      <p:ext uri="{BB962C8B-B14F-4D97-AF65-F5344CB8AC3E}">
        <p14:creationId xmlns:p14="http://schemas.microsoft.com/office/powerpoint/2010/main" val="403763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Recovery planning goes hand-in-hand with business continuity. Recovery planning or disaster recovery planning is the process that is put in place to recover data, software, hardware, and manpower that the company needs to start back up after a disaster. </a:t>
            </a:r>
          </a:p>
          <a:p>
            <a:endParaRPr lang="en-US"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Identify critical systems and prioritize them, and identify potential risks.</a:t>
            </a:r>
          </a:p>
          <a:p>
            <a:pPr lvl="0">
              <a:buFont typeface="Arial" pitchFamily="34" charset="0"/>
              <a:buChar char="•"/>
            </a:pPr>
            <a:r>
              <a:rPr lang="en-US" sz="1200" kern="1200" dirty="0" smtClean="0">
                <a:solidFill>
                  <a:schemeClr val="tx1"/>
                </a:solidFill>
                <a:latin typeface="+mn-lt"/>
                <a:ea typeface="+mn-ea"/>
                <a:cs typeface="+mn-cs"/>
              </a:rPr>
              <a:t>Determine strategies for data, technology, suppliers, people, and facilities. </a:t>
            </a:r>
          </a:p>
          <a:p>
            <a:pPr lvl="0">
              <a:buFont typeface="Arial" pitchFamily="34" charset="0"/>
              <a:buChar char="•"/>
            </a:pPr>
            <a:r>
              <a:rPr lang="en-US" sz="1200" kern="1200" dirty="0" smtClean="0">
                <a:solidFill>
                  <a:schemeClr val="tx1"/>
                </a:solidFill>
                <a:latin typeface="+mn-lt"/>
                <a:ea typeface="+mn-ea"/>
                <a:cs typeface="+mn-cs"/>
              </a:rPr>
              <a:t>Create a plan with step-by-step instructions based on the strategies discovered.</a:t>
            </a:r>
          </a:p>
          <a:p>
            <a:pPr lvl="0">
              <a:buFont typeface="Arial" pitchFamily="34" charset="0"/>
              <a:buChar char="•"/>
            </a:pPr>
            <a:r>
              <a:rPr lang="en-US" sz="1200" kern="1200" dirty="0" smtClean="0">
                <a:solidFill>
                  <a:schemeClr val="tx1"/>
                </a:solidFill>
                <a:latin typeface="+mn-lt"/>
                <a:ea typeface="+mn-ea"/>
                <a:cs typeface="+mn-cs"/>
              </a:rPr>
              <a:t>Test the recovery plan and make adjustments as necessary. </a:t>
            </a:r>
          </a:p>
          <a:p>
            <a:pPr>
              <a:buFont typeface="Arial" pitchFamily="34" charset="0"/>
              <a:buNone/>
            </a:pPr>
            <a:endParaRPr lang="en-US" sz="1200" kern="1200" dirty="0" smtClean="0">
              <a:solidFill>
                <a:schemeClr val="tx1"/>
              </a:solidFill>
              <a:latin typeface="+mn-lt"/>
              <a:ea typeface="+mn-ea"/>
              <a:cs typeface="+mn-cs"/>
            </a:endParaRPr>
          </a:p>
          <a:p>
            <a:pPr>
              <a:buFont typeface="Arial" pitchFamily="34" charset="0"/>
              <a:buNone/>
            </a:pPr>
            <a:endParaRPr lang="en-US" sz="1200" kern="1200" dirty="0" smtClean="0">
              <a:solidFill>
                <a:schemeClr val="tx1"/>
              </a:solidFill>
              <a:latin typeface="+mn-lt"/>
              <a:ea typeface="+mn-ea"/>
              <a:cs typeface="+mn-cs"/>
            </a:endParaRPr>
          </a:p>
          <a:p>
            <a:pPr lvl="0">
              <a:buFont typeface="Arial" pitchFamily="34" charset="0"/>
              <a:buChar cha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8</a:t>
            </a:fld>
            <a:endParaRPr lang="en-US" dirty="0"/>
          </a:p>
        </p:txBody>
      </p:sp>
    </p:spTree>
    <p:extLst>
      <p:ext uri="{BB962C8B-B14F-4D97-AF65-F5344CB8AC3E}">
        <p14:creationId xmlns:p14="http://schemas.microsoft.com/office/powerpoint/2010/main" val="10881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Sharon worked at the same company for 26 years. She was coming close to retirement and asked her supervisor if her help was needed training her replacement. She was surprised to learn that no one was in the running for her position, and she retired in a month. Her supervisor explained that they were having trouble finding someone qualified to replace her.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9</a:t>
            </a:fld>
            <a:endParaRPr lang="en-US" dirty="0"/>
          </a:p>
        </p:txBody>
      </p:sp>
    </p:spTree>
    <p:extLst>
      <p:ext uri="{BB962C8B-B14F-4D97-AF65-F5344CB8AC3E}">
        <p14:creationId xmlns:p14="http://schemas.microsoft.com/office/powerpoint/2010/main" val="1295177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Any activity requires the use of the correct tools, and the administrative office is no exception. Administrative binders and other materials are necessary tools that ensure tasks are completed correctly. By gathering the necessary information and finding these tools, you will eliminate confusion and ensure that your procedures are done correctly.</a:t>
            </a:r>
          </a:p>
          <a:p>
            <a:endParaRPr lang="en-US" dirty="0"/>
          </a:p>
        </p:txBody>
      </p:sp>
      <p:sp>
        <p:nvSpPr>
          <p:cNvPr id="4" name="Slide Number Placeholder 3"/>
          <p:cNvSpPr>
            <a:spLocks noGrp="1"/>
          </p:cNvSpPr>
          <p:nvPr>
            <p:ph type="sldNum" sz="quarter" idx="10"/>
          </p:nvPr>
        </p:nvSpPr>
        <p:spPr/>
        <p:txBody>
          <a:bodyPr/>
          <a:lstStyle/>
          <a:p>
            <a:pPr>
              <a:defRPr/>
            </a:pPr>
            <a:fld id="{ADD04847-B840-4D37-BBCA-64349D2C2A63}" type="slidenum">
              <a:rPr lang="en-US" smtClean="0"/>
              <a:pPr>
                <a:defRPr/>
              </a:pPr>
              <a:t>20</a:t>
            </a:fld>
            <a:endParaRPr lang="en-US" dirty="0"/>
          </a:p>
        </p:txBody>
      </p:sp>
    </p:spTree>
    <p:extLst>
      <p:ext uri="{BB962C8B-B14F-4D97-AF65-F5344CB8AC3E}">
        <p14:creationId xmlns:p14="http://schemas.microsoft.com/office/powerpoint/2010/main" val="1169901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bg1"/>
            </a:gs>
            <a:gs pos="100000">
              <a:schemeClr val="bg1">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3FC645F-1C8A-4DDD-BAA5-045CF2BBE826}" type="datetimeFigureOut">
              <a:rPr lang="en-US" smtClean="0"/>
              <a:pPr/>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BC16A3-78CB-430A-A783-6D098DD252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flip="none" rotWithShape="1">
          <a:gsLst>
            <a:gs pos="75000">
              <a:schemeClr val="bg1"/>
            </a:gs>
            <a:gs pos="100000">
              <a:schemeClr val="bg1">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3FC645F-1C8A-4DDD-BAA5-045CF2BBE826}" type="datetimeFigureOut">
              <a:rPr lang="en-US" smtClean="0"/>
              <a:pPr/>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BC16A3-78CB-430A-A783-6D098DD252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odule Intro Slide">
    <p:bg>
      <p:bgPr>
        <a:gradFill flip="none" rotWithShape="1">
          <a:gsLst>
            <a:gs pos="75000">
              <a:schemeClr val="bg1"/>
            </a:gs>
            <a:gs pos="100000">
              <a:schemeClr val="bg1">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Rectangle 4"/>
          <p:cNvSpPr/>
          <p:nvPr userDrawn="1"/>
        </p:nvSpPr>
        <p:spPr>
          <a:xfrm>
            <a:off x="7391400" y="0"/>
            <a:ext cx="1752600" cy="6858000"/>
          </a:xfrm>
          <a:prstGeom prst="rect">
            <a:avLst/>
          </a:prstGeom>
          <a:gradFill>
            <a:gsLst>
              <a:gs pos="33000">
                <a:schemeClr val="bg1"/>
              </a:gs>
              <a:gs pos="76000">
                <a:schemeClr val="bg1">
                  <a:lumMod val="50000"/>
                  <a:alpha val="9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2" name="Title 1"/>
          <p:cNvSpPr>
            <a:spLocks noGrp="1"/>
          </p:cNvSpPr>
          <p:nvPr>
            <p:ph type="title"/>
          </p:nvPr>
        </p:nvSpPr>
        <p:spPr>
          <a:xfrm>
            <a:off x="457200" y="274638"/>
            <a:ext cx="6400800" cy="1143000"/>
          </a:xfrm>
        </p:spPr>
        <p:txBody>
          <a:bodyPr/>
          <a:lstStyle>
            <a:lvl1pPr>
              <a:defRPr b="1" baseline="0">
                <a:solidFill>
                  <a:schemeClr val="tx1"/>
                </a:solidFill>
                <a:latin typeface="Cambria" panose="02040503050406030204"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1600200"/>
            <a:ext cx="6400800" cy="4525963"/>
          </a:xfrm>
        </p:spPr>
        <p:txBody>
          <a:bodyPr/>
          <a:lstStyle>
            <a:lvl1pPr marL="0" indent="0">
              <a:buNone/>
              <a:defRPr baseline="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p:txBody>
      </p:sp>
      <p:sp>
        <p:nvSpPr>
          <p:cNvPr id="13" name="Text Placeholder 12"/>
          <p:cNvSpPr>
            <a:spLocks noGrp="1"/>
          </p:cNvSpPr>
          <p:nvPr>
            <p:ph type="body" sz="quarter" idx="10"/>
          </p:nvPr>
        </p:nvSpPr>
        <p:spPr>
          <a:xfrm>
            <a:off x="7391400" y="381000"/>
            <a:ext cx="1752600" cy="4419600"/>
          </a:xfrm>
          <a:noFill/>
          <a:ln>
            <a:noFill/>
          </a:ln>
        </p:spPr>
        <p:txBody>
          <a:bodyPr/>
          <a:lstStyle>
            <a:lvl1pPr marL="0" indent="0" algn="l" rtl="0" eaLnBrk="1" fontAlgn="auto" hangingPunct="1">
              <a:lnSpc>
                <a:spcPct val="115000"/>
              </a:lnSpc>
              <a:spcBef>
                <a:spcPct val="0"/>
              </a:spcBef>
              <a:spcAft>
                <a:spcPts val="0"/>
              </a:spcAft>
              <a:buFont typeface="Arial" charset="0"/>
              <a:buNone/>
              <a:defRPr lang="en-US" sz="1800" i="0" kern="1200" dirty="0" smtClean="0">
                <a:solidFill>
                  <a:schemeClr val="tx1"/>
                </a:solidFill>
                <a:effectLst/>
                <a:latin typeface="+mn-lt"/>
                <a:ea typeface="+mn-ea"/>
                <a:cs typeface="Times New Roman" pitchFamily="18" charset="0"/>
              </a:defRPr>
            </a:lvl1pPr>
          </a:lstStyle>
          <a:p>
            <a:pPr lvl="0"/>
            <a:r>
              <a:rPr lang="en-US" dirty="0" smtClean="0"/>
              <a:t>Click to edit Master text styles</a:t>
            </a:r>
          </a:p>
        </p:txBody>
      </p:sp>
      <p:pic>
        <p:nvPicPr>
          <p:cNvPr id="6" name="Picture 5" descr="C:\Users\Darren\Desktop\New Photos\s01076.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3590" y="4764947"/>
            <a:ext cx="2010410" cy="2124429"/>
          </a:xfrm>
          <a:prstGeom prst="rect">
            <a:avLst/>
          </a:prstGeom>
          <a:noFill/>
          <a:ln>
            <a:noFill/>
          </a:ln>
        </p:spPr>
      </p:pic>
    </p:spTree>
    <p:extLst>
      <p:ext uri="{BB962C8B-B14F-4D97-AF65-F5344CB8AC3E}">
        <p14:creationId xmlns:p14="http://schemas.microsoft.com/office/powerpoint/2010/main" val="20958955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5000">
              <a:schemeClr val="bg1"/>
            </a:gs>
            <a:gs pos="100000">
              <a:schemeClr val="bg1">
                <a:lumMod val="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C645F-1C8A-4DDD-BAA5-045CF2BBE826}" type="datetimeFigureOut">
              <a:rPr lang="en-US" smtClean="0"/>
              <a:pPr/>
              <a:t>3/26/2018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C16A3-78CB-430A-A783-6D098DD252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4" r:id="rId2"/>
    <p:sldLayoutId id="2147483660" r:id="rId3"/>
  </p:sldLayoutIdLst>
  <p:txStyles>
    <p:titleStyle>
      <a:lvl1pPr algn="ctr" defTabSz="914400" rtl="0" eaLnBrk="1" latinLnBrk="0" hangingPunct="1">
        <a:spcBef>
          <a:spcPct val="0"/>
        </a:spcBef>
        <a:buNone/>
        <a:defRPr sz="4400" kern="1200">
          <a:solidFill>
            <a:schemeClr val="tx1"/>
          </a:solidFill>
          <a:latin typeface="Cambria" panose="02040503050406030204"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914400" y="1628800"/>
            <a:ext cx="7891239"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4800" b="1" dirty="0" smtClean="0"/>
              <a:t>Administrative Office   Procedures</a:t>
            </a:r>
            <a:endParaRPr lang="en-US" sz="4800" dirty="0" smtClean="0"/>
          </a:p>
          <a:p>
            <a:pPr algn="r"/>
            <a:r>
              <a:rPr lang="en-US" sz="1500" b="1" dirty="0" smtClean="0"/>
              <a:t> Corporate Training Materials</a:t>
            </a:r>
            <a:endParaRPr lang="en-US" sz="1500" dirty="0" smtClean="0"/>
          </a:p>
          <a:p>
            <a:pPr algn="r" eaLnBrk="1" hangingPunct="1"/>
            <a:endParaRPr lang="en-US" sz="2000" b="1" dirty="0">
              <a:latin typeface="Calibri" pitchFamily="34" charset="0"/>
            </a:endParaRPr>
          </a:p>
        </p:txBody>
      </p:sp>
      <p:pic>
        <p:nvPicPr>
          <p:cNvPr id="6" name="Picture 5" descr="C:\Users\Darren\Desktop\New Photos\s0107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33590" y="4764947"/>
            <a:ext cx="2010410" cy="2124429"/>
          </a:xfrm>
          <a:prstGeom prst="rect">
            <a:avLst/>
          </a:prstGeom>
          <a:noFill/>
          <a:ln>
            <a:noFill/>
          </a:ln>
        </p:spPr>
      </p:pic>
    </p:spTree>
    <p:extLst>
      <p:ext uri="{BB962C8B-B14F-4D97-AF65-F5344CB8AC3E}">
        <p14:creationId xmlns:p14="http://schemas.microsoft.com/office/powerpoint/2010/main" val="17673415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latin typeface="+mn-lt"/>
              </a:rPr>
              <a:t>Module </a:t>
            </a:r>
            <a:r>
              <a:rPr lang="en-US" b="1" dirty="0" smtClean="0">
                <a:latin typeface="+mn-lt"/>
              </a:rPr>
              <a:t>Two: </a:t>
            </a:r>
            <a:r>
              <a:rPr lang="en-US" b="1" dirty="0">
                <a:latin typeface="+mn-lt"/>
              </a:rPr>
              <a:t>Review Questions</a:t>
            </a:r>
            <a:endParaRPr lang="en-US" b="1"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85000" lnSpcReduction="20000"/>
          </a:bodyPr>
          <a:lstStyle/>
          <a:p>
            <a:pPr marL="514350" lvl="0" indent="-514350">
              <a:buFont typeface="+mj-lt"/>
              <a:buAutoNum type="arabicPeriod"/>
            </a:pPr>
            <a:r>
              <a:rPr lang="en-US" dirty="0"/>
              <a:t>Business continuity is also called _______.</a:t>
            </a:r>
          </a:p>
          <a:p>
            <a:pPr marL="514350" lvl="0" indent="-514350">
              <a:buFont typeface="+mj-lt"/>
              <a:buAutoNum type="alphaLcParenR"/>
            </a:pPr>
            <a:r>
              <a:rPr lang="en-US" dirty="0"/>
              <a:t>Business strength</a:t>
            </a:r>
          </a:p>
          <a:p>
            <a:pPr marL="514350" lvl="0" indent="-514350">
              <a:buFont typeface="+mj-lt"/>
              <a:buAutoNum type="alphaLcParenR"/>
            </a:pPr>
            <a:r>
              <a:rPr lang="en-US" dirty="0"/>
              <a:t>Business continuance</a:t>
            </a:r>
          </a:p>
          <a:p>
            <a:pPr marL="514350" lvl="0" indent="-514350">
              <a:buFont typeface="+mj-lt"/>
              <a:buAutoNum type="alphaLcParenR"/>
            </a:pPr>
            <a:r>
              <a:rPr lang="en-US" dirty="0"/>
              <a:t>Business conformity</a:t>
            </a:r>
          </a:p>
          <a:p>
            <a:pPr marL="514350" lvl="0" indent="-514350">
              <a:buFont typeface="+mj-lt"/>
              <a:buAutoNum type="alphaLcParenR"/>
            </a:pPr>
            <a:r>
              <a:rPr lang="en-US" dirty="0"/>
              <a:t>Business combination</a:t>
            </a:r>
          </a:p>
          <a:p>
            <a:pPr marL="347663" marR="0" indent="-4763">
              <a:lnSpc>
                <a:spcPct val="115000"/>
              </a:lnSpc>
              <a:spcBef>
                <a:spcPts val="0"/>
              </a:spcBef>
              <a:spcAft>
                <a:spcPts val="1000"/>
              </a:spcAft>
            </a:pPr>
            <a:endParaRPr lang="en-US" dirty="0" smtClean="0">
              <a:ea typeface="Times New Roman"/>
              <a:cs typeface="Times New Roman"/>
            </a:endParaRPr>
          </a:p>
          <a:p>
            <a:pPr marL="514350" lvl="0" indent="-514350">
              <a:buFont typeface="+mj-lt"/>
              <a:buAutoNum type="arabicPeriod" startAt="2"/>
            </a:pPr>
            <a:r>
              <a:rPr lang="en-US" dirty="0"/>
              <a:t>What is not an example of a risk?</a:t>
            </a:r>
          </a:p>
          <a:p>
            <a:pPr marL="514350" lvl="0" indent="-514350">
              <a:buFont typeface="+mj-lt"/>
              <a:buAutoNum type="alphaLcParenR"/>
            </a:pPr>
            <a:r>
              <a:rPr lang="en-US" dirty="0"/>
              <a:t>Weather</a:t>
            </a:r>
          </a:p>
          <a:p>
            <a:pPr marL="514350" lvl="0" indent="-514350">
              <a:buFont typeface="+mj-lt"/>
              <a:buAutoNum type="alphaLcParenR"/>
            </a:pPr>
            <a:r>
              <a:rPr lang="en-US" dirty="0"/>
              <a:t>IT</a:t>
            </a:r>
          </a:p>
          <a:p>
            <a:pPr marL="514350" lvl="0" indent="-514350">
              <a:buFont typeface="+mj-lt"/>
              <a:buAutoNum type="alphaLcParenR"/>
            </a:pPr>
            <a:r>
              <a:rPr lang="en-US" dirty="0"/>
              <a:t>Sabotage</a:t>
            </a:r>
          </a:p>
          <a:p>
            <a:pPr marL="514350" lvl="0" indent="-514350">
              <a:buFont typeface="+mj-lt"/>
              <a:buAutoNum type="alphaLcParenR"/>
            </a:pPr>
            <a:r>
              <a:rPr lang="en-US" dirty="0"/>
              <a:t>Functions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b="1" dirty="0">
                <a:solidFill>
                  <a:srgbClr val="C00000"/>
                </a:solidFill>
                <a:latin typeface="+mn-lt"/>
              </a:rPr>
              <a:t>Module Eight: </a:t>
            </a:r>
            <a:r>
              <a:rPr lang="en-US" b="1" dirty="0" smtClean="0">
                <a:solidFill>
                  <a:srgbClr val="C00000"/>
                </a:solidFill>
                <a:latin typeface="+mn-lt"/>
              </a:rPr>
              <a:t/>
            </a:r>
            <a:br>
              <a:rPr lang="en-US" b="1" dirty="0" smtClean="0">
                <a:solidFill>
                  <a:srgbClr val="C00000"/>
                </a:solidFill>
                <a:latin typeface="+mn-lt"/>
              </a:rPr>
            </a:br>
            <a:r>
              <a:rPr lang="en-US" b="1" dirty="0" smtClean="0">
                <a:solidFill>
                  <a:srgbClr val="C00000"/>
                </a:solidFill>
                <a:latin typeface="+mn-lt"/>
              </a:rPr>
              <a:t>Organizing Your Binder</a:t>
            </a:r>
          </a:p>
        </p:txBody>
      </p:sp>
      <p:sp>
        <p:nvSpPr>
          <p:cNvPr id="39939" name="Content Placeholder 2"/>
          <p:cNvSpPr>
            <a:spLocks noGrp="1"/>
          </p:cNvSpPr>
          <p:nvPr>
            <p:ph idx="1"/>
          </p:nvPr>
        </p:nvSpPr>
        <p:spPr>
          <a:xfrm>
            <a:off x="457200" y="2057400"/>
            <a:ext cx="8229600" cy="4068763"/>
          </a:xfrm>
        </p:spPr>
        <p:txBody>
          <a:bodyPr>
            <a:normAutofit/>
          </a:bodyPr>
          <a:lstStyle/>
          <a:p>
            <a:pPr algn="just">
              <a:buNone/>
            </a:pPr>
            <a:r>
              <a:rPr lang="en-US" dirty="0" smtClean="0"/>
              <a:t>Once the policies and procedures are completed, it is time to place them in the binder. Organization of a binder is similar to any other document. You must provide a table of contents that lists each section and a list of procedures that each section covers. </a:t>
            </a:r>
            <a:endParaRPr lang="en-US" dirty="0"/>
          </a:p>
        </p:txBody>
      </p:sp>
      <p:sp>
        <p:nvSpPr>
          <p:cNvPr id="39940" name="Text Placeholder 3"/>
          <p:cNvSpPr>
            <a:spLocks noGrp="1"/>
          </p:cNvSpPr>
          <p:nvPr>
            <p:ph type="body" sz="quarter" idx="4294967295"/>
          </p:nvPr>
        </p:nvSpPr>
        <p:spPr>
          <a:xfrm>
            <a:off x="0" y="6019800"/>
            <a:ext cx="8610600" cy="864198"/>
          </a:xfrm>
          <a:ln>
            <a:miter lim="800000"/>
            <a:headEnd/>
            <a:tailEnd/>
          </a:ln>
        </p:spPr>
        <p:txBody>
          <a:bodyPr>
            <a:normAutofit/>
          </a:bodyPr>
          <a:lstStyle/>
          <a:p>
            <a:pPr marL="0" indent="0" algn="r">
              <a:buNone/>
            </a:pPr>
            <a:r>
              <a:rPr lang="en-US" sz="1500" i="1" dirty="0" smtClean="0">
                <a:latin typeface="Cambria" pitchFamily="18" charset="0"/>
              </a:rPr>
              <a:t>The </a:t>
            </a:r>
            <a:r>
              <a:rPr lang="en-US" sz="1500" i="1" dirty="0">
                <a:latin typeface="Cambria" pitchFamily="18" charset="0"/>
              </a:rPr>
              <a:t>secret of all victory lies in the organization of the </a:t>
            </a:r>
            <a:r>
              <a:rPr lang="en-US" sz="1500" i="1" dirty="0" smtClean="0">
                <a:latin typeface="Cambria" pitchFamily="18" charset="0"/>
              </a:rPr>
              <a:t>non-obvious.  </a:t>
            </a:r>
            <a:r>
              <a:rPr lang="en-US" sz="1500" b="1" i="1" dirty="0" smtClean="0">
                <a:latin typeface="Cambria" pitchFamily="18" charset="0"/>
              </a:rPr>
              <a:t>Marcus </a:t>
            </a:r>
            <a:r>
              <a:rPr lang="en-US" sz="1500" b="1" i="1" dirty="0">
                <a:latin typeface="Cambria" pitchFamily="18" charset="0"/>
              </a:rPr>
              <a:t>Aurelius</a:t>
            </a:r>
            <a:endParaRPr lang="en-US" sz="1500" dirty="0">
              <a:latin typeface="Cambria" pitchFamily="18" charset="0"/>
            </a:endParaRPr>
          </a:p>
          <a:p>
            <a:endParaRPr lang="en-US" dirty="0"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lvl="0"/>
            <a:r>
              <a:rPr lang="en-US" b="1" dirty="0" smtClean="0">
                <a:latin typeface="+mn-lt"/>
              </a:rPr>
              <a:t>Create a Table of Contents</a:t>
            </a:r>
            <a:endParaRPr lang="en-US" b="1" dirty="0">
              <a:latin typeface="+mn-lt"/>
            </a:endParaRP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dirty="0"/>
              <a:t>Gather procedures</a:t>
            </a:r>
          </a:p>
          <a:p>
            <a:pPr marL="457200" indent="-457200">
              <a:buFont typeface="Arial" panose="020B0604020202020204" pitchFamily="34" charset="0"/>
              <a:buChar char="•"/>
            </a:pPr>
            <a:r>
              <a:rPr lang="en-CA" dirty="0" smtClean="0"/>
              <a:t>Organize </a:t>
            </a:r>
            <a:r>
              <a:rPr lang="en-CA" dirty="0"/>
              <a:t>into broad sections</a:t>
            </a:r>
          </a:p>
          <a:p>
            <a:pPr marL="457200" indent="-457200">
              <a:buFont typeface="Arial" panose="020B0604020202020204" pitchFamily="34" charset="0"/>
              <a:buChar char="•"/>
            </a:pPr>
            <a:r>
              <a:rPr lang="en-CA" dirty="0"/>
              <a:t>Use numbered tabs rather than named tabs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350" y="4164666"/>
            <a:ext cx="3981450" cy="2693334"/>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lvl="0"/>
            <a:r>
              <a:rPr lang="en-US" b="1" dirty="0" smtClean="0">
                <a:latin typeface="+mn-lt"/>
              </a:rPr>
              <a:t>List Each Section </a:t>
            </a:r>
            <a:endParaRPr lang="en-US" b="1" dirty="0">
              <a:latin typeface="+mn-lt"/>
            </a:endParaRPr>
          </a:p>
        </p:txBody>
      </p:sp>
      <p:sp>
        <p:nvSpPr>
          <p:cNvPr id="3" name="Content Placeholder 2"/>
          <p:cNvSpPr>
            <a:spLocks noGrp="1"/>
          </p:cNvSpPr>
          <p:nvPr>
            <p:ph idx="1"/>
          </p:nvPr>
        </p:nvSpPr>
        <p:spPr>
          <a:xfrm>
            <a:off x="457200" y="1981200"/>
            <a:ext cx="8229600" cy="4144963"/>
          </a:xfrm>
        </p:spPr>
        <p:txBody>
          <a:bodyPr/>
          <a:lstStyle/>
          <a:p>
            <a:r>
              <a:rPr lang="en-US" dirty="0"/>
              <a:t>The focus of the company will determine what sections you need in your </a:t>
            </a:r>
            <a:r>
              <a:rPr lang="en-US" dirty="0" smtClean="0"/>
              <a:t>binder</a:t>
            </a:r>
            <a:r>
              <a:rPr lang="en-US" dirty="0"/>
              <a:t>.</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575" y="3962400"/>
            <a:ext cx="3171825" cy="2276475"/>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lvl="0"/>
            <a:r>
              <a:rPr lang="en-US" b="1" dirty="0" smtClean="0">
                <a:latin typeface="+mn-lt"/>
              </a:rPr>
              <a:t>List Procedures in that Section</a:t>
            </a:r>
            <a:endParaRPr lang="en-US"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850689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fontScale="90000"/>
          </a:bodyPr>
          <a:lstStyle/>
          <a:p>
            <a:pPr lvl="0"/>
            <a:r>
              <a:rPr lang="en-US" b="1" dirty="0" smtClean="0">
                <a:latin typeface="+mn-lt"/>
              </a:rPr>
              <a:t>Keep Binder Updated </a:t>
            </a:r>
            <a:br>
              <a:rPr lang="en-US" b="1" dirty="0" smtClean="0">
                <a:latin typeface="+mn-lt"/>
              </a:rPr>
            </a:br>
            <a:r>
              <a:rPr lang="en-US" b="1" dirty="0" smtClean="0">
                <a:latin typeface="+mn-lt"/>
              </a:rPr>
              <a:t>with any New Changes</a:t>
            </a:r>
            <a:endParaRPr lang="en-US"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037123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a:latin typeface="+mn-lt"/>
              </a:rPr>
              <a:t>Case Study</a:t>
            </a:r>
            <a:endParaRPr lang="en-US" b="1" dirty="0" smtClean="0">
              <a:latin typeface="+mn-lt"/>
            </a:endParaRPr>
          </a:p>
        </p:txBody>
      </p:sp>
      <p:sp>
        <p:nvSpPr>
          <p:cNvPr id="2" name="Content Placeholder 1"/>
          <p:cNvSpPr>
            <a:spLocks noGrp="1"/>
          </p:cNvSpPr>
          <p:nvPr>
            <p:ph idx="1"/>
          </p:nvPr>
        </p:nvSpPr>
        <p:spPr/>
        <p:txBody>
          <a:bodyPr/>
          <a:lstStyle/>
          <a:p>
            <a:r>
              <a:rPr lang="en-CA" dirty="0"/>
              <a:t>Tim created and organized the binder for his team, and he encouraged everyone to use it.</a:t>
            </a:r>
          </a:p>
          <a:p>
            <a:endParaRPr lang="en-CA"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3098800"/>
            <a:ext cx="2743202" cy="3657601"/>
          </a:xfrm>
          <a:prstGeom prst="rect">
            <a:avLst/>
          </a:prstGeom>
        </p:spPr>
      </p:pic>
    </p:spTree>
    <p:extLst>
      <p:ext uri="{BB962C8B-B14F-4D97-AF65-F5344CB8AC3E}">
        <p14:creationId xmlns:p14="http://schemas.microsoft.com/office/powerpoint/2010/main" val="287068208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b="1"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a:bodyPr>
          <a:lstStyle/>
          <a:p>
            <a:pPr lvl="0">
              <a:lnSpc>
                <a:spcPct val="115000"/>
              </a:lnSpc>
              <a:spcBef>
                <a:spcPts val="0"/>
              </a:spcBef>
              <a:spcAft>
                <a:spcPts val="1000"/>
              </a:spcAft>
              <a:buFont typeface="+mj-lt"/>
              <a:buAutoNum type="arabicPeriod"/>
            </a:pPr>
            <a:r>
              <a:rPr lang="en-US" sz="2000" dirty="0">
                <a:solidFill>
                  <a:srgbClr val="000000"/>
                </a:solidFill>
                <a:ea typeface="Times New Roman"/>
                <a:cs typeface="Times New Roman"/>
              </a:rPr>
              <a:t>The table of contents is based on which of the following?</a:t>
            </a:r>
          </a:p>
          <a:p>
            <a:pPr lvl="0">
              <a:lnSpc>
                <a:spcPct val="115000"/>
              </a:lnSpc>
              <a:spcBef>
                <a:spcPts val="0"/>
              </a:spcBef>
              <a:buFont typeface="+mj-lt"/>
              <a:buAutoNum type="alphaLcParenR"/>
            </a:pPr>
            <a:r>
              <a:rPr lang="en-US" sz="2000" dirty="0">
                <a:solidFill>
                  <a:srgbClr val="000000"/>
                </a:solidFill>
                <a:ea typeface="Times New Roman"/>
                <a:cs typeface="Times New Roman"/>
              </a:rPr>
              <a:t>Procedures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Steps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Organization</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Sections</a:t>
            </a:r>
            <a:endParaRPr lang="en-US" sz="2000" dirty="0">
              <a:ea typeface="Times New Roman"/>
              <a:cs typeface="Times New Roman"/>
            </a:endParaRPr>
          </a:p>
          <a:p>
            <a:pPr lvl="0">
              <a:lnSpc>
                <a:spcPct val="115000"/>
              </a:lnSpc>
              <a:spcBef>
                <a:spcPts val="0"/>
              </a:spcBef>
              <a:spcAft>
                <a:spcPts val="1000"/>
              </a:spcAft>
            </a:pPr>
            <a:r>
              <a:rPr lang="en-US" sz="2000" dirty="0" smtClean="0">
                <a:solidFill>
                  <a:srgbClr val="000000"/>
                </a:solidFill>
                <a:ea typeface="Times New Roman"/>
                <a:cs typeface="Times New Roman"/>
              </a:rPr>
              <a:t>2. What </a:t>
            </a:r>
            <a:r>
              <a:rPr lang="en-US" sz="2000" dirty="0">
                <a:solidFill>
                  <a:srgbClr val="000000"/>
                </a:solidFill>
                <a:ea typeface="Times New Roman"/>
                <a:cs typeface="Times New Roman"/>
              </a:rPr>
              <a:t>is useful when corresponding tabs with the table of contents?</a:t>
            </a:r>
          </a:p>
          <a:p>
            <a:pPr lvl="0">
              <a:lnSpc>
                <a:spcPct val="115000"/>
              </a:lnSpc>
              <a:spcBef>
                <a:spcPts val="0"/>
              </a:spcBef>
              <a:buFont typeface="+mj-lt"/>
              <a:buAutoNum type="alphaLcParenR"/>
            </a:pPr>
            <a:r>
              <a:rPr lang="en-US" sz="2000" dirty="0">
                <a:solidFill>
                  <a:srgbClr val="000000"/>
                </a:solidFill>
                <a:ea typeface="Times New Roman"/>
                <a:cs typeface="Times New Roman"/>
              </a:rPr>
              <a:t>Titles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Numbers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Names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None of the above</a:t>
            </a:r>
            <a:endParaRPr lang="en-US" sz="2000" dirty="0">
              <a:ea typeface="Times New Roman"/>
              <a:cs typeface="Times New Roman"/>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b="1"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a:bodyPr>
          <a:lstStyle/>
          <a:p>
            <a:pPr marL="514350" lvl="0" indent="-514350">
              <a:lnSpc>
                <a:spcPct val="115000"/>
              </a:lnSpc>
              <a:spcBef>
                <a:spcPts val="0"/>
              </a:spcBef>
              <a:spcAft>
                <a:spcPts val="1000"/>
              </a:spcAft>
              <a:buFont typeface="+mj-lt"/>
              <a:buAutoNum type="arabicPeriod" startAt="3"/>
            </a:pPr>
            <a:r>
              <a:rPr lang="en-US" sz="2000" dirty="0">
                <a:solidFill>
                  <a:srgbClr val="000000"/>
                </a:solidFill>
                <a:ea typeface="Times New Roman"/>
                <a:cs typeface="Times New Roman"/>
              </a:rPr>
              <a:t>What needs to be listed before the binder can be organized?</a:t>
            </a:r>
          </a:p>
          <a:p>
            <a:pPr lvl="0">
              <a:lnSpc>
                <a:spcPct val="115000"/>
              </a:lnSpc>
              <a:spcBef>
                <a:spcPts val="0"/>
              </a:spcBef>
              <a:buFont typeface="+mj-lt"/>
              <a:buAutoNum type="alphaLcParenR"/>
            </a:pPr>
            <a:r>
              <a:rPr lang="en-US" sz="2000" dirty="0">
                <a:solidFill>
                  <a:srgbClr val="000000"/>
                </a:solidFill>
                <a:ea typeface="Times New Roman"/>
                <a:cs typeface="Times New Roman"/>
              </a:rPr>
              <a:t>Updates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Procedures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Sections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None of the above</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4"/>
            </a:pPr>
            <a:r>
              <a:rPr lang="en-US" sz="2000" dirty="0">
                <a:solidFill>
                  <a:srgbClr val="000000"/>
                </a:solidFill>
                <a:ea typeface="Times New Roman"/>
                <a:cs typeface="Times New Roman"/>
              </a:rPr>
              <a:t>What is Not included in typical sections? </a:t>
            </a:r>
          </a:p>
          <a:p>
            <a:pPr lvl="0">
              <a:lnSpc>
                <a:spcPct val="115000"/>
              </a:lnSpc>
              <a:spcBef>
                <a:spcPts val="0"/>
              </a:spcBef>
              <a:buFont typeface="+mj-lt"/>
              <a:buAutoNum type="alphaLcParenR"/>
            </a:pPr>
            <a:r>
              <a:rPr lang="en-US" sz="2000" dirty="0">
                <a:solidFill>
                  <a:srgbClr val="000000"/>
                </a:solidFill>
                <a:ea typeface="Times New Roman"/>
                <a:cs typeface="Times New Roman"/>
              </a:rPr>
              <a:t>Profit and loss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Accounting</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HR</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IT</a:t>
            </a:r>
            <a:endParaRPr lang="en-US" sz="2000" dirty="0">
              <a:ea typeface="Times New Roman"/>
              <a:cs typeface="Times New Roman"/>
            </a:endParaRPr>
          </a:p>
        </p:txBody>
      </p:sp>
    </p:spTree>
    <p:extLst>
      <p:ext uri="{BB962C8B-B14F-4D97-AF65-F5344CB8AC3E}">
        <p14:creationId xmlns:p14="http://schemas.microsoft.com/office/powerpoint/2010/main" val="29377131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b="1"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a:bodyPr>
          <a:lstStyle/>
          <a:p>
            <a:pPr marL="514350" lvl="0" indent="-514350">
              <a:lnSpc>
                <a:spcPct val="115000"/>
              </a:lnSpc>
              <a:spcBef>
                <a:spcPts val="0"/>
              </a:spcBef>
              <a:spcAft>
                <a:spcPts val="1000"/>
              </a:spcAft>
              <a:buFont typeface="+mj-lt"/>
              <a:buAutoNum type="arabicPeriod" startAt="5"/>
            </a:pPr>
            <a:r>
              <a:rPr lang="en-US" sz="2000" dirty="0">
                <a:solidFill>
                  <a:srgbClr val="000000"/>
                </a:solidFill>
                <a:ea typeface="Times New Roman"/>
                <a:cs typeface="Times New Roman"/>
              </a:rPr>
              <a:t>What is done after listing procedures?</a:t>
            </a:r>
          </a:p>
          <a:p>
            <a:pPr lvl="0">
              <a:lnSpc>
                <a:spcPct val="115000"/>
              </a:lnSpc>
              <a:spcBef>
                <a:spcPts val="0"/>
              </a:spcBef>
              <a:buFont typeface="+mj-lt"/>
              <a:buAutoNum type="alphaLcParenR"/>
            </a:pPr>
            <a:r>
              <a:rPr lang="en-US" sz="2000" dirty="0">
                <a:solidFill>
                  <a:srgbClr val="000000"/>
                </a:solidFill>
                <a:ea typeface="Times New Roman"/>
                <a:cs typeface="Times New Roman"/>
              </a:rPr>
              <a:t>Review</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Complete table of contents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Add tab</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None of the above</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6"/>
            </a:pPr>
            <a:r>
              <a:rPr lang="en-US" sz="2000" dirty="0">
                <a:solidFill>
                  <a:srgbClr val="000000"/>
                </a:solidFill>
                <a:ea typeface="Times New Roman"/>
                <a:cs typeface="Times New Roman"/>
              </a:rPr>
              <a:t>In what order should procedures be listed?</a:t>
            </a:r>
          </a:p>
          <a:p>
            <a:pPr lvl="0">
              <a:lnSpc>
                <a:spcPct val="115000"/>
              </a:lnSpc>
              <a:spcBef>
                <a:spcPts val="0"/>
              </a:spcBef>
              <a:buFont typeface="+mj-lt"/>
              <a:buAutoNum type="alphaLcParenR"/>
            </a:pPr>
            <a:r>
              <a:rPr lang="en-US" sz="2000" dirty="0">
                <a:solidFill>
                  <a:srgbClr val="000000"/>
                </a:solidFill>
                <a:ea typeface="Times New Roman"/>
                <a:cs typeface="Times New Roman"/>
              </a:rPr>
              <a:t>Alphabetical</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Importance</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Appearance</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It does not matter</a:t>
            </a:r>
            <a:endParaRPr lang="en-US" sz="2000" dirty="0">
              <a:ea typeface="Times New Roman"/>
              <a:cs typeface="Times New Roman"/>
            </a:endParaRPr>
          </a:p>
          <a:p>
            <a:pPr marL="690563" lvl="0">
              <a:lnSpc>
                <a:spcPct val="115000"/>
              </a:lnSpc>
              <a:spcBef>
                <a:spcPts val="0"/>
              </a:spcBef>
              <a:spcAft>
                <a:spcPts val="1000"/>
              </a:spcAft>
              <a:buFont typeface="+mj-lt"/>
              <a:buAutoNum type="alphaLcParenR"/>
            </a:pP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29377131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b="1"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a:bodyPr>
          <a:lstStyle/>
          <a:p>
            <a:pPr marL="514350" lvl="0" indent="-514350">
              <a:lnSpc>
                <a:spcPct val="115000"/>
              </a:lnSpc>
              <a:spcBef>
                <a:spcPts val="0"/>
              </a:spcBef>
              <a:spcAft>
                <a:spcPts val="1000"/>
              </a:spcAft>
              <a:buFont typeface="+mj-lt"/>
              <a:buAutoNum type="arabicPeriod" startAt="7"/>
            </a:pPr>
            <a:r>
              <a:rPr lang="en-US" sz="2000" dirty="0">
                <a:solidFill>
                  <a:srgbClr val="000000"/>
                </a:solidFill>
                <a:ea typeface="Times New Roman"/>
                <a:cs typeface="Times New Roman"/>
              </a:rPr>
              <a:t>Where would you note changes for the binder?</a:t>
            </a:r>
          </a:p>
          <a:p>
            <a:pPr lvl="0">
              <a:lnSpc>
                <a:spcPct val="115000"/>
              </a:lnSpc>
              <a:spcBef>
                <a:spcPts val="0"/>
              </a:spcBef>
              <a:buFont typeface="+mj-lt"/>
              <a:buAutoNum type="alphaLcParenR"/>
            </a:pPr>
            <a:r>
              <a:rPr lang="en-US" sz="2000" dirty="0">
                <a:solidFill>
                  <a:srgbClr val="000000"/>
                </a:solidFill>
                <a:ea typeface="Times New Roman"/>
                <a:cs typeface="Times New Roman"/>
              </a:rPr>
              <a:t>On a separate folder</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On the pages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In a survey</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You do not note changes</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8"/>
            </a:pPr>
            <a:r>
              <a:rPr lang="en-US" sz="2000" dirty="0">
                <a:solidFill>
                  <a:srgbClr val="000000"/>
                </a:solidFill>
                <a:ea typeface="Times New Roman"/>
                <a:cs typeface="Times New Roman"/>
              </a:rPr>
              <a:t>When should changes be made?</a:t>
            </a:r>
          </a:p>
          <a:p>
            <a:pPr lvl="0">
              <a:lnSpc>
                <a:spcPct val="115000"/>
              </a:lnSpc>
              <a:spcBef>
                <a:spcPts val="0"/>
              </a:spcBef>
              <a:buFont typeface="+mj-lt"/>
              <a:buAutoNum type="alphaLcParenR"/>
            </a:pPr>
            <a:r>
              <a:rPr lang="en-US" sz="2000" dirty="0">
                <a:solidFill>
                  <a:srgbClr val="000000"/>
                </a:solidFill>
                <a:ea typeface="Times New Roman"/>
                <a:cs typeface="Times New Roman"/>
              </a:rPr>
              <a:t>After meetings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At the end of the day</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After a consultation</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Immediately</a:t>
            </a:r>
            <a:endParaRPr lang="en-US" sz="2000" dirty="0">
              <a:ea typeface="Times New Roman"/>
              <a:cs typeface="Times New Roman"/>
            </a:endParaRPr>
          </a:p>
          <a:p>
            <a:pPr marL="347663" marR="0" indent="-4763">
              <a:lnSpc>
                <a:spcPct val="115000"/>
              </a:lnSpc>
              <a:spcBef>
                <a:spcPts val="0"/>
              </a:spcBef>
              <a:spcAft>
                <a:spcPts val="1000"/>
              </a:spcAft>
            </a:pP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2937713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latin typeface="+mn-lt"/>
              </a:rPr>
              <a:t>Module </a:t>
            </a:r>
            <a:r>
              <a:rPr lang="en-US" b="1" dirty="0" smtClean="0">
                <a:latin typeface="+mn-lt"/>
              </a:rPr>
              <a:t>Two: </a:t>
            </a:r>
            <a:r>
              <a:rPr lang="en-US" b="1" dirty="0">
                <a:latin typeface="+mn-lt"/>
              </a:rPr>
              <a:t>Review Questions</a:t>
            </a:r>
            <a:endParaRPr lang="en-US" b="1"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77500" lnSpcReduction="20000"/>
          </a:bodyPr>
          <a:lstStyle/>
          <a:p>
            <a:pPr marL="514350" lvl="0" indent="-514350">
              <a:buFont typeface="+mj-lt"/>
              <a:buAutoNum type="arabicPeriod" startAt="3"/>
            </a:pPr>
            <a:r>
              <a:rPr lang="en-US" dirty="0"/>
              <a:t>What are profitability, employee loyalty, service, and productivity?</a:t>
            </a:r>
          </a:p>
          <a:p>
            <a:pPr marL="514350" lvl="0" indent="-514350">
              <a:buFont typeface="+mj-lt"/>
              <a:buAutoNum type="alphaLcParenR"/>
            </a:pPr>
            <a:r>
              <a:rPr lang="en-US" dirty="0"/>
              <a:t>Goals</a:t>
            </a:r>
          </a:p>
          <a:p>
            <a:pPr marL="514350" lvl="0" indent="-514350">
              <a:buFont typeface="+mj-lt"/>
              <a:buAutoNum type="alphaLcParenR"/>
            </a:pPr>
            <a:r>
              <a:rPr lang="en-US" dirty="0"/>
              <a:t>Needs</a:t>
            </a:r>
          </a:p>
          <a:p>
            <a:pPr marL="514350" lvl="0" indent="-514350">
              <a:buFont typeface="+mj-lt"/>
              <a:buAutoNum type="alphaLcParenR"/>
            </a:pPr>
            <a:r>
              <a:rPr lang="en-US" dirty="0"/>
              <a:t>Trends</a:t>
            </a:r>
          </a:p>
          <a:p>
            <a:pPr marL="514350" lvl="0" indent="-514350">
              <a:buFont typeface="+mj-lt"/>
              <a:buAutoNum type="alphaLcParenR"/>
            </a:pPr>
            <a:r>
              <a:rPr lang="en-US" dirty="0"/>
              <a:t>All of the above</a:t>
            </a:r>
          </a:p>
          <a:p>
            <a:pPr marL="347663" marR="0" indent="-4763">
              <a:lnSpc>
                <a:spcPct val="115000"/>
              </a:lnSpc>
              <a:spcBef>
                <a:spcPts val="0"/>
              </a:spcBef>
              <a:spcAft>
                <a:spcPts val="1000"/>
              </a:spcAft>
              <a:tabLst>
                <a:tab pos="625475" algn="l"/>
                <a:tab pos="854075" algn="l"/>
              </a:tabLst>
            </a:pPr>
            <a:endParaRPr lang="en-US" dirty="0">
              <a:ea typeface="Times New Roman"/>
              <a:cs typeface="Times New Roman"/>
            </a:endParaRPr>
          </a:p>
          <a:p>
            <a:pPr marL="514350" lvl="0" indent="-514350">
              <a:buFont typeface="+mj-lt"/>
              <a:buAutoNum type="arabicPeriod" startAt="4"/>
            </a:pPr>
            <a:r>
              <a:rPr lang="en-US" dirty="0"/>
              <a:t>An aging workforce is an example of a ________.</a:t>
            </a:r>
          </a:p>
          <a:p>
            <a:pPr marL="514350" lvl="0" indent="-514350">
              <a:buFont typeface="+mj-lt"/>
              <a:buAutoNum type="alphaLcParenR"/>
            </a:pPr>
            <a:r>
              <a:rPr lang="en-US" dirty="0"/>
              <a:t>Need.</a:t>
            </a:r>
          </a:p>
          <a:p>
            <a:pPr marL="514350" lvl="0" indent="-514350">
              <a:buFont typeface="+mj-lt"/>
              <a:buAutoNum type="alphaLcParenR"/>
            </a:pPr>
            <a:r>
              <a:rPr lang="en-US" dirty="0"/>
              <a:t>Goal.</a:t>
            </a:r>
          </a:p>
          <a:p>
            <a:pPr marL="514350" lvl="0" indent="-514350">
              <a:buFont typeface="+mj-lt"/>
              <a:buAutoNum type="alphaLcParenR"/>
            </a:pPr>
            <a:r>
              <a:rPr lang="en-US" dirty="0"/>
              <a:t>Trend.</a:t>
            </a:r>
          </a:p>
          <a:p>
            <a:pPr marL="514350" lvl="0" indent="-514350">
              <a:buFont typeface="+mj-lt"/>
              <a:buAutoNum type="alphaLcParenR"/>
            </a:pPr>
            <a:r>
              <a:rPr lang="en-US" dirty="0"/>
              <a:t>None of the above</a:t>
            </a:r>
          </a:p>
        </p:txBody>
      </p:sp>
    </p:spTree>
    <p:extLst>
      <p:ext uri="{BB962C8B-B14F-4D97-AF65-F5344CB8AC3E}">
        <p14:creationId xmlns:p14="http://schemas.microsoft.com/office/powerpoint/2010/main" val="238890589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b="1"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a:bodyPr>
          <a:lstStyle/>
          <a:p>
            <a:pPr marL="514350" lvl="0" indent="-514350">
              <a:spcBef>
                <a:spcPts val="0"/>
              </a:spcBef>
              <a:spcAft>
                <a:spcPts val="1000"/>
              </a:spcAft>
              <a:buFont typeface="+mj-lt"/>
              <a:buAutoNum type="arabicPeriod" startAt="9"/>
            </a:pPr>
            <a:r>
              <a:rPr lang="en-US" sz="2000" dirty="0">
                <a:solidFill>
                  <a:srgbClr val="000000"/>
                </a:solidFill>
                <a:ea typeface="Times New Roman"/>
                <a:cs typeface="Times New Roman"/>
              </a:rPr>
              <a:t>What information changed?</a:t>
            </a:r>
          </a:p>
          <a:p>
            <a:pPr lvl="0">
              <a:spcBef>
                <a:spcPts val="0"/>
              </a:spcBef>
              <a:buFont typeface="+mj-lt"/>
              <a:buAutoNum type="alphaLcParenR"/>
            </a:pPr>
            <a:r>
              <a:rPr lang="en-US" sz="2000" dirty="0">
                <a:solidFill>
                  <a:srgbClr val="000000"/>
                </a:solidFill>
                <a:ea typeface="Times New Roman"/>
                <a:cs typeface="Times New Roman"/>
              </a:rPr>
              <a:t>Salary</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Accounting</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Benefits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None of the above</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10"/>
            </a:pPr>
            <a:r>
              <a:rPr lang="en-US" sz="2000" dirty="0">
                <a:solidFill>
                  <a:srgbClr val="000000"/>
                </a:solidFill>
                <a:ea typeface="Times New Roman"/>
                <a:cs typeface="Times New Roman"/>
              </a:rPr>
              <a:t>Why was the information not changed in the binder?</a:t>
            </a:r>
          </a:p>
          <a:p>
            <a:pPr lvl="0">
              <a:lnSpc>
                <a:spcPct val="115000"/>
              </a:lnSpc>
              <a:spcBef>
                <a:spcPts val="0"/>
              </a:spcBef>
              <a:buFont typeface="+mj-lt"/>
              <a:buAutoNum type="alphaLcParenR"/>
            </a:pPr>
            <a:r>
              <a:rPr lang="en-US" sz="2000" dirty="0">
                <a:solidFill>
                  <a:srgbClr val="000000"/>
                </a:solidFill>
                <a:ea typeface="Times New Roman"/>
                <a:cs typeface="Times New Roman"/>
              </a:rPr>
              <a:t>Tim did not know</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Tim forgot</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Tim was not permitted to change it.</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It was changed. </a:t>
            </a:r>
            <a:endParaRPr lang="en-US" sz="2000" dirty="0">
              <a:ea typeface="Times New Roman"/>
              <a:cs typeface="Times New Roman"/>
            </a:endParaRPr>
          </a:p>
        </p:txBody>
      </p:sp>
    </p:spTree>
    <p:extLst>
      <p:ext uri="{BB962C8B-B14F-4D97-AF65-F5344CB8AC3E}">
        <p14:creationId xmlns:p14="http://schemas.microsoft.com/office/powerpoint/2010/main" val="29377131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b="1" dirty="0" smtClean="0">
                <a:latin typeface="+mn-lt"/>
              </a:rPr>
              <a:t>Module Eight: Review Questions</a:t>
            </a:r>
          </a:p>
        </p:txBody>
      </p:sp>
      <p:sp>
        <p:nvSpPr>
          <p:cNvPr id="44035" name="Content Placeholder 2"/>
          <p:cNvSpPr>
            <a:spLocks noGrp="1"/>
          </p:cNvSpPr>
          <p:nvPr>
            <p:ph idx="1"/>
          </p:nvPr>
        </p:nvSpPr>
        <p:spPr>
          <a:xfrm>
            <a:off x="457200" y="1600200"/>
            <a:ext cx="8229600" cy="5105400"/>
          </a:xfrm>
        </p:spPr>
        <p:txBody>
          <a:bodyPr>
            <a:normAutofit fontScale="62500" lnSpcReduction="20000"/>
          </a:bodyPr>
          <a:lstStyle/>
          <a:p>
            <a:pPr marL="0">
              <a:buNone/>
            </a:pPr>
            <a:r>
              <a:rPr lang="en-US" dirty="0" smtClean="0"/>
              <a:t>1. The table of contents is based on which of the following? </a:t>
            </a:r>
          </a:p>
          <a:p>
            <a:pPr marL="0">
              <a:buNone/>
            </a:pPr>
            <a:r>
              <a:rPr lang="en-US" dirty="0" smtClean="0"/>
              <a:t>a) Procedures </a:t>
            </a:r>
          </a:p>
          <a:p>
            <a:pPr marL="0">
              <a:buNone/>
            </a:pPr>
            <a:r>
              <a:rPr lang="en-US" dirty="0" smtClean="0"/>
              <a:t>b) Steps </a:t>
            </a:r>
          </a:p>
          <a:p>
            <a:pPr marL="0">
              <a:buNone/>
            </a:pPr>
            <a:r>
              <a:rPr lang="en-US" dirty="0" smtClean="0"/>
              <a:t>c) Organization </a:t>
            </a:r>
          </a:p>
          <a:p>
            <a:pPr marL="0">
              <a:buNone/>
            </a:pPr>
            <a:r>
              <a:rPr lang="en-US" dirty="0" smtClean="0">
                <a:solidFill>
                  <a:srgbClr val="FF0000"/>
                </a:solidFill>
              </a:rPr>
              <a:t>d) Sections </a:t>
            </a:r>
          </a:p>
          <a:p>
            <a:pPr marL="0">
              <a:buNone/>
            </a:pPr>
            <a:endParaRPr lang="en-US" dirty="0" smtClean="0">
              <a:solidFill>
                <a:srgbClr val="FF0000"/>
              </a:solidFill>
            </a:endParaRPr>
          </a:p>
          <a:p>
            <a:pPr marL="0">
              <a:buNone/>
            </a:pPr>
            <a:r>
              <a:rPr lang="en-US" dirty="0" smtClean="0">
                <a:solidFill>
                  <a:srgbClr val="FF0000"/>
                </a:solidFill>
              </a:rPr>
              <a:t>The table of contents is based on the broad sections that the binder is divided into. The procedures are included in the sections. </a:t>
            </a:r>
          </a:p>
          <a:p>
            <a:pPr marL="0">
              <a:buNone/>
            </a:pPr>
            <a:endParaRPr lang="en-US" dirty="0" smtClean="0"/>
          </a:p>
          <a:p>
            <a:pPr marL="0">
              <a:buNone/>
            </a:pPr>
            <a:r>
              <a:rPr lang="en-US" dirty="0" smtClean="0"/>
              <a:t>2. What is useful when corresponding tabs with the table of contents? </a:t>
            </a:r>
          </a:p>
          <a:p>
            <a:pPr marL="0">
              <a:buNone/>
            </a:pPr>
            <a:r>
              <a:rPr lang="en-US" dirty="0" smtClean="0"/>
              <a:t>a) Titles </a:t>
            </a:r>
          </a:p>
          <a:p>
            <a:pPr marL="0">
              <a:buNone/>
            </a:pPr>
            <a:r>
              <a:rPr lang="en-US" dirty="0" smtClean="0">
                <a:solidFill>
                  <a:srgbClr val="FF0000"/>
                </a:solidFill>
              </a:rPr>
              <a:t>b) Numbers </a:t>
            </a:r>
          </a:p>
          <a:p>
            <a:pPr marL="0">
              <a:buNone/>
            </a:pPr>
            <a:r>
              <a:rPr lang="en-US" dirty="0" smtClean="0"/>
              <a:t>c) Names </a:t>
            </a:r>
          </a:p>
          <a:p>
            <a:pPr marL="0">
              <a:buNone/>
            </a:pPr>
            <a:r>
              <a:rPr lang="en-US" dirty="0" smtClean="0"/>
              <a:t>d) None of the above </a:t>
            </a:r>
          </a:p>
          <a:p>
            <a:pPr marL="0">
              <a:buNone/>
            </a:pPr>
            <a:endParaRPr lang="en-US" dirty="0" smtClean="0"/>
          </a:p>
          <a:p>
            <a:pPr marL="0">
              <a:buNone/>
            </a:pPr>
            <a:r>
              <a:rPr lang="en-US" dirty="0" smtClean="0">
                <a:solidFill>
                  <a:srgbClr val="FF0000"/>
                </a:solidFill>
              </a:rPr>
              <a:t>Numbered tabs are useful when corresponding with the table of contents. This makes it easier to change the binder when necessary. </a:t>
            </a:r>
            <a:endParaRPr lang="en-US" dirty="0">
              <a:solidFill>
                <a:srgbClr val="FF0000"/>
              </a:solidFill>
            </a:endParaRPr>
          </a:p>
        </p:txBody>
      </p:sp>
    </p:spTree>
    <p:extLst>
      <p:ext uri="{BB962C8B-B14F-4D97-AF65-F5344CB8AC3E}">
        <p14:creationId xmlns:p14="http://schemas.microsoft.com/office/powerpoint/2010/main" val="730727691"/>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b="1" dirty="0" smtClean="0">
                <a:latin typeface="+mn-lt"/>
              </a:rPr>
              <a:t>Module Eight: Review Questions</a:t>
            </a:r>
          </a:p>
        </p:txBody>
      </p:sp>
      <p:sp>
        <p:nvSpPr>
          <p:cNvPr id="44035" name="Content Placeholder 2"/>
          <p:cNvSpPr>
            <a:spLocks noGrp="1"/>
          </p:cNvSpPr>
          <p:nvPr>
            <p:ph idx="1"/>
          </p:nvPr>
        </p:nvSpPr>
        <p:spPr>
          <a:xfrm>
            <a:off x="457200" y="1600200"/>
            <a:ext cx="8229600" cy="4953000"/>
          </a:xfrm>
        </p:spPr>
        <p:txBody>
          <a:bodyPr>
            <a:normAutofit fontScale="62500" lnSpcReduction="20000"/>
          </a:bodyPr>
          <a:lstStyle/>
          <a:p>
            <a:pPr marL="0">
              <a:buNone/>
            </a:pPr>
            <a:r>
              <a:rPr lang="en-US" dirty="0" smtClean="0"/>
              <a:t>3. What needs to be listed before the binder can be organized? </a:t>
            </a:r>
          </a:p>
          <a:p>
            <a:pPr marL="0">
              <a:buNone/>
            </a:pPr>
            <a:r>
              <a:rPr lang="en-US" dirty="0" smtClean="0"/>
              <a:t>a) Updates </a:t>
            </a:r>
          </a:p>
          <a:p>
            <a:pPr marL="0">
              <a:buNone/>
            </a:pPr>
            <a:r>
              <a:rPr lang="en-US" dirty="0" smtClean="0"/>
              <a:t>b) Procedures </a:t>
            </a:r>
          </a:p>
          <a:p>
            <a:pPr marL="0">
              <a:buNone/>
            </a:pPr>
            <a:r>
              <a:rPr lang="en-US" dirty="0" smtClean="0">
                <a:solidFill>
                  <a:srgbClr val="FF0000"/>
                </a:solidFill>
              </a:rPr>
              <a:t>c) Sections </a:t>
            </a:r>
          </a:p>
          <a:p>
            <a:pPr marL="0">
              <a:buNone/>
            </a:pPr>
            <a:r>
              <a:rPr lang="en-US" dirty="0" smtClean="0"/>
              <a:t>d) None of the above </a:t>
            </a:r>
          </a:p>
          <a:p>
            <a:pPr marL="0">
              <a:buNone/>
            </a:pPr>
            <a:endParaRPr lang="en-US" dirty="0" smtClean="0"/>
          </a:p>
          <a:p>
            <a:pPr marL="0">
              <a:buNone/>
            </a:pPr>
            <a:r>
              <a:rPr lang="en-US" dirty="0" smtClean="0">
                <a:solidFill>
                  <a:srgbClr val="FF0000"/>
                </a:solidFill>
              </a:rPr>
              <a:t>The section needs to be listed before the binder can be organized. </a:t>
            </a:r>
          </a:p>
          <a:p>
            <a:pPr marL="0">
              <a:buNone/>
            </a:pPr>
            <a:endParaRPr lang="en-US" dirty="0" smtClean="0"/>
          </a:p>
          <a:p>
            <a:pPr marL="0">
              <a:buNone/>
            </a:pPr>
            <a:r>
              <a:rPr lang="en-US" dirty="0" smtClean="0"/>
              <a:t>4. What is Not included in typical sections? </a:t>
            </a:r>
          </a:p>
          <a:p>
            <a:pPr marL="0">
              <a:buNone/>
            </a:pPr>
            <a:r>
              <a:rPr lang="en-US" dirty="0" smtClean="0">
                <a:solidFill>
                  <a:srgbClr val="FF0000"/>
                </a:solidFill>
              </a:rPr>
              <a:t>a) Profit and loss </a:t>
            </a:r>
          </a:p>
          <a:p>
            <a:pPr marL="0">
              <a:buNone/>
            </a:pPr>
            <a:r>
              <a:rPr lang="en-US" dirty="0" smtClean="0"/>
              <a:t>b) Accounting </a:t>
            </a:r>
          </a:p>
          <a:p>
            <a:pPr marL="0">
              <a:buNone/>
            </a:pPr>
            <a:r>
              <a:rPr lang="en-US" dirty="0" smtClean="0"/>
              <a:t>c) HR </a:t>
            </a:r>
          </a:p>
          <a:p>
            <a:pPr marL="0">
              <a:buNone/>
            </a:pPr>
            <a:r>
              <a:rPr lang="en-US" dirty="0" smtClean="0"/>
              <a:t>d) IT </a:t>
            </a:r>
          </a:p>
          <a:p>
            <a:pPr marL="0">
              <a:buNone/>
            </a:pPr>
            <a:endParaRPr lang="en-US" dirty="0" smtClean="0"/>
          </a:p>
          <a:p>
            <a:pPr marL="0">
              <a:buNone/>
            </a:pPr>
            <a:r>
              <a:rPr lang="en-US" dirty="0" smtClean="0">
                <a:solidFill>
                  <a:srgbClr val="FF0000"/>
                </a:solidFill>
              </a:rPr>
              <a:t>Profit and loss is a procedure. The other answers are sections. </a:t>
            </a:r>
            <a:endParaRPr lang="en-US" dirty="0">
              <a:solidFill>
                <a:srgbClr val="FF0000"/>
              </a:solidFill>
            </a:endParaRPr>
          </a:p>
        </p:txBody>
      </p:sp>
    </p:spTree>
    <p:extLst>
      <p:ext uri="{BB962C8B-B14F-4D97-AF65-F5344CB8AC3E}">
        <p14:creationId xmlns:p14="http://schemas.microsoft.com/office/powerpoint/2010/main" val="154071531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b="1" dirty="0" smtClean="0">
                <a:latin typeface="+mn-lt"/>
              </a:rPr>
              <a:t>Module Eight: Review Questions</a:t>
            </a:r>
          </a:p>
        </p:txBody>
      </p:sp>
      <p:sp>
        <p:nvSpPr>
          <p:cNvPr id="44035" name="Content Placeholder 2"/>
          <p:cNvSpPr>
            <a:spLocks noGrp="1"/>
          </p:cNvSpPr>
          <p:nvPr>
            <p:ph idx="1"/>
          </p:nvPr>
        </p:nvSpPr>
        <p:spPr>
          <a:xfrm>
            <a:off x="457200" y="1600200"/>
            <a:ext cx="8229600" cy="5105400"/>
          </a:xfrm>
        </p:spPr>
        <p:txBody>
          <a:bodyPr>
            <a:normAutofit fontScale="62500" lnSpcReduction="20000"/>
          </a:bodyPr>
          <a:lstStyle/>
          <a:p>
            <a:pPr marL="0">
              <a:buNone/>
            </a:pPr>
            <a:r>
              <a:rPr lang="en-US" dirty="0" smtClean="0"/>
              <a:t>5. What is done after listing procedures? </a:t>
            </a:r>
          </a:p>
          <a:p>
            <a:pPr marL="0">
              <a:buNone/>
            </a:pPr>
            <a:r>
              <a:rPr lang="en-US" dirty="0" smtClean="0">
                <a:solidFill>
                  <a:srgbClr val="FF0000"/>
                </a:solidFill>
              </a:rPr>
              <a:t>a) Review </a:t>
            </a:r>
          </a:p>
          <a:p>
            <a:pPr marL="0">
              <a:buNone/>
            </a:pPr>
            <a:r>
              <a:rPr lang="en-US" dirty="0" smtClean="0"/>
              <a:t>b) Complete table of contents </a:t>
            </a:r>
          </a:p>
          <a:p>
            <a:pPr marL="0">
              <a:buNone/>
            </a:pPr>
            <a:r>
              <a:rPr lang="en-US" dirty="0" smtClean="0"/>
              <a:t>c) Add tab </a:t>
            </a:r>
          </a:p>
          <a:p>
            <a:pPr marL="0">
              <a:buNone/>
            </a:pPr>
            <a:r>
              <a:rPr lang="en-US" dirty="0" smtClean="0"/>
              <a:t>d) None of the above </a:t>
            </a:r>
          </a:p>
          <a:p>
            <a:pPr marL="0">
              <a:buNone/>
            </a:pPr>
            <a:endParaRPr lang="en-US" dirty="0" smtClean="0"/>
          </a:p>
          <a:p>
            <a:pPr marL="0">
              <a:buNone/>
            </a:pPr>
            <a:r>
              <a:rPr lang="en-US" dirty="0" smtClean="0">
                <a:solidFill>
                  <a:srgbClr val="FF0000"/>
                </a:solidFill>
              </a:rPr>
              <a:t>Procedures need to be reviewed after they are listed. It is necessary to make sure that they match the section they are under. </a:t>
            </a:r>
          </a:p>
          <a:p>
            <a:pPr marL="0">
              <a:buNone/>
            </a:pPr>
            <a:endParaRPr lang="en-US" dirty="0" smtClean="0"/>
          </a:p>
          <a:p>
            <a:pPr marL="0">
              <a:buNone/>
            </a:pPr>
            <a:r>
              <a:rPr lang="en-US" dirty="0" smtClean="0"/>
              <a:t>6. In what order should procedures be listed? </a:t>
            </a:r>
          </a:p>
          <a:p>
            <a:pPr marL="0">
              <a:buNone/>
            </a:pPr>
            <a:r>
              <a:rPr lang="en-US" dirty="0" smtClean="0"/>
              <a:t>a) Alphabetical </a:t>
            </a:r>
          </a:p>
          <a:p>
            <a:pPr marL="0">
              <a:buNone/>
            </a:pPr>
            <a:r>
              <a:rPr lang="en-US" dirty="0" smtClean="0"/>
              <a:t>b) Importance </a:t>
            </a:r>
          </a:p>
          <a:p>
            <a:pPr marL="0">
              <a:buNone/>
            </a:pPr>
            <a:r>
              <a:rPr lang="en-US" dirty="0" smtClean="0">
                <a:solidFill>
                  <a:srgbClr val="FF0000"/>
                </a:solidFill>
              </a:rPr>
              <a:t>c) Appearance </a:t>
            </a:r>
          </a:p>
          <a:p>
            <a:pPr marL="0">
              <a:buNone/>
            </a:pPr>
            <a:r>
              <a:rPr lang="en-US" dirty="0" smtClean="0"/>
              <a:t>d) It does not matter </a:t>
            </a:r>
          </a:p>
          <a:p>
            <a:pPr marL="0">
              <a:buNone/>
            </a:pPr>
            <a:endParaRPr lang="en-US" dirty="0" smtClean="0"/>
          </a:p>
          <a:p>
            <a:pPr marL="0">
              <a:buNone/>
            </a:pPr>
            <a:r>
              <a:rPr lang="en-US" dirty="0" smtClean="0">
                <a:solidFill>
                  <a:srgbClr val="FF0000"/>
                </a:solidFill>
              </a:rPr>
              <a:t>Procedures should be listed in the order in which they appear in the binder. This makes them easier to find. </a:t>
            </a:r>
            <a:endParaRPr lang="en-US" dirty="0">
              <a:solidFill>
                <a:srgbClr val="FF0000"/>
              </a:solidFill>
            </a:endParaRPr>
          </a:p>
        </p:txBody>
      </p:sp>
    </p:spTree>
    <p:extLst>
      <p:ext uri="{BB962C8B-B14F-4D97-AF65-F5344CB8AC3E}">
        <p14:creationId xmlns:p14="http://schemas.microsoft.com/office/powerpoint/2010/main" val="36892180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b="1" dirty="0" smtClean="0">
                <a:latin typeface="+mn-lt"/>
              </a:rPr>
              <a:t>Module Eight: Review Questions</a:t>
            </a:r>
          </a:p>
        </p:txBody>
      </p:sp>
      <p:sp>
        <p:nvSpPr>
          <p:cNvPr id="44035" name="Content Placeholder 2"/>
          <p:cNvSpPr>
            <a:spLocks noGrp="1"/>
          </p:cNvSpPr>
          <p:nvPr>
            <p:ph idx="1"/>
          </p:nvPr>
        </p:nvSpPr>
        <p:spPr>
          <a:xfrm>
            <a:off x="457200" y="1600200"/>
            <a:ext cx="8229600" cy="5257800"/>
          </a:xfrm>
        </p:spPr>
        <p:txBody>
          <a:bodyPr>
            <a:normAutofit fontScale="62500" lnSpcReduction="20000"/>
          </a:bodyPr>
          <a:lstStyle/>
          <a:p>
            <a:pPr marL="0">
              <a:buNone/>
            </a:pPr>
            <a:r>
              <a:rPr lang="en-US" dirty="0" smtClean="0"/>
              <a:t>7. Where would you note changes for the binder? </a:t>
            </a:r>
          </a:p>
          <a:p>
            <a:pPr marL="0">
              <a:buNone/>
            </a:pPr>
            <a:r>
              <a:rPr lang="en-US" dirty="0" smtClean="0"/>
              <a:t>a) On a separate folder </a:t>
            </a:r>
          </a:p>
          <a:p>
            <a:pPr marL="0">
              <a:buNone/>
            </a:pPr>
            <a:r>
              <a:rPr lang="en-US" dirty="0" smtClean="0">
                <a:solidFill>
                  <a:srgbClr val="FF0000"/>
                </a:solidFill>
              </a:rPr>
              <a:t>b) On the pages </a:t>
            </a:r>
          </a:p>
          <a:p>
            <a:pPr marL="0">
              <a:buNone/>
            </a:pPr>
            <a:r>
              <a:rPr lang="en-US" dirty="0" smtClean="0"/>
              <a:t>c) In a survey </a:t>
            </a:r>
          </a:p>
          <a:p>
            <a:pPr marL="0">
              <a:buNone/>
            </a:pPr>
            <a:r>
              <a:rPr lang="en-US" dirty="0" smtClean="0"/>
              <a:t>d) You do not note changes </a:t>
            </a:r>
          </a:p>
          <a:p>
            <a:pPr marL="0">
              <a:buNone/>
            </a:pPr>
            <a:endParaRPr lang="en-US" dirty="0" smtClean="0"/>
          </a:p>
          <a:p>
            <a:pPr marL="0">
              <a:buNone/>
            </a:pPr>
            <a:r>
              <a:rPr lang="en-US" dirty="0" smtClean="0">
                <a:solidFill>
                  <a:srgbClr val="FF0000"/>
                </a:solidFill>
              </a:rPr>
              <a:t>The necessary changes should be noted on the pages of the binder itself. </a:t>
            </a:r>
          </a:p>
          <a:p>
            <a:pPr marL="0">
              <a:buNone/>
            </a:pPr>
            <a:endParaRPr lang="en-US" dirty="0" smtClean="0"/>
          </a:p>
          <a:p>
            <a:pPr marL="0">
              <a:buNone/>
            </a:pPr>
            <a:r>
              <a:rPr lang="en-US" dirty="0" smtClean="0"/>
              <a:t>8. When should changes be made? </a:t>
            </a:r>
          </a:p>
          <a:p>
            <a:pPr marL="0">
              <a:buNone/>
            </a:pPr>
            <a:r>
              <a:rPr lang="en-US" dirty="0" smtClean="0"/>
              <a:t>a) After meetings </a:t>
            </a:r>
          </a:p>
          <a:p>
            <a:pPr marL="0">
              <a:buNone/>
            </a:pPr>
            <a:r>
              <a:rPr lang="en-US" dirty="0" smtClean="0"/>
              <a:t>b) At the end of the day </a:t>
            </a:r>
          </a:p>
          <a:p>
            <a:pPr marL="0">
              <a:buNone/>
            </a:pPr>
            <a:r>
              <a:rPr lang="en-US" dirty="0" smtClean="0"/>
              <a:t>c) After a consultation </a:t>
            </a:r>
          </a:p>
          <a:p>
            <a:pPr marL="0">
              <a:buNone/>
            </a:pPr>
            <a:r>
              <a:rPr lang="en-US" dirty="0" smtClean="0">
                <a:solidFill>
                  <a:srgbClr val="FF0000"/>
                </a:solidFill>
              </a:rPr>
              <a:t>d) Immediately </a:t>
            </a:r>
          </a:p>
          <a:p>
            <a:pPr marL="0">
              <a:buNone/>
            </a:pPr>
            <a:endParaRPr lang="en-US" dirty="0" smtClean="0">
              <a:solidFill>
                <a:srgbClr val="FF0000"/>
              </a:solidFill>
            </a:endParaRPr>
          </a:p>
          <a:p>
            <a:pPr marL="0">
              <a:buNone/>
            </a:pPr>
            <a:r>
              <a:rPr lang="en-US" dirty="0" smtClean="0">
                <a:solidFill>
                  <a:srgbClr val="FF0000"/>
                </a:solidFill>
              </a:rPr>
              <a:t>Changes to the binder should be made immediately once they are identified. </a:t>
            </a:r>
          </a:p>
        </p:txBody>
      </p:sp>
    </p:spTree>
    <p:extLst>
      <p:ext uri="{BB962C8B-B14F-4D97-AF65-F5344CB8AC3E}">
        <p14:creationId xmlns:p14="http://schemas.microsoft.com/office/powerpoint/2010/main" val="33610640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r>
              <a:rPr lang="en-US" b="1" dirty="0" smtClean="0">
                <a:latin typeface="+mn-lt"/>
              </a:rPr>
              <a:t>Module Eight: Review Questions</a:t>
            </a:r>
          </a:p>
        </p:txBody>
      </p:sp>
      <p:sp>
        <p:nvSpPr>
          <p:cNvPr id="44035" name="Content Placeholder 2"/>
          <p:cNvSpPr>
            <a:spLocks noGrp="1"/>
          </p:cNvSpPr>
          <p:nvPr>
            <p:ph idx="1"/>
          </p:nvPr>
        </p:nvSpPr>
        <p:spPr>
          <a:xfrm>
            <a:off x="457200" y="1600200"/>
            <a:ext cx="8229600" cy="5105400"/>
          </a:xfrm>
        </p:spPr>
        <p:txBody>
          <a:bodyPr>
            <a:normAutofit fontScale="62500" lnSpcReduction="20000"/>
          </a:bodyPr>
          <a:lstStyle/>
          <a:p>
            <a:pPr marL="0">
              <a:buNone/>
            </a:pPr>
            <a:r>
              <a:rPr lang="en-US" dirty="0" smtClean="0"/>
              <a:t>9. What information changed? </a:t>
            </a:r>
          </a:p>
          <a:p>
            <a:pPr marL="0">
              <a:buNone/>
            </a:pPr>
            <a:r>
              <a:rPr lang="en-US" dirty="0" smtClean="0"/>
              <a:t>a) Salary </a:t>
            </a:r>
          </a:p>
          <a:p>
            <a:pPr marL="0">
              <a:buNone/>
            </a:pPr>
            <a:r>
              <a:rPr lang="en-US" dirty="0" smtClean="0"/>
              <a:t>b) Accounting </a:t>
            </a:r>
          </a:p>
          <a:p>
            <a:pPr marL="0">
              <a:buNone/>
            </a:pPr>
            <a:r>
              <a:rPr lang="en-US" dirty="0" smtClean="0">
                <a:solidFill>
                  <a:srgbClr val="FF0000"/>
                </a:solidFill>
              </a:rPr>
              <a:t>c) Benefits </a:t>
            </a:r>
          </a:p>
          <a:p>
            <a:pPr marL="0">
              <a:buNone/>
            </a:pPr>
            <a:r>
              <a:rPr lang="en-US" dirty="0" smtClean="0"/>
              <a:t>d) None of the above </a:t>
            </a:r>
          </a:p>
          <a:p>
            <a:pPr marL="0">
              <a:buNone/>
            </a:pPr>
            <a:endParaRPr lang="en-US" dirty="0" smtClean="0"/>
          </a:p>
          <a:p>
            <a:pPr marL="0">
              <a:buNone/>
            </a:pPr>
            <a:r>
              <a:rPr lang="en-US" dirty="0" smtClean="0">
                <a:solidFill>
                  <a:srgbClr val="FF0000"/>
                </a:solidFill>
              </a:rPr>
              <a:t>The benefits information changed a few months after the binder was created. </a:t>
            </a:r>
          </a:p>
          <a:p>
            <a:pPr marL="0">
              <a:buNone/>
            </a:pPr>
            <a:endParaRPr lang="en-US" dirty="0" smtClean="0"/>
          </a:p>
          <a:p>
            <a:pPr marL="0">
              <a:buNone/>
            </a:pPr>
            <a:r>
              <a:rPr lang="en-US" dirty="0" smtClean="0"/>
              <a:t>10. Why was the information not changed in the binder? </a:t>
            </a:r>
          </a:p>
          <a:p>
            <a:pPr marL="0">
              <a:buNone/>
            </a:pPr>
            <a:r>
              <a:rPr lang="en-US" dirty="0" smtClean="0"/>
              <a:t>a) Tim did not know </a:t>
            </a:r>
          </a:p>
          <a:p>
            <a:pPr marL="0">
              <a:buNone/>
            </a:pPr>
            <a:r>
              <a:rPr lang="en-US" dirty="0" smtClean="0">
                <a:solidFill>
                  <a:srgbClr val="FF0000"/>
                </a:solidFill>
              </a:rPr>
              <a:t>b) Tim forgot </a:t>
            </a:r>
          </a:p>
          <a:p>
            <a:pPr marL="0">
              <a:buNone/>
            </a:pPr>
            <a:r>
              <a:rPr lang="en-US" dirty="0" smtClean="0"/>
              <a:t>c) Tim was not permitted to change it. </a:t>
            </a:r>
          </a:p>
          <a:p>
            <a:pPr marL="0">
              <a:buNone/>
            </a:pPr>
            <a:r>
              <a:rPr lang="en-US" dirty="0" smtClean="0"/>
              <a:t>d) It was changed. </a:t>
            </a:r>
          </a:p>
          <a:p>
            <a:pPr marL="0">
              <a:buNone/>
            </a:pPr>
            <a:endParaRPr lang="en-US" dirty="0" smtClean="0"/>
          </a:p>
          <a:p>
            <a:pPr marL="0">
              <a:buNone/>
            </a:pPr>
            <a:r>
              <a:rPr lang="en-US" dirty="0" smtClean="0">
                <a:solidFill>
                  <a:srgbClr val="FF0000"/>
                </a:solidFill>
              </a:rPr>
              <a:t>Tim made a mental note to change the information, but he forgot to do it. </a:t>
            </a:r>
            <a:endParaRPr lang="en-US" dirty="0">
              <a:solidFill>
                <a:srgbClr val="FF0000"/>
              </a:solidFill>
            </a:endParaRPr>
          </a:p>
        </p:txBody>
      </p:sp>
    </p:spTree>
    <p:extLst>
      <p:ext uri="{BB962C8B-B14F-4D97-AF65-F5344CB8AC3E}">
        <p14:creationId xmlns:p14="http://schemas.microsoft.com/office/powerpoint/2010/main" val="409655806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Autofit/>
          </a:bodyPr>
          <a:lstStyle/>
          <a:p>
            <a:r>
              <a:rPr lang="en-US" sz="4000" b="1" dirty="0" smtClean="0">
                <a:solidFill>
                  <a:srgbClr val="C00000"/>
                </a:solidFill>
                <a:latin typeface="+mn-lt"/>
              </a:rPr>
              <a:t/>
            </a:r>
            <a:br>
              <a:rPr lang="en-US" sz="4000" b="1" dirty="0" smtClean="0">
                <a:solidFill>
                  <a:srgbClr val="C00000"/>
                </a:solidFill>
                <a:latin typeface="+mn-lt"/>
              </a:rPr>
            </a:br>
            <a:r>
              <a:rPr lang="en-US" sz="4000" b="1" dirty="0" smtClean="0">
                <a:solidFill>
                  <a:srgbClr val="C00000"/>
                </a:solidFill>
                <a:latin typeface="+mn-lt"/>
              </a:rPr>
              <a:t>Module </a:t>
            </a:r>
            <a:r>
              <a:rPr lang="en-US" sz="4000" b="1" dirty="0">
                <a:solidFill>
                  <a:srgbClr val="C00000"/>
                </a:solidFill>
                <a:latin typeface="+mn-lt"/>
              </a:rPr>
              <a:t>Nine: </a:t>
            </a:r>
            <a:r>
              <a:rPr lang="en-US" sz="4000" b="1" dirty="0" smtClean="0">
                <a:solidFill>
                  <a:srgbClr val="C00000"/>
                </a:solidFill>
                <a:latin typeface="+mn-lt"/>
              </a:rPr>
              <a:t/>
            </a:r>
            <a:br>
              <a:rPr lang="en-US" sz="4000" b="1" dirty="0" smtClean="0">
                <a:solidFill>
                  <a:srgbClr val="C00000"/>
                </a:solidFill>
                <a:latin typeface="+mn-lt"/>
              </a:rPr>
            </a:br>
            <a:r>
              <a:rPr lang="en-US" sz="4000" b="1" dirty="0" smtClean="0">
                <a:solidFill>
                  <a:srgbClr val="C00000"/>
                </a:solidFill>
                <a:latin typeface="+mn-lt"/>
              </a:rPr>
              <a:t>What Not to Include in </a:t>
            </a:r>
            <a:br>
              <a:rPr lang="en-US" sz="4000" b="1" dirty="0" smtClean="0">
                <a:solidFill>
                  <a:srgbClr val="C00000"/>
                </a:solidFill>
                <a:latin typeface="+mn-lt"/>
              </a:rPr>
            </a:br>
            <a:r>
              <a:rPr lang="en-US" sz="4000" b="1" dirty="0" smtClean="0">
                <a:solidFill>
                  <a:srgbClr val="C00000"/>
                </a:solidFill>
                <a:latin typeface="+mn-lt"/>
              </a:rPr>
              <a:t>the Procedure Guide</a:t>
            </a:r>
          </a:p>
        </p:txBody>
      </p:sp>
      <p:sp>
        <p:nvSpPr>
          <p:cNvPr id="45059" name="Content Placeholder 2"/>
          <p:cNvSpPr>
            <a:spLocks noGrp="1"/>
          </p:cNvSpPr>
          <p:nvPr>
            <p:ph idx="1"/>
          </p:nvPr>
        </p:nvSpPr>
        <p:spPr>
          <a:xfrm>
            <a:off x="457200" y="2362200"/>
            <a:ext cx="8229600" cy="3763963"/>
          </a:xfrm>
        </p:spPr>
        <p:txBody>
          <a:bodyPr>
            <a:normAutofit/>
          </a:bodyPr>
          <a:lstStyle/>
          <a:p>
            <a:pPr>
              <a:buNone/>
            </a:pPr>
            <a:r>
              <a:rPr lang="en-US" dirty="0" smtClean="0"/>
              <a:t>We have already established what to include in the procedure guide. Now it is time to address what should never be included in a binder under any circumstances. Much of what needs to be avoided in the procedure guide is common sense. </a:t>
            </a:r>
          </a:p>
        </p:txBody>
      </p:sp>
      <p:sp>
        <p:nvSpPr>
          <p:cNvPr id="45060" name="Text Placeholder 3"/>
          <p:cNvSpPr>
            <a:spLocks noGrp="1"/>
          </p:cNvSpPr>
          <p:nvPr>
            <p:ph type="body" sz="quarter" idx="4294967295"/>
          </p:nvPr>
        </p:nvSpPr>
        <p:spPr>
          <a:xfrm>
            <a:off x="0" y="5867400"/>
            <a:ext cx="8610600" cy="984324"/>
          </a:xfrm>
          <a:ln>
            <a:miter lim="800000"/>
            <a:headEnd/>
            <a:tailEnd/>
          </a:ln>
        </p:spPr>
        <p:txBody>
          <a:bodyPr>
            <a:normAutofit/>
          </a:bodyPr>
          <a:lstStyle/>
          <a:p>
            <a:pPr marL="0" indent="0" algn="r">
              <a:buNone/>
            </a:pPr>
            <a:r>
              <a:rPr lang="en-US" sz="1400" i="1" dirty="0" smtClean="0">
                <a:latin typeface="Cambria" pitchFamily="18" charset="0"/>
              </a:rPr>
              <a:t>The </a:t>
            </a:r>
            <a:r>
              <a:rPr lang="en-US" sz="1400" i="1" dirty="0">
                <a:latin typeface="Cambria" pitchFamily="18" charset="0"/>
              </a:rPr>
              <a:t>enlightened ruler is heedful, and the good general full of caution</a:t>
            </a:r>
            <a:r>
              <a:rPr lang="en-US" sz="1400" i="1" dirty="0" smtClean="0">
                <a:latin typeface="Cambria" pitchFamily="18" charset="0"/>
              </a:rPr>
              <a:t>.”</a:t>
            </a:r>
            <a:r>
              <a:rPr lang="en-US" sz="1400" dirty="0">
                <a:latin typeface="Cambria" pitchFamily="18" charset="0"/>
              </a:rPr>
              <a:t> </a:t>
            </a:r>
            <a:r>
              <a:rPr lang="en-US" sz="1400" dirty="0" smtClean="0">
                <a:latin typeface="Cambria" pitchFamily="18" charset="0"/>
              </a:rPr>
              <a:t> </a:t>
            </a:r>
            <a:r>
              <a:rPr lang="en-US" sz="1400" b="1" i="1" dirty="0" smtClean="0">
                <a:latin typeface="Cambria" pitchFamily="18" charset="0"/>
              </a:rPr>
              <a:t>Sun </a:t>
            </a:r>
            <a:r>
              <a:rPr lang="en-US" sz="1400" b="1" i="1" dirty="0">
                <a:latin typeface="Cambria" pitchFamily="18" charset="0"/>
              </a:rPr>
              <a:t>Tzu</a:t>
            </a:r>
            <a:endParaRPr lang="en-US" sz="1400" dirty="0">
              <a:latin typeface="Cambria" pitchFamily="18" charset="0"/>
            </a:endParaRPr>
          </a:p>
          <a:p>
            <a:endParaRPr lang="en-US" dirty="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pPr lvl="0"/>
            <a:r>
              <a:rPr lang="en-US" b="1" dirty="0" smtClean="0">
                <a:latin typeface="+mn-lt"/>
              </a:rPr>
              <a:t>Passwords</a:t>
            </a:r>
            <a:endParaRPr lang="en-US" b="1" dirty="0">
              <a:latin typeface="+mn-lt"/>
            </a:endParaRPr>
          </a:p>
        </p:txBody>
      </p:sp>
      <p:sp>
        <p:nvSpPr>
          <p:cNvPr id="4" name="TextBox 3"/>
          <p:cNvSpPr txBox="1"/>
          <p:nvPr/>
        </p:nvSpPr>
        <p:spPr>
          <a:xfrm>
            <a:off x="762000" y="1742182"/>
            <a:ext cx="7136697" cy="1077218"/>
          </a:xfrm>
          <a:prstGeom prst="rect">
            <a:avLst/>
          </a:prstGeom>
          <a:noFill/>
        </p:spPr>
        <p:txBody>
          <a:bodyPr wrap="none" rtlCol="0">
            <a:spAutoFit/>
          </a:bodyPr>
          <a:lstStyle/>
          <a:p>
            <a:r>
              <a:rPr lang="en-CA" sz="3200" dirty="0"/>
              <a:t>Passwords never placed in binders </a:t>
            </a:r>
            <a:r>
              <a:rPr lang="en-CA" sz="3200" dirty="0" smtClean="0"/>
              <a:t>where </a:t>
            </a:r>
          </a:p>
          <a:p>
            <a:r>
              <a:rPr lang="en-CA" sz="3200" dirty="0" smtClean="0"/>
              <a:t>easily </a:t>
            </a:r>
            <a:r>
              <a:rPr lang="en-CA" sz="3200" dirty="0"/>
              <a:t>accessed</a:t>
            </a:r>
          </a:p>
        </p:txBody>
      </p:sp>
      <p:sp>
        <p:nvSpPr>
          <p:cNvPr id="5" name="TextBox 4"/>
          <p:cNvSpPr txBox="1"/>
          <p:nvPr/>
        </p:nvSpPr>
        <p:spPr>
          <a:xfrm>
            <a:off x="762000" y="3342382"/>
            <a:ext cx="7280519" cy="1077218"/>
          </a:xfrm>
          <a:prstGeom prst="rect">
            <a:avLst/>
          </a:prstGeom>
          <a:noFill/>
        </p:spPr>
        <p:txBody>
          <a:bodyPr wrap="none" rtlCol="0">
            <a:spAutoFit/>
          </a:bodyPr>
          <a:lstStyle/>
          <a:p>
            <a:r>
              <a:rPr lang="en-CA" sz="3200" dirty="0"/>
              <a:t>If passwords need to be recorded, </a:t>
            </a:r>
            <a:r>
              <a:rPr lang="en-CA" sz="3200" dirty="0" smtClean="0"/>
              <a:t>store </a:t>
            </a:r>
            <a:r>
              <a:rPr lang="en-CA" sz="3200" dirty="0"/>
              <a:t>in </a:t>
            </a:r>
            <a:endParaRPr lang="en-CA" sz="3200" dirty="0" smtClean="0"/>
          </a:p>
          <a:p>
            <a:r>
              <a:rPr lang="en-CA" sz="3200" dirty="0" smtClean="0"/>
              <a:t>separate </a:t>
            </a:r>
            <a:r>
              <a:rPr lang="en-CA" sz="3200" dirty="0"/>
              <a:t>folder</a:t>
            </a:r>
          </a:p>
        </p:txBody>
      </p:sp>
      <p:sp>
        <p:nvSpPr>
          <p:cNvPr id="6" name="TextBox 5"/>
          <p:cNvSpPr txBox="1"/>
          <p:nvPr/>
        </p:nvSpPr>
        <p:spPr>
          <a:xfrm>
            <a:off x="762000" y="5021752"/>
            <a:ext cx="7602979" cy="584775"/>
          </a:xfrm>
          <a:prstGeom prst="rect">
            <a:avLst/>
          </a:prstGeom>
          <a:noFill/>
        </p:spPr>
        <p:txBody>
          <a:bodyPr wrap="none" rtlCol="0">
            <a:spAutoFit/>
          </a:bodyPr>
          <a:lstStyle/>
          <a:p>
            <a:r>
              <a:rPr lang="en-CA" sz="3200" dirty="0"/>
              <a:t>Only authorized personnel access passwords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Autofit/>
          </a:bodyPr>
          <a:lstStyle/>
          <a:p>
            <a:r>
              <a:rPr lang="en-US" b="1" dirty="0" smtClean="0">
                <a:latin typeface="+mn-lt"/>
              </a:rPr>
              <a:t>Identify Other Confidential Information Via Your Employer</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89613527"/>
              </p:ext>
            </p:extLst>
          </p:nvPr>
        </p:nvGraphicFramePr>
        <p:xfrm>
          <a:off x="685800" y="1752600"/>
          <a:ext cx="77724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b="1" dirty="0" smtClean="0">
                <a:latin typeface="+mn-lt"/>
              </a:rPr>
              <a:t>Store Information in a Separate Folder Outside of the Guide</a:t>
            </a:r>
          </a:p>
        </p:txBody>
      </p:sp>
      <p:sp>
        <p:nvSpPr>
          <p:cNvPr id="3" name="Content Placeholder 2"/>
          <p:cNvSpPr>
            <a:spLocks noGrp="1"/>
          </p:cNvSpPr>
          <p:nvPr>
            <p:ph idx="1"/>
          </p:nvPr>
        </p:nvSpPr>
        <p:spPr>
          <a:xfrm>
            <a:off x="457200" y="2286000"/>
            <a:ext cx="8229600" cy="3840163"/>
          </a:xfrm>
        </p:spPr>
        <p:txBody>
          <a:bodyPr/>
          <a:lstStyle/>
          <a:p>
            <a:r>
              <a:rPr lang="en-CA" dirty="0"/>
              <a:t>Place in a separate folder</a:t>
            </a:r>
          </a:p>
          <a:p>
            <a:endParaRPr lang="en-CA" dirty="0"/>
          </a:p>
          <a:p>
            <a:r>
              <a:rPr lang="en-CA" dirty="0"/>
              <a:t>The folder should be labeled carefully</a:t>
            </a:r>
          </a:p>
          <a:p>
            <a:endParaRPr lang="en-CA" dirty="0"/>
          </a:p>
          <a:p>
            <a:r>
              <a:rPr lang="en-CA" dirty="0"/>
              <a:t>Choose an innocuous title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848" y="4038600"/>
            <a:ext cx="2944152" cy="28194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latin typeface="+mn-lt"/>
              </a:rPr>
              <a:t>Module </a:t>
            </a:r>
            <a:r>
              <a:rPr lang="en-US" b="1" dirty="0" smtClean="0">
                <a:latin typeface="+mn-lt"/>
              </a:rPr>
              <a:t>Two: </a:t>
            </a:r>
            <a:r>
              <a:rPr lang="en-US" b="1" dirty="0">
                <a:latin typeface="+mn-lt"/>
              </a:rPr>
              <a:t>Review Questions</a:t>
            </a:r>
            <a:endParaRPr lang="en-US" b="1"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85000" lnSpcReduction="20000"/>
          </a:bodyPr>
          <a:lstStyle/>
          <a:p>
            <a:pPr marL="514350" lvl="0" indent="-514350">
              <a:buFont typeface="+mj-lt"/>
              <a:buAutoNum type="arabicPeriod" startAt="5"/>
            </a:pPr>
            <a:r>
              <a:rPr lang="en-US" dirty="0"/>
              <a:t>Which type of auditor works for the company being audited? </a:t>
            </a:r>
          </a:p>
          <a:p>
            <a:pPr marL="514350" lvl="0" indent="-514350">
              <a:buFont typeface="+mj-lt"/>
              <a:buAutoNum type="alphaLcParenR"/>
            </a:pPr>
            <a:r>
              <a:rPr lang="en-US" dirty="0"/>
              <a:t>External</a:t>
            </a:r>
          </a:p>
          <a:p>
            <a:pPr marL="514350" lvl="0" indent="-514350">
              <a:buFont typeface="+mj-lt"/>
              <a:buAutoNum type="alphaLcParenR"/>
            </a:pPr>
            <a:r>
              <a:rPr lang="en-US" dirty="0"/>
              <a:t>Internal</a:t>
            </a:r>
          </a:p>
          <a:p>
            <a:pPr marL="514350" lvl="0" indent="-514350">
              <a:buFont typeface="+mj-lt"/>
              <a:buAutoNum type="alphaLcParenR"/>
            </a:pPr>
            <a:r>
              <a:rPr lang="en-US" dirty="0" smtClean="0"/>
              <a:t>Both</a:t>
            </a:r>
          </a:p>
          <a:p>
            <a:pPr marL="514350" lvl="0" indent="-514350">
              <a:buFont typeface="+mj-lt"/>
              <a:buAutoNum type="alphaLcParenR"/>
            </a:pPr>
            <a:r>
              <a:rPr lang="en-US" dirty="0" smtClean="0"/>
              <a:t>Neither</a:t>
            </a:r>
          </a:p>
          <a:p>
            <a:pPr lvl="0">
              <a:buNone/>
            </a:pPr>
            <a:endParaRPr lang="en-US" dirty="0"/>
          </a:p>
          <a:p>
            <a:pPr marL="514350" lvl="0" indent="-514350">
              <a:buFont typeface="+mj-lt"/>
              <a:buAutoNum type="arabicPeriod" startAt="6"/>
            </a:pPr>
            <a:r>
              <a:rPr lang="en-US" dirty="0"/>
              <a:t>What is Not required of an auditor? </a:t>
            </a:r>
          </a:p>
          <a:p>
            <a:pPr marL="514350" lvl="0" indent="-514350">
              <a:buFont typeface="+mj-lt"/>
              <a:buAutoNum type="alphaLcParenR"/>
            </a:pPr>
            <a:r>
              <a:rPr lang="en-US" dirty="0"/>
              <a:t>Objectivity</a:t>
            </a:r>
          </a:p>
          <a:p>
            <a:pPr marL="514350" lvl="0" indent="-514350">
              <a:buFont typeface="+mj-lt"/>
              <a:buAutoNum type="alphaLcParenR"/>
            </a:pPr>
            <a:r>
              <a:rPr lang="en-US" dirty="0"/>
              <a:t>Independence</a:t>
            </a:r>
          </a:p>
          <a:p>
            <a:pPr marL="514350" lvl="0" indent="-514350">
              <a:buFont typeface="+mj-lt"/>
              <a:buAutoNum type="alphaLcParenR"/>
            </a:pPr>
            <a:r>
              <a:rPr lang="en-US" dirty="0"/>
              <a:t>Reports</a:t>
            </a:r>
          </a:p>
          <a:p>
            <a:pPr marL="514350" lvl="0" indent="-514350">
              <a:buFont typeface="+mj-lt"/>
              <a:buAutoNum type="alphaLcParenR"/>
            </a:pPr>
            <a:r>
              <a:rPr lang="en-US" dirty="0"/>
              <a:t>Leadership skills</a:t>
            </a:r>
          </a:p>
        </p:txBody>
      </p:sp>
    </p:spTree>
    <p:extLst>
      <p:ext uri="{BB962C8B-B14F-4D97-AF65-F5344CB8AC3E}">
        <p14:creationId xmlns:p14="http://schemas.microsoft.com/office/powerpoint/2010/main" val="238890589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r>
              <a:rPr lang="en-US" b="1" dirty="0" smtClean="0">
                <a:latin typeface="+mn-lt"/>
              </a:rPr>
              <a:t>Find a Secure Location to Store</a:t>
            </a:r>
          </a:p>
        </p:txBody>
      </p:sp>
      <p:sp>
        <p:nvSpPr>
          <p:cNvPr id="4" name="TextBox 3"/>
          <p:cNvSpPr txBox="1"/>
          <p:nvPr/>
        </p:nvSpPr>
        <p:spPr>
          <a:xfrm>
            <a:off x="773852" y="1878450"/>
            <a:ext cx="5000536" cy="584775"/>
          </a:xfrm>
          <a:prstGeom prst="rect">
            <a:avLst/>
          </a:prstGeom>
          <a:noFill/>
        </p:spPr>
        <p:txBody>
          <a:bodyPr wrap="none" rtlCol="0">
            <a:spAutoFit/>
          </a:bodyPr>
          <a:lstStyle/>
          <a:p>
            <a:r>
              <a:rPr lang="en-CA" sz="3200" dirty="0"/>
              <a:t>Lock in drawer or file cabinet</a:t>
            </a:r>
          </a:p>
        </p:txBody>
      </p:sp>
      <p:sp>
        <p:nvSpPr>
          <p:cNvPr id="5" name="TextBox 4"/>
          <p:cNvSpPr txBox="1"/>
          <p:nvPr/>
        </p:nvSpPr>
        <p:spPr>
          <a:xfrm>
            <a:off x="773852" y="2844225"/>
            <a:ext cx="5821274" cy="584775"/>
          </a:xfrm>
          <a:prstGeom prst="rect">
            <a:avLst/>
          </a:prstGeom>
          <a:noFill/>
        </p:spPr>
        <p:txBody>
          <a:bodyPr wrap="none" rtlCol="0">
            <a:spAutoFit/>
          </a:bodyPr>
          <a:lstStyle/>
          <a:p>
            <a:r>
              <a:rPr lang="en-CA" sz="3200" dirty="0"/>
              <a:t>Place in back of drawer or cabinet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56200" y="3810000"/>
            <a:ext cx="3987800" cy="3048000"/>
          </a:xfrm>
          <a:prstGeom prst="rect">
            <a:avLst/>
          </a:prstGeom>
        </p:spPr>
      </p:pic>
      <p:sp>
        <p:nvSpPr>
          <p:cNvPr id="6" name="TextBox 5"/>
          <p:cNvSpPr txBox="1"/>
          <p:nvPr/>
        </p:nvSpPr>
        <p:spPr>
          <a:xfrm>
            <a:off x="773852" y="3834825"/>
            <a:ext cx="5309659" cy="1077218"/>
          </a:xfrm>
          <a:prstGeom prst="rect">
            <a:avLst/>
          </a:prstGeom>
          <a:noFill/>
        </p:spPr>
        <p:txBody>
          <a:bodyPr wrap="none" rtlCol="0">
            <a:spAutoFit/>
          </a:bodyPr>
          <a:lstStyle/>
          <a:p>
            <a:r>
              <a:rPr lang="en-CA" sz="3200" dirty="0"/>
              <a:t>Only tell authorized personnel </a:t>
            </a:r>
            <a:r>
              <a:rPr lang="en-CA" sz="3200" dirty="0" smtClean="0"/>
              <a:t/>
            </a:r>
            <a:br>
              <a:rPr lang="en-CA" sz="3200" dirty="0" smtClean="0"/>
            </a:br>
            <a:r>
              <a:rPr lang="en-CA" sz="3200" dirty="0" smtClean="0"/>
              <a:t>where </a:t>
            </a:r>
            <a:r>
              <a:rPr lang="en-CA" sz="3200" dirty="0"/>
              <a:t>located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b="1" dirty="0" smtClean="0">
                <a:latin typeface="+mn-lt"/>
              </a:rPr>
              <a:t>Case Study</a:t>
            </a:r>
          </a:p>
        </p:txBody>
      </p:sp>
      <p:sp>
        <p:nvSpPr>
          <p:cNvPr id="3" name="Content Placeholder 2"/>
          <p:cNvSpPr>
            <a:spLocks noGrp="1"/>
          </p:cNvSpPr>
          <p:nvPr>
            <p:ph idx="1"/>
          </p:nvPr>
        </p:nvSpPr>
        <p:spPr>
          <a:xfrm>
            <a:off x="457200" y="1981200"/>
            <a:ext cx="8229600" cy="4144963"/>
          </a:xfrm>
        </p:spPr>
        <p:txBody>
          <a:bodyPr/>
          <a:lstStyle/>
          <a:p>
            <a:pPr lvl="0" algn="ctr"/>
            <a:r>
              <a:rPr lang="en-US" dirty="0"/>
              <a:t>Diana was asked to keep confidential information for her supervisor. </a:t>
            </a:r>
          </a:p>
          <a:p>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1001" y="4191000"/>
            <a:ext cx="3555999" cy="2667001"/>
          </a:xfrm>
          <a:prstGeom prst="rect">
            <a:avLst/>
          </a:prstGeom>
        </p:spPr>
      </p:pic>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Module Nine: Review Questions</a:t>
            </a:r>
            <a:endParaRPr lang="en-US" b="1" dirty="0">
              <a:latin typeface="+mn-lt"/>
            </a:endParaRPr>
          </a:p>
        </p:txBody>
      </p:sp>
      <p:sp>
        <p:nvSpPr>
          <p:cNvPr id="4" name="TextBox 3"/>
          <p:cNvSpPr txBox="1"/>
          <p:nvPr/>
        </p:nvSpPr>
        <p:spPr>
          <a:xfrm>
            <a:off x="685800" y="1828800"/>
            <a:ext cx="6850722" cy="3754874"/>
          </a:xfrm>
          <a:prstGeom prst="rect">
            <a:avLst/>
          </a:prstGeom>
          <a:noFill/>
        </p:spPr>
        <p:txBody>
          <a:bodyPr wrap="none" rtlCol="0">
            <a:spAutoFit/>
          </a:bodyPr>
          <a:lstStyle/>
          <a:p>
            <a:pPr marL="457200" lvl="0" indent="-457200">
              <a:buFont typeface="+mj-lt"/>
              <a:buAutoNum type="arabicPeriod"/>
            </a:pPr>
            <a:r>
              <a:rPr lang="en-US" sz="2000" dirty="0" smtClean="0"/>
              <a:t>Where should passwords be stored?</a:t>
            </a:r>
          </a:p>
          <a:p>
            <a:pPr marL="457200" lvl="0" indent="-457200">
              <a:buFont typeface="+mj-lt"/>
              <a:buAutoNum type="alphaLcParenR"/>
            </a:pPr>
            <a:r>
              <a:rPr lang="en-US" sz="2000" dirty="0" smtClean="0"/>
              <a:t>Separate folder</a:t>
            </a:r>
          </a:p>
          <a:p>
            <a:pPr marL="457200" lvl="0" indent="-457200">
              <a:buFont typeface="+mj-lt"/>
              <a:buAutoNum type="alphaLcParenR"/>
            </a:pPr>
            <a:r>
              <a:rPr lang="en-US" sz="2000" dirty="0" smtClean="0"/>
              <a:t>Binder</a:t>
            </a:r>
          </a:p>
          <a:p>
            <a:pPr marL="457200" lvl="0" indent="-457200">
              <a:buFont typeface="+mj-lt"/>
              <a:buAutoNum type="alphaLcParenR"/>
            </a:pPr>
            <a:r>
              <a:rPr lang="en-US" sz="2000" dirty="0" smtClean="0"/>
              <a:t>In the desk</a:t>
            </a:r>
          </a:p>
          <a:p>
            <a:pPr marL="457200" lvl="0" indent="-457200">
              <a:buFont typeface="+mj-lt"/>
              <a:buAutoNum type="alphaLcParenR"/>
            </a:pPr>
            <a:r>
              <a:rPr lang="en-US" sz="2000" dirty="0" smtClean="0"/>
              <a:t>On the desk</a:t>
            </a:r>
          </a:p>
          <a:p>
            <a:pPr marL="457200" lvl="0" indent="-457200"/>
            <a:endParaRPr lang="en-US" sz="2000" dirty="0" smtClean="0"/>
          </a:p>
          <a:p>
            <a:pPr marL="457200" lvl="0" indent="-457200">
              <a:buFont typeface="+mj-lt"/>
              <a:buAutoNum type="arabicPeriod" startAt="2"/>
            </a:pPr>
            <a:r>
              <a:rPr lang="en-US" sz="2000" dirty="0" smtClean="0"/>
              <a:t>What is necessary if passwords are saved on the computer?</a:t>
            </a:r>
          </a:p>
          <a:p>
            <a:pPr marL="457200" lvl="0" indent="-457200">
              <a:buFont typeface="+mj-lt"/>
              <a:buAutoNum type="alphaLcParenR"/>
            </a:pPr>
            <a:r>
              <a:rPr lang="en-US" sz="2000" dirty="0" smtClean="0"/>
              <a:t>Hide the computer</a:t>
            </a:r>
          </a:p>
          <a:p>
            <a:pPr marL="457200" lvl="0" indent="-457200">
              <a:buFont typeface="+mj-lt"/>
              <a:buAutoNum type="alphaLcParenR"/>
            </a:pPr>
            <a:r>
              <a:rPr lang="en-US" sz="2000" dirty="0" smtClean="0"/>
              <a:t>Change the network</a:t>
            </a:r>
          </a:p>
          <a:p>
            <a:pPr marL="457200" lvl="0" indent="-457200">
              <a:buFont typeface="+mj-lt"/>
              <a:buAutoNum type="alphaLcParenR"/>
            </a:pPr>
            <a:r>
              <a:rPr lang="en-US" sz="2000" dirty="0" smtClean="0"/>
              <a:t>Use a password</a:t>
            </a:r>
          </a:p>
          <a:p>
            <a:pPr marL="457200" lvl="0" indent="-457200">
              <a:buFont typeface="+mj-lt"/>
              <a:buAutoNum type="alphaLcParenR"/>
            </a:pPr>
            <a:r>
              <a:rPr lang="en-US" sz="2000" dirty="0" smtClean="0"/>
              <a:t>All of the above</a:t>
            </a:r>
          </a:p>
          <a:p>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Module Nine: Review Questions</a:t>
            </a:r>
            <a:endParaRPr lang="en-US" b="1" dirty="0">
              <a:latin typeface="+mn-lt"/>
            </a:endParaRPr>
          </a:p>
        </p:txBody>
      </p:sp>
      <p:sp>
        <p:nvSpPr>
          <p:cNvPr id="4" name="TextBox 3"/>
          <p:cNvSpPr txBox="1"/>
          <p:nvPr/>
        </p:nvSpPr>
        <p:spPr>
          <a:xfrm>
            <a:off x="457200" y="1676400"/>
            <a:ext cx="8229600" cy="3785652"/>
          </a:xfrm>
          <a:prstGeom prst="rect">
            <a:avLst/>
          </a:prstGeom>
          <a:noFill/>
        </p:spPr>
        <p:txBody>
          <a:bodyPr wrap="square" rtlCol="0">
            <a:spAutoFit/>
          </a:bodyPr>
          <a:lstStyle/>
          <a:p>
            <a:pPr marL="457200" lvl="0" indent="-457200">
              <a:buFont typeface="+mj-lt"/>
              <a:buAutoNum type="arabicPeriod" startAt="3"/>
            </a:pPr>
            <a:r>
              <a:rPr lang="en-US" sz="2000" dirty="0" smtClean="0"/>
              <a:t>What is Not an example of confidential information?</a:t>
            </a:r>
          </a:p>
          <a:p>
            <a:pPr marL="457200" lvl="0" indent="-457200">
              <a:buFont typeface="+mj-lt"/>
              <a:buAutoNum type="alphaLcParenR"/>
            </a:pPr>
            <a:r>
              <a:rPr lang="en-US" sz="2000" dirty="0" smtClean="0"/>
              <a:t>Date of birth</a:t>
            </a:r>
          </a:p>
          <a:p>
            <a:pPr marL="457200" lvl="0" indent="-457200">
              <a:buFont typeface="+mj-lt"/>
              <a:buAutoNum type="alphaLcParenR"/>
            </a:pPr>
            <a:r>
              <a:rPr lang="en-US" sz="2000" dirty="0" smtClean="0"/>
              <a:t>Social security</a:t>
            </a:r>
          </a:p>
          <a:p>
            <a:pPr marL="457200" lvl="0" indent="-457200">
              <a:buFont typeface="+mj-lt"/>
              <a:buAutoNum type="alphaLcParenR"/>
            </a:pPr>
            <a:r>
              <a:rPr lang="en-US" sz="2000" dirty="0" smtClean="0"/>
              <a:t>Credit card information</a:t>
            </a:r>
          </a:p>
          <a:p>
            <a:pPr marL="457200" lvl="0" indent="-457200">
              <a:buFont typeface="+mj-lt"/>
              <a:buAutoNum type="alphaLcParenR"/>
            </a:pPr>
            <a:r>
              <a:rPr lang="en-US" sz="2000" dirty="0" smtClean="0"/>
              <a:t>Accounting procedures</a:t>
            </a:r>
          </a:p>
          <a:p>
            <a:pPr lvl="0"/>
            <a:endParaRPr lang="en-US" sz="2000" dirty="0" smtClean="0"/>
          </a:p>
          <a:p>
            <a:pPr marL="457200" lvl="0" indent="-457200">
              <a:buFont typeface="+mj-lt"/>
              <a:buAutoNum type="arabicPeriod" startAt="4"/>
            </a:pPr>
            <a:r>
              <a:rPr lang="en-US" sz="2000" dirty="0" smtClean="0"/>
              <a:t>What should be done when you are not sure if information is confidential?</a:t>
            </a:r>
          </a:p>
          <a:p>
            <a:pPr marL="457200" lvl="0" indent="-457200">
              <a:buFont typeface="+mj-lt"/>
              <a:buAutoNum type="alphaLcParenR"/>
            </a:pPr>
            <a:r>
              <a:rPr lang="en-US" sz="2000" dirty="0" smtClean="0"/>
              <a:t>Ask</a:t>
            </a:r>
          </a:p>
          <a:p>
            <a:pPr marL="457200" lvl="0" indent="-457200">
              <a:buFont typeface="+mj-lt"/>
              <a:buAutoNum type="alphaLcParenR"/>
            </a:pPr>
            <a:r>
              <a:rPr lang="en-US" sz="2000" dirty="0" smtClean="0"/>
              <a:t>Do not use it in the binder</a:t>
            </a:r>
          </a:p>
          <a:p>
            <a:pPr marL="457200" lvl="0" indent="-457200">
              <a:buFont typeface="+mj-lt"/>
              <a:buAutoNum type="alphaLcParenR"/>
            </a:pPr>
            <a:r>
              <a:rPr lang="en-US" sz="2000" dirty="0" smtClean="0"/>
              <a:t>Secure the binder</a:t>
            </a:r>
          </a:p>
          <a:p>
            <a:pPr marL="457200" lvl="0" indent="-457200">
              <a:buFont typeface="+mj-lt"/>
              <a:buAutoNum type="alphaLcParenR"/>
            </a:pPr>
            <a:r>
              <a:rPr lang="en-US" sz="2000" dirty="0" smtClean="0"/>
              <a:t>All of the above</a:t>
            </a:r>
            <a:endParaRPr lang="en-US" sz="2000"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Module Nine: Review Questions</a:t>
            </a:r>
            <a:endParaRPr lang="en-US" b="1" dirty="0">
              <a:latin typeface="+mn-lt"/>
            </a:endParaRPr>
          </a:p>
        </p:txBody>
      </p:sp>
      <p:sp>
        <p:nvSpPr>
          <p:cNvPr id="4" name="TextBox 3"/>
          <p:cNvSpPr txBox="1"/>
          <p:nvPr/>
        </p:nvSpPr>
        <p:spPr>
          <a:xfrm>
            <a:off x="609600" y="1676400"/>
            <a:ext cx="6944915" cy="3754874"/>
          </a:xfrm>
          <a:prstGeom prst="rect">
            <a:avLst/>
          </a:prstGeom>
          <a:noFill/>
        </p:spPr>
        <p:txBody>
          <a:bodyPr wrap="none" rtlCol="0">
            <a:spAutoFit/>
          </a:bodyPr>
          <a:lstStyle/>
          <a:p>
            <a:pPr marL="457200" lvl="0" indent="-457200">
              <a:buFont typeface="+mj-lt"/>
              <a:buAutoNum type="arabicPeriod" startAt="5"/>
            </a:pPr>
            <a:r>
              <a:rPr lang="en-US" sz="2000" dirty="0" smtClean="0"/>
              <a:t>What is a good label for a folder of confidential information?</a:t>
            </a:r>
          </a:p>
          <a:p>
            <a:pPr marL="457200" lvl="0" indent="-457200">
              <a:buFont typeface="+mj-lt"/>
              <a:buAutoNum type="alphaLcParenR"/>
            </a:pPr>
            <a:r>
              <a:rPr lang="en-US" sz="2000" dirty="0" smtClean="0"/>
              <a:t>Administrative Information</a:t>
            </a:r>
          </a:p>
          <a:p>
            <a:pPr marL="457200" lvl="0" indent="-457200">
              <a:buFont typeface="+mj-lt"/>
              <a:buAutoNum type="alphaLcParenR"/>
            </a:pPr>
            <a:r>
              <a:rPr lang="en-US" sz="2000" dirty="0" smtClean="0"/>
              <a:t>Do Not Open</a:t>
            </a:r>
          </a:p>
          <a:p>
            <a:pPr marL="457200" lvl="0" indent="-457200">
              <a:buFont typeface="+mj-lt"/>
              <a:buAutoNum type="alphaLcParenR"/>
            </a:pPr>
            <a:r>
              <a:rPr lang="en-US" sz="2000" dirty="0" smtClean="0"/>
              <a:t>Confidential Information</a:t>
            </a:r>
          </a:p>
          <a:p>
            <a:pPr marL="457200" lvl="0" indent="-457200">
              <a:buFont typeface="+mj-lt"/>
              <a:buAutoNum type="alphaLcParenR"/>
            </a:pPr>
            <a:r>
              <a:rPr lang="en-US" sz="2000" dirty="0" smtClean="0"/>
              <a:t>No label</a:t>
            </a:r>
          </a:p>
          <a:p>
            <a:pPr lvl="0"/>
            <a:endParaRPr lang="en-US" sz="2000" dirty="0" smtClean="0"/>
          </a:p>
          <a:p>
            <a:pPr marL="457200" lvl="0" indent="-457200">
              <a:buFont typeface="+mj-lt"/>
              <a:buAutoNum type="arabicPeriod" startAt="6"/>
            </a:pPr>
            <a:r>
              <a:rPr lang="en-US" sz="2000" dirty="0" smtClean="0"/>
              <a:t>Why choose an innocuous name for a folder?</a:t>
            </a:r>
          </a:p>
          <a:p>
            <a:pPr marL="457200" lvl="0" indent="-457200">
              <a:buFont typeface="+mj-lt"/>
              <a:buAutoNum type="alphaLcParenR"/>
            </a:pPr>
            <a:r>
              <a:rPr lang="en-US" sz="2000" dirty="0" smtClean="0"/>
              <a:t>Increase interest</a:t>
            </a:r>
          </a:p>
          <a:p>
            <a:pPr marL="457200" lvl="0" indent="-457200">
              <a:buFont typeface="+mj-lt"/>
              <a:buAutoNum type="alphaLcParenR"/>
            </a:pPr>
            <a:r>
              <a:rPr lang="en-US" sz="2000" dirty="0" smtClean="0"/>
              <a:t>Make it clear</a:t>
            </a:r>
          </a:p>
          <a:p>
            <a:pPr marL="457200" lvl="0" indent="-457200">
              <a:buFont typeface="+mj-lt"/>
              <a:buAutoNum type="alphaLcParenR"/>
            </a:pPr>
            <a:r>
              <a:rPr lang="en-US" sz="2000" dirty="0" smtClean="0"/>
              <a:t>Reduce interest</a:t>
            </a:r>
          </a:p>
          <a:p>
            <a:pPr marL="457200" lvl="0" indent="-457200">
              <a:buFont typeface="+mj-lt"/>
              <a:buAutoNum type="alphaLcParenR"/>
            </a:pPr>
            <a:r>
              <a:rPr lang="en-US" sz="2000" dirty="0" smtClean="0"/>
              <a:t>All of the above</a:t>
            </a:r>
          </a:p>
          <a:p>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Module Nine: Review Questions</a:t>
            </a:r>
            <a:endParaRPr lang="en-US" b="1" dirty="0">
              <a:latin typeface="+mn-lt"/>
            </a:endParaRPr>
          </a:p>
        </p:txBody>
      </p:sp>
      <p:sp>
        <p:nvSpPr>
          <p:cNvPr id="4" name="TextBox 3"/>
          <p:cNvSpPr txBox="1"/>
          <p:nvPr/>
        </p:nvSpPr>
        <p:spPr>
          <a:xfrm>
            <a:off x="685800" y="1828800"/>
            <a:ext cx="6850722" cy="3754874"/>
          </a:xfrm>
          <a:prstGeom prst="rect">
            <a:avLst/>
          </a:prstGeom>
          <a:noFill/>
        </p:spPr>
        <p:txBody>
          <a:bodyPr wrap="none" rtlCol="0">
            <a:spAutoFit/>
          </a:bodyPr>
          <a:lstStyle/>
          <a:p>
            <a:pPr marL="457200" lvl="0" indent="-457200">
              <a:buFont typeface="+mj-lt"/>
              <a:buAutoNum type="arabicPeriod" startAt="7"/>
            </a:pPr>
            <a:r>
              <a:rPr lang="en-US" sz="2000" dirty="0" smtClean="0"/>
              <a:t>Where should passwords be stored?</a:t>
            </a:r>
          </a:p>
          <a:p>
            <a:pPr marL="457200" lvl="0" indent="-457200">
              <a:buFont typeface="+mj-lt"/>
              <a:buAutoNum type="alphaLcParenR"/>
            </a:pPr>
            <a:r>
              <a:rPr lang="en-US" sz="2000" dirty="0" smtClean="0"/>
              <a:t>Separate folder</a:t>
            </a:r>
          </a:p>
          <a:p>
            <a:pPr marL="457200" lvl="0" indent="-457200">
              <a:buFont typeface="+mj-lt"/>
              <a:buAutoNum type="alphaLcParenR"/>
            </a:pPr>
            <a:r>
              <a:rPr lang="en-US" sz="2000" dirty="0" smtClean="0"/>
              <a:t>Binder</a:t>
            </a:r>
          </a:p>
          <a:p>
            <a:pPr marL="457200" lvl="0" indent="-457200">
              <a:buFont typeface="+mj-lt"/>
              <a:buAutoNum type="alphaLcParenR"/>
            </a:pPr>
            <a:r>
              <a:rPr lang="en-US" sz="2000" dirty="0" smtClean="0"/>
              <a:t>In the desk</a:t>
            </a:r>
          </a:p>
          <a:p>
            <a:pPr marL="457200" lvl="0" indent="-457200">
              <a:buFont typeface="+mj-lt"/>
              <a:buAutoNum type="alphaLcParenR"/>
            </a:pPr>
            <a:r>
              <a:rPr lang="en-US" sz="2000" dirty="0" smtClean="0"/>
              <a:t>On the desk</a:t>
            </a:r>
          </a:p>
          <a:p>
            <a:pPr marL="457200" lvl="0" indent="-457200"/>
            <a:endParaRPr lang="en-US" sz="2000" dirty="0" smtClean="0"/>
          </a:p>
          <a:p>
            <a:pPr marL="457200" lvl="0" indent="-457200">
              <a:buFont typeface="+mj-lt"/>
              <a:buAutoNum type="arabicPeriod" startAt="8"/>
            </a:pPr>
            <a:r>
              <a:rPr lang="en-US" sz="2000" dirty="0" smtClean="0"/>
              <a:t>What is necessary if passwords are saved on the computer?</a:t>
            </a:r>
          </a:p>
          <a:p>
            <a:pPr marL="457200" lvl="0" indent="-457200">
              <a:buFont typeface="+mj-lt"/>
              <a:buAutoNum type="alphaLcParenR"/>
            </a:pPr>
            <a:r>
              <a:rPr lang="en-US" sz="2000" dirty="0" smtClean="0"/>
              <a:t>Hide the computer</a:t>
            </a:r>
          </a:p>
          <a:p>
            <a:pPr marL="457200" lvl="0" indent="-457200">
              <a:buFont typeface="+mj-lt"/>
              <a:buAutoNum type="alphaLcParenR"/>
            </a:pPr>
            <a:r>
              <a:rPr lang="en-US" sz="2000" dirty="0" smtClean="0"/>
              <a:t>Change the network</a:t>
            </a:r>
          </a:p>
          <a:p>
            <a:pPr marL="457200" lvl="0" indent="-457200">
              <a:buFont typeface="+mj-lt"/>
              <a:buAutoNum type="alphaLcParenR"/>
            </a:pPr>
            <a:r>
              <a:rPr lang="en-US" sz="2000" dirty="0" smtClean="0"/>
              <a:t>Use a password</a:t>
            </a:r>
          </a:p>
          <a:p>
            <a:pPr marL="457200" lvl="0" indent="-457200">
              <a:buFont typeface="+mj-lt"/>
              <a:buAutoNum type="alphaLcParenR"/>
            </a:pPr>
            <a:r>
              <a:rPr lang="en-US" sz="2000" dirty="0" smtClean="0"/>
              <a:t>All of the above</a:t>
            </a:r>
          </a:p>
          <a:p>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Module Nine: Review Questions</a:t>
            </a:r>
            <a:endParaRPr lang="en-US" b="1" dirty="0">
              <a:latin typeface="+mn-lt"/>
            </a:endParaRPr>
          </a:p>
        </p:txBody>
      </p:sp>
      <p:sp>
        <p:nvSpPr>
          <p:cNvPr id="4" name="TextBox 3"/>
          <p:cNvSpPr txBox="1"/>
          <p:nvPr/>
        </p:nvSpPr>
        <p:spPr>
          <a:xfrm>
            <a:off x="685800" y="1828800"/>
            <a:ext cx="5039521" cy="4124206"/>
          </a:xfrm>
          <a:prstGeom prst="rect">
            <a:avLst/>
          </a:prstGeom>
          <a:noFill/>
        </p:spPr>
        <p:txBody>
          <a:bodyPr wrap="none" rtlCol="0">
            <a:spAutoFit/>
          </a:bodyPr>
          <a:lstStyle/>
          <a:p>
            <a:pPr marL="457200" lvl="0" indent="-457200">
              <a:buFont typeface="+mj-lt"/>
              <a:buAutoNum type="arabicPeriod" startAt="9"/>
            </a:pPr>
            <a:r>
              <a:rPr lang="en-US" sz="2000" dirty="0" smtClean="0"/>
              <a:t>Where was the folder stored?</a:t>
            </a:r>
          </a:p>
          <a:p>
            <a:pPr marL="457200" lvl="0" indent="-457200">
              <a:buFont typeface="+mj-lt"/>
              <a:buAutoNum type="alphaLcParenR"/>
            </a:pPr>
            <a:r>
              <a:rPr lang="en-US" sz="2000" dirty="0" smtClean="0"/>
              <a:t>Desk </a:t>
            </a:r>
          </a:p>
          <a:p>
            <a:pPr marL="457200" lvl="0" indent="-457200">
              <a:buFont typeface="+mj-lt"/>
              <a:buAutoNum type="alphaLcParenR"/>
            </a:pPr>
            <a:r>
              <a:rPr lang="en-US" sz="2000" dirty="0" smtClean="0"/>
              <a:t>File cabinet</a:t>
            </a:r>
          </a:p>
          <a:p>
            <a:pPr marL="457200" lvl="0" indent="-457200">
              <a:buFont typeface="+mj-lt"/>
              <a:buAutoNum type="alphaLcParenR"/>
            </a:pPr>
            <a:r>
              <a:rPr lang="en-US" sz="2000" dirty="0" smtClean="0"/>
              <a:t>Drawer</a:t>
            </a:r>
          </a:p>
          <a:p>
            <a:pPr marL="457200" lvl="0" indent="-457200">
              <a:buFont typeface="+mj-lt"/>
              <a:buAutoNum type="alphaLcParenR"/>
            </a:pPr>
            <a:r>
              <a:rPr lang="en-US" sz="2000" dirty="0" smtClean="0"/>
              <a:t>All of the above</a:t>
            </a:r>
          </a:p>
          <a:p>
            <a:pPr marL="457200" lvl="0" indent="-457200"/>
            <a:endParaRPr lang="en-US" sz="2000" dirty="0" smtClean="0"/>
          </a:p>
          <a:p>
            <a:pPr marL="457200" lvl="0" indent="-457200">
              <a:buFont typeface="+mj-lt"/>
              <a:buAutoNum type="arabicPeriod" startAt="10"/>
            </a:pPr>
            <a:r>
              <a:rPr lang="en-US" sz="2000" dirty="0" smtClean="0"/>
              <a:t>How long did it take money to go missing?</a:t>
            </a:r>
          </a:p>
          <a:p>
            <a:pPr marL="457200" lvl="0" indent="-457200">
              <a:buFont typeface="+mj-lt"/>
              <a:buAutoNum type="alphaLcParenR"/>
            </a:pPr>
            <a:r>
              <a:rPr lang="en-US" sz="2000" dirty="0" smtClean="0"/>
              <a:t>10 days</a:t>
            </a:r>
          </a:p>
          <a:p>
            <a:pPr marL="457200" lvl="0" indent="-457200">
              <a:buFont typeface="+mj-lt"/>
              <a:buAutoNum type="alphaLcParenR"/>
            </a:pPr>
            <a:r>
              <a:rPr lang="en-US" sz="2000" dirty="0" smtClean="0"/>
              <a:t>10 month</a:t>
            </a:r>
          </a:p>
          <a:p>
            <a:pPr marL="457200" lvl="0" indent="-457200">
              <a:buFont typeface="+mj-lt"/>
              <a:buAutoNum type="alphaLcParenR"/>
            </a:pPr>
            <a:r>
              <a:rPr lang="en-US" sz="2000" dirty="0" smtClean="0"/>
              <a:t>8 months</a:t>
            </a:r>
          </a:p>
          <a:p>
            <a:pPr marL="457200" lvl="0" indent="-457200">
              <a:buFont typeface="+mj-lt"/>
              <a:buAutoNum type="alphaLcParenR"/>
            </a:pPr>
            <a:r>
              <a:rPr lang="en-US" sz="2000" dirty="0" smtClean="0"/>
              <a:t>8 weeks</a:t>
            </a:r>
          </a:p>
          <a:p>
            <a:r>
              <a:rPr lang="en-US" sz="2400" dirty="0" smtClean="0"/>
              <a:t/>
            </a:r>
            <a:br>
              <a:rPr lang="en-US" sz="2400" dirty="0" smtClean="0"/>
            </a:b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b="1" dirty="0" smtClean="0">
                <a:latin typeface="+mn-lt"/>
              </a:rPr>
              <a:t>Module Nine: Review Questions</a:t>
            </a:r>
          </a:p>
        </p:txBody>
      </p:sp>
      <p:sp>
        <p:nvSpPr>
          <p:cNvPr id="49155" name="Content Placeholder 2"/>
          <p:cNvSpPr>
            <a:spLocks noGrp="1"/>
          </p:cNvSpPr>
          <p:nvPr>
            <p:ph idx="1"/>
          </p:nvPr>
        </p:nvSpPr>
        <p:spPr>
          <a:xfrm>
            <a:off x="457200" y="1295400"/>
            <a:ext cx="8229600" cy="5257800"/>
          </a:xfrm>
        </p:spPr>
        <p:txBody>
          <a:bodyPr>
            <a:noAutofit/>
          </a:bodyPr>
          <a:lstStyle/>
          <a:p>
            <a:pPr marL="0" lvl="0" indent="0">
              <a:spcBef>
                <a:spcPts val="0"/>
              </a:spcBef>
              <a:buFont typeface="+mj-lt"/>
              <a:buAutoNum type="arabicPeriod"/>
            </a:pPr>
            <a:r>
              <a:rPr lang="en-US" sz="2000" dirty="0" smtClean="0">
                <a:ea typeface="Times New Roman"/>
                <a:cs typeface="Times New Roman"/>
              </a:rPr>
              <a:t>Where should passwords be stored?</a:t>
            </a:r>
          </a:p>
          <a:p>
            <a:pPr marL="0" lvl="0" indent="0">
              <a:spcBef>
                <a:spcPts val="0"/>
              </a:spcBef>
              <a:buFont typeface="+mj-lt"/>
              <a:buAutoNum type="alphaLcParenR"/>
            </a:pPr>
            <a:r>
              <a:rPr lang="en-US" sz="2000" dirty="0" smtClean="0">
                <a:solidFill>
                  <a:srgbClr val="FF0000"/>
                </a:solidFill>
                <a:ea typeface="Times New Roman"/>
                <a:cs typeface="Times New Roman"/>
              </a:rPr>
              <a:t>Separate folder</a:t>
            </a:r>
            <a:endParaRPr lang="en-US" sz="2000" dirty="0" smtClean="0">
              <a:ea typeface="Times New Roman"/>
              <a:cs typeface="Times New Roman"/>
            </a:endParaRPr>
          </a:p>
          <a:p>
            <a:pPr marL="0" lvl="0" indent="0">
              <a:lnSpc>
                <a:spcPct val="115000"/>
              </a:lnSpc>
              <a:spcBef>
                <a:spcPts val="0"/>
              </a:spcBef>
              <a:buFont typeface="+mj-lt"/>
              <a:buAutoNum type="alphaLcParenR"/>
            </a:pPr>
            <a:r>
              <a:rPr lang="en-US" sz="2000" dirty="0" smtClean="0">
                <a:ea typeface="Times New Roman"/>
                <a:cs typeface="Times New Roman"/>
              </a:rPr>
              <a:t>Binder</a:t>
            </a:r>
          </a:p>
          <a:p>
            <a:pPr marL="0" lvl="0" indent="0">
              <a:lnSpc>
                <a:spcPct val="115000"/>
              </a:lnSpc>
              <a:spcBef>
                <a:spcPts val="0"/>
              </a:spcBef>
              <a:buFont typeface="+mj-lt"/>
              <a:buAutoNum type="alphaLcParenR"/>
            </a:pPr>
            <a:r>
              <a:rPr lang="en-US" sz="2000" dirty="0" smtClean="0">
                <a:ea typeface="Times New Roman"/>
                <a:cs typeface="Times New Roman"/>
              </a:rPr>
              <a:t>In the desk</a:t>
            </a:r>
          </a:p>
          <a:p>
            <a:pPr marL="0" lvl="0" indent="0">
              <a:lnSpc>
                <a:spcPct val="115000"/>
              </a:lnSpc>
              <a:spcBef>
                <a:spcPts val="0"/>
              </a:spcBef>
              <a:spcAft>
                <a:spcPts val="1000"/>
              </a:spcAft>
              <a:buFont typeface="+mj-lt"/>
              <a:buAutoNum type="alphaLcParenR"/>
            </a:pPr>
            <a:r>
              <a:rPr lang="en-US" sz="2000" dirty="0" smtClean="0">
                <a:ea typeface="Times New Roman"/>
                <a:cs typeface="Times New Roman"/>
              </a:rPr>
              <a:t>On the desk</a:t>
            </a:r>
          </a:p>
          <a:p>
            <a:pPr marL="0" marR="0" indent="0">
              <a:spcBef>
                <a:spcPts val="0"/>
              </a:spcBef>
              <a:buNone/>
            </a:pPr>
            <a:r>
              <a:rPr lang="en-US" sz="2000" dirty="0" smtClean="0">
                <a:solidFill>
                  <a:srgbClr val="FF0000"/>
                </a:solidFill>
                <a:ea typeface="Times New Roman"/>
                <a:cs typeface="Times New Roman"/>
              </a:rPr>
              <a:t>Passwords should be stored in separate folders. They should not be placed in the binder. </a:t>
            </a:r>
            <a:endParaRPr lang="en-US" sz="2000" dirty="0" smtClean="0">
              <a:ea typeface="Times New Roman"/>
              <a:cs typeface="Times New Roman"/>
            </a:endParaRPr>
          </a:p>
          <a:p>
            <a:pPr lvl="0">
              <a:spcBef>
                <a:spcPts val="0"/>
              </a:spcBef>
              <a:buFont typeface="+mj-lt"/>
              <a:buAutoNum type="arabicPeriod" startAt="2"/>
            </a:pPr>
            <a:r>
              <a:rPr lang="en-US" sz="2000" dirty="0" smtClean="0">
                <a:ea typeface="Times New Roman"/>
                <a:cs typeface="Times New Roman"/>
              </a:rPr>
              <a:t>What is necessary if passwords are saved on the computer?</a:t>
            </a:r>
          </a:p>
          <a:p>
            <a:pPr lvl="0">
              <a:spcBef>
                <a:spcPts val="0"/>
              </a:spcBef>
              <a:buFont typeface="+mj-lt"/>
              <a:buAutoNum type="alphaLcParenR"/>
            </a:pPr>
            <a:r>
              <a:rPr lang="en-US" sz="2000" dirty="0" smtClean="0">
                <a:ea typeface="Times New Roman"/>
                <a:cs typeface="Times New Roman"/>
              </a:rPr>
              <a:t>Hide the computer</a:t>
            </a:r>
          </a:p>
          <a:p>
            <a:pPr lvl="0">
              <a:lnSpc>
                <a:spcPct val="115000"/>
              </a:lnSpc>
              <a:spcBef>
                <a:spcPts val="0"/>
              </a:spcBef>
              <a:buFont typeface="+mj-lt"/>
              <a:buAutoNum type="alphaLcParenR"/>
            </a:pPr>
            <a:r>
              <a:rPr lang="en-US" sz="2000" dirty="0" smtClean="0">
                <a:ea typeface="Times New Roman"/>
                <a:cs typeface="Times New Roman"/>
              </a:rPr>
              <a:t>Change the network</a:t>
            </a:r>
          </a:p>
          <a:p>
            <a:pPr lvl="0">
              <a:lnSpc>
                <a:spcPct val="115000"/>
              </a:lnSpc>
              <a:spcBef>
                <a:spcPts val="0"/>
              </a:spcBef>
              <a:buFont typeface="+mj-lt"/>
              <a:buAutoNum type="alphaLcParenR"/>
            </a:pPr>
            <a:r>
              <a:rPr lang="en-US" sz="2000" dirty="0" smtClean="0">
                <a:solidFill>
                  <a:srgbClr val="FF0000"/>
                </a:solidFill>
                <a:ea typeface="Times New Roman"/>
                <a:cs typeface="Times New Roman"/>
              </a:rPr>
              <a:t>Use a password</a:t>
            </a:r>
            <a:endParaRPr lang="en-US" sz="2000" dirty="0" smtClean="0">
              <a:ea typeface="Times New Roman"/>
              <a:cs typeface="Times New Roman"/>
            </a:endParaRPr>
          </a:p>
          <a:p>
            <a:pPr lvl="0">
              <a:lnSpc>
                <a:spcPct val="115000"/>
              </a:lnSpc>
              <a:spcBef>
                <a:spcPts val="0"/>
              </a:spcBef>
              <a:spcAft>
                <a:spcPts val="1000"/>
              </a:spcAft>
              <a:buFont typeface="+mj-lt"/>
              <a:buAutoNum type="alphaLcParenR"/>
            </a:pPr>
            <a:r>
              <a:rPr lang="en-US" sz="2000" dirty="0" smtClean="0">
                <a:ea typeface="Times New Roman"/>
                <a:cs typeface="Times New Roman"/>
              </a:rPr>
              <a:t>All of the above</a:t>
            </a:r>
          </a:p>
          <a:p>
            <a:pPr marL="0" marR="0" indent="0">
              <a:spcBef>
                <a:spcPts val="0"/>
              </a:spcBef>
              <a:buNone/>
            </a:pPr>
            <a:r>
              <a:rPr lang="en-US" sz="2000" dirty="0" smtClean="0">
                <a:solidFill>
                  <a:srgbClr val="FF0000"/>
                </a:solidFill>
                <a:ea typeface="Times New Roman"/>
                <a:cs typeface="Times New Roman"/>
              </a:rPr>
              <a:t>Passwords should be used to protect passwords when they are saved on the computer. </a:t>
            </a:r>
            <a:endParaRPr lang="en-US" sz="2000" dirty="0">
              <a:ea typeface="Times New Roman"/>
              <a:cs typeface="Times New Roman"/>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b="1"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77500" lnSpcReduction="20000"/>
          </a:bodyPr>
          <a:lstStyle/>
          <a:p>
            <a:pPr marL="457200" lvl="0" indent="-457200">
              <a:lnSpc>
                <a:spcPct val="120000"/>
              </a:lnSpc>
              <a:spcBef>
                <a:spcPts val="0"/>
              </a:spcBef>
              <a:buFont typeface="+mj-lt"/>
              <a:buAutoNum type="arabicPeriod" startAt="3"/>
            </a:pPr>
            <a:r>
              <a:rPr lang="en-US" sz="2400" dirty="0" smtClean="0">
                <a:ea typeface="Times New Roman"/>
                <a:cs typeface="Times New Roman"/>
              </a:rPr>
              <a:t>What is Not an example of confidential information?</a:t>
            </a:r>
          </a:p>
          <a:p>
            <a:pPr lvl="0">
              <a:lnSpc>
                <a:spcPct val="120000"/>
              </a:lnSpc>
              <a:spcBef>
                <a:spcPts val="0"/>
              </a:spcBef>
              <a:buFont typeface="+mj-lt"/>
              <a:buAutoNum type="alphaLcParenR"/>
            </a:pPr>
            <a:r>
              <a:rPr lang="en-US" sz="2400" dirty="0" smtClean="0">
                <a:ea typeface="Times New Roman"/>
                <a:cs typeface="Times New Roman"/>
              </a:rPr>
              <a:t>Date of birth</a:t>
            </a:r>
          </a:p>
          <a:p>
            <a:pPr lvl="0">
              <a:lnSpc>
                <a:spcPct val="115000"/>
              </a:lnSpc>
              <a:spcBef>
                <a:spcPts val="0"/>
              </a:spcBef>
              <a:buFont typeface="+mj-lt"/>
              <a:buAutoNum type="alphaLcParenR"/>
            </a:pPr>
            <a:r>
              <a:rPr lang="en-US" sz="2400" dirty="0" smtClean="0">
                <a:ea typeface="Times New Roman"/>
                <a:cs typeface="Times New Roman"/>
              </a:rPr>
              <a:t>Social security</a:t>
            </a:r>
          </a:p>
          <a:p>
            <a:pPr lvl="0">
              <a:lnSpc>
                <a:spcPct val="115000"/>
              </a:lnSpc>
              <a:spcBef>
                <a:spcPts val="0"/>
              </a:spcBef>
              <a:buFont typeface="+mj-lt"/>
              <a:buAutoNum type="alphaLcParenR"/>
            </a:pPr>
            <a:r>
              <a:rPr lang="en-US" sz="2400" dirty="0" smtClean="0">
                <a:ea typeface="Times New Roman"/>
                <a:cs typeface="Times New Roman"/>
              </a:rPr>
              <a:t>Credit card information</a:t>
            </a:r>
          </a:p>
          <a:p>
            <a:pPr lvl="0">
              <a:lnSpc>
                <a:spcPct val="115000"/>
              </a:lnSpc>
              <a:spcBef>
                <a:spcPts val="0"/>
              </a:spcBef>
              <a:spcAft>
                <a:spcPts val="1000"/>
              </a:spcAft>
              <a:buFont typeface="+mj-lt"/>
              <a:buAutoNum type="alphaLcParenR"/>
            </a:pPr>
            <a:r>
              <a:rPr lang="en-US" sz="2400" dirty="0" smtClean="0">
                <a:solidFill>
                  <a:srgbClr val="FF0000"/>
                </a:solidFill>
                <a:ea typeface="Times New Roman"/>
                <a:cs typeface="Times New Roman"/>
              </a:rPr>
              <a:t>Accounting procedures</a:t>
            </a:r>
            <a:endParaRPr lang="en-US" sz="2400" dirty="0" smtClean="0">
              <a:ea typeface="Times New Roman"/>
              <a:cs typeface="Times New Roman"/>
            </a:endParaRPr>
          </a:p>
          <a:p>
            <a:pPr marL="0" marR="0" indent="0">
              <a:lnSpc>
                <a:spcPct val="120000"/>
              </a:lnSpc>
              <a:spcBef>
                <a:spcPts val="0"/>
              </a:spcBef>
              <a:buNone/>
            </a:pPr>
            <a:r>
              <a:rPr lang="en-US" sz="2400" dirty="0" smtClean="0">
                <a:solidFill>
                  <a:srgbClr val="FF0000"/>
                </a:solidFill>
                <a:ea typeface="Times New Roman"/>
                <a:cs typeface="Times New Roman"/>
              </a:rPr>
              <a:t>Accounting procedures are not confidential. The other answer choices are examples of confidential information that should not be kept in the binder?</a:t>
            </a:r>
          </a:p>
          <a:p>
            <a:pPr marL="0" marR="0" indent="0">
              <a:lnSpc>
                <a:spcPct val="120000"/>
              </a:lnSpc>
              <a:spcBef>
                <a:spcPts val="0"/>
              </a:spcBef>
              <a:buNone/>
            </a:pPr>
            <a:endParaRPr lang="en-US" sz="2400" dirty="0" smtClean="0">
              <a:ea typeface="Times New Roman"/>
              <a:cs typeface="Times New Roman"/>
            </a:endParaRPr>
          </a:p>
          <a:p>
            <a:pPr marL="457200" lvl="0" indent="-457200">
              <a:lnSpc>
                <a:spcPct val="120000"/>
              </a:lnSpc>
              <a:spcBef>
                <a:spcPts val="0"/>
              </a:spcBef>
              <a:buFont typeface="+mj-lt"/>
              <a:buAutoNum type="arabicPeriod" startAt="4"/>
            </a:pPr>
            <a:r>
              <a:rPr lang="en-US" sz="2400" dirty="0" smtClean="0">
                <a:ea typeface="Times New Roman"/>
                <a:cs typeface="Times New Roman"/>
              </a:rPr>
              <a:t>What should be done when you are not sure if information is confidential?</a:t>
            </a:r>
          </a:p>
          <a:p>
            <a:pPr lvl="0">
              <a:lnSpc>
                <a:spcPct val="120000"/>
              </a:lnSpc>
              <a:spcBef>
                <a:spcPts val="0"/>
              </a:spcBef>
              <a:buFont typeface="+mj-lt"/>
              <a:buAutoNum type="alphaLcParenR"/>
            </a:pPr>
            <a:r>
              <a:rPr lang="en-US" sz="2400" dirty="0" smtClean="0">
                <a:ea typeface="Times New Roman"/>
                <a:cs typeface="Times New Roman"/>
              </a:rPr>
              <a:t>Ask</a:t>
            </a:r>
          </a:p>
          <a:p>
            <a:pPr lvl="0">
              <a:lnSpc>
                <a:spcPct val="115000"/>
              </a:lnSpc>
              <a:spcBef>
                <a:spcPts val="0"/>
              </a:spcBef>
              <a:buFont typeface="+mj-lt"/>
              <a:buAutoNum type="alphaLcParenR"/>
            </a:pPr>
            <a:r>
              <a:rPr lang="en-US" sz="2400" dirty="0" smtClean="0">
                <a:solidFill>
                  <a:srgbClr val="FF0000"/>
                </a:solidFill>
                <a:ea typeface="Times New Roman"/>
                <a:cs typeface="Times New Roman"/>
              </a:rPr>
              <a:t>Do not use it in the binder</a:t>
            </a:r>
            <a:endParaRPr lang="en-US" sz="2400" dirty="0" smtClean="0">
              <a:ea typeface="Times New Roman"/>
              <a:cs typeface="Times New Roman"/>
            </a:endParaRPr>
          </a:p>
          <a:p>
            <a:pPr lvl="0">
              <a:lnSpc>
                <a:spcPct val="115000"/>
              </a:lnSpc>
              <a:spcBef>
                <a:spcPts val="0"/>
              </a:spcBef>
              <a:buFont typeface="+mj-lt"/>
              <a:buAutoNum type="alphaLcParenR"/>
            </a:pPr>
            <a:r>
              <a:rPr lang="en-US" sz="2400" dirty="0" smtClean="0">
                <a:ea typeface="Times New Roman"/>
                <a:cs typeface="Times New Roman"/>
              </a:rPr>
              <a:t>Secure the binder</a:t>
            </a:r>
          </a:p>
          <a:p>
            <a:pPr lvl="0">
              <a:lnSpc>
                <a:spcPct val="115000"/>
              </a:lnSpc>
              <a:spcBef>
                <a:spcPts val="0"/>
              </a:spcBef>
              <a:spcAft>
                <a:spcPts val="1000"/>
              </a:spcAft>
              <a:buFont typeface="+mj-lt"/>
              <a:buAutoNum type="alphaLcParenR"/>
            </a:pPr>
            <a:r>
              <a:rPr lang="en-US" sz="2400" dirty="0" smtClean="0">
                <a:ea typeface="Times New Roman"/>
                <a:cs typeface="Times New Roman"/>
              </a:rPr>
              <a:t>All of the above</a:t>
            </a:r>
          </a:p>
          <a:p>
            <a:pPr marL="0" marR="0" indent="0">
              <a:lnSpc>
                <a:spcPct val="120000"/>
              </a:lnSpc>
              <a:spcBef>
                <a:spcPts val="0"/>
              </a:spcBef>
              <a:buNone/>
            </a:pPr>
            <a:r>
              <a:rPr lang="en-US" sz="2400" dirty="0" smtClean="0">
                <a:solidFill>
                  <a:srgbClr val="FF0000"/>
                </a:solidFill>
                <a:ea typeface="Times New Roman"/>
                <a:cs typeface="Times New Roman"/>
              </a:rPr>
              <a:t>Confidential information must not be shared. If you are not sure that information is not confidential, you should not include it in the binder. </a:t>
            </a:r>
            <a:endParaRPr lang="en-US" sz="2400" dirty="0">
              <a:ea typeface="Times New Roman"/>
              <a:cs typeface="Times New Roman"/>
            </a:endParaRPr>
          </a:p>
        </p:txBody>
      </p:sp>
    </p:spTree>
    <p:extLst>
      <p:ext uri="{BB962C8B-B14F-4D97-AF65-F5344CB8AC3E}">
        <p14:creationId xmlns:p14="http://schemas.microsoft.com/office/powerpoint/2010/main" val="2912582788"/>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b="1"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85000" lnSpcReduction="20000"/>
          </a:bodyPr>
          <a:lstStyle/>
          <a:p>
            <a:pPr marL="457200" lvl="0" indent="-457200">
              <a:lnSpc>
                <a:spcPct val="120000"/>
              </a:lnSpc>
              <a:spcBef>
                <a:spcPts val="0"/>
              </a:spcBef>
              <a:buFont typeface="+mj-lt"/>
              <a:buAutoNum type="arabicPeriod" startAt="5"/>
            </a:pPr>
            <a:r>
              <a:rPr lang="en-US" sz="2400" dirty="0" smtClean="0">
                <a:ea typeface="Times New Roman"/>
                <a:cs typeface="Times New Roman"/>
              </a:rPr>
              <a:t>What is a good label for a folder of confidential information?</a:t>
            </a:r>
          </a:p>
          <a:p>
            <a:pPr lvl="0">
              <a:lnSpc>
                <a:spcPct val="120000"/>
              </a:lnSpc>
              <a:spcBef>
                <a:spcPts val="0"/>
              </a:spcBef>
              <a:buFont typeface="+mj-lt"/>
              <a:buAutoNum type="alphaLcParenR"/>
            </a:pPr>
            <a:r>
              <a:rPr lang="en-US" sz="2400" dirty="0" smtClean="0">
                <a:solidFill>
                  <a:srgbClr val="FF0000"/>
                </a:solidFill>
                <a:ea typeface="Times New Roman"/>
                <a:cs typeface="Times New Roman"/>
              </a:rPr>
              <a:t>Administrative Information</a:t>
            </a:r>
            <a:endParaRPr lang="en-US" sz="2400" dirty="0" smtClean="0">
              <a:ea typeface="Times New Roman"/>
              <a:cs typeface="Times New Roman"/>
            </a:endParaRPr>
          </a:p>
          <a:p>
            <a:pPr lvl="0">
              <a:lnSpc>
                <a:spcPct val="115000"/>
              </a:lnSpc>
              <a:spcBef>
                <a:spcPts val="0"/>
              </a:spcBef>
              <a:buFont typeface="+mj-lt"/>
              <a:buAutoNum type="alphaLcParenR"/>
            </a:pPr>
            <a:r>
              <a:rPr lang="en-US" sz="2400" dirty="0" smtClean="0">
                <a:ea typeface="Times New Roman"/>
                <a:cs typeface="Times New Roman"/>
              </a:rPr>
              <a:t>Do Not Open</a:t>
            </a:r>
          </a:p>
          <a:p>
            <a:pPr lvl="0">
              <a:lnSpc>
                <a:spcPct val="115000"/>
              </a:lnSpc>
              <a:spcBef>
                <a:spcPts val="0"/>
              </a:spcBef>
              <a:buFont typeface="+mj-lt"/>
              <a:buAutoNum type="alphaLcParenR"/>
            </a:pPr>
            <a:r>
              <a:rPr lang="en-US" sz="2400" dirty="0" smtClean="0">
                <a:ea typeface="Times New Roman"/>
                <a:cs typeface="Times New Roman"/>
              </a:rPr>
              <a:t>Confidential Information</a:t>
            </a:r>
          </a:p>
          <a:p>
            <a:pPr lvl="0">
              <a:lnSpc>
                <a:spcPct val="115000"/>
              </a:lnSpc>
              <a:spcBef>
                <a:spcPts val="0"/>
              </a:spcBef>
              <a:spcAft>
                <a:spcPts val="1000"/>
              </a:spcAft>
              <a:buFont typeface="+mj-lt"/>
              <a:buAutoNum type="alphaLcParenR"/>
            </a:pPr>
            <a:r>
              <a:rPr lang="en-US" sz="2400" dirty="0" smtClean="0">
                <a:ea typeface="Times New Roman"/>
                <a:cs typeface="Times New Roman"/>
              </a:rPr>
              <a:t>No label</a:t>
            </a:r>
          </a:p>
          <a:p>
            <a:pPr marL="0" marR="0" indent="0">
              <a:lnSpc>
                <a:spcPct val="120000"/>
              </a:lnSpc>
              <a:spcBef>
                <a:spcPts val="0"/>
              </a:spcBef>
              <a:buNone/>
            </a:pPr>
            <a:r>
              <a:rPr lang="en-US" sz="2400" dirty="0" smtClean="0">
                <a:solidFill>
                  <a:srgbClr val="FF0000"/>
                </a:solidFill>
                <a:ea typeface="Times New Roman"/>
                <a:cs typeface="Times New Roman"/>
              </a:rPr>
              <a:t>The label on folders that contain confidential information should be slightly misleading. The first answer choice is the best.</a:t>
            </a:r>
          </a:p>
          <a:p>
            <a:pPr marL="0" marR="0" indent="0">
              <a:lnSpc>
                <a:spcPct val="120000"/>
              </a:lnSpc>
              <a:spcBef>
                <a:spcPts val="0"/>
              </a:spcBef>
              <a:buNone/>
            </a:pPr>
            <a:endParaRPr lang="en-US" sz="2400" dirty="0" smtClean="0">
              <a:ea typeface="Times New Roman"/>
              <a:cs typeface="Times New Roman"/>
            </a:endParaRPr>
          </a:p>
          <a:p>
            <a:pPr marL="457200" lvl="0" indent="-457200">
              <a:lnSpc>
                <a:spcPct val="120000"/>
              </a:lnSpc>
              <a:spcBef>
                <a:spcPts val="0"/>
              </a:spcBef>
              <a:buFont typeface="+mj-lt"/>
              <a:buAutoNum type="arabicPeriod" startAt="6"/>
            </a:pPr>
            <a:r>
              <a:rPr lang="en-US" sz="2400" dirty="0" smtClean="0">
                <a:ea typeface="Times New Roman"/>
                <a:cs typeface="Times New Roman"/>
              </a:rPr>
              <a:t>Why choose an innocuous name for a folder?</a:t>
            </a:r>
          </a:p>
          <a:p>
            <a:pPr lvl="0">
              <a:lnSpc>
                <a:spcPct val="120000"/>
              </a:lnSpc>
              <a:spcBef>
                <a:spcPts val="0"/>
              </a:spcBef>
              <a:buFont typeface="+mj-lt"/>
              <a:buAutoNum type="alphaLcParenR"/>
            </a:pPr>
            <a:r>
              <a:rPr lang="en-US" sz="2400" dirty="0" smtClean="0">
                <a:ea typeface="Times New Roman"/>
                <a:cs typeface="Times New Roman"/>
              </a:rPr>
              <a:t>Increase interest</a:t>
            </a:r>
          </a:p>
          <a:p>
            <a:pPr lvl="0">
              <a:lnSpc>
                <a:spcPct val="115000"/>
              </a:lnSpc>
              <a:spcBef>
                <a:spcPts val="0"/>
              </a:spcBef>
              <a:buFont typeface="+mj-lt"/>
              <a:buAutoNum type="alphaLcParenR"/>
            </a:pPr>
            <a:r>
              <a:rPr lang="en-US" sz="2400" dirty="0" smtClean="0">
                <a:ea typeface="Times New Roman"/>
                <a:cs typeface="Times New Roman"/>
              </a:rPr>
              <a:t>Make it clear</a:t>
            </a:r>
          </a:p>
          <a:p>
            <a:pPr lvl="0">
              <a:lnSpc>
                <a:spcPct val="115000"/>
              </a:lnSpc>
              <a:spcBef>
                <a:spcPts val="0"/>
              </a:spcBef>
              <a:buFont typeface="+mj-lt"/>
              <a:buAutoNum type="alphaLcParenR"/>
            </a:pPr>
            <a:r>
              <a:rPr lang="en-US" sz="2400" dirty="0" smtClean="0">
                <a:solidFill>
                  <a:srgbClr val="FF0000"/>
                </a:solidFill>
                <a:ea typeface="Times New Roman"/>
                <a:cs typeface="Times New Roman"/>
              </a:rPr>
              <a:t>Reduce interest</a:t>
            </a:r>
            <a:endParaRPr lang="en-US" sz="2400" dirty="0" smtClean="0">
              <a:ea typeface="Times New Roman"/>
              <a:cs typeface="Times New Roman"/>
            </a:endParaRPr>
          </a:p>
          <a:p>
            <a:pPr lvl="0">
              <a:lnSpc>
                <a:spcPct val="115000"/>
              </a:lnSpc>
              <a:spcBef>
                <a:spcPts val="0"/>
              </a:spcBef>
              <a:spcAft>
                <a:spcPts val="1000"/>
              </a:spcAft>
              <a:buFont typeface="+mj-lt"/>
              <a:buAutoNum type="alphaLcParenR"/>
            </a:pPr>
            <a:r>
              <a:rPr lang="en-US" sz="2400" dirty="0" smtClean="0">
                <a:ea typeface="Times New Roman"/>
                <a:cs typeface="Times New Roman"/>
              </a:rPr>
              <a:t>All of the above</a:t>
            </a:r>
          </a:p>
          <a:p>
            <a:pPr marL="0" marR="0" indent="0">
              <a:lnSpc>
                <a:spcPct val="120000"/>
              </a:lnSpc>
              <a:spcBef>
                <a:spcPts val="0"/>
              </a:spcBef>
              <a:buNone/>
            </a:pPr>
            <a:r>
              <a:rPr lang="en-US" sz="2400" dirty="0" smtClean="0">
                <a:solidFill>
                  <a:srgbClr val="FF0000"/>
                </a:solidFill>
                <a:ea typeface="Times New Roman"/>
                <a:cs typeface="Times New Roman"/>
              </a:rPr>
              <a:t>The labels of folders affect interest. You can reduce interest in a folder by giving it a boring label.</a:t>
            </a:r>
            <a:endParaRPr lang="en-US" sz="2400" dirty="0">
              <a:ea typeface="Times New Roman"/>
              <a:cs typeface="Times New Roman"/>
            </a:endParaRPr>
          </a:p>
        </p:txBody>
      </p:sp>
    </p:spTree>
    <p:extLst>
      <p:ext uri="{BB962C8B-B14F-4D97-AF65-F5344CB8AC3E}">
        <p14:creationId xmlns:p14="http://schemas.microsoft.com/office/powerpoint/2010/main" val="2912582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latin typeface="+mn-lt"/>
              </a:rPr>
              <a:t>Module </a:t>
            </a:r>
            <a:r>
              <a:rPr lang="en-US" b="1" dirty="0" smtClean="0">
                <a:latin typeface="+mn-lt"/>
              </a:rPr>
              <a:t>Two: </a:t>
            </a:r>
            <a:r>
              <a:rPr lang="en-US" b="1" dirty="0">
                <a:latin typeface="+mn-lt"/>
              </a:rPr>
              <a:t>Review Questions</a:t>
            </a:r>
            <a:endParaRPr lang="en-US" b="1"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85000" lnSpcReduction="20000"/>
          </a:bodyPr>
          <a:lstStyle/>
          <a:p>
            <a:pPr marL="514350" lvl="0" indent="-514350">
              <a:buFont typeface="+mj-lt"/>
              <a:buAutoNum type="arabicPeriod" startAt="7"/>
            </a:pPr>
            <a:r>
              <a:rPr lang="en-US" dirty="0"/>
              <a:t>What is the first step in recovery planning?</a:t>
            </a:r>
          </a:p>
          <a:p>
            <a:pPr marL="514350" lvl="0" indent="-514350">
              <a:buFont typeface="+mj-lt"/>
              <a:buAutoNum type="alphaLcParenR"/>
            </a:pPr>
            <a:r>
              <a:rPr lang="en-US" dirty="0"/>
              <a:t>Identify critical systems</a:t>
            </a:r>
          </a:p>
          <a:p>
            <a:pPr marL="514350" lvl="0" indent="-514350">
              <a:buFont typeface="+mj-lt"/>
              <a:buAutoNum type="alphaLcParenR"/>
            </a:pPr>
            <a:r>
              <a:rPr lang="en-US" dirty="0"/>
              <a:t>Create instructions</a:t>
            </a:r>
          </a:p>
          <a:p>
            <a:pPr marL="514350" lvl="0" indent="-514350">
              <a:buFont typeface="+mj-lt"/>
              <a:buAutoNum type="alphaLcParenR"/>
            </a:pPr>
            <a:r>
              <a:rPr lang="en-US" dirty="0"/>
              <a:t>Test the recovery plan</a:t>
            </a:r>
          </a:p>
          <a:p>
            <a:pPr marL="514350" lvl="0" indent="-514350">
              <a:buFont typeface="+mj-lt"/>
              <a:buAutoNum type="alphaLcParenR"/>
            </a:pPr>
            <a:r>
              <a:rPr lang="en-US" dirty="0"/>
              <a:t>Create a </a:t>
            </a:r>
            <a:r>
              <a:rPr lang="en-US" dirty="0" smtClean="0"/>
              <a:t>plan</a:t>
            </a:r>
          </a:p>
          <a:p>
            <a:pPr marL="514350" lvl="0" indent="-514350">
              <a:buNone/>
            </a:pPr>
            <a:endParaRPr lang="en-US" dirty="0"/>
          </a:p>
          <a:p>
            <a:pPr marL="514350" lvl="0" indent="-514350">
              <a:buFont typeface="+mj-lt"/>
              <a:buAutoNum type="arabicPeriod" startAt="8"/>
            </a:pPr>
            <a:r>
              <a:rPr lang="en-US" dirty="0"/>
              <a:t>What is the last step in recovery planning?</a:t>
            </a:r>
          </a:p>
          <a:p>
            <a:pPr marL="514350" lvl="0" indent="-514350">
              <a:buFont typeface="+mj-lt"/>
              <a:buAutoNum type="alphaLcParenR"/>
            </a:pPr>
            <a:r>
              <a:rPr lang="en-US" dirty="0"/>
              <a:t>Identify critical systems</a:t>
            </a:r>
          </a:p>
          <a:p>
            <a:pPr marL="514350" lvl="0" indent="-514350">
              <a:buFont typeface="+mj-lt"/>
              <a:buAutoNum type="alphaLcParenR"/>
            </a:pPr>
            <a:r>
              <a:rPr lang="en-US" dirty="0"/>
              <a:t>Create instructions</a:t>
            </a:r>
          </a:p>
          <a:p>
            <a:pPr marL="514350" lvl="0" indent="-514350">
              <a:buFont typeface="+mj-lt"/>
              <a:buAutoNum type="alphaLcParenR"/>
            </a:pPr>
            <a:r>
              <a:rPr lang="en-US" dirty="0"/>
              <a:t>Test the recovery plan</a:t>
            </a:r>
          </a:p>
          <a:p>
            <a:pPr marL="514350" lvl="0" indent="-514350">
              <a:buFont typeface="+mj-lt"/>
              <a:buAutoNum type="alphaLcParenR"/>
            </a:pPr>
            <a:r>
              <a:rPr lang="en-US" dirty="0"/>
              <a:t>Create a plan</a:t>
            </a:r>
          </a:p>
        </p:txBody>
      </p:sp>
    </p:spTree>
    <p:extLst>
      <p:ext uri="{BB962C8B-B14F-4D97-AF65-F5344CB8AC3E}">
        <p14:creationId xmlns:p14="http://schemas.microsoft.com/office/powerpoint/2010/main" val="238890589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b="1"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62500" lnSpcReduction="20000"/>
          </a:bodyPr>
          <a:lstStyle/>
          <a:p>
            <a:pPr marL="514350" lvl="0" indent="-514350">
              <a:lnSpc>
                <a:spcPct val="120000"/>
              </a:lnSpc>
              <a:spcBef>
                <a:spcPts val="0"/>
              </a:spcBef>
              <a:buFont typeface="+mj-lt"/>
              <a:buAutoNum type="arabicPeriod" startAt="7"/>
            </a:pPr>
            <a:r>
              <a:rPr lang="en-US" sz="2800" dirty="0" smtClean="0">
                <a:ea typeface="Times New Roman"/>
                <a:cs typeface="Times New Roman"/>
              </a:rPr>
              <a:t>Where would you put a folder of confidential information in a drawer?</a:t>
            </a:r>
          </a:p>
          <a:p>
            <a:pPr lvl="0">
              <a:lnSpc>
                <a:spcPct val="120000"/>
              </a:lnSpc>
              <a:spcBef>
                <a:spcPts val="0"/>
              </a:spcBef>
              <a:buFont typeface="+mj-lt"/>
              <a:buAutoNum type="alphaLcParenR"/>
            </a:pPr>
            <a:r>
              <a:rPr lang="en-US" sz="2800" dirty="0" smtClean="0">
                <a:solidFill>
                  <a:srgbClr val="FF0000"/>
                </a:solidFill>
                <a:ea typeface="Times New Roman"/>
                <a:cs typeface="Times New Roman"/>
              </a:rPr>
              <a:t>In the back</a:t>
            </a:r>
            <a:endParaRPr lang="en-US" sz="2800" dirty="0" smtClean="0">
              <a:ea typeface="Times New Roman"/>
              <a:cs typeface="Times New Roman"/>
            </a:endParaRPr>
          </a:p>
          <a:p>
            <a:pPr lvl="0">
              <a:lnSpc>
                <a:spcPct val="115000"/>
              </a:lnSpc>
              <a:spcBef>
                <a:spcPts val="0"/>
              </a:spcBef>
              <a:buFont typeface="+mj-lt"/>
              <a:buAutoNum type="alphaLcParenR"/>
            </a:pPr>
            <a:r>
              <a:rPr lang="en-US" sz="2800" dirty="0" smtClean="0">
                <a:ea typeface="Times New Roman"/>
                <a:cs typeface="Times New Roman"/>
              </a:rPr>
              <a:t>In the front</a:t>
            </a:r>
          </a:p>
          <a:p>
            <a:pPr lvl="0">
              <a:lnSpc>
                <a:spcPct val="115000"/>
              </a:lnSpc>
              <a:spcBef>
                <a:spcPts val="0"/>
              </a:spcBef>
              <a:buFont typeface="+mj-lt"/>
              <a:buAutoNum type="alphaLcParenR"/>
            </a:pPr>
            <a:r>
              <a:rPr lang="en-US" sz="2800" dirty="0" smtClean="0">
                <a:ea typeface="Times New Roman"/>
                <a:cs typeface="Times New Roman"/>
              </a:rPr>
              <a:t>In the center</a:t>
            </a:r>
          </a:p>
          <a:p>
            <a:pPr lvl="0">
              <a:lnSpc>
                <a:spcPct val="115000"/>
              </a:lnSpc>
              <a:spcBef>
                <a:spcPts val="0"/>
              </a:spcBef>
              <a:spcAft>
                <a:spcPts val="1000"/>
              </a:spcAft>
              <a:buFont typeface="+mj-lt"/>
              <a:buAutoNum type="alphaLcParenR"/>
            </a:pPr>
            <a:r>
              <a:rPr lang="en-US" sz="2800" dirty="0" smtClean="0">
                <a:ea typeface="Times New Roman"/>
                <a:cs typeface="Times New Roman"/>
              </a:rPr>
              <a:t>It does not matter</a:t>
            </a:r>
          </a:p>
          <a:p>
            <a:pPr marL="0" marR="0" indent="0">
              <a:lnSpc>
                <a:spcPct val="120000"/>
              </a:lnSpc>
              <a:spcBef>
                <a:spcPts val="0"/>
              </a:spcBef>
              <a:buNone/>
            </a:pPr>
            <a:r>
              <a:rPr lang="en-US" sz="2800" dirty="0" smtClean="0">
                <a:solidFill>
                  <a:srgbClr val="FF0000"/>
                </a:solidFill>
                <a:ea typeface="Times New Roman"/>
                <a:cs typeface="Times New Roman"/>
              </a:rPr>
              <a:t>The folder than contains confidential information should be stored in the back of the drawer so that it is not easy to access. The drawer needs to remain locked. </a:t>
            </a:r>
          </a:p>
          <a:p>
            <a:pPr marL="0" marR="0" indent="0">
              <a:lnSpc>
                <a:spcPct val="120000"/>
              </a:lnSpc>
              <a:spcBef>
                <a:spcPts val="0"/>
              </a:spcBef>
              <a:buNone/>
            </a:pPr>
            <a:endParaRPr lang="en-US" sz="2800" dirty="0" smtClean="0">
              <a:ea typeface="Times New Roman"/>
              <a:cs typeface="Times New Roman"/>
            </a:endParaRPr>
          </a:p>
          <a:p>
            <a:pPr marL="514350" lvl="0" indent="-514350">
              <a:lnSpc>
                <a:spcPct val="120000"/>
              </a:lnSpc>
              <a:spcBef>
                <a:spcPts val="0"/>
              </a:spcBef>
              <a:buFont typeface="+mj-lt"/>
              <a:buAutoNum type="arabicPeriod" startAt="8"/>
            </a:pPr>
            <a:r>
              <a:rPr lang="en-US" sz="2800" dirty="0" smtClean="0">
                <a:ea typeface="Times New Roman"/>
                <a:cs typeface="Times New Roman"/>
              </a:rPr>
              <a:t>What does not need to be updated for security when storing files on a computer?</a:t>
            </a:r>
          </a:p>
          <a:p>
            <a:pPr lvl="0">
              <a:lnSpc>
                <a:spcPct val="120000"/>
              </a:lnSpc>
              <a:spcBef>
                <a:spcPts val="0"/>
              </a:spcBef>
              <a:buFont typeface="+mj-lt"/>
              <a:buAutoNum type="alphaLcParenR"/>
            </a:pPr>
            <a:r>
              <a:rPr lang="en-US" sz="2800" dirty="0" smtClean="0">
                <a:ea typeface="Times New Roman"/>
                <a:cs typeface="Times New Roman"/>
              </a:rPr>
              <a:t>Malware detector</a:t>
            </a:r>
          </a:p>
          <a:p>
            <a:pPr lvl="0">
              <a:lnSpc>
                <a:spcPct val="115000"/>
              </a:lnSpc>
              <a:spcBef>
                <a:spcPts val="0"/>
              </a:spcBef>
              <a:buFont typeface="+mj-lt"/>
              <a:buAutoNum type="alphaLcParenR"/>
            </a:pPr>
            <a:r>
              <a:rPr lang="en-US" sz="2800" dirty="0" smtClean="0">
                <a:ea typeface="Times New Roman"/>
                <a:cs typeface="Times New Roman"/>
              </a:rPr>
              <a:t>Virus barrier</a:t>
            </a:r>
          </a:p>
          <a:p>
            <a:pPr lvl="0">
              <a:lnSpc>
                <a:spcPct val="115000"/>
              </a:lnSpc>
              <a:spcBef>
                <a:spcPts val="0"/>
              </a:spcBef>
              <a:buFont typeface="+mj-lt"/>
              <a:buAutoNum type="alphaLcParenR"/>
            </a:pPr>
            <a:r>
              <a:rPr lang="en-US" sz="2800" dirty="0" smtClean="0">
                <a:ea typeface="Times New Roman"/>
                <a:cs typeface="Times New Roman"/>
              </a:rPr>
              <a:t>Virus detection</a:t>
            </a:r>
          </a:p>
          <a:p>
            <a:pPr lvl="0">
              <a:lnSpc>
                <a:spcPct val="115000"/>
              </a:lnSpc>
              <a:spcBef>
                <a:spcPts val="0"/>
              </a:spcBef>
              <a:spcAft>
                <a:spcPts val="1000"/>
              </a:spcAft>
              <a:buFont typeface="+mj-lt"/>
              <a:buAutoNum type="alphaLcParenR"/>
            </a:pPr>
            <a:r>
              <a:rPr lang="en-US" sz="2800" dirty="0" smtClean="0">
                <a:solidFill>
                  <a:srgbClr val="FF0000"/>
                </a:solidFill>
                <a:ea typeface="Times New Roman"/>
                <a:cs typeface="Times New Roman"/>
              </a:rPr>
              <a:t>Downloads</a:t>
            </a:r>
            <a:endParaRPr lang="en-US" sz="2800" dirty="0" smtClean="0">
              <a:ea typeface="Times New Roman"/>
              <a:cs typeface="Times New Roman"/>
            </a:endParaRPr>
          </a:p>
          <a:p>
            <a:pPr marL="0" marR="0" indent="0">
              <a:lnSpc>
                <a:spcPct val="120000"/>
              </a:lnSpc>
              <a:spcBef>
                <a:spcPts val="0"/>
              </a:spcBef>
              <a:buNone/>
            </a:pPr>
            <a:r>
              <a:rPr lang="en-US" sz="2800" dirty="0" smtClean="0">
                <a:solidFill>
                  <a:srgbClr val="FF0000"/>
                </a:solidFill>
                <a:ea typeface="Times New Roman"/>
                <a:cs typeface="Times New Roman"/>
              </a:rPr>
              <a:t>It is important to use security software to protect the computer and update them regularly. Downloads do not necessarily need to be updated.</a:t>
            </a:r>
            <a:endParaRPr lang="en-US" sz="2800" dirty="0" smtClean="0">
              <a:ea typeface="Times New Roman"/>
              <a:cs typeface="Times New Roman"/>
            </a:endParaRPr>
          </a:p>
          <a:p>
            <a:pPr>
              <a:buNone/>
            </a:pPr>
            <a:endParaRPr lang="en-US" dirty="0" smtClean="0"/>
          </a:p>
        </p:txBody>
      </p:sp>
    </p:spTree>
    <p:extLst>
      <p:ext uri="{BB962C8B-B14F-4D97-AF65-F5344CB8AC3E}">
        <p14:creationId xmlns:p14="http://schemas.microsoft.com/office/powerpoint/2010/main" val="291258278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ormAutofit/>
          </a:bodyPr>
          <a:lstStyle/>
          <a:p>
            <a:r>
              <a:rPr lang="en-US" b="1" dirty="0" smtClean="0">
                <a:latin typeface="+mn-lt"/>
              </a:rPr>
              <a:t>Module Nine: Review Questions</a:t>
            </a:r>
          </a:p>
        </p:txBody>
      </p:sp>
      <p:sp>
        <p:nvSpPr>
          <p:cNvPr id="49155" name="Content Placeholder 2"/>
          <p:cNvSpPr>
            <a:spLocks noGrp="1"/>
          </p:cNvSpPr>
          <p:nvPr>
            <p:ph idx="1"/>
          </p:nvPr>
        </p:nvSpPr>
        <p:spPr>
          <a:xfrm>
            <a:off x="457200" y="1600200"/>
            <a:ext cx="8229600" cy="4953000"/>
          </a:xfrm>
        </p:spPr>
        <p:txBody>
          <a:bodyPr>
            <a:normAutofit fontScale="85000" lnSpcReduction="10000"/>
          </a:bodyPr>
          <a:lstStyle/>
          <a:p>
            <a:pPr marL="457200" lvl="0" indent="-457200">
              <a:lnSpc>
                <a:spcPct val="120000"/>
              </a:lnSpc>
              <a:spcBef>
                <a:spcPts val="0"/>
              </a:spcBef>
              <a:buFont typeface="+mj-lt"/>
              <a:buAutoNum type="arabicPeriod" startAt="9"/>
            </a:pPr>
            <a:r>
              <a:rPr lang="en-US" sz="2400" dirty="0" smtClean="0">
                <a:ea typeface="Times New Roman"/>
                <a:cs typeface="Times New Roman"/>
              </a:rPr>
              <a:t>Where was the folder stored?</a:t>
            </a:r>
          </a:p>
          <a:p>
            <a:pPr lvl="0">
              <a:lnSpc>
                <a:spcPct val="120000"/>
              </a:lnSpc>
              <a:spcBef>
                <a:spcPts val="0"/>
              </a:spcBef>
              <a:buFont typeface="+mj-lt"/>
              <a:buAutoNum type="alphaLcParenR"/>
            </a:pPr>
            <a:r>
              <a:rPr lang="en-US" sz="2400" dirty="0" smtClean="0">
                <a:ea typeface="Times New Roman"/>
                <a:cs typeface="Times New Roman"/>
              </a:rPr>
              <a:t>Desk </a:t>
            </a:r>
          </a:p>
          <a:p>
            <a:pPr lvl="0">
              <a:lnSpc>
                <a:spcPct val="115000"/>
              </a:lnSpc>
              <a:spcBef>
                <a:spcPts val="0"/>
              </a:spcBef>
              <a:buFont typeface="+mj-lt"/>
              <a:buAutoNum type="alphaLcParenR"/>
            </a:pPr>
            <a:r>
              <a:rPr lang="en-US" sz="2400" dirty="0" smtClean="0">
                <a:solidFill>
                  <a:srgbClr val="FF0000"/>
                </a:solidFill>
                <a:ea typeface="Times New Roman"/>
                <a:cs typeface="Times New Roman"/>
              </a:rPr>
              <a:t>File cabinet</a:t>
            </a:r>
            <a:endParaRPr lang="en-US" sz="2400" dirty="0" smtClean="0">
              <a:ea typeface="Times New Roman"/>
              <a:cs typeface="Times New Roman"/>
            </a:endParaRPr>
          </a:p>
          <a:p>
            <a:pPr lvl="0">
              <a:lnSpc>
                <a:spcPct val="115000"/>
              </a:lnSpc>
              <a:spcBef>
                <a:spcPts val="0"/>
              </a:spcBef>
              <a:buFont typeface="+mj-lt"/>
              <a:buAutoNum type="alphaLcParenR"/>
            </a:pPr>
            <a:r>
              <a:rPr lang="en-US" sz="2400" dirty="0" smtClean="0">
                <a:ea typeface="Times New Roman"/>
                <a:cs typeface="Times New Roman"/>
              </a:rPr>
              <a:t>Drawer</a:t>
            </a:r>
          </a:p>
          <a:p>
            <a:pPr lvl="0">
              <a:lnSpc>
                <a:spcPct val="115000"/>
              </a:lnSpc>
              <a:spcBef>
                <a:spcPts val="0"/>
              </a:spcBef>
              <a:spcAft>
                <a:spcPts val="1000"/>
              </a:spcAft>
              <a:buFont typeface="+mj-lt"/>
              <a:buAutoNum type="alphaLcParenR"/>
            </a:pPr>
            <a:r>
              <a:rPr lang="en-US" sz="2400" dirty="0" smtClean="0">
                <a:ea typeface="Times New Roman"/>
                <a:cs typeface="Times New Roman"/>
              </a:rPr>
              <a:t>All of the above</a:t>
            </a:r>
          </a:p>
          <a:p>
            <a:pPr marL="0" marR="0" indent="0">
              <a:lnSpc>
                <a:spcPct val="120000"/>
              </a:lnSpc>
              <a:spcBef>
                <a:spcPts val="0"/>
              </a:spcBef>
              <a:buNone/>
            </a:pPr>
            <a:r>
              <a:rPr lang="en-US" sz="2400" dirty="0" smtClean="0">
                <a:solidFill>
                  <a:srgbClr val="FF0000"/>
                </a:solidFill>
                <a:ea typeface="Times New Roman"/>
                <a:cs typeface="Times New Roman"/>
              </a:rPr>
              <a:t>The folder was stored in the file cabinet. The key was kept in the desk drawer.</a:t>
            </a:r>
          </a:p>
          <a:p>
            <a:pPr marL="0" marR="0" indent="0">
              <a:lnSpc>
                <a:spcPct val="120000"/>
              </a:lnSpc>
              <a:spcBef>
                <a:spcPts val="0"/>
              </a:spcBef>
              <a:buNone/>
            </a:pPr>
            <a:endParaRPr lang="en-US" sz="2400" dirty="0" smtClean="0">
              <a:ea typeface="Times New Roman"/>
              <a:cs typeface="Times New Roman"/>
            </a:endParaRPr>
          </a:p>
          <a:p>
            <a:pPr marL="457200" lvl="0" indent="-457200">
              <a:lnSpc>
                <a:spcPct val="115000"/>
              </a:lnSpc>
              <a:spcBef>
                <a:spcPts val="0"/>
              </a:spcBef>
              <a:buFont typeface="+mj-lt"/>
              <a:buAutoNum type="arabicPeriod" startAt="10"/>
              <a:tabLst>
                <a:tab pos="400050" algn="l"/>
              </a:tabLst>
            </a:pPr>
            <a:r>
              <a:rPr lang="en-US" sz="2400" dirty="0" smtClean="0">
                <a:ea typeface="Times New Roman"/>
                <a:cs typeface="Times New Roman"/>
              </a:rPr>
              <a:t>How long did it take money to go missing?</a:t>
            </a:r>
          </a:p>
          <a:p>
            <a:pPr lvl="0">
              <a:lnSpc>
                <a:spcPct val="115000"/>
              </a:lnSpc>
              <a:spcBef>
                <a:spcPts val="0"/>
              </a:spcBef>
              <a:buFont typeface="+mj-lt"/>
              <a:buAutoNum type="alphaLcParenR"/>
            </a:pPr>
            <a:r>
              <a:rPr lang="en-US" sz="2400" dirty="0" smtClean="0">
                <a:ea typeface="Times New Roman"/>
                <a:cs typeface="Times New Roman"/>
              </a:rPr>
              <a:t>10 days</a:t>
            </a:r>
          </a:p>
          <a:p>
            <a:pPr lvl="0">
              <a:lnSpc>
                <a:spcPct val="115000"/>
              </a:lnSpc>
              <a:spcBef>
                <a:spcPts val="0"/>
              </a:spcBef>
              <a:buFont typeface="+mj-lt"/>
              <a:buAutoNum type="alphaLcParenR"/>
            </a:pPr>
            <a:r>
              <a:rPr lang="en-US" sz="2400" dirty="0" smtClean="0">
                <a:ea typeface="Times New Roman"/>
                <a:cs typeface="Times New Roman"/>
              </a:rPr>
              <a:t>10 month</a:t>
            </a:r>
          </a:p>
          <a:p>
            <a:pPr lvl="0">
              <a:lnSpc>
                <a:spcPct val="115000"/>
              </a:lnSpc>
              <a:spcBef>
                <a:spcPts val="0"/>
              </a:spcBef>
              <a:buFont typeface="+mj-lt"/>
              <a:buAutoNum type="alphaLcParenR"/>
            </a:pPr>
            <a:r>
              <a:rPr lang="en-US" sz="2400" dirty="0" smtClean="0">
                <a:solidFill>
                  <a:srgbClr val="FF0000"/>
                </a:solidFill>
                <a:ea typeface="Times New Roman"/>
                <a:cs typeface="Times New Roman"/>
              </a:rPr>
              <a:t>8 months</a:t>
            </a:r>
            <a:endParaRPr lang="en-US" sz="2400" dirty="0" smtClean="0">
              <a:ea typeface="Times New Roman"/>
              <a:cs typeface="Times New Roman"/>
            </a:endParaRPr>
          </a:p>
          <a:p>
            <a:pPr lvl="0">
              <a:lnSpc>
                <a:spcPct val="115000"/>
              </a:lnSpc>
              <a:spcBef>
                <a:spcPts val="0"/>
              </a:spcBef>
              <a:spcAft>
                <a:spcPts val="1000"/>
              </a:spcAft>
              <a:buFont typeface="+mj-lt"/>
              <a:buAutoNum type="alphaLcParenR"/>
            </a:pPr>
            <a:r>
              <a:rPr lang="en-US" sz="2400" dirty="0" smtClean="0">
                <a:ea typeface="Times New Roman"/>
                <a:cs typeface="Times New Roman"/>
              </a:rPr>
              <a:t>8 weeks</a:t>
            </a:r>
          </a:p>
          <a:p>
            <a:pPr marL="0" marR="0" indent="0">
              <a:lnSpc>
                <a:spcPct val="120000"/>
              </a:lnSpc>
              <a:spcBef>
                <a:spcPts val="0"/>
              </a:spcBef>
              <a:buNone/>
            </a:pPr>
            <a:r>
              <a:rPr lang="en-US" sz="2400" dirty="0" smtClean="0">
                <a:solidFill>
                  <a:srgbClr val="FF0000"/>
                </a:solidFill>
                <a:ea typeface="Times New Roman"/>
                <a:cs typeface="Times New Roman"/>
              </a:rPr>
              <a:t>Money went missing from the accounts 8 months after the file was stored in the file cabinet.</a:t>
            </a:r>
            <a:endParaRPr lang="en-US" sz="2400" dirty="0">
              <a:ea typeface="Times New Roman"/>
              <a:cs typeface="Times New Roman"/>
            </a:endParaRPr>
          </a:p>
        </p:txBody>
      </p:sp>
    </p:spTree>
    <p:extLst>
      <p:ext uri="{BB962C8B-B14F-4D97-AF65-F5344CB8AC3E}">
        <p14:creationId xmlns:p14="http://schemas.microsoft.com/office/powerpoint/2010/main" val="291258278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457200"/>
            <a:ext cx="8229600" cy="1143000"/>
          </a:xfrm>
        </p:spPr>
        <p:txBody>
          <a:bodyPr>
            <a:normAutofit fontScale="90000"/>
          </a:bodyPr>
          <a:lstStyle/>
          <a:p>
            <a:r>
              <a:rPr lang="en-US" b="1" dirty="0">
                <a:solidFill>
                  <a:srgbClr val="C00000"/>
                </a:solidFill>
                <a:latin typeface="+mn-lt"/>
              </a:rPr>
              <a:t>Module Ten: </a:t>
            </a:r>
            <a:r>
              <a:rPr lang="en-US" b="1" dirty="0" smtClean="0">
                <a:solidFill>
                  <a:srgbClr val="C00000"/>
                </a:solidFill>
                <a:latin typeface="+mn-lt"/>
              </a:rPr>
              <a:t/>
            </a:r>
            <a:br>
              <a:rPr lang="en-US" b="1" dirty="0" smtClean="0">
                <a:solidFill>
                  <a:srgbClr val="C00000"/>
                </a:solidFill>
                <a:latin typeface="+mn-lt"/>
              </a:rPr>
            </a:br>
            <a:r>
              <a:rPr lang="en-US" b="1" dirty="0" smtClean="0">
                <a:solidFill>
                  <a:srgbClr val="C00000"/>
                </a:solidFill>
                <a:latin typeface="+mn-lt"/>
              </a:rPr>
              <a:t>Share Office Procedure Guide</a:t>
            </a:r>
          </a:p>
        </p:txBody>
      </p:sp>
      <p:sp>
        <p:nvSpPr>
          <p:cNvPr id="50179" name="Content Placeholder 2"/>
          <p:cNvSpPr>
            <a:spLocks noGrp="1"/>
          </p:cNvSpPr>
          <p:nvPr>
            <p:ph idx="1"/>
          </p:nvPr>
        </p:nvSpPr>
        <p:spPr>
          <a:xfrm>
            <a:off x="457200" y="2133600"/>
            <a:ext cx="8229600" cy="3992563"/>
          </a:xfrm>
        </p:spPr>
        <p:txBody>
          <a:bodyPr>
            <a:normAutofit/>
          </a:bodyPr>
          <a:lstStyle/>
          <a:p>
            <a:pPr algn="just">
              <a:buNone/>
            </a:pPr>
            <a:r>
              <a:rPr lang="en-US" dirty="0" smtClean="0"/>
              <a:t>Once you have completed the binder, you must share it with the rest of the office. At this point, communication is essential. Without the buy-in of key stakeholders, the procedure guide will not be a tool that gets much use. </a:t>
            </a:r>
            <a:endParaRPr lang="en-US" dirty="0"/>
          </a:p>
        </p:txBody>
      </p:sp>
      <p:sp>
        <p:nvSpPr>
          <p:cNvPr id="50180" name="Text Placeholder 3"/>
          <p:cNvSpPr>
            <a:spLocks noGrp="1"/>
          </p:cNvSpPr>
          <p:nvPr>
            <p:ph type="body" sz="quarter" idx="4294967295"/>
          </p:nvPr>
        </p:nvSpPr>
        <p:spPr>
          <a:xfrm>
            <a:off x="0" y="5486399"/>
            <a:ext cx="8686799" cy="1408355"/>
          </a:xfrm>
          <a:ln>
            <a:miter lim="800000"/>
            <a:headEnd/>
            <a:tailEnd/>
          </a:ln>
        </p:spPr>
        <p:txBody>
          <a:bodyPr>
            <a:normAutofit/>
          </a:bodyPr>
          <a:lstStyle/>
          <a:p>
            <a:pPr marL="0" indent="0" algn="r">
              <a:buNone/>
            </a:pPr>
            <a:r>
              <a:rPr lang="en-US" sz="1400" i="1" dirty="0" smtClean="0">
                <a:latin typeface="Cambria" pitchFamily="18" charset="0"/>
              </a:rPr>
              <a:t>Extremists </a:t>
            </a:r>
            <a:r>
              <a:rPr lang="en-US" sz="1400" i="1" dirty="0">
                <a:latin typeface="Cambria" pitchFamily="18" charset="0"/>
              </a:rPr>
              <a:t>think ‘communication’ means agreeing with </a:t>
            </a:r>
            <a:r>
              <a:rPr lang="en-US" sz="1400" i="1" dirty="0" smtClean="0">
                <a:latin typeface="Cambria" pitchFamily="18" charset="0"/>
              </a:rPr>
              <a:t>them.  </a:t>
            </a:r>
            <a:r>
              <a:rPr lang="en-US" sz="1400" b="1" i="1" dirty="0" smtClean="0">
                <a:latin typeface="Cambria" pitchFamily="18" charset="0"/>
              </a:rPr>
              <a:t>Leo </a:t>
            </a:r>
            <a:r>
              <a:rPr lang="en-US" sz="1400" b="1" i="1" dirty="0">
                <a:latin typeface="Cambria" pitchFamily="18" charset="0"/>
              </a:rPr>
              <a:t>Rosten</a:t>
            </a:r>
            <a:endParaRPr lang="en-US" sz="1400" dirty="0">
              <a:latin typeface="Cambria" pitchFamily="18" charset="0"/>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pPr lvl="0"/>
            <a:r>
              <a:rPr lang="en-US" b="1" dirty="0" smtClean="0">
                <a:latin typeface="+mn-lt"/>
              </a:rPr>
              <a:t>Give Guide to Boss/Executive </a:t>
            </a:r>
            <a:br>
              <a:rPr lang="en-US" b="1" dirty="0" smtClean="0">
                <a:latin typeface="+mn-lt"/>
              </a:rPr>
            </a:br>
            <a:r>
              <a:rPr lang="en-US" b="1" dirty="0" smtClean="0">
                <a:latin typeface="+mn-lt"/>
              </a:rPr>
              <a:t>to Review</a:t>
            </a:r>
            <a:endParaRPr lang="en-US"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36836387"/>
              </p:ext>
            </p:extLst>
          </p:nvPr>
        </p:nvGraphicFramePr>
        <p:xfrm>
          <a:off x="685800" y="1981200"/>
          <a:ext cx="77724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b="1" dirty="0" smtClean="0">
                <a:latin typeface="+mn-lt"/>
              </a:rPr>
              <a:t>Inform Office Personnel </a:t>
            </a:r>
            <a:br>
              <a:rPr lang="en-US" b="1" dirty="0" smtClean="0">
                <a:latin typeface="+mn-lt"/>
              </a:rPr>
            </a:br>
            <a:r>
              <a:rPr lang="en-US" b="1" dirty="0" smtClean="0">
                <a:latin typeface="+mn-lt"/>
              </a:rPr>
              <a:t>of Procedure Guide</a:t>
            </a:r>
          </a:p>
        </p:txBody>
      </p:sp>
      <p:sp>
        <p:nvSpPr>
          <p:cNvPr id="3" name="Content Placeholder 2"/>
          <p:cNvSpPr>
            <a:spLocks noGrp="1"/>
          </p:cNvSpPr>
          <p:nvPr>
            <p:ph idx="1"/>
          </p:nvPr>
        </p:nvSpPr>
        <p:spPr>
          <a:xfrm>
            <a:off x="457200" y="2408237"/>
            <a:ext cx="8229600" cy="3916363"/>
          </a:xfrm>
        </p:spPr>
        <p:txBody>
          <a:bodyPr/>
          <a:lstStyle/>
          <a:p>
            <a:pPr algn="ctr"/>
            <a:r>
              <a:rPr lang="en-US" dirty="0"/>
              <a:t>There are different ways to introduce the procedure guide, and you may use </a:t>
            </a:r>
            <a:r>
              <a:rPr lang="en-US" dirty="0" smtClean="0"/>
              <a:t/>
            </a:r>
            <a:br>
              <a:rPr lang="en-US" dirty="0" smtClean="0"/>
            </a:br>
            <a:r>
              <a:rPr lang="en-US" dirty="0" smtClean="0"/>
              <a:t>more </a:t>
            </a:r>
            <a:r>
              <a:rPr lang="en-US" dirty="0"/>
              <a:t>than </a:t>
            </a:r>
            <a:r>
              <a:rPr lang="en-US" dirty="0" smtClean="0"/>
              <a:t>one.</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75" y="4874996"/>
            <a:ext cx="6981825" cy="1983004"/>
          </a:xfrm>
          <a:prstGeom prst="rect">
            <a:avLst/>
          </a:prstGeo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a:bodyPr>
          <a:lstStyle/>
          <a:p>
            <a:r>
              <a:rPr lang="en-US" b="1" dirty="0" smtClean="0">
                <a:latin typeface="+mn-lt"/>
              </a:rPr>
              <a:t>Place Guide in a Visible Area</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dirty="0"/>
              <a:t>Setting of workplace will determine best location</a:t>
            </a:r>
          </a:p>
          <a:p>
            <a:pPr marL="457200" indent="-457200">
              <a:buFont typeface="Arial" panose="020B0604020202020204" pitchFamily="34" charset="0"/>
              <a:buChar char="•"/>
            </a:pPr>
            <a:r>
              <a:rPr lang="en-CA" dirty="0"/>
              <a:t>If common area for materials, place in prominent location</a:t>
            </a:r>
          </a:p>
          <a:p>
            <a:pPr marL="457200" indent="-457200">
              <a:buFont typeface="Arial" panose="020B0604020202020204" pitchFamily="34" charset="0"/>
              <a:buChar char="•"/>
            </a:pPr>
            <a:r>
              <a:rPr lang="en-CA" dirty="0"/>
              <a:t>Display on your desk</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114800"/>
            <a:ext cx="3429000" cy="2286000"/>
          </a:xfrm>
          <a:prstGeom prst="rect">
            <a:avLst/>
          </a:prstGeo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b="1" dirty="0" smtClean="0">
                <a:latin typeface="+mn-lt"/>
              </a:rPr>
              <a:t>Allow Office Personnel to Express Improvements/Updates if Needed</a:t>
            </a:r>
          </a:p>
        </p:txBody>
      </p:sp>
      <p:sp>
        <p:nvSpPr>
          <p:cNvPr id="3" name="Content Placeholder 2"/>
          <p:cNvSpPr>
            <a:spLocks noGrp="1"/>
          </p:cNvSpPr>
          <p:nvPr>
            <p:ph idx="1"/>
          </p:nvPr>
        </p:nvSpPr>
        <p:spPr>
          <a:xfrm>
            <a:off x="457200" y="2286000"/>
            <a:ext cx="8229600" cy="3840163"/>
          </a:xfrm>
        </p:spPr>
        <p:txBody>
          <a:bodyPr/>
          <a:lstStyle/>
          <a:p>
            <a:pPr marL="457200" indent="-457200">
              <a:buFont typeface="Arial" panose="020B0604020202020204" pitchFamily="34" charset="0"/>
              <a:buChar char="•"/>
            </a:pPr>
            <a:r>
              <a:rPr lang="en-CA" dirty="0"/>
              <a:t>Discuss binder at weekly meetings</a:t>
            </a:r>
          </a:p>
          <a:p>
            <a:pPr marL="457200" indent="-457200">
              <a:buFont typeface="Arial" panose="020B0604020202020204" pitchFamily="34" charset="0"/>
              <a:buChar char="•"/>
            </a:pPr>
            <a:r>
              <a:rPr lang="en-CA" dirty="0"/>
              <a:t>Provide surveys</a:t>
            </a:r>
          </a:p>
          <a:p>
            <a:pPr marL="457200" indent="-457200">
              <a:buFont typeface="Arial" panose="020B0604020202020204" pitchFamily="34" charset="0"/>
              <a:buChar char="•"/>
            </a:pPr>
            <a:r>
              <a:rPr lang="en-CA" dirty="0"/>
              <a:t>Bring it up in one-on-ones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3352800"/>
            <a:ext cx="2819400" cy="3284908"/>
          </a:xfrm>
          <a:prstGeom prst="rect">
            <a:avLst/>
          </a:prstGeom>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a:latin typeface="+mn-lt"/>
              </a:rPr>
              <a:t>Case Study</a:t>
            </a:r>
            <a:endParaRPr lang="en-US" b="1" dirty="0" smtClean="0">
              <a:latin typeface="+mn-lt"/>
            </a:endParaRPr>
          </a:p>
        </p:txBody>
      </p:sp>
      <p:sp>
        <p:nvSpPr>
          <p:cNvPr id="3" name="Rectangle 2"/>
          <p:cNvSpPr/>
          <p:nvPr/>
        </p:nvSpPr>
        <p:spPr>
          <a:xfrm>
            <a:off x="1190899" y="2057400"/>
            <a:ext cx="4800600" cy="2062103"/>
          </a:xfrm>
          <a:prstGeom prst="rect">
            <a:avLst/>
          </a:prstGeom>
        </p:spPr>
        <p:txBody>
          <a:bodyPr wrap="square">
            <a:spAutoFit/>
          </a:bodyPr>
          <a:lstStyle/>
          <a:p>
            <a:pPr lvl="0"/>
            <a:r>
              <a:rPr lang="en-US" sz="3200" dirty="0"/>
              <a:t>Brad completed the binder and reviewed it with his boss before displaying it in the break room. </a:t>
            </a:r>
            <a:endParaRPr lang="en-US" sz="32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346" y="2209800"/>
            <a:ext cx="3101654" cy="4648200"/>
          </a:xfrm>
          <a:prstGeom prst="rect">
            <a:avLst/>
          </a:prstGeom>
        </p:spPr>
      </p:pic>
    </p:spTree>
    <p:extLst>
      <p:ext uri="{BB962C8B-B14F-4D97-AF65-F5344CB8AC3E}">
        <p14:creationId xmlns:p14="http://schemas.microsoft.com/office/powerpoint/2010/main" val="2870682083"/>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latin typeface="+mn-lt"/>
              </a:rPr>
              <a:t>Module Ten: Review Questions</a:t>
            </a:r>
          </a:p>
        </p:txBody>
      </p:sp>
      <p:sp>
        <p:nvSpPr>
          <p:cNvPr id="54275" name="Content Placeholder 2"/>
          <p:cNvSpPr>
            <a:spLocks noGrp="1"/>
          </p:cNvSpPr>
          <p:nvPr>
            <p:ph idx="1"/>
          </p:nvPr>
        </p:nvSpPr>
        <p:spPr>
          <a:xfrm>
            <a:off x="457200" y="1600200"/>
            <a:ext cx="8229600" cy="4419600"/>
          </a:xfrm>
        </p:spPr>
        <p:txBody>
          <a:bodyPr>
            <a:normAutofit/>
          </a:bodyPr>
          <a:lstStyle/>
          <a:p>
            <a:pPr marL="0" lvl="0" indent="0">
              <a:spcBef>
                <a:spcPts val="0"/>
              </a:spcBef>
              <a:buFont typeface="+mj-lt"/>
              <a:buAutoNum type="arabicPeriod"/>
            </a:pPr>
            <a:r>
              <a:rPr lang="en-US" sz="2000" dirty="0" smtClean="0">
                <a:solidFill>
                  <a:srgbClr val="000000"/>
                </a:solidFill>
                <a:ea typeface="Times New Roman"/>
                <a:cs typeface="Times New Roman"/>
              </a:rPr>
              <a:t>   Why ask a superior to review the guide?</a:t>
            </a:r>
          </a:p>
          <a:p>
            <a:pPr marL="0" lvl="0" indent="0">
              <a:spcBef>
                <a:spcPts val="0"/>
              </a:spcBef>
              <a:buFont typeface="+mj-lt"/>
              <a:buAutoNum type="alphaLcParenR"/>
            </a:pPr>
            <a:r>
              <a:rPr lang="en-US" sz="2000" dirty="0" smtClean="0">
                <a:solidFill>
                  <a:srgbClr val="000000"/>
                </a:solidFill>
                <a:ea typeface="Times New Roman"/>
                <a:cs typeface="Times New Roman"/>
              </a:rPr>
              <a:t>Find gaps</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Give ideas</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Change plans</a:t>
            </a:r>
            <a:endParaRPr lang="en-US" sz="2000" dirty="0" smtClean="0">
              <a:ea typeface="Times New Roman"/>
              <a:cs typeface="Times New Roman"/>
            </a:endParaRPr>
          </a:p>
          <a:p>
            <a:pPr lvl="0">
              <a:lnSpc>
                <a:spcPct val="115000"/>
              </a:lnSpc>
              <a:spcBef>
                <a:spcPts val="0"/>
              </a:spcBef>
              <a:spcAft>
                <a:spcPts val="1000"/>
              </a:spcAft>
              <a:buFont typeface="+mj-lt"/>
              <a:buAutoNum type="alphaLcParenR"/>
            </a:pPr>
            <a:r>
              <a:rPr lang="en-US" sz="2000" dirty="0" smtClean="0">
                <a:solidFill>
                  <a:srgbClr val="000000"/>
                </a:solidFill>
                <a:ea typeface="Times New Roman"/>
                <a:cs typeface="Times New Roman"/>
              </a:rPr>
              <a:t>You would not ask</a:t>
            </a:r>
            <a:endParaRPr lang="en-US" sz="2000" dirty="0" smtClean="0">
              <a:ea typeface="Times New Roman"/>
              <a:cs typeface="Times New Roman"/>
            </a:endParaRPr>
          </a:p>
          <a:p>
            <a:pPr marL="514350" lvl="0" indent="-514350">
              <a:lnSpc>
                <a:spcPct val="110000"/>
              </a:lnSpc>
              <a:spcBef>
                <a:spcPts val="0"/>
              </a:spcBef>
              <a:buFont typeface="+mj-lt"/>
              <a:buAutoNum type="arabicPeriod" startAt="2"/>
            </a:pPr>
            <a:r>
              <a:rPr lang="en-US" sz="2000" dirty="0" smtClean="0">
                <a:solidFill>
                  <a:srgbClr val="000000"/>
                </a:solidFill>
                <a:ea typeface="Times New Roman"/>
                <a:cs typeface="Times New Roman"/>
              </a:rPr>
              <a:t>How many times should you review the binder with your supervisor?</a:t>
            </a:r>
          </a:p>
          <a:p>
            <a:pPr lvl="0">
              <a:lnSpc>
                <a:spcPct val="110000"/>
              </a:lnSpc>
              <a:spcBef>
                <a:spcPts val="0"/>
              </a:spcBef>
              <a:buFont typeface="+mj-lt"/>
              <a:buAutoNum type="alphaLcParenR"/>
            </a:pPr>
            <a:r>
              <a:rPr lang="en-US" sz="2000" dirty="0" smtClean="0">
                <a:solidFill>
                  <a:srgbClr val="000000"/>
                </a:solidFill>
                <a:ea typeface="Times New Roman"/>
                <a:cs typeface="Times New Roman"/>
              </a:rPr>
              <a:t>3 times</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2 times </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5 times </a:t>
            </a:r>
            <a:endParaRPr lang="en-US" sz="2000" dirty="0" smtClean="0">
              <a:ea typeface="Times New Roman"/>
              <a:cs typeface="Times New Roman"/>
            </a:endParaRPr>
          </a:p>
          <a:p>
            <a:pPr lvl="0">
              <a:lnSpc>
                <a:spcPct val="115000"/>
              </a:lnSpc>
              <a:spcBef>
                <a:spcPts val="0"/>
              </a:spcBef>
              <a:spcAft>
                <a:spcPts val="1000"/>
              </a:spcAft>
              <a:buFont typeface="+mj-lt"/>
              <a:buAutoNum type="alphaLcParenR"/>
            </a:pPr>
            <a:r>
              <a:rPr lang="en-US" sz="2000" dirty="0" smtClean="0">
                <a:solidFill>
                  <a:srgbClr val="000000"/>
                </a:solidFill>
                <a:ea typeface="Times New Roman"/>
                <a:cs typeface="Times New Roman"/>
              </a:rPr>
              <a:t>Until you are both satisfied</a:t>
            </a:r>
            <a:endParaRPr lang="en-US" sz="2000" dirty="0" smtClean="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latin typeface="+mn-lt"/>
              </a:rPr>
              <a:t>Module Ten: Review Questions</a:t>
            </a:r>
          </a:p>
        </p:txBody>
      </p:sp>
      <p:sp>
        <p:nvSpPr>
          <p:cNvPr id="54275" name="Content Placeholder 2"/>
          <p:cNvSpPr>
            <a:spLocks noGrp="1"/>
          </p:cNvSpPr>
          <p:nvPr>
            <p:ph idx="1"/>
          </p:nvPr>
        </p:nvSpPr>
        <p:spPr>
          <a:xfrm>
            <a:off x="457200" y="1600200"/>
            <a:ext cx="8229600" cy="4114800"/>
          </a:xfrm>
        </p:spPr>
        <p:txBody>
          <a:bodyPr>
            <a:normAutofit/>
          </a:bodyPr>
          <a:lstStyle/>
          <a:p>
            <a:pPr marL="514350" lvl="0" indent="-514350">
              <a:spcBef>
                <a:spcPts val="0"/>
              </a:spcBef>
              <a:buFont typeface="+mj-lt"/>
              <a:buAutoNum type="arabicPeriod" startAt="3"/>
            </a:pPr>
            <a:r>
              <a:rPr lang="en-US" sz="2000" dirty="0" smtClean="0">
                <a:solidFill>
                  <a:srgbClr val="000000"/>
                </a:solidFill>
                <a:ea typeface="Times New Roman"/>
                <a:cs typeface="Times New Roman"/>
              </a:rPr>
              <a:t>What is Not a method of introduction?</a:t>
            </a:r>
          </a:p>
          <a:p>
            <a:pPr lvl="0">
              <a:spcBef>
                <a:spcPts val="0"/>
              </a:spcBef>
              <a:buFont typeface="+mj-lt"/>
              <a:buAutoNum type="alphaLcParenR"/>
            </a:pPr>
            <a:r>
              <a:rPr lang="en-US" sz="2000" dirty="0" smtClean="0">
                <a:solidFill>
                  <a:srgbClr val="000000"/>
                </a:solidFill>
                <a:ea typeface="Times New Roman"/>
                <a:cs typeface="Times New Roman"/>
              </a:rPr>
              <a:t>Email</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Test</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Meeting</a:t>
            </a:r>
            <a:endParaRPr lang="en-US" sz="2000" dirty="0" smtClean="0">
              <a:ea typeface="Times New Roman"/>
              <a:cs typeface="Times New Roman"/>
            </a:endParaRPr>
          </a:p>
          <a:p>
            <a:pPr lvl="0">
              <a:lnSpc>
                <a:spcPct val="115000"/>
              </a:lnSpc>
              <a:spcBef>
                <a:spcPts val="0"/>
              </a:spcBef>
              <a:spcAft>
                <a:spcPts val="1000"/>
              </a:spcAft>
              <a:buFont typeface="+mj-lt"/>
              <a:buAutoNum type="alphaLcParenR"/>
            </a:pPr>
            <a:r>
              <a:rPr lang="en-US" sz="2000" dirty="0" smtClean="0">
                <a:solidFill>
                  <a:srgbClr val="000000"/>
                </a:solidFill>
                <a:ea typeface="Times New Roman"/>
                <a:cs typeface="Times New Roman"/>
              </a:rPr>
              <a:t>All of the above</a:t>
            </a:r>
            <a:endParaRPr lang="en-US" sz="2000" dirty="0" smtClean="0">
              <a:ea typeface="Times New Roman"/>
              <a:cs typeface="Times New Roman"/>
            </a:endParaRPr>
          </a:p>
          <a:p>
            <a:pPr marL="514350" lvl="0" indent="-514350">
              <a:lnSpc>
                <a:spcPct val="110000"/>
              </a:lnSpc>
              <a:spcBef>
                <a:spcPts val="0"/>
              </a:spcBef>
              <a:buFont typeface="+mj-lt"/>
              <a:buAutoNum type="arabicPeriod" startAt="4"/>
            </a:pPr>
            <a:r>
              <a:rPr lang="en-US" sz="2000" dirty="0" smtClean="0">
                <a:solidFill>
                  <a:srgbClr val="000000"/>
                </a:solidFill>
                <a:ea typeface="Times New Roman"/>
                <a:cs typeface="Times New Roman"/>
              </a:rPr>
              <a:t>What is true of the introducing the guide?</a:t>
            </a:r>
          </a:p>
          <a:p>
            <a:pPr lvl="0">
              <a:lnSpc>
                <a:spcPct val="110000"/>
              </a:lnSpc>
              <a:spcBef>
                <a:spcPts val="0"/>
              </a:spcBef>
              <a:buFont typeface="+mj-lt"/>
              <a:buAutoNum type="alphaLcParenR"/>
            </a:pPr>
            <a:r>
              <a:rPr lang="en-US" sz="2000" dirty="0" smtClean="0">
                <a:solidFill>
                  <a:srgbClr val="000000"/>
                </a:solidFill>
                <a:ea typeface="Times New Roman"/>
                <a:cs typeface="Times New Roman"/>
              </a:rPr>
              <a:t>It does not need to be communicated</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Only one method of communication should be used</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Only one method of communication should be used at a time</a:t>
            </a:r>
            <a:endParaRPr lang="en-US" sz="2000" dirty="0" smtClean="0">
              <a:ea typeface="Times New Roman"/>
              <a:cs typeface="Times New Roman"/>
            </a:endParaRPr>
          </a:p>
          <a:p>
            <a:pPr lvl="0">
              <a:lnSpc>
                <a:spcPct val="115000"/>
              </a:lnSpc>
              <a:spcBef>
                <a:spcPts val="0"/>
              </a:spcBef>
              <a:spcAft>
                <a:spcPts val="1000"/>
              </a:spcAft>
              <a:buFont typeface="+mj-lt"/>
              <a:buAutoNum type="alphaLcParenR"/>
            </a:pPr>
            <a:r>
              <a:rPr lang="en-US" sz="2000" dirty="0" smtClean="0">
                <a:solidFill>
                  <a:srgbClr val="000000"/>
                </a:solidFill>
                <a:ea typeface="Times New Roman"/>
                <a:cs typeface="Times New Roman"/>
              </a:rPr>
              <a:t>Communication should fit the audience</a:t>
            </a:r>
            <a:endParaRPr lang="en-US" sz="2000" dirty="0" smtClean="0">
              <a:ea typeface="Times New Roman"/>
              <a:cs typeface="Times New Roman"/>
            </a:endParaRPr>
          </a:p>
          <a:p>
            <a:pPr marL="690563" lvl="0">
              <a:lnSpc>
                <a:spcPct val="115000"/>
              </a:lnSpc>
              <a:spcBef>
                <a:spcPts val="0"/>
              </a:spcBef>
              <a:spcAft>
                <a:spcPts val="1000"/>
              </a:spcAft>
              <a:buFont typeface="+mj-lt"/>
              <a:buAutoNum type="alphaLcParenR"/>
            </a:pPr>
            <a:endParaRPr lang="en-US" dirty="0">
              <a:ea typeface="Times New Roman"/>
              <a:cs typeface="Times New Roman"/>
            </a:endParaRPr>
          </a:p>
          <a:p>
            <a:endParaRPr lang="en-US" dirty="0" smtClean="0"/>
          </a:p>
        </p:txBody>
      </p:sp>
    </p:spTree>
    <p:extLst>
      <p:ext uri="{BB962C8B-B14F-4D97-AF65-F5344CB8AC3E}">
        <p14:creationId xmlns:p14="http://schemas.microsoft.com/office/powerpoint/2010/main" val="560841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latin typeface="+mn-lt"/>
              </a:rPr>
              <a:t>Module </a:t>
            </a:r>
            <a:r>
              <a:rPr lang="en-US" b="1" dirty="0" smtClean="0">
                <a:latin typeface="+mn-lt"/>
              </a:rPr>
              <a:t>Two: </a:t>
            </a:r>
            <a:r>
              <a:rPr lang="en-US" b="1" dirty="0">
                <a:latin typeface="+mn-lt"/>
              </a:rPr>
              <a:t>Review Questions</a:t>
            </a:r>
            <a:endParaRPr lang="en-US" b="1"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85000" lnSpcReduction="20000"/>
          </a:bodyPr>
          <a:lstStyle/>
          <a:p>
            <a:pPr marL="514350" lvl="0" indent="-514350">
              <a:buFont typeface="+mj-lt"/>
              <a:buAutoNum type="arabicPeriod" startAt="9"/>
            </a:pPr>
            <a:r>
              <a:rPr lang="en-US" dirty="0"/>
              <a:t>How long did Sharon work for her company?</a:t>
            </a:r>
          </a:p>
          <a:p>
            <a:pPr marL="514350" lvl="0" indent="-514350">
              <a:buFont typeface="+mj-lt"/>
              <a:buAutoNum type="alphaLcParenR"/>
            </a:pPr>
            <a:r>
              <a:rPr lang="en-US" dirty="0"/>
              <a:t>26 years</a:t>
            </a:r>
          </a:p>
          <a:p>
            <a:pPr marL="514350" lvl="0" indent="-514350">
              <a:buFont typeface="+mj-lt"/>
              <a:buAutoNum type="alphaLcParenR"/>
            </a:pPr>
            <a:r>
              <a:rPr lang="en-US" dirty="0"/>
              <a:t>25 years</a:t>
            </a:r>
          </a:p>
          <a:p>
            <a:pPr marL="514350" lvl="0" indent="-514350">
              <a:buFont typeface="+mj-lt"/>
              <a:buAutoNum type="alphaLcParenR"/>
            </a:pPr>
            <a:r>
              <a:rPr lang="en-US" dirty="0"/>
              <a:t>24 years</a:t>
            </a:r>
          </a:p>
          <a:p>
            <a:pPr marL="514350" lvl="0" indent="-514350">
              <a:buFont typeface="+mj-lt"/>
              <a:buAutoNum type="alphaLcParenR"/>
            </a:pPr>
            <a:r>
              <a:rPr lang="en-US" dirty="0" smtClean="0"/>
              <a:t>Unknown</a:t>
            </a:r>
          </a:p>
          <a:p>
            <a:pPr marL="514350" lvl="0" indent="-514350">
              <a:buNone/>
            </a:pPr>
            <a:endParaRPr lang="en-US" dirty="0"/>
          </a:p>
          <a:p>
            <a:pPr marL="514350" lvl="0" indent="-514350">
              <a:buFont typeface="+mj-lt"/>
              <a:buAutoNum type="arabicPeriod" startAt="10"/>
            </a:pPr>
            <a:r>
              <a:rPr lang="en-US" dirty="0"/>
              <a:t>When was Sharon retiring?</a:t>
            </a:r>
          </a:p>
          <a:p>
            <a:pPr marL="514350" lvl="0" indent="-514350">
              <a:buFont typeface="+mj-lt"/>
              <a:buAutoNum type="alphaLcParenR"/>
            </a:pPr>
            <a:r>
              <a:rPr lang="en-US" dirty="0"/>
              <a:t>A Year</a:t>
            </a:r>
          </a:p>
          <a:p>
            <a:pPr marL="514350" lvl="0" indent="-514350">
              <a:buFont typeface="+mj-lt"/>
              <a:buAutoNum type="alphaLcParenR"/>
            </a:pPr>
            <a:r>
              <a:rPr lang="en-US" dirty="0"/>
              <a:t>2 weeks</a:t>
            </a:r>
          </a:p>
          <a:p>
            <a:pPr marL="514350" lvl="0" indent="-514350">
              <a:buFont typeface="+mj-lt"/>
              <a:buAutoNum type="alphaLcParenR"/>
            </a:pPr>
            <a:r>
              <a:rPr lang="en-US" dirty="0"/>
              <a:t>A month</a:t>
            </a:r>
          </a:p>
          <a:p>
            <a:pPr marL="514350" lvl="0" indent="-514350">
              <a:buFont typeface="+mj-lt"/>
              <a:buAutoNum type="alphaLcParenR"/>
            </a:pPr>
            <a:r>
              <a:rPr lang="en-US" dirty="0"/>
              <a:t>2 months</a:t>
            </a:r>
          </a:p>
        </p:txBody>
      </p:sp>
    </p:spTree>
    <p:extLst>
      <p:ext uri="{BB962C8B-B14F-4D97-AF65-F5344CB8AC3E}">
        <p14:creationId xmlns:p14="http://schemas.microsoft.com/office/powerpoint/2010/main" val="238890589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a:bodyPr>
          <a:lstStyle/>
          <a:p>
            <a:pPr marL="514350" lvl="0" indent="-514350">
              <a:spcBef>
                <a:spcPts val="0"/>
              </a:spcBef>
              <a:buFont typeface="+mj-lt"/>
              <a:buAutoNum type="arabicPeriod" startAt="5"/>
            </a:pPr>
            <a:r>
              <a:rPr lang="en-US" sz="2000" dirty="0" smtClean="0">
                <a:solidFill>
                  <a:srgbClr val="000000"/>
                </a:solidFill>
                <a:ea typeface="Times New Roman"/>
                <a:cs typeface="Times New Roman"/>
              </a:rPr>
              <a:t>What will determine where the guide should be placed?</a:t>
            </a:r>
          </a:p>
          <a:p>
            <a:pPr lvl="0">
              <a:spcBef>
                <a:spcPts val="0"/>
              </a:spcBef>
              <a:buFont typeface="+mj-lt"/>
              <a:buAutoNum type="alphaLcParenR"/>
            </a:pPr>
            <a:r>
              <a:rPr lang="en-US" sz="2000" dirty="0" smtClean="0">
                <a:solidFill>
                  <a:srgbClr val="000000"/>
                </a:solidFill>
                <a:ea typeface="Times New Roman"/>
                <a:cs typeface="Times New Roman"/>
              </a:rPr>
              <a:t>Tasks</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Setting</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People</a:t>
            </a:r>
            <a:endParaRPr lang="en-US" sz="2000" dirty="0" smtClean="0">
              <a:ea typeface="Times New Roman"/>
              <a:cs typeface="Times New Roman"/>
            </a:endParaRPr>
          </a:p>
          <a:p>
            <a:pPr lvl="0">
              <a:lnSpc>
                <a:spcPct val="115000"/>
              </a:lnSpc>
              <a:spcBef>
                <a:spcPts val="0"/>
              </a:spcBef>
              <a:spcAft>
                <a:spcPts val="1000"/>
              </a:spcAft>
              <a:buFont typeface="+mj-lt"/>
              <a:buAutoNum type="alphaLcParenR"/>
            </a:pPr>
            <a:r>
              <a:rPr lang="en-US" sz="2000" dirty="0" smtClean="0">
                <a:solidFill>
                  <a:srgbClr val="000000"/>
                </a:solidFill>
                <a:ea typeface="Times New Roman"/>
                <a:cs typeface="Times New Roman"/>
              </a:rPr>
              <a:t>Nothing</a:t>
            </a:r>
            <a:endParaRPr lang="en-US" sz="2000" dirty="0" smtClean="0">
              <a:ea typeface="Times New Roman"/>
              <a:cs typeface="Times New Roman"/>
            </a:endParaRPr>
          </a:p>
          <a:p>
            <a:pPr marL="514350" lvl="0" indent="-514350">
              <a:spcBef>
                <a:spcPts val="0"/>
              </a:spcBef>
              <a:buFont typeface="+mj-lt"/>
              <a:buAutoNum type="arabicPeriod" startAt="6"/>
            </a:pPr>
            <a:r>
              <a:rPr lang="en-US" sz="2000" dirty="0" smtClean="0">
                <a:solidFill>
                  <a:srgbClr val="000000"/>
                </a:solidFill>
                <a:ea typeface="Times New Roman"/>
                <a:cs typeface="Times New Roman"/>
              </a:rPr>
              <a:t>The guide must be displayed in a location that is ______.</a:t>
            </a:r>
          </a:p>
          <a:p>
            <a:pPr lvl="0">
              <a:spcBef>
                <a:spcPts val="0"/>
              </a:spcBef>
              <a:buFont typeface="+mj-lt"/>
              <a:buAutoNum type="alphaLcParenR"/>
            </a:pPr>
            <a:r>
              <a:rPr lang="en-US" sz="2000" dirty="0" smtClean="0">
                <a:solidFill>
                  <a:srgbClr val="000000"/>
                </a:solidFill>
                <a:ea typeface="Times New Roman"/>
                <a:cs typeface="Times New Roman"/>
              </a:rPr>
              <a:t>Uncluttered</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Common</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Accessible</a:t>
            </a:r>
            <a:endParaRPr lang="en-US" sz="2000" dirty="0" smtClean="0">
              <a:ea typeface="Times New Roman"/>
              <a:cs typeface="Times New Roman"/>
            </a:endParaRPr>
          </a:p>
          <a:p>
            <a:pPr lvl="0">
              <a:lnSpc>
                <a:spcPct val="115000"/>
              </a:lnSpc>
              <a:spcBef>
                <a:spcPts val="0"/>
              </a:spcBef>
              <a:spcAft>
                <a:spcPts val="1000"/>
              </a:spcAft>
              <a:buFont typeface="+mj-lt"/>
              <a:buAutoNum type="alphaLcParenR"/>
            </a:pPr>
            <a:r>
              <a:rPr lang="en-US" sz="2000" dirty="0" smtClean="0">
                <a:solidFill>
                  <a:srgbClr val="000000"/>
                </a:solidFill>
                <a:ea typeface="Times New Roman"/>
                <a:cs typeface="Times New Roman"/>
              </a:rPr>
              <a:t>None of the above</a:t>
            </a:r>
            <a:endParaRPr lang="en-US" sz="2000" dirty="0">
              <a:ea typeface="Times New Roman"/>
              <a:cs typeface="Times New Roman"/>
            </a:endParaRPr>
          </a:p>
        </p:txBody>
      </p:sp>
    </p:spTree>
    <p:extLst>
      <p:ext uri="{BB962C8B-B14F-4D97-AF65-F5344CB8AC3E}">
        <p14:creationId xmlns:p14="http://schemas.microsoft.com/office/powerpoint/2010/main" val="56084150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a:bodyPr>
          <a:lstStyle/>
          <a:p>
            <a:pPr marL="514350" lvl="0" indent="-514350">
              <a:spcBef>
                <a:spcPts val="0"/>
              </a:spcBef>
              <a:buFont typeface="+mj-lt"/>
              <a:buAutoNum type="arabicPeriod" startAt="7"/>
            </a:pPr>
            <a:r>
              <a:rPr lang="en-US" sz="2000" dirty="0" smtClean="0">
                <a:solidFill>
                  <a:srgbClr val="000000"/>
                </a:solidFill>
                <a:ea typeface="Times New Roman"/>
                <a:cs typeface="Times New Roman"/>
              </a:rPr>
              <a:t>Who may update the binder?</a:t>
            </a:r>
          </a:p>
          <a:p>
            <a:pPr lvl="0">
              <a:spcBef>
                <a:spcPts val="0"/>
              </a:spcBef>
              <a:buFont typeface="+mj-lt"/>
              <a:buAutoNum type="alphaLcParenR"/>
            </a:pPr>
            <a:r>
              <a:rPr lang="en-US" sz="2000" dirty="0" smtClean="0">
                <a:solidFill>
                  <a:srgbClr val="000000"/>
                </a:solidFill>
                <a:ea typeface="Times New Roman"/>
                <a:cs typeface="Times New Roman"/>
              </a:rPr>
              <a:t>Employees</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No one</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Consultant</a:t>
            </a:r>
            <a:endParaRPr lang="en-US" sz="2000" dirty="0" smtClean="0">
              <a:ea typeface="Times New Roman"/>
              <a:cs typeface="Times New Roman"/>
            </a:endParaRPr>
          </a:p>
          <a:p>
            <a:pPr lvl="0">
              <a:lnSpc>
                <a:spcPct val="115000"/>
              </a:lnSpc>
              <a:spcBef>
                <a:spcPts val="0"/>
              </a:spcBef>
              <a:spcAft>
                <a:spcPts val="1000"/>
              </a:spcAft>
              <a:buFont typeface="+mj-lt"/>
              <a:buAutoNum type="alphaLcParenR"/>
            </a:pPr>
            <a:r>
              <a:rPr lang="en-US" sz="2000" dirty="0" smtClean="0">
                <a:solidFill>
                  <a:srgbClr val="000000"/>
                </a:solidFill>
                <a:ea typeface="Times New Roman"/>
                <a:cs typeface="Times New Roman"/>
              </a:rPr>
              <a:t>All of the above</a:t>
            </a:r>
            <a:endParaRPr lang="en-US" sz="2000" dirty="0" smtClean="0">
              <a:ea typeface="Times New Roman"/>
              <a:cs typeface="Times New Roman"/>
            </a:endParaRPr>
          </a:p>
          <a:p>
            <a:pPr marL="514350" lvl="0" indent="-514350">
              <a:spcBef>
                <a:spcPts val="0"/>
              </a:spcBef>
              <a:buFont typeface="+mj-lt"/>
              <a:buAutoNum type="arabicPeriod" startAt="8"/>
            </a:pPr>
            <a:r>
              <a:rPr lang="en-US" sz="2000" dirty="0" smtClean="0">
                <a:solidFill>
                  <a:srgbClr val="000000"/>
                </a:solidFill>
                <a:ea typeface="Times New Roman"/>
                <a:cs typeface="Times New Roman"/>
              </a:rPr>
              <a:t>What is least likely to be an opportunity for communication from employees?</a:t>
            </a:r>
          </a:p>
          <a:p>
            <a:pPr lvl="0">
              <a:spcBef>
                <a:spcPts val="0"/>
              </a:spcBef>
              <a:buFont typeface="+mj-lt"/>
              <a:buAutoNum type="alphaLcParenR"/>
            </a:pPr>
            <a:r>
              <a:rPr lang="en-US" sz="2000" dirty="0" smtClean="0">
                <a:solidFill>
                  <a:srgbClr val="000000"/>
                </a:solidFill>
                <a:ea typeface="Times New Roman"/>
                <a:cs typeface="Times New Roman"/>
              </a:rPr>
              <a:t>Surveys</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Meetings</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One-on-ones</a:t>
            </a:r>
            <a:endParaRPr lang="en-US" sz="2000" dirty="0" smtClean="0">
              <a:ea typeface="Times New Roman"/>
              <a:cs typeface="Times New Roman"/>
            </a:endParaRPr>
          </a:p>
          <a:p>
            <a:pPr lvl="0">
              <a:lnSpc>
                <a:spcPct val="115000"/>
              </a:lnSpc>
              <a:spcBef>
                <a:spcPts val="0"/>
              </a:spcBef>
              <a:spcAft>
                <a:spcPts val="1000"/>
              </a:spcAft>
              <a:buFont typeface="+mj-lt"/>
              <a:buAutoNum type="alphaLcParenR"/>
            </a:pPr>
            <a:r>
              <a:rPr lang="en-US" sz="2000" dirty="0" smtClean="0">
                <a:solidFill>
                  <a:srgbClr val="000000"/>
                </a:solidFill>
                <a:ea typeface="Times New Roman"/>
                <a:cs typeface="Times New Roman"/>
              </a:rPr>
              <a:t>Website</a:t>
            </a:r>
            <a:endParaRPr lang="en-US" sz="2000" dirty="0">
              <a:ea typeface="Times New Roman"/>
              <a:cs typeface="Times New Roman"/>
            </a:endParaRPr>
          </a:p>
        </p:txBody>
      </p:sp>
    </p:spTree>
    <p:extLst>
      <p:ext uri="{BB962C8B-B14F-4D97-AF65-F5344CB8AC3E}">
        <p14:creationId xmlns:p14="http://schemas.microsoft.com/office/powerpoint/2010/main" val="56084150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a:bodyPr>
          <a:lstStyle/>
          <a:p>
            <a:pPr marL="514350" lvl="0" indent="-514350">
              <a:spcBef>
                <a:spcPts val="0"/>
              </a:spcBef>
              <a:buFont typeface="+mj-lt"/>
              <a:buAutoNum type="arabicPeriod" startAt="9"/>
            </a:pPr>
            <a:r>
              <a:rPr lang="en-US" sz="2000" dirty="0" smtClean="0">
                <a:solidFill>
                  <a:srgbClr val="000000"/>
                </a:solidFill>
                <a:ea typeface="Times New Roman"/>
                <a:cs typeface="Times New Roman"/>
              </a:rPr>
              <a:t>Where did Brad display the binder?</a:t>
            </a:r>
          </a:p>
          <a:p>
            <a:pPr lvl="0">
              <a:spcBef>
                <a:spcPts val="0"/>
              </a:spcBef>
              <a:buFont typeface="+mj-lt"/>
              <a:buAutoNum type="alphaLcParenR"/>
            </a:pPr>
            <a:r>
              <a:rPr lang="en-US" sz="2000" dirty="0" smtClean="0">
                <a:solidFill>
                  <a:srgbClr val="000000"/>
                </a:solidFill>
                <a:ea typeface="Times New Roman"/>
                <a:cs typeface="Times New Roman"/>
              </a:rPr>
              <a:t>Break room</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Meeting room</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Office</a:t>
            </a:r>
            <a:endParaRPr lang="en-US" sz="2000" dirty="0" smtClean="0">
              <a:ea typeface="Times New Roman"/>
              <a:cs typeface="Times New Roman"/>
            </a:endParaRPr>
          </a:p>
          <a:p>
            <a:pPr lvl="0">
              <a:lnSpc>
                <a:spcPct val="115000"/>
              </a:lnSpc>
              <a:spcBef>
                <a:spcPts val="0"/>
              </a:spcBef>
              <a:spcAft>
                <a:spcPts val="1000"/>
              </a:spcAft>
              <a:buFont typeface="+mj-lt"/>
              <a:buAutoNum type="alphaLcParenR"/>
            </a:pPr>
            <a:r>
              <a:rPr lang="en-US" sz="2000" dirty="0" smtClean="0">
                <a:solidFill>
                  <a:srgbClr val="000000"/>
                </a:solidFill>
                <a:ea typeface="Times New Roman"/>
                <a:cs typeface="Times New Roman"/>
              </a:rPr>
              <a:t>Desk</a:t>
            </a:r>
            <a:endParaRPr lang="en-US" sz="2000" dirty="0" smtClean="0">
              <a:ea typeface="Times New Roman"/>
              <a:cs typeface="Times New Roman"/>
            </a:endParaRPr>
          </a:p>
          <a:p>
            <a:pPr marL="514350" lvl="0" indent="-514350">
              <a:spcBef>
                <a:spcPts val="0"/>
              </a:spcBef>
              <a:buFont typeface="+mj-lt"/>
              <a:buAutoNum type="arabicPeriod" startAt="10"/>
            </a:pPr>
            <a:r>
              <a:rPr lang="en-US" sz="2000" dirty="0" smtClean="0">
                <a:solidFill>
                  <a:srgbClr val="000000"/>
                </a:solidFill>
                <a:ea typeface="Times New Roman"/>
                <a:cs typeface="Times New Roman"/>
              </a:rPr>
              <a:t>Why didn’t Brad get many questions?</a:t>
            </a:r>
          </a:p>
          <a:p>
            <a:pPr lvl="0">
              <a:spcBef>
                <a:spcPts val="0"/>
              </a:spcBef>
              <a:buFont typeface="+mj-lt"/>
              <a:buAutoNum type="alphaLcParenR"/>
            </a:pPr>
            <a:r>
              <a:rPr lang="en-US" sz="2000" dirty="0" smtClean="0">
                <a:solidFill>
                  <a:srgbClr val="000000"/>
                </a:solidFill>
                <a:ea typeface="Times New Roman"/>
                <a:cs typeface="Times New Roman"/>
              </a:rPr>
              <a:t>The binder was perfect</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The binder was boring</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solidFill>
                  <a:srgbClr val="000000"/>
                </a:solidFill>
                <a:ea typeface="Times New Roman"/>
                <a:cs typeface="Times New Roman"/>
              </a:rPr>
              <a:t>The employees made changes</a:t>
            </a:r>
            <a:endParaRPr lang="en-US" sz="2000" dirty="0" smtClean="0">
              <a:ea typeface="Times New Roman"/>
              <a:cs typeface="Times New Roman"/>
            </a:endParaRPr>
          </a:p>
          <a:p>
            <a:pPr lvl="0">
              <a:lnSpc>
                <a:spcPct val="115000"/>
              </a:lnSpc>
              <a:spcBef>
                <a:spcPts val="0"/>
              </a:spcBef>
              <a:spcAft>
                <a:spcPts val="1000"/>
              </a:spcAft>
              <a:buFont typeface="+mj-lt"/>
              <a:buAutoNum type="alphaLcParenR"/>
            </a:pPr>
            <a:r>
              <a:rPr lang="en-US" sz="2000" dirty="0" smtClean="0">
                <a:solidFill>
                  <a:srgbClr val="000000"/>
                </a:solidFill>
                <a:ea typeface="Times New Roman"/>
                <a:cs typeface="Times New Roman"/>
              </a:rPr>
              <a:t>People were not aware of the binder</a:t>
            </a:r>
            <a:endParaRPr lang="en-US" sz="2000" dirty="0">
              <a:ea typeface="Times New Roman"/>
              <a:cs typeface="Times New Roman"/>
            </a:endParaRPr>
          </a:p>
        </p:txBody>
      </p:sp>
    </p:spTree>
    <p:extLst>
      <p:ext uri="{BB962C8B-B14F-4D97-AF65-F5344CB8AC3E}">
        <p14:creationId xmlns:p14="http://schemas.microsoft.com/office/powerpoint/2010/main" val="56084150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62500" lnSpcReduction="20000"/>
          </a:bodyPr>
          <a:lstStyle/>
          <a:p>
            <a:pPr marL="0" lvl="0" indent="0">
              <a:lnSpc>
                <a:spcPct val="120000"/>
              </a:lnSpc>
              <a:spcBef>
                <a:spcPts val="0"/>
              </a:spcBef>
              <a:buFont typeface="+mj-lt"/>
              <a:buAutoNum type="arabicPeriod"/>
            </a:pPr>
            <a:r>
              <a:rPr lang="en-US" dirty="0" smtClean="0">
                <a:ea typeface="Times New Roman"/>
                <a:cs typeface="Times New Roman"/>
              </a:rPr>
              <a:t>Why ask a superior to review the guide?</a:t>
            </a:r>
          </a:p>
          <a:p>
            <a:pPr marL="0" lvl="0" indent="0">
              <a:lnSpc>
                <a:spcPct val="120000"/>
              </a:lnSpc>
              <a:spcBef>
                <a:spcPts val="0"/>
              </a:spcBef>
              <a:buFont typeface="+mj-lt"/>
              <a:buAutoNum type="alphaLcParenR"/>
            </a:pPr>
            <a:r>
              <a:rPr lang="en-US" dirty="0" smtClean="0">
                <a:solidFill>
                  <a:srgbClr val="FF0000"/>
                </a:solidFill>
                <a:ea typeface="Times New Roman"/>
                <a:cs typeface="Times New Roman"/>
              </a:rPr>
              <a:t>   Find gaps</a:t>
            </a:r>
            <a:endParaRPr lang="en-US" dirty="0" smtClean="0">
              <a:ea typeface="Times New Roman"/>
              <a:cs typeface="Times New Roman"/>
            </a:endParaRPr>
          </a:p>
          <a:p>
            <a:pPr lvl="0">
              <a:lnSpc>
                <a:spcPct val="115000"/>
              </a:lnSpc>
              <a:spcBef>
                <a:spcPts val="0"/>
              </a:spcBef>
              <a:buFont typeface="+mj-lt"/>
              <a:buAutoNum type="alphaLcParenR"/>
            </a:pPr>
            <a:r>
              <a:rPr lang="en-US" dirty="0" smtClean="0">
                <a:ea typeface="Times New Roman"/>
                <a:cs typeface="Times New Roman"/>
              </a:rPr>
              <a:t>Give ideas</a:t>
            </a:r>
          </a:p>
          <a:p>
            <a:pPr lvl="0">
              <a:lnSpc>
                <a:spcPct val="115000"/>
              </a:lnSpc>
              <a:spcBef>
                <a:spcPts val="0"/>
              </a:spcBef>
              <a:buFont typeface="+mj-lt"/>
              <a:buAutoNum type="alphaLcParenR"/>
            </a:pPr>
            <a:r>
              <a:rPr lang="en-US" dirty="0" smtClean="0">
                <a:ea typeface="Times New Roman"/>
                <a:cs typeface="Times New Roman"/>
              </a:rPr>
              <a:t>Change plans</a:t>
            </a:r>
          </a:p>
          <a:p>
            <a:pPr lvl="0">
              <a:lnSpc>
                <a:spcPct val="115000"/>
              </a:lnSpc>
              <a:spcBef>
                <a:spcPts val="0"/>
              </a:spcBef>
              <a:spcAft>
                <a:spcPts val="1000"/>
              </a:spcAft>
              <a:buFont typeface="+mj-lt"/>
              <a:buAutoNum type="alphaLcParenR"/>
            </a:pPr>
            <a:r>
              <a:rPr lang="en-US" dirty="0" smtClean="0">
                <a:ea typeface="Times New Roman"/>
                <a:cs typeface="Times New Roman"/>
              </a:rPr>
              <a:t>You would not ask</a:t>
            </a:r>
          </a:p>
          <a:p>
            <a:pPr marL="0" marR="0" indent="0">
              <a:lnSpc>
                <a:spcPct val="120000"/>
              </a:lnSpc>
              <a:spcBef>
                <a:spcPts val="0"/>
              </a:spcBef>
              <a:buNone/>
            </a:pPr>
            <a:r>
              <a:rPr lang="en-US" dirty="0" smtClean="0">
                <a:solidFill>
                  <a:srgbClr val="FF0000"/>
                </a:solidFill>
                <a:ea typeface="Times New Roman"/>
                <a:cs typeface="Times New Roman"/>
              </a:rPr>
              <a:t>The superior should review the guide before it is implemented. This allows you to identify any gaps. </a:t>
            </a:r>
          </a:p>
          <a:p>
            <a:pPr marL="0" marR="0" indent="0">
              <a:lnSpc>
                <a:spcPct val="120000"/>
              </a:lnSpc>
              <a:spcBef>
                <a:spcPts val="0"/>
              </a:spcBef>
              <a:buNone/>
            </a:pPr>
            <a:endParaRPr lang="en-US" dirty="0" smtClean="0">
              <a:ea typeface="Times New Roman"/>
              <a:cs typeface="Times New Roman"/>
            </a:endParaRPr>
          </a:p>
          <a:p>
            <a:pPr marL="514350" lvl="0" indent="-514350">
              <a:lnSpc>
                <a:spcPct val="115000"/>
              </a:lnSpc>
              <a:spcBef>
                <a:spcPts val="0"/>
              </a:spcBef>
              <a:buFont typeface="+mj-lt"/>
              <a:buAutoNum type="arabicPeriod" startAt="2"/>
            </a:pPr>
            <a:r>
              <a:rPr lang="en-US" dirty="0" smtClean="0">
                <a:ea typeface="Times New Roman"/>
                <a:cs typeface="Times New Roman"/>
              </a:rPr>
              <a:t>How many times should you review the binder with your supervisor?</a:t>
            </a:r>
          </a:p>
          <a:p>
            <a:pPr lvl="0">
              <a:lnSpc>
                <a:spcPct val="115000"/>
              </a:lnSpc>
              <a:spcBef>
                <a:spcPts val="0"/>
              </a:spcBef>
              <a:buFont typeface="+mj-lt"/>
              <a:buAutoNum type="alphaLcParenR"/>
            </a:pPr>
            <a:r>
              <a:rPr lang="en-US" dirty="0" smtClean="0">
                <a:ea typeface="Times New Roman"/>
                <a:cs typeface="Times New Roman"/>
              </a:rPr>
              <a:t>3 times</a:t>
            </a:r>
          </a:p>
          <a:p>
            <a:pPr lvl="0">
              <a:lnSpc>
                <a:spcPct val="115000"/>
              </a:lnSpc>
              <a:spcBef>
                <a:spcPts val="0"/>
              </a:spcBef>
              <a:buFont typeface="+mj-lt"/>
              <a:buAutoNum type="alphaLcParenR"/>
            </a:pPr>
            <a:r>
              <a:rPr lang="en-US" dirty="0" smtClean="0">
                <a:ea typeface="Times New Roman"/>
                <a:cs typeface="Times New Roman"/>
              </a:rPr>
              <a:t>2 times </a:t>
            </a:r>
          </a:p>
          <a:p>
            <a:pPr lvl="0">
              <a:lnSpc>
                <a:spcPct val="115000"/>
              </a:lnSpc>
              <a:spcBef>
                <a:spcPts val="0"/>
              </a:spcBef>
              <a:buFont typeface="+mj-lt"/>
              <a:buAutoNum type="alphaLcParenR"/>
            </a:pPr>
            <a:r>
              <a:rPr lang="en-US" dirty="0" smtClean="0">
                <a:ea typeface="Times New Roman"/>
                <a:cs typeface="Times New Roman"/>
              </a:rPr>
              <a:t>5 times </a:t>
            </a:r>
          </a:p>
          <a:p>
            <a:pPr lvl="0">
              <a:lnSpc>
                <a:spcPct val="115000"/>
              </a:lnSpc>
              <a:spcBef>
                <a:spcPts val="0"/>
              </a:spcBef>
              <a:spcAft>
                <a:spcPts val="1000"/>
              </a:spcAft>
              <a:buFont typeface="+mj-lt"/>
              <a:buAutoNum type="alphaLcParenR"/>
            </a:pPr>
            <a:r>
              <a:rPr lang="en-US" dirty="0" smtClean="0">
                <a:solidFill>
                  <a:srgbClr val="FF0000"/>
                </a:solidFill>
                <a:ea typeface="Times New Roman"/>
                <a:cs typeface="Times New Roman"/>
              </a:rPr>
              <a:t>Until you are both satisfied</a:t>
            </a:r>
            <a:endParaRPr lang="en-US" dirty="0" smtClean="0">
              <a:ea typeface="Times New Roman"/>
              <a:cs typeface="Times New Roman"/>
            </a:endParaRPr>
          </a:p>
          <a:p>
            <a:pPr marL="0" marR="0" indent="0">
              <a:lnSpc>
                <a:spcPct val="115000"/>
              </a:lnSpc>
              <a:spcBef>
                <a:spcPts val="0"/>
              </a:spcBef>
              <a:buNone/>
            </a:pPr>
            <a:r>
              <a:rPr lang="en-US" dirty="0" smtClean="0">
                <a:solidFill>
                  <a:srgbClr val="FF0000"/>
                </a:solidFill>
                <a:ea typeface="Times New Roman"/>
                <a:cs typeface="Times New Roman"/>
              </a:rPr>
              <a:t>There is no arbitrary number to determine how many times the binder should be reviewed. The binder needs to be reviewed until you are both satisfied.</a:t>
            </a:r>
            <a:endParaRPr lang="en-US" dirty="0">
              <a:ea typeface="Times New Roman"/>
              <a:cs typeface="Times New Roman"/>
            </a:endParaRPr>
          </a:p>
        </p:txBody>
      </p:sp>
    </p:spTree>
    <p:extLst>
      <p:ext uri="{BB962C8B-B14F-4D97-AF65-F5344CB8AC3E}">
        <p14:creationId xmlns:p14="http://schemas.microsoft.com/office/powerpoint/2010/main" val="368214504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62500" lnSpcReduction="20000"/>
          </a:bodyPr>
          <a:lstStyle/>
          <a:p>
            <a:pPr marL="514350" lvl="0" indent="-514350">
              <a:lnSpc>
                <a:spcPct val="120000"/>
              </a:lnSpc>
              <a:spcBef>
                <a:spcPts val="0"/>
              </a:spcBef>
              <a:buFont typeface="+mj-lt"/>
              <a:buAutoNum type="arabicPeriod" startAt="3"/>
            </a:pPr>
            <a:r>
              <a:rPr lang="en-US" dirty="0" smtClean="0">
                <a:ea typeface="Times New Roman"/>
                <a:cs typeface="Times New Roman"/>
              </a:rPr>
              <a:t>What is Not a method of introduction?</a:t>
            </a:r>
          </a:p>
          <a:p>
            <a:pPr lvl="0">
              <a:lnSpc>
                <a:spcPct val="120000"/>
              </a:lnSpc>
              <a:spcBef>
                <a:spcPts val="0"/>
              </a:spcBef>
              <a:buFont typeface="+mj-lt"/>
              <a:buAutoNum type="alphaLcParenR"/>
            </a:pPr>
            <a:r>
              <a:rPr lang="en-US" dirty="0" smtClean="0">
                <a:ea typeface="Times New Roman"/>
                <a:cs typeface="Times New Roman"/>
              </a:rPr>
              <a:t>Email</a:t>
            </a:r>
          </a:p>
          <a:p>
            <a:pPr lvl="0">
              <a:lnSpc>
                <a:spcPct val="115000"/>
              </a:lnSpc>
              <a:spcBef>
                <a:spcPts val="0"/>
              </a:spcBef>
              <a:buFont typeface="+mj-lt"/>
              <a:buAutoNum type="alphaLcParenR"/>
            </a:pPr>
            <a:r>
              <a:rPr lang="en-US" dirty="0" smtClean="0">
                <a:solidFill>
                  <a:srgbClr val="FF0000"/>
                </a:solidFill>
                <a:ea typeface="Times New Roman"/>
                <a:cs typeface="Times New Roman"/>
              </a:rPr>
              <a:t>Test</a:t>
            </a:r>
            <a:endParaRPr lang="en-US" dirty="0" smtClean="0">
              <a:ea typeface="Times New Roman"/>
              <a:cs typeface="Times New Roman"/>
            </a:endParaRPr>
          </a:p>
          <a:p>
            <a:pPr lvl="0">
              <a:lnSpc>
                <a:spcPct val="115000"/>
              </a:lnSpc>
              <a:spcBef>
                <a:spcPts val="0"/>
              </a:spcBef>
              <a:buFont typeface="+mj-lt"/>
              <a:buAutoNum type="alphaLcParenR"/>
            </a:pPr>
            <a:r>
              <a:rPr lang="en-US" dirty="0" smtClean="0">
                <a:ea typeface="Times New Roman"/>
                <a:cs typeface="Times New Roman"/>
              </a:rPr>
              <a:t>Meeting</a:t>
            </a:r>
          </a:p>
          <a:p>
            <a:pPr lvl="0">
              <a:lnSpc>
                <a:spcPct val="115000"/>
              </a:lnSpc>
              <a:spcBef>
                <a:spcPts val="0"/>
              </a:spcBef>
              <a:spcAft>
                <a:spcPts val="1000"/>
              </a:spcAft>
              <a:buFont typeface="+mj-lt"/>
              <a:buAutoNum type="alphaLcParenR"/>
            </a:pPr>
            <a:r>
              <a:rPr lang="en-US" dirty="0" smtClean="0">
                <a:ea typeface="Times New Roman"/>
                <a:cs typeface="Times New Roman"/>
              </a:rPr>
              <a:t>All of the above</a:t>
            </a:r>
          </a:p>
          <a:p>
            <a:pPr marL="0" marR="0" indent="0">
              <a:lnSpc>
                <a:spcPct val="120000"/>
              </a:lnSpc>
              <a:spcBef>
                <a:spcPts val="0"/>
              </a:spcBef>
              <a:buNone/>
            </a:pPr>
            <a:r>
              <a:rPr lang="en-US" dirty="0" smtClean="0">
                <a:solidFill>
                  <a:srgbClr val="FF0000"/>
                </a:solidFill>
                <a:ea typeface="Times New Roman"/>
                <a:cs typeface="Times New Roman"/>
              </a:rPr>
              <a:t>The binder should be tested before it is introduced to employees. The other answers are methods of introduction. </a:t>
            </a:r>
          </a:p>
          <a:p>
            <a:pPr marL="0" marR="0" indent="0">
              <a:lnSpc>
                <a:spcPct val="120000"/>
              </a:lnSpc>
              <a:spcBef>
                <a:spcPts val="0"/>
              </a:spcBef>
              <a:buNone/>
            </a:pPr>
            <a:endParaRPr lang="en-US" dirty="0" smtClean="0">
              <a:ea typeface="Times New Roman"/>
              <a:cs typeface="Times New Roman"/>
            </a:endParaRPr>
          </a:p>
          <a:p>
            <a:pPr marL="514350" lvl="0" indent="-514350">
              <a:lnSpc>
                <a:spcPct val="120000"/>
              </a:lnSpc>
              <a:spcBef>
                <a:spcPts val="0"/>
              </a:spcBef>
              <a:buFont typeface="+mj-lt"/>
              <a:buAutoNum type="arabicPeriod" startAt="4"/>
            </a:pPr>
            <a:r>
              <a:rPr lang="en-US" dirty="0" smtClean="0">
                <a:ea typeface="Times New Roman"/>
                <a:cs typeface="Times New Roman"/>
              </a:rPr>
              <a:t>What is true of the introducing the guide?</a:t>
            </a:r>
          </a:p>
          <a:p>
            <a:pPr lvl="0">
              <a:lnSpc>
                <a:spcPct val="120000"/>
              </a:lnSpc>
              <a:spcBef>
                <a:spcPts val="0"/>
              </a:spcBef>
              <a:buFont typeface="+mj-lt"/>
              <a:buAutoNum type="alphaLcParenR"/>
            </a:pPr>
            <a:r>
              <a:rPr lang="en-US" dirty="0" smtClean="0">
                <a:ea typeface="Times New Roman"/>
                <a:cs typeface="Times New Roman"/>
              </a:rPr>
              <a:t>It does not need to be communicated</a:t>
            </a:r>
          </a:p>
          <a:p>
            <a:pPr lvl="0">
              <a:lnSpc>
                <a:spcPct val="115000"/>
              </a:lnSpc>
              <a:spcBef>
                <a:spcPts val="0"/>
              </a:spcBef>
              <a:buFont typeface="+mj-lt"/>
              <a:buAutoNum type="alphaLcParenR"/>
            </a:pPr>
            <a:r>
              <a:rPr lang="en-US" dirty="0" smtClean="0">
                <a:ea typeface="Times New Roman"/>
                <a:cs typeface="Times New Roman"/>
              </a:rPr>
              <a:t>Only one method of communication should be used</a:t>
            </a:r>
          </a:p>
          <a:p>
            <a:pPr lvl="0">
              <a:lnSpc>
                <a:spcPct val="115000"/>
              </a:lnSpc>
              <a:spcBef>
                <a:spcPts val="0"/>
              </a:spcBef>
              <a:buFont typeface="+mj-lt"/>
              <a:buAutoNum type="alphaLcParenR"/>
            </a:pPr>
            <a:r>
              <a:rPr lang="en-US" dirty="0" smtClean="0">
                <a:ea typeface="Times New Roman"/>
                <a:cs typeface="Times New Roman"/>
              </a:rPr>
              <a:t>Only one method of communication should be used at a time</a:t>
            </a:r>
          </a:p>
          <a:p>
            <a:pPr lvl="0">
              <a:lnSpc>
                <a:spcPct val="115000"/>
              </a:lnSpc>
              <a:spcBef>
                <a:spcPts val="0"/>
              </a:spcBef>
              <a:spcAft>
                <a:spcPts val="1000"/>
              </a:spcAft>
              <a:buFont typeface="+mj-lt"/>
              <a:buAutoNum type="alphaLcParenR"/>
            </a:pPr>
            <a:r>
              <a:rPr lang="en-US" dirty="0" smtClean="0">
                <a:solidFill>
                  <a:srgbClr val="FF0000"/>
                </a:solidFill>
                <a:ea typeface="Times New Roman"/>
                <a:cs typeface="Times New Roman"/>
              </a:rPr>
              <a:t>Communication should fit the audience</a:t>
            </a:r>
            <a:endParaRPr lang="en-US" dirty="0" smtClean="0">
              <a:ea typeface="Times New Roman"/>
              <a:cs typeface="Times New Roman"/>
            </a:endParaRPr>
          </a:p>
          <a:p>
            <a:pPr marL="0" marR="0" indent="0">
              <a:lnSpc>
                <a:spcPct val="120000"/>
              </a:lnSpc>
              <a:spcBef>
                <a:spcPts val="0"/>
              </a:spcBef>
              <a:buNone/>
            </a:pPr>
            <a:r>
              <a:rPr lang="en-US" dirty="0" smtClean="0">
                <a:solidFill>
                  <a:srgbClr val="FF0000"/>
                </a:solidFill>
                <a:ea typeface="Times New Roman"/>
                <a:cs typeface="Times New Roman"/>
              </a:rPr>
              <a:t>Use more than one method of communication to identify the guide. The communication needs to fit the audience.</a:t>
            </a:r>
            <a:endParaRPr lang="en-US" dirty="0">
              <a:ea typeface="Times New Roman"/>
              <a:cs typeface="Times New Roman"/>
            </a:endParaRPr>
          </a:p>
        </p:txBody>
      </p:sp>
    </p:spTree>
    <p:extLst>
      <p:ext uri="{BB962C8B-B14F-4D97-AF65-F5344CB8AC3E}">
        <p14:creationId xmlns:p14="http://schemas.microsoft.com/office/powerpoint/2010/main" val="284632839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62500" lnSpcReduction="20000"/>
          </a:bodyPr>
          <a:lstStyle/>
          <a:p>
            <a:pPr marL="514350" lvl="0" indent="-514350">
              <a:lnSpc>
                <a:spcPct val="120000"/>
              </a:lnSpc>
              <a:spcBef>
                <a:spcPts val="0"/>
              </a:spcBef>
              <a:buFont typeface="+mj-lt"/>
              <a:buAutoNum type="arabicPeriod" startAt="5"/>
            </a:pPr>
            <a:r>
              <a:rPr lang="en-US" dirty="0" smtClean="0">
                <a:ea typeface="Times New Roman"/>
                <a:cs typeface="Times New Roman"/>
              </a:rPr>
              <a:t>What will determine where the guide should be placed?</a:t>
            </a:r>
          </a:p>
          <a:p>
            <a:pPr lvl="0">
              <a:lnSpc>
                <a:spcPct val="120000"/>
              </a:lnSpc>
              <a:spcBef>
                <a:spcPts val="0"/>
              </a:spcBef>
              <a:buFont typeface="+mj-lt"/>
              <a:buAutoNum type="alphaLcParenR"/>
            </a:pPr>
            <a:r>
              <a:rPr lang="en-US" dirty="0" smtClean="0">
                <a:ea typeface="Times New Roman"/>
                <a:cs typeface="Times New Roman"/>
              </a:rPr>
              <a:t>Tasks</a:t>
            </a:r>
          </a:p>
          <a:p>
            <a:pPr lvl="0">
              <a:lnSpc>
                <a:spcPct val="115000"/>
              </a:lnSpc>
              <a:spcBef>
                <a:spcPts val="0"/>
              </a:spcBef>
              <a:buFont typeface="+mj-lt"/>
              <a:buAutoNum type="alphaLcParenR"/>
            </a:pPr>
            <a:r>
              <a:rPr lang="en-US" dirty="0" smtClean="0">
                <a:solidFill>
                  <a:srgbClr val="FF0000"/>
                </a:solidFill>
                <a:ea typeface="Times New Roman"/>
                <a:cs typeface="Times New Roman"/>
              </a:rPr>
              <a:t>Setting</a:t>
            </a:r>
            <a:endParaRPr lang="en-US" dirty="0" smtClean="0">
              <a:ea typeface="Times New Roman"/>
              <a:cs typeface="Times New Roman"/>
            </a:endParaRPr>
          </a:p>
          <a:p>
            <a:pPr lvl="0">
              <a:lnSpc>
                <a:spcPct val="115000"/>
              </a:lnSpc>
              <a:spcBef>
                <a:spcPts val="0"/>
              </a:spcBef>
              <a:buFont typeface="+mj-lt"/>
              <a:buAutoNum type="alphaLcParenR"/>
            </a:pPr>
            <a:r>
              <a:rPr lang="en-US" dirty="0" smtClean="0">
                <a:ea typeface="Times New Roman"/>
                <a:cs typeface="Times New Roman"/>
              </a:rPr>
              <a:t>People</a:t>
            </a:r>
          </a:p>
          <a:p>
            <a:pPr lvl="0">
              <a:lnSpc>
                <a:spcPct val="115000"/>
              </a:lnSpc>
              <a:spcBef>
                <a:spcPts val="0"/>
              </a:spcBef>
              <a:spcAft>
                <a:spcPts val="1000"/>
              </a:spcAft>
              <a:buFont typeface="+mj-lt"/>
              <a:buAutoNum type="alphaLcParenR"/>
            </a:pPr>
            <a:r>
              <a:rPr lang="en-US" dirty="0" smtClean="0">
                <a:ea typeface="Times New Roman"/>
                <a:cs typeface="Times New Roman"/>
              </a:rPr>
              <a:t>Nothing</a:t>
            </a:r>
          </a:p>
          <a:p>
            <a:pPr marL="0" marR="0" indent="0">
              <a:lnSpc>
                <a:spcPct val="120000"/>
              </a:lnSpc>
              <a:spcBef>
                <a:spcPts val="0"/>
              </a:spcBef>
              <a:buNone/>
            </a:pPr>
            <a:r>
              <a:rPr lang="en-US" dirty="0" smtClean="0">
                <a:solidFill>
                  <a:srgbClr val="FF0000"/>
                </a:solidFill>
                <a:ea typeface="Times New Roman"/>
                <a:cs typeface="Times New Roman"/>
              </a:rPr>
              <a:t>The setting of the office will determine where the guide should be placed. It must be visible. </a:t>
            </a:r>
          </a:p>
          <a:p>
            <a:pPr marL="0" marR="0" indent="0">
              <a:lnSpc>
                <a:spcPct val="120000"/>
              </a:lnSpc>
              <a:spcBef>
                <a:spcPts val="0"/>
              </a:spcBef>
              <a:buNone/>
            </a:pPr>
            <a:endParaRPr lang="en-US" dirty="0" smtClean="0">
              <a:ea typeface="Times New Roman"/>
              <a:cs typeface="Times New Roman"/>
            </a:endParaRPr>
          </a:p>
          <a:p>
            <a:pPr marL="514350" lvl="0" indent="-514350">
              <a:lnSpc>
                <a:spcPct val="120000"/>
              </a:lnSpc>
              <a:spcBef>
                <a:spcPts val="0"/>
              </a:spcBef>
              <a:buFont typeface="+mj-lt"/>
              <a:buAutoNum type="arabicPeriod" startAt="6"/>
            </a:pPr>
            <a:r>
              <a:rPr lang="en-US" dirty="0" smtClean="0">
                <a:ea typeface="Times New Roman"/>
                <a:cs typeface="Times New Roman"/>
              </a:rPr>
              <a:t>The guide must be displayed in a location that is ______.</a:t>
            </a:r>
          </a:p>
          <a:p>
            <a:pPr lvl="0">
              <a:lnSpc>
                <a:spcPct val="120000"/>
              </a:lnSpc>
              <a:spcBef>
                <a:spcPts val="0"/>
              </a:spcBef>
              <a:buFont typeface="+mj-lt"/>
              <a:buAutoNum type="alphaLcParenR"/>
            </a:pPr>
            <a:r>
              <a:rPr lang="en-US" dirty="0" smtClean="0">
                <a:ea typeface="Times New Roman"/>
                <a:cs typeface="Times New Roman"/>
              </a:rPr>
              <a:t>Uncluttered</a:t>
            </a:r>
          </a:p>
          <a:p>
            <a:pPr lvl="0">
              <a:lnSpc>
                <a:spcPct val="115000"/>
              </a:lnSpc>
              <a:spcBef>
                <a:spcPts val="0"/>
              </a:spcBef>
              <a:buFont typeface="+mj-lt"/>
              <a:buAutoNum type="alphaLcParenR"/>
            </a:pPr>
            <a:r>
              <a:rPr lang="en-US" dirty="0" smtClean="0">
                <a:ea typeface="Times New Roman"/>
                <a:cs typeface="Times New Roman"/>
              </a:rPr>
              <a:t>Common</a:t>
            </a:r>
          </a:p>
          <a:p>
            <a:pPr lvl="0">
              <a:lnSpc>
                <a:spcPct val="115000"/>
              </a:lnSpc>
              <a:spcBef>
                <a:spcPts val="0"/>
              </a:spcBef>
              <a:buFont typeface="+mj-lt"/>
              <a:buAutoNum type="alphaLcParenR"/>
            </a:pPr>
            <a:r>
              <a:rPr lang="en-US" dirty="0" smtClean="0">
                <a:solidFill>
                  <a:srgbClr val="FF0000"/>
                </a:solidFill>
                <a:ea typeface="Times New Roman"/>
                <a:cs typeface="Times New Roman"/>
              </a:rPr>
              <a:t>Accessible</a:t>
            </a:r>
            <a:endParaRPr lang="en-US" dirty="0" smtClean="0">
              <a:ea typeface="Times New Roman"/>
              <a:cs typeface="Times New Roman"/>
            </a:endParaRPr>
          </a:p>
          <a:p>
            <a:pPr lvl="0">
              <a:lnSpc>
                <a:spcPct val="115000"/>
              </a:lnSpc>
              <a:spcBef>
                <a:spcPts val="0"/>
              </a:spcBef>
              <a:spcAft>
                <a:spcPts val="1000"/>
              </a:spcAft>
              <a:buFont typeface="+mj-lt"/>
              <a:buAutoNum type="alphaLcParenR"/>
            </a:pPr>
            <a:r>
              <a:rPr lang="en-US" dirty="0" smtClean="0">
                <a:ea typeface="Times New Roman"/>
                <a:cs typeface="Times New Roman"/>
              </a:rPr>
              <a:t>None of the above</a:t>
            </a:r>
          </a:p>
          <a:p>
            <a:pPr marL="0" marR="0" indent="0">
              <a:lnSpc>
                <a:spcPct val="120000"/>
              </a:lnSpc>
              <a:spcBef>
                <a:spcPts val="0"/>
              </a:spcBef>
              <a:buNone/>
            </a:pPr>
            <a:r>
              <a:rPr lang="en-US" dirty="0" smtClean="0">
                <a:solidFill>
                  <a:srgbClr val="FF0000"/>
                </a:solidFill>
                <a:ea typeface="Times New Roman"/>
                <a:cs typeface="Times New Roman"/>
              </a:rPr>
              <a:t>The guide must be placed in a visible location, but the location should also be accessible.</a:t>
            </a:r>
            <a:endParaRPr lang="en-US" dirty="0" smtClean="0">
              <a:ea typeface="Times New Roman"/>
              <a:cs typeface="Times New Roman"/>
            </a:endParaRPr>
          </a:p>
          <a:p>
            <a:endParaRPr lang="en-US" dirty="0" smtClean="0"/>
          </a:p>
        </p:txBody>
      </p:sp>
    </p:spTree>
    <p:extLst>
      <p:ext uri="{BB962C8B-B14F-4D97-AF65-F5344CB8AC3E}">
        <p14:creationId xmlns:p14="http://schemas.microsoft.com/office/powerpoint/2010/main" val="412502942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latin typeface="+mn-lt"/>
              </a:rPr>
              <a:t>Module Ten: Review Questions</a:t>
            </a:r>
          </a:p>
        </p:txBody>
      </p:sp>
      <p:sp>
        <p:nvSpPr>
          <p:cNvPr id="54275" name="Content Placeholder 2"/>
          <p:cNvSpPr>
            <a:spLocks noGrp="1"/>
          </p:cNvSpPr>
          <p:nvPr>
            <p:ph idx="1"/>
          </p:nvPr>
        </p:nvSpPr>
        <p:spPr>
          <a:xfrm>
            <a:off x="457200" y="1600200"/>
            <a:ext cx="8229600" cy="4953000"/>
          </a:xfrm>
        </p:spPr>
        <p:txBody>
          <a:bodyPr>
            <a:normAutofit fontScale="62500" lnSpcReduction="20000"/>
          </a:bodyPr>
          <a:lstStyle/>
          <a:p>
            <a:pPr marL="514350" lvl="0" indent="-514350">
              <a:lnSpc>
                <a:spcPct val="120000"/>
              </a:lnSpc>
              <a:spcBef>
                <a:spcPts val="0"/>
              </a:spcBef>
              <a:buFont typeface="+mj-lt"/>
              <a:buAutoNum type="arabicPeriod" startAt="7"/>
            </a:pPr>
            <a:r>
              <a:rPr lang="en-US" dirty="0" smtClean="0">
                <a:ea typeface="Times New Roman"/>
                <a:cs typeface="Times New Roman"/>
              </a:rPr>
              <a:t>Who may update the binder?</a:t>
            </a:r>
          </a:p>
          <a:p>
            <a:pPr lvl="0">
              <a:lnSpc>
                <a:spcPct val="120000"/>
              </a:lnSpc>
              <a:spcBef>
                <a:spcPts val="0"/>
              </a:spcBef>
              <a:buFont typeface="+mj-lt"/>
              <a:buAutoNum type="alphaLcParenR"/>
            </a:pPr>
            <a:r>
              <a:rPr lang="en-US" dirty="0" smtClean="0">
                <a:solidFill>
                  <a:srgbClr val="FF0000"/>
                </a:solidFill>
                <a:ea typeface="Times New Roman"/>
                <a:cs typeface="Times New Roman"/>
              </a:rPr>
              <a:t>Employees</a:t>
            </a:r>
            <a:endParaRPr lang="en-US" dirty="0" smtClean="0">
              <a:ea typeface="Times New Roman"/>
              <a:cs typeface="Times New Roman"/>
            </a:endParaRPr>
          </a:p>
          <a:p>
            <a:pPr lvl="0">
              <a:lnSpc>
                <a:spcPct val="115000"/>
              </a:lnSpc>
              <a:spcBef>
                <a:spcPts val="0"/>
              </a:spcBef>
              <a:buFont typeface="+mj-lt"/>
              <a:buAutoNum type="alphaLcParenR"/>
            </a:pPr>
            <a:r>
              <a:rPr lang="en-US" dirty="0" smtClean="0">
                <a:ea typeface="Times New Roman"/>
                <a:cs typeface="Times New Roman"/>
              </a:rPr>
              <a:t>No one</a:t>
            </a:r>
          </a:p>
          <a:p>
            <a:pPr lvl="0">
              <a:lnSpc>
                <a:spcPct val="115000"/>
              </a:lnSpc>
              <a:spcBef>
                <a:spcPts val="0"/>
              </a:spcBef>
              <a:buFont typeface="+mj-lt"/>
              <a:buAutoNum type="alphaLcParenR"/>
            </a:pPr>
            <a:r>
              <a:rPr lang="en-US" dirty="0" smtClean="0">
                <a:ea typeface="Times New Roman"/>
                <a:cs typeface="Times New Roman"/>
              </a:rPr>
              <a:t>Consultant</a:t>
            </a:r>
          </a:p>
          <a:p>
            <a:pPr lvl="0">
              <a:lnSpc>
                <a:spcPct val="115000"/>
              </a:lnSpc>
              <a:spcBef>
                <a:spcPts val="0"/>
              </a:spcBef>
              <a:spcAft>
                <a:spcPts val="1000"/>
              </a:spcAft>
              <a:buFont typeface="+mj-lt"/>
              <a:buAutoNum type="alphaLcParenR"/>
            </a:pPr>
            <a:r>
              <a:rPr lang="en-US" dirty="0" smtClean="0">
                <a:ea typeface="Times New Roman"/>
                <a:cs typeface="Times New Roman"/>
              </a:rPr>
              <a:t>All of the above</a:t>
            </a:r>
          </a:p>
          <a:p>
            <a:pPr marL="0" marR="0" indent="0">
              <a:lnSpc>
                <a:spcPct val="120000"/>
              </a:lnSpc>
              <a:spcBef>
                <a:spcPts val="0"/>
              </a:spcBef>
              <a:buNone/>
            </a:pPr>
            <a:r>
              <a:rPr lang="en-US" dirty="0" smtClean="0">
                <a:solidFill>
                  <a:srgbClr val="FF0000"/>
                </a:solidFill>
                <a:ea typeface="Times New Roman"/>
                <a:cs typeface="Times New Roman"/>
              </a:rPr>
              <a:t>In certain organizations, all employees may update the binder. Consultants do not make updates.</a:t>
            </a:r>
            <a:endParaRPr lang="en-US" dirty="0" smtClean="0">
              <a:ea typeface="Times New Roman"/>
              <a:cs typeface="Times New Roman"/>
            </a:endParaRPr>
          </a:p>
          <a:p>
            <a:pPr marL="514350" lvl="0" indent="-514350">
              <a:lnSpc>
                <a:spcPct val="115000"/>
              </a:lnSpc>
              <a:spcBef>
                <a:spcPts val="0"/>
              </a:spcBef>
              <a:spcAft>
                <a:spcPts val="1000"/>
              </a:spcAft>
              <a:buFont typeface="+mj-lt"/>
              <a:buAutoNum type="arabicPeriod" startAt="8"/>
            </a:pPr>
            <a:r>
              <a:rPr lang="en-US" dirty="0" smtClean="0">
                <a:ea typeface="Times New Roman"/>
                <a:cs typeface="Times New Roman"/>
              </a:rPr>
              <a:t>What is least likely to be an opportunity for communication from employees?</a:t>
            </a:r>
          </a:p>
          <a:p>
            <a:pPr lvl="0">
              <a:lnSpc>
                <a:spcPct val="115000"/>
              </a:lnSpc>
              <a:spcBef>
                <a:spcPts val="0"/>
              </a:spcBef>
              <a:buFont typeface="+mj-lt"/>
              <a:buAutoNum type="alphaLcParenR"/>
            </a:pPr>
            <a:r>
              <a:rPr lang="en-US" dirty="0" smtClean="0">
                <a:ea typeface="Times New Roman"/>
                <a:cs typeface="Times New Roman"/>
              </a:rPr>
              <a:t>Surveys</a:t>
            </a:r>
          </a:p>
          <a:p>
            <a:pPr lvl="0">
              <a:lnSpc>
                <a:spcPct val="115000"/>
              </a:lnSpc>
              <a:spcBef>
                <a:spcPts val="0"/>
              </a:spcBef>
              <a:buFont typeface="+mj-lt"/>
              <a:buAutoNum type="alphaLcParenR"/>
            </a:pPr>
            <a:r>
              <a:rPr lang="en-US" dirty="0" smtClean="0">
                <a:ea typeface="Times New Roman"/>
                <a:cs typeface="Times New Roman"/>
              </a:rPr>
              <a:t>Meetings</a:t>
            </a:r>
          </a:p>
          <a:p>
            <a:pPr lvl="0">
              <a:lnSpc>
                <a:spcPct val="115000"/>
              </a:lnSpc>
              <a:spcBef>
                <a:spcPts val="0"/>
              </a:spcBef>
              <a:buFont typeface="+mj-lt"/>
              <a:buAutoNum type="alphaLcParenR"/>
            </a:pPr>
            <a:r>
              <a:rPr lang="en-US" dirty="0" smtClean="0">
                <a:ea typeface="Times New Roman"/>
                <a:cs typeface="Times New Roman"/>
              </a:rPr>
              <a:t>One-on-ones</a:t>
            </a:r>
          </a:p>
          <a:p>
            <a:pPr lvl="0">
              <a:lnSpc>
                <a:spcPct val="115000"/>
              </a:lnSpc>
              <a:spcBef>
                <a:spcPts val="0"/>
              </a:spcBef>
              <a:spcAft>
                <a:spcPts val="1000"/>
              </a:spcAft>
              <a:buFont typeface="+mj-lt"/>
              <a:buAutoNum type="alphaLcParenR"/>
            </a:pPr>
            <a:r>
              <a:rPr lang="en-US" dirty="0" smtClean="0">
                <a:solidFill>
                  <a:srgbClr val="FF0000"/>
                </a:solidFill>
                <a:ea typeface="Times New Roman"/>
                <a:cs typeface="Times New Roman"/>
              </a:rPr>
              <a:t>Website</a:t>
            </a:r>
            <a:endParaRPr lang="en-US" dirty="0" smtClean="0">
              <a:ea typeface="Times New Roman"/>
              <a:cs typeface="Times New Roman"/>
            </a:endParaRPr>
          </a:p>
          <a:p>
            <a:pPr marL="0" marR="0" indent="0">
              <a:lnSpc>
                <a:spcPct val="120000"/>
              </a:lnSpc>
              <a:spcBef>
                <a:spcPts val="0"/>
              </a:spcBef>
              <a:buNone/>
            </a:pPr>
            <a:r>
              <a:rPr lang="en-US" dirty="0" smtClean="0">
                <a:solidFill>
                  <a:srgbClr val="FF0000"/>
                </a:solidFill>
                <a:ea typeface="Times New Roman"/>
                <a:cs typeface="Times New Roman"/>
              </a:rPr>
              <a:t>Websites may or may not allow feedback. The other answers are methods of communication.</a:t>
            </a:r>
            <a:endParaRPr lang="en-US" dirty="0">
              <a:ea typeface="Times New Roman"/>
              <a:cs typeface="Times New Roman"/>
            </a:endParaRPr>
          </a:p>
        </p:txBody>
      </p:sp>
    </p:spTree>
    <p:extLst>
      <p:ext uri="{BB962C8B-B14F-4D97-AF65-F5344CB8AC3E}">
        <p14:creationId xmlns:p14="http://schemas.microsoft.com/office/powerpoint/2010/main" val="2235254880"/>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b="1" dirty="0" smtClean="0">
                <a:latin typeface="+mn-lt"/>
              </a:rPr>
              <a:t>Module Ten: Review Questions</a:t>
            </a:r>
          </a:p>
        </p:txBody>
      </p:sp>
      <p:sp>
        <p:nvSpPr>
          <p:cNvPr id="54275" name="Content Placeholder 2"/>
          <p:cNvSpPr>
            <a:spLocks noGrp="1"/>
          </p:cNvSpPr>
          <p:nvPr>
            <p:ph idx="1"/>
          </p:nvPr>
        </p:nvSpPr>
        <p:spPr>
          <a:xfrm>
            <a:off x="457200" y="1295400"/>
            <a:ext cx="8229600" cy="5029200"/>
          </a:xfrm>
        </p:spPr>
        <p:txBody>
          <a:bodyPr>
            <a:noAutofit/>
          </a:bodyPr>
          <a:lstStyle/>
          <a:p>
            <a:pPr marL="514350" lvl="0" indent="-514350">
              <a:lnSpc>
                <a:spcPct val="120000"/>
              </a:lnSpc>
              <a:spcBef>
                <a:spcPts val="0"/>
              </a:spcBef>
              <a:buFont typeface="+mj-lt"/>
              <a:buAutoNum type="arabicPeriod" startAt="9"/>
            </a:pPr>
            <a:r>
              <a:rPr lang="en-US" sz="2000" dirty="0" smtClean="0">
                <a:ea typeface="Times New Roman"/>
                <a:cs typeface="Times New Roman"/>
              </a:rPr>
              <a:t>Where did Brad display the binder?</a:t>
            </a:r>
          </a:p>
          <a:p>
            <a:pPr lvl="0">
              <a:lnSpc>
                <a:spcPct val="120000"/>
              </a:lnSpc>
              <a:spcBef>
                <a:spcPts val="0"/>
              </a:spcBef>
              <a:buFont typeface="+mj-lt"/>
              <a:buAutoNum type="alphaLcParenR"/>
            </a:pPr>
            <a:r>
              <a:rPr lang="en-US" sz="2000" dirty="0" smtClean="0">
                <a:solidFill>
                  <a:srgbClr val="FF0000"/>
                </a:solidFill>
                <a:ea typeface="Times New Roman"/>
                <a:cs typeface="Times New Roman"/>
              </a:rPr>
              <a:t>Break room</a:t>
            </a:r>
            <a:endParaRPr lang="en-US" sz="2000" dirty="0" smtClean="0">
              <a:ea typeface="Times New Roman"/>
              <a:cs typeface="Times New Roman"/>
            </a:endParaRPr>
          </a:p>
          <a:p>
            <a:pPr lvl="0">
              <a:lnSpc>
                <a:spcPct val="115000"/>
              </a:lnSpc>
              <a:spcBef>
                <a:spcPts val="0"/>
              </a:spcBef>
              <a:buFont typeface="+mj-lt"/>
              <a:buAutoNum type="alphaLcParenR"/>
            </a:pPr>
            <a:r>
              <a:rPr lang="en-US" sz="2000" dirty="0" smtClean="0">
                <a:ea typeface="Times New Roman"/>
                <a:cs typeface="Times New Roman"/>
              </a:rPr>
              <a:t>Meeting room</a:t>
            </a:r>
          </a:p>
          <a:p>
            <a:pPr lvl="0">
              <a:lnSpc>
                <a:spcPct val="115000"/>
              </a:lnSpc>
              <a:spcBef>
                <a:spcPts val="0"/>
              </a:spcBef>
              <a:buFont typeface="+mj-lt"/>
              <a:buAutoNum type="alphaLcParenR"/>
            </a:pPr>
            <a:r>
              <a:rPr lang="en-US" sz="2000" dirty="0" smtClean="0">
                <a:ea typeface="Times New Roman"/>
                <a:cs typeface="Times New Roman"/>
              </a:rPr>
              <a:t>Office</a:t>
            </a:r>
          </a:p>
          <a:p>
            <a:pPr lvl="0">
              <a:lnSpc>
                <a:spcPct val="115000"/>
              </a:lnSpc>
              <a:spcBef>
                <a:spcPts val="0"/>
              </a:spcBef>
              <a:spcAft>
                <a:spcPts val="1000"/>
              </a:spcAft>
              <a:buFont typeface="+mj-lt"/>
              <a:buAutoNum type="alphaLcParenR"/>
            </a:pPr>
            <a:r>
              <a:rPr lang="en-US" sz="2000" dirty="0" smtClean="0">
                <a:ea typeface="Times New Roman"/>
                <a:cs typeface="Times New Roman"/>
              </a:rPr>
              <a:t>Desk</a:t>
            </a:r>
          </a:p>
          <a:p>
            <a:pPr marL="0" marR="0" indent="0">
              <a:lnSpc>
                <a:spcPct val="120000"/>
              </a:lnSpc>
              <a:spcBef>
                <a:spcPts val="0"/>
              </a:spcBef>
              <a:buNone/>
            </a:pPr>
            <a:r>
              <a:rPr lang="en-US" sz="2000" dirty="0" smtClean="0">
                <a:solidFill>
                  <a:srgbClr val="FF0000"/>
                </a:solidFill>
                <a:ea typeface="Times New Roman"/>
                <a:cs typeface="Times New Roman"/>
              </a:rPr>
              <a:t>Brad displayed the binder in the break room so that it would be visible.</a:t>
            </a:r>
          </a:p>
          <a:p>
            <a:pPr marL="0" marR="0" indent="0">
              <a:lnSpc>
                <a:spcPct val="120000"/>
              </a:lnSpc>
              <a:spcBef>
                <a:spcPts val="0"/>
              </a:spcBef>
              <a:buNone/>
            </a:pPr>
            <a:endParaRPr lang="en-US" sz="2000" dirty="0" smtClean="0">
              <a:ea typeface="Times New Roman"/>
              <a:cs typeface="Times New Roman"/>
            </a:endParaRPr>
          </a:p>
          <a:p>
            <a:pPr marL="514350" lvl="0" indent="-514350">
              <a:lnSpc>
                <a:spcPct val="120000"/>
              </a:lnSpc>
              <a:spcBef>
                <a:spcPts val="0"/>
              </a:spcBef>
              <a:buFont typeface="+mj-lt"/>
              <a:buAutoNum type="arabicPeriod" startAt="10"/>
            </a:pPr>
            <a:r>
              <a:rPr lang="en-US" sz="2000" dirty="0" smtClean="0">
                <a:ea typeface="Times New Roman"/>
                <a:cs typeface="Times New Roman"/>
              </a:rPr>
              <a:t>Why didn’t Brad get many questions?</a:t>
            </a:r>
          </a:p>
          <a:p>
            <a:pPr lvl="0">
              <a:lnSpc>
                <a:spcPct val="120000"/>
              </a:lnSpc>
              <a:spcBef>
                <a:spcPts val="0"/>
              </a:spcBef>
              <a:buFont typeface="+mj-lt"/>
              <a:buAutoNum type="alphaLcParenR"/>
            </a:pPr>
            <a:r>
              <a:rPr lang="en-US" sz="2000" dirty="0" smtClean="0">
                <a:ea typeface="Times New Roman"/>
                <a:cs typeface="Times New Roman"/>
              </a:rPr>
              <a:t>The binder was perfect</a:t>
            </a:r>
          </a:p>
          <a:p>
            <a:pPr lvl="0">
              <a:lnSpc>
                <a:spcPct val="115000"/>
              </a:lnSpc>
              <a:spcBef>
                <a:spcPts val="0"/>
              </a:spcBef>
              <a:buFont typeface="+mj-lt"/>
              <a:buAutoNum type="alphaLcParenR"/>
            </a:pPr>
            <a:r>
              <a:rPr lang="en-US" sz="2000" dirty="0" smtClean="0">
                <a:ea typeface="Times New Roman"/>
                <a:cs typeface="Times New Roman"/>
              </a:rPr>
              <a:t>The binder was boring</a:t>
            </a:r>
          </a:p>
          <a:p>
            <a:pPr lvl="0">
              <a:lnSpc>
                <a:spcPct val="115000"/>
              </a:lnSpc>
              <a:spcBef>
                <a:spcPts val="0"/>
              </a:spcBef>
              <a:buFont typeface="+mj-lt"/>
              <a:buAutoNum type="alphaLcParenR"/>
            </a:pPr>
            <a:r>
              <a:rPr lang="en-US" sz="2000" dirty="0" smtClean="0">
                <a:ea typeface="Times New Roman"/>
                <a:cs typeface="Times New Roman"/>
              </a:rPr>
              <a:t>The employees made changes</a:t>
            </a:r>
          </a:p>
          <a:p>
            <a:pPr lvl="0">
              <a:lnSpc>
                <a:spcPct val="115000"/>
              </a:lnSpc>
              <a:spcBef>
                <a:spcPts val="0"/>
              </a:spcBef>
              <a:spcAft>
                <a:spcPts val="1000"/>
              </a:spcAft>
              <a:buFont typeface="+mj-lt"/>
              <a:buAutoNum type="alphaLcParenR"/>
            </a:pPr>
            <a:r>
              <a:rPr lang="en-US" sz="2000" dirty="0" smtClean="0">
                <a:solidFill>
                  <a:srgbClr val="FF0000"/>
                </a:solidFill>
                <a:ea typeface="Times New Roman"/>
                <a:cs typeface="Times New Roman"/>
              </a:rPr>
              <a:t>People were not aware of the binder</a:t>
            </a:r>
            <a:endParaRPr lang="en-US" sz="2000" dirty="0" smtClean="0">
              <a:ea typeface="Times New Roman"/>
              <a:cs typeface="Times New Roman"/>
            </a:endParaRPr>
          </a:p>
          <a:p>
            <a:pPr marL="0" marR="0" indent="0">
              <a:lnSpc>
                <a:spcPct val="120000"/>
              </a:lnSpc>
              <a:spcBef>
                <a:spcPts val="0"/>
              </a:spcBef>
              <a:buNone/>
            </a:pPr>
            <a:r>
              <a:rPr lang="en-US" sz="2000" dirty="0" smtClean="0">
                <a:solidFill>
                  <a:srgbClr val="FF0000"/>
                </a:solidFill>
                <a:ea typeface="Times New Roman"/>
                <a:cs typeface="Times New Roman"/>
              </a:rPr>
              <a:t>Brad expected questions, but he did not get any. Most people did not even know about the binder.</a:t>
            </a:r>
            <a:endParaRPr lang="en-US" sz="2000" dirty="0">
              <a:ea typeface="Times New Roman"/>
              <a:cs typeface="Times New Roman"/>
            </a:endParaRPr>
          </a:p>
        </p:txBody>
      </p:sp>
    </p:spTree>
    <p:extLst>
      <p:ext uri="{BB962C8B-B14F-4D97-AF65-F5344CB8AC3E}">
        <p14:creationId xmlns:p14="http://schemas.microsoft.com/office/powerpoint/2010/main" val="180823961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533400"/>
            <a:ext cx="8229600" cy="1143000"/>
          </a:xfrm>
        </p:spPr>
        <p:txBody>
          <a:bodyPr>
            <a:normAutofit fontScale="90000"/>
          </a:bodyPr>
          <a:lstStyle/>
          <a:p>
            <a:r>
              <a:rPr lang="en-US" b="1" dirty="0" smtClean="0">
                <a:solidFill>
                  <a:srgbClr val="C00000"/>
                </a:solidFill>
                <a:latin typeface="+mn-lt"/>
              </a:rPr>
              <a:t/>
            </a:r>
            <a:br>
              <a:rPr lang="en-US" b="1" dirty="0" smtClean="0">
                <a:solidFill>
                  <a:srgbClr val="C00000"/>
                </a:solidFill>
                <a:latin typeface="+mn-lt"/>
              </a:rPr>
            </a:br>
            <a:r>
              <a:rPr lang="en-US" b="1" dirty="0" smtClean="0">
                <a:solidFill>
                  <a:srgbClr val="C00000"/>
                </a:solidFill>
                <a:latin typeface="+mn-lt"/>
              </a:rPr>
              <a:t>Module </a:t>
            </a:r>
            <a:r>
              <a:rPr lang="en-US" b="1" dirty="0">
                <a:solidFill>
                  <a:srgbClr val="C00000"/>
                </a:solidFill>
                <a:latin typeface="+mn-lt"/>
              </a:rPr>
              <a:t>Eleven: </a:t>
            </a:r>
            <a:r>
              <a:rPr lang="en-US" b="1" dirty="0" smtClean="0">
                <a:solidFill>
                  <a:srgbClr val="C00000"/>
                </a:solidFill>
                <a:latin typeface="+mn-lt"/>
              </a:rPr>
              <a:t/>
            </a:r>
            <a:br>
              <a:rPr lang="en-US" b="1" dirty="0" smtClean="0">
                <a:solidFill>
                  <a:srgbClr val="C00000"/>
                </a:solidFill>
                <a:latin typeface="+mn-lt"/>
              </a:rPr>
            </a:br>
            <a:r>
              <a:rPr lang="en-US" b="1" dirty="0" smtClean="0">
                <a:solidFill>
                  <a:srgbClr val="C00000"/>
                </a:solidFill>
                <a:latin typeface="+mn-lt"/>
              </a:rPr>
              <a:t>Successfully Executing the Guide</a:t>
            </a:r>
          </a:p>
        </p:txBody>
      </p:sp>
      <p:sp>
        <p:nvSpPr>
          <p:cNvPr id="55299" name="Content Placeholder 2"/>
          <p:cNvSpPr>
            <a:spLocks noGrp="1"/>
          </p:cNvSpPr>
          <p:nvPr>
            <p:ph idx="1"/>
          </p:nvPr>
        </p:nvSpPr>
        <p:spPr>
          <a:xfrm>
            <a:off x="457200" y="2667000"/>
            <a:ext cx="8229600" cy="3459163"/>
          </a:xfrm>
        </p:spPr>
        <p:txBody>
          <a:bodyPr>
            <a:normAutofit/>
          </a:bodyPr>
          <a:lstStyle/>
          <a:p>
            <a:pPr algn="just">
              <a:buNone/>
            </a:pPr>
            <a:r>
              <a:rPr lang="en-US" dirty="0" smtClean="0"/>
              <a:t>The guide must be executed with the same diligence that was used to create it. This requires training, consistency, and communication. </a:t>
            </a:r>
            <a:endParaRPr lang="en-US" dirty="0"/>
          </a:p>
        </p:txBody>
      </p:sp>
      <p:sp>
        <p:nvSpPr>
          <p:cNvPr id="55300" name="Text Placeholder 3"/>
          <p:cNvSpPr>
            <a:spLocks noGrp="1"/>
          </p:cNvSpPr>
          <p:nvPr>
            <p:ph type="body" sz="quarter" idx="4294967295"/>
          </p:nvPr>
        </p:nvSpPr>
        <p:spPr>
          <a:xfrm>
            <a:off x="0" y="5638800"/>
            <a:ext cx="8610600" cy="1219200"/>
          </a:xfrm>
          <a:ln>
            <a:miter lim="800000"/>
            <a:headEnd/>
            <a:tailEnd/>
          </a:ln>
        </p:spPr>
        <p:txBody>
          <a:bodyPr>
            <a:normAutofit/>
          </a:bodyPr>
          <a:lstStyle/>
          <a:p>
            <a:pPr marL="0" indent="0" algn="r">
              <a:buNone/>
            </a:pPr>
            <a:r>
              <a:rPr lang="en-US" sz="1400" i="1" dirty="0" smtClean="0">
                <a:latin typeface="Cambria" pitchFamily="18" charset="0"/>
              </a:rPr>
              <a:t>Success </a:t>
            </a:r>
            <a:r>
              <a:rPr lang="en-US" sz="1400" i="1" dirty="0">
                <a:latin typeface="Cambria" pitchFamily="18" charset="0"/>
              </a:rPr>
              <a:t>comes from taking the initiative and following </a:t>
            </a:r>
            <a:r>
              <a:rPr lang="en-US" sz="1400" i="1" dirty="0" smtClean="0">
                <a:latin typeface="Cambria" pitchFamily="18" charset="0"/>
              </a:rPr>
              <a:t>up…</a:t>
            </a:r>
            <a:r>
              <a:rPr lang="en-US" sz="1400" dirty="0">
                <a:latin typeface="Cambria" pitchFamily="18" charset="0"/>
              </a:rPr>
              <a:t> </a:t>
            </a:r>
            <a:r>
              <a:rPr lang="en-US" sz="1400" dirty="0" smtClean="0">
                <a:latin typeface="Cambria" pitchFamily="18" charset="0"/>
              </a:rPr>
              <a:t> </a:t>
            </a:r>
            <a:r>
              <a:rPr lang="en-US" sz="1400" b="1" i="1" dirty="0" smtClean="0">
                <a:latin typeface="Cambria" pitchFamily="18" charset="0"/>
              </a:rPr>
              <a:t>Anthony </a:t>
            </a:r>
            <a:r>
              <a:rPr lang="en-US" sz="1400" b="1" i="1" dirty="0">
                <a:latin typeface="Cambria" pitchFamily="18" charset="0"/>
              </a:rPr>
              <a:t>Robbins </a:t>
            </a:r>
            <a:endParaRPr lang="en-US" sz="1400" dirty="0">
              <a:latin typeface="Cambria" pitchFamily="18" charset="0"/>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533400"/>
            <a:ext cx="8229600" cy="1143000"/>
          </a:xfrm>
        </p:spPr>
        <p:txBody>
          <a:bodyPr>
            <a:normAutofit fontScale="90000"/>
          </a:bodyPr>
          <a:lstStyle/>
          <a:p>
            <a:pPr lvl="0"/>
            <a:r>
              <a:rPr lang="en-US" b="1" dirty="0" smtClean="0">
                <a:latin typeface="+mn-lt"/>
              </a:rPr>
              <a:t>Create a One Hour Meeting/Seminar for Employees</a:t>
            </a:r>
            <a:endParaRPr lang="en-US" b="1" dirty="0">
              <a:latin typeface="+mn-lt"/>
            </a:endParaRPr>
          </a:p>
        </p:txBody>
      </p:sp>
      <p:sp>
        <p:nvSpPr>
          <p:cNvPr id="5" name="TextBox 4"/>
          <p:cNvSpPr txBox="1"/>
          <p:nvPr/>
        </p:nvSpPr>
        <p:spPr>
          <a:xfrm>
            <a:off x="1143000" y="2667000"/>
            <a:ext cx="5984843" cy="1354217"/>
          </a:xfrm>
          <a:prstGeom prst="rect">
            <a:avLst/>
          </a:prstGeom>
          <a:noFill/>
        </p:spPr>
        <p:txBody>
          <a:bodyPr wrap="none" rtlCol="0">
            <a:spAutoFit/>
          </a:bodyPr>
          <a:lstStyle/>
          <a:p>
            <a:r>
              <a:rPr lang="en-US" sz="3200" dirty="0"/>
              <a:t>There are a few steps that you can </a:t>
            </a:r>
            <a:br>
              <a:rPr lang="en-US" sz="3200" dirty="0"/>
            </a:br>
            <a:r>
              <a:rPr lang="en-US" sz="3200" dirty="0"/>
              <a:t>take for the </a:t>
            </a:r>
            <a:r>
              <a:rPr lang="en-US" sz="3200" dirty="0" smtClean="0"/>
              <a:t>meeting</a:t>
            </a:r>
            <a:endParaRPr lang="en-CA" sz="3200" dirty="0"/>
          </a:p>
          <a:p>
            <a:endParaRPr lang="en-CA" dirty="0"/>
          </a:p>
        </p:txBody>
      </p:sp>
      <p:sp>
        <p:nvSpPr>
          <p:cNvPr id="6" name="TextBox 5"/>
          <p:cNvSpPr txBox="1"/>
          <p:nvPr/>
        </p:nvSpPr>
        <p:spPr>
          <a:xfrm>
            <a:off x="1143000" y="4495800"/>
            <a:ext cx="5067990" cy="584775"/>
          </a:xfrm>
          <a:prstGeom prst="rect">
            <a:avLst/>
          </a:prstGeom>
          <a:noFill/>
        </p:spPr>
        <p:txBody>
          <a:bodyPr wrap="none" rtlCol="0">
            <a:spAutoFit/>
          </a:bodyPr>
          <a:lstStyle/>
          <a:p>
            <a:r>
              <a:rPr lang="en-US" sz="3200" dirty="0"/>
              <a:t>The agenda needs to </a:t>
            </a:r>
            <a:r>
              <a:rPr lang="en-US" sz="3200" dirty="0" smtClean="0"/>
              <a:t>include</a:t>
            </a:r>
            <a:endParaRPr lang="en-C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latin typeface="+mn-lt"/>
              </a:rPr>
              <a:t>Module </a:t>
            </a:r>
            <a:r>
              <a:rPr lang="en-US" b="1" dirty="0" smtClean="0">
                <a:latin typeface="+mn-lt"/>
              </a:rPr>
              <a:t>Two: </a:t>
            </a:r>
            <a:r>
              <a:rPr lang="en-US" b="1" dirty="0">
                <a:latin typeface="+mn-lt"/>
              </a:rPr>
              <a:t>Review Questions</a:t>
            </a:r>
            <a:endParaRPr lang="en-US" b="1" dirty="0" smtClean="0">
              <a:latin typeface="+mn-lt"/>
            </a:endParaRPr>
          </a:p>
        </p:txBody>
      </p:sp>
      <p:sp>
        <p:nvSpPr>
          <p:cNvPr id="13315" name="Content Placeholder 2"/>
          <p:cNvSpPr>
            <a:spLocks noGrp="1"/>
          </p:cNvSpPr>
          <p:nvPr>
            <p:ph idx="1"/>
          </p:nvPr>
        </p:nvSpPr>
        <p:spPr>
          <a:xfrm>
            <a:off x="457200" y="1600200"/>
            <a:ext cx="8229600" cy="5410200"/>
          </a:xfrm>
        </p:spPr>
        <p:txBody>
          <a:bodyPr>
            <a:normAutofit fontScale="62500" lnSpcReduction="20000"/>
          </a:bodyPr>
          <a:lstStyle/>
          <a:p>
            <a:pPr>
              <a:buNone/>
            </a:pPr>
            <a:r>
              <a:rPr lang="en-US" dirty="0" smtClean="0"/>
              <a:t>1. Business continuity is also called _______. </a:t>
            </a:r>
          </a:p>
          <a:p>
            <a:pPr>
              <a:buNone/>
            </a:pPr>
            <a:r>
              <a:rPr lang="en-US" dirty="0" smtClean="0"/>
              <a:t>a) Business strength </a:t>
            </a:r>
          </a:p>
          <a:p>
            <a:pPr>
              <a:buNone/>
            </a:pPr>
            <a:r>
              <a:rPr lang="en-US" dirty="0" smtClean="0">
                <a:solidFill>
                  <a:srgbClr val="FF0000"/>
                </a:solidFill>
              </a:rPr>
              <a:t>b) Business continuance </a:t>
            </a:r>
          </a:p>
          <a:p>
            <a:pPr>
              <a:buNone/>
            </a:pPr>
            <a:r>
              <a:rPr lang="en-US" dirty="0" smtClean="0"/>
              <a:t>c) Business conformity </a:t>
            </a:r>
          </a:p>
          <a:p>
            <a:pPr>
              <a:buNone/>
            </a:pPr>
            <a:r>
              <a:rPr lang="en-US" dirty="0" smtClean="0"/>
              <a:t>d) Business combination </a:t>
            </a:r>
          </a:p>
          <a:p>
            <a:pPr>
              <a:buNone/>
            </a:pPr>
            <a:endParaRPr lang="en-US" dirty="0" smtClean="0"/>
          </a:p>
          <a:p>
            <a:pPr marL="0">
              <a:buNone/>
            </a:pPr>
            <a:r>
              <a:rPr lang="en-US" dirty="0" smtClean="0">
                <a:solidFill>
                  <a:srgbClr val="FF0000"/>
                </a:solidFill>
              </a:rPr>
              <a:t>Business continuity is also called business continuance. It keeps a company going in the event of a disaster. </a:t>
            </a:r>
          </a:p>
          <a:p>
            <a:pPr>
              <a:buNone/>
            </a:pPr>
            <a:endParaRPr lang="en-US" dirty="0" smtClean="0"/>
          </a:p>
          <a:p>
            <a:pPr>
              <a:buNone/>
            </a:pPr>
            <a:r>
              <a:rPr lang="en-US" dirty="0" smtClean="0"/>
              <a:t>2. What is not an example of a risk? </a:t>
            </a:r>
          </a:p>
          <a:p>
            <a:pPr>
              <a:buNone/>
            </a:pPr>
            <a:r>
              <a:rPr lang="en-US" dirty="0" smtClean="0"/>
              <a:t>a) Weather </a:t>
            </a:r>
          </a:p>
          <a:p>
            <a:pPr>
              <a:buNone/>
            </a:pPr>
            <a:r>
              <a:rPr lang="en-US" dirty="0" smtClean="0"/>
              <a:t>b) IT </a:t>
            </a:r>
          </a:p>
          <a:p>
            <a:pPr>
              <a:buNone/>
            </a:pPr>
            <a:r>
              <a:rPr lang="en-US" dirty="0" smtClean="0"/>
              <a:t>c) Sabotage </a:t>
            </a:r>
          </a:p>
          <a:p>
            <a:pPr>
              <a:buNone/>
            </a:pPr>
            <a:r>
              <a:rPr lang="en-US" dirty="0" smtClean="0">
                <a:solidFill>
                  <a:srgbClr val="FF0000"/>
                </a:solidFill>
              </a:rPr>
              <a:t>d) Functions </a:t>
            </a:r>
          </a:p>
          <a:p>
            <a:pPr>
              <a:buNone/>
            </a:pPr>
            <a:endParaRPr lang="en-US" dirty="0" smtClean="0">
              <a:solidFill>
                <a:srgbClr val="FF0000"/>
              </a:solidFill>
            </a:endParaRPr>
          </a:p>
          <a:p>
            <a:pPr marL="0">
              <a:buNone/>
            </a:pPr>
            <a:r>
              <a:rPr lang="en-US" dirty="0" smtClean="0">
                <a:solidFill>
                  <a:srgbClr val="FF0000"/>
                </a:solidFill>
              </a:rPr>
              <a:t>Functions need to be analyzed in business continuity, but they are not risks. The other answers are. </a:t>
            </a:r>
          </a:p>
          <a:p>
            <a:endParaRPr lang="en-US" dirty="0" smtClean="0"/>
          </a:p>
        </p:txBody>
      </p:sp>
    </p:spTree>
    <p:extLst>
      <p:ext uri="{BB962C8B-B14F-4D97-AF65-F5344CB8AC3E}">
        <p14:creationId xmlns:p14="http://schemas.microsoft.com/office/powerpoint/2010/main" val="2802444608"/>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533400"/>
            <a:ext cx="8229600" cy="1143000"/>
          </a:xfrm>
        </p:spPr>
        <p:txBody>
          <a:bodyPr>
            <a:normAutofit/>
          </a:bodyPr>
          <a:lstStyle/>
          <a:p>
            <a:pPr lvl="0"/>
            <a:r>
              <a:rPr lang="en-US" b="1" dirty="0" smtClean="0">
                <a:latin typeface="+mn-lt"/>
              </a:rPr>
              <a:t>Stay Consistent with Procedures</a:t>
            </a:r>
            <a:endParaRPr lang="en-US" b="1" dirty="0">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700" y="2962275"/>
            <a:ext cx="5829300" cy="3895725"/>
          </a:xfrm>
          <a:prstGeom prst="rect">
            <a:avLst/>
          </a:prstGeom>
        </p:spPr>
      </p:pic>
      <p:sp>
        <p:nvSpPr>
          <p:cNvPr id="3" name="Content Placeholder 2"/>
          <p:cNvSpPr>
            <a:spLocks noGrp="1"/>
          </p:cNvSpPr>
          <p:nvPr>
            <p:ph idx="1"/>
          </p:nvPr>
        </p:nvSpPr>
        <p:spPr>
          <a:xfrm>
            <a:off x="457200" y="2209800"/>
            <a:ext cx="8229600" cy="3916363"/>
          </a:xfrm>
        </p:spPr>
        <p:txBody>
          <a:bodyPr/>
          <a:lstStyle/>
          <a:p>
            <a:pPr marL="457200" indent="-457200">
              <a:buFont typeface="Arial" panose="020B0604020202020204" pitchFamily="34" charset="0"/>
              <a:buChar char="•"/>
            </a:pPr>
            <a:r>
              <a:rPr lang="en-CA" dirty="0"/>
              <a:t>Lead by example</a:t>
            </a:r>
          </a:p>
          <a:p>
            <a:pPr marL="457200" indent="-457200">
              <a:buFont typeface="Arial" panose="020B0604020202020204" pitchFamily="34" charset="0"/>
              <a:buChar char="•"/>
            </a:pPr>
            <a:r>
              <a:rPr lang="en-CA" dirty="0" smtClean="0"/>
              <a:t>Address </a:t>
            </a:r>
            <a:r>
              <a:rPr lang="en-CA" dirty="0"/>
              <a:t>inconsistencies </a:t>
            </a:r>
            <a:r>
              <a:rPr lang="en-CA" dirty="0" smtClean="0"/>
              <a:t/>
            </a:r>
            <a:br>
              <a:rPr lang="en-CA" dirty="0" smtClean="0"/>
            </a:br>
            <a:r>
              <a:rPr lang="en-CA" dirty="0" smtClean="0"/>
              <a:t>as </a:t>
            </a:r>
            <a:r>
              <a:rPr lang="en-CA" dirty="0"/>
              <a:t>they occur</a:t>
            </a:r>
          </a:p>
          <a:p>
            <a:pPr marL="457200" indent="-457200">
              <a:buFont typeface="Arial" panose="020B0604020202020204" pitchFamily="34" charset="0"/>
              <a:buChar char="•"/>
            </a:pPr>
            <a:r>
              <a:rPr lang="en-CA" dirty="0"/>
              <a:t>Do not wait to address </a:t>
            </a:r>
            <a:r>
              <a:rPr lang="en-CA" dirty="0" smtClean="0"/>
              <a:t/>
            </a:r>
            <a:br>
              <a:rPr lang="en-CA" dirty="0" smtClean="0"/>
            </a:br>
            <a:r>
              <a:rPr lang="en-CA" dirty="0" smtClean="0"/>
              <a:t>problems </a:t>
            </a:r>
            <a:r>
              <a:rPr lang="en-CA" dirty="0"/>
              <a:t>until meetings </a:t>
            </a:r>
            <a:r>
              <a:rPr lang="en-CA" dirty="0" smtClean="0"/>
              <a:t/>
            </a:r>
            <a:br>
              <a:rPr lang="en-CA" dirty="0" smtClean="0"/>
            </a:br>
            <a:r>
              <a:rPr lang="en-CA" dirty="0" smtClean="0"/>
              <a:t>or </a:t>
            </a:r>
            <a:r>
              <a:rPr lang="en-CA" dirty="0"/>
              <a:t>reviews</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304800"/>
            <a:ext cx="8229600" cy="1143000"/>
          </a:xfrm>
        </p:spPr>
        <p:txBody>
          <a:bodyPr>
            <a:normAutofit fontScale="90000"/>
          </a:bodyPr>
          <a:lstStyle/>
          <a:p>
            <a:pPr lvl="0"/>
            <a:r>
              <a:rPr lang="en-US" b="1" dirty="0" smtClean="0">
                <a:latin typeface="+mn-lt"/>
              </a:rPr>
              <a:t>Make Employees Aware of any Updated Changes</a:t>
            </a:r>
            <a:endParaRPr lang="en-US" b="1" dirty="0">
              <a:latin typeface="+mn-lt"/>
            </a:endParaRPr>
          </a:p>
        </p:txBody>
      </p:sp>
      <p:sp>
        <p:nvSpPr>
          <p:cNvPr id="3" name="Content Placeholder 2"/>
          <p:cNvSpPr>
            <a:spLocks noGrp="1"/>
          </p:cNvSpPr>
          <p:nvPr>
            <p:ph idx="1"/>
          </p:nvPr>
        </p:nvSpPr>
        <p:spPr>
          <a:xfrm>
            <a:off x="457200" y="2209800"/>
            <a:ext cx="8229600" cy="3916363"/>
          </a:xfrm>
        </p:spPr>
        <p:txBody>
          <a:bodyPr/>
          <a:lstStyle/>
          <a:p>
            <a:pPr marL="457200" indent="-457200">
              <a:buFont typeface="Arial" panose="020B0604020202020204" pitchFamily="34" charset="0"/>
              <a:buChar char="•"/>
            </a:pPr>
            <a:r>
              <a:rPr lang="en-CA" dirty="0"/>
              <a:t>Use formal and informal methods of communication</a:t>
            </a:r>
          </a:p>
          <a:p>
            <a:pPr marL="457200" indent="-457200">
              <a:buFont typeface="Arial" panose="020B0604020202020204" pitchFamily="34" charset="0"/>
              <a:buChar char="•"/>
            </a:pPr>
            <a:r>
              <a:rPr lang="en-CA" dirty="0"/>
              <a:t>Emails</a:t>
            </a:r>
          </a:p>
          <a:p>
            <a:pPr marL="457200" indent="-457200">
              <a:buFont typeface="Arial" panose="020B0604020202020204" pitchFamily="34" charset="0"/>
              <a:buChar char="•"/>
            </a:pPr>
            <a:r>
              <a:rPr lang="en-CA" dirty="0"/>
              <a:t>Casual conversations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687" y="4114800"/>
            <a:ext cx="2619375" cy="2276475"/>
          </a:xfrm>
          <a:prstGeom prst="rect">
            <a:avLst/>
          </a:prstGeom>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lvl="0"/>
            <a:r>
              <a:rPr lang="en-US" b="1" dirty="0" smtClean="0">
                <a:latin typeface="+mn-lt"/>
              </a:rPr>
              <a:t>Keep Open to Improvements</a:t>
            </a:r>
            <a:endParaRPr lang="en-US" b="1"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2" y="3429000"/>
            <a:ext cx="4571998" cy="3428269"/>
          </a:xfrm>
          <a:prstGeom prst="rect">
            <a:avLst/>
          </a:prstGeom>
        </p:spPr>
      </p:pic>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dirty="0"/>
              <a:t>Maintain a dialogue with other people</a:t>
            </a:r>
          </a:p>
          <a:p>
            <a:pPr marL="457200" indent="-457200">
              <a:buFont typeface="Arial" panose="020B0604020202020204" pitchFamily="34" charset="0"/>
              <a:buChar char="•"/>
            </a:pPr>
            <a:r>
              <a:rPr lang="en-CA" dirty="0"/>
              <a:t>Go beyond simply using traditional feedback methods</a:t>
            </a:r>
          </a:p>
          <a:p>
            <a:pPr marL="457200" indent="-457200">
              <a:buFont typeface="Arial" panose="020B0604020202020204" pitchFamily="34" charset="0"/>
              <a:buChar char="•"/>
            </a:pPr>
            <a:r>
              <a:rPr lang="en-CA" dirty="0"/>
              <a:t>You may hear something in a casual conversation</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b="1" dirty="0" smtClean="0">
                <a:latin typeface="+mn-lt"/>
              </a:rPr>
              <a:t>Case Study</a:t>
            </a:r>
          </a:p>
        </p:txBody>
      </p:sp>
      <p:sp>
        <p:nvSpPr>
          <p:cNvPr id="3" name="Content Placeholder 2"/>
          <p:cNvSpPr>
            <a:spLocks noGrp="1"/>
          </p:cNvSpPr>
          <p:nvPr>
            <p:ph idx="1"/>
          </p:nvPr>
        </p:nvSpPr>
        <p:spPr/>
        <p:txBody>
          <a:bodyPr/>
          <a:lstStyle/>
          <a:p>
            <a:pPr lvl="0"/>
            <a:r>
              <a:rPr lang="en-US" dirty="0"/>
              <a:t>Warren was instructed to implement the new policies and procedures outlined in the binder. </a:t>
            </a:r>
          </a:p>
          <a:p>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3300973"/>
            <a:ext cx="5334000" cy="3557027"/>
          </a:xfrm>
          <a:prstGeom prst="rect">
            <a:avLst/>
          </a:prstGeom>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b="1"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a:bodyPr>
          <a:lstStyle/>
          <a:p>
            <a:pPr marL="457200" lvl="0" indent="-457200">
              <a:buFont typeface="+mj-lt"/>
              <a:buAutoNum type="arabicPeriod"/>
            </a:pPr>
            <a:r>
              <a:rPr lang="en-US" sz="2000" dirty="0" smtClean="0"/>
              <a:t>How long should a meeting be to explain the binder? </a:t>
            </a:r>
          </a:p>
          <a:p>
            <a:pPr marL="457200" lvl="0" indent="-457200">
              <a:buFont typeface="+mj-lt"/>
              <a:buAutoNum type="alphaLcParenR"/>
            </a:pPr>
            <a:r>
              <a:rPr lang="en-US" sz="2000" dirty="0" smtClean="0"/>
              <a:t>1 hour</a:t>
            </a:r>
          </a:p>
          <a:p>
            <a:pPr marL="457200" lvl="0" indent="-457200">
              <a:buFont typeface="+mj-lt"/>
              <a:buAutoNum type="alphaLcParenR"/>
            </a:pPr>
            <a:r>
              <a:rPr lang="en-US" sz="2000" dirty="0" smtClean="0"/>
              <a:t>2 hours</a:t>
            </a:r>
          </a:p>
          <a:p>
            <a:pPr marL="457200" lvl="0" indent="-457200">
              <a:buFont typeface="+mj-lt"/>
              <a:buAutoNum type="alphaLcParenR"/>
            </a:pPr>
            <a:r>
              <a:rPr lang="en-US" sz="2000" dirty="0" smtClean="0"/>
              <a:t>2 days</a:t>
            </a:r>
          </a:p>
          <a:p>
            <a:pPr marL="457200" lvl="0" indent="-457200">
              <a:buFont typeface="+mj-lt"/>
              <a:buAutoNum type="alphaLcParenR"/>
            </a:pPr>
            <a:r>
              <a:rPr lang="en-US" sz="2000" dirty="0" smtClean="0"/>
              <a:t>8 hours</a:t>
            </a:r>
          </a:p>
          <a:p>
            <a:pPr marL="457200" lvl="0" indent="-457200">
              <a:buNone/>
            </a:pPr>
            <a:endParaRPr lang="en-US" sz="2000" dirty="0" smtClean="0"/>
          </a:p>
          <a:p>
            <a:pPr marL="457200" lvl="0" indent="-457200">
              <a:buFont typeface="+mj-lt"/>
              <a:buAutoNum type="arabicPeriod" startAt="2"/>
            </a:pPr>
            <a:r>
              <a:rPr lang="en-US" sz="2000" dirty="0" smtClean="0"/>
              <a:t>What is Not included in the agenda?</a:t>
            </a:r>
          </a:p>
          <a:p>
            <a:pPr lvl="0">
              <a:buNone/>
            </a:pPr>
            <a:r>
              <a:rPr lang="en-US" sz="2000" dirty="0" smtClean="0"/>
              <a:t>Topics</a:t>
            </a:r>
          </a:p>
          <a:p>
            <a:pPr lvl="0">
              <a:buNone/>
            </a:pPr>
            <a:r>
              <a:rPr lang="en-US" sz="2000" dirty="0" smtClean="0"/>
              <a:t>Training</a:t>
            </a:r>
          </a:p>
          <a:p>
            <a:pPr lvl="0">
              <a:buNone/>
            </a:pPr>
            <a:r>
              <a:rPr lang="en-US" sz="2000" dirty="0" smtClean="0"/>
              <a:t>Objective</a:t>
            </a:r>
          </a:p>
          <a:p>
            <a:pPr lvl="0">
              <a:buNone/>
            </a:pPr>
            <a:r>
              <a:rPr lang="en-US" sz="2000" dirty="0" smtClean="0"/>
              <a:t>Outline</a:t>
            </a:r>
            <a:endParaRPr lang="en-US" sz="2000" dirty="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b="1"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a:bodyPr>
          <a:lstStyle/>
          <a:p>
            <a:pPr marL="514350" lvl="0" indent="-514350">
              <a:buFont typeface="+mj-lt"/>
              <a:buAutoNum type="arabicPeriod" startAt="3"/>
            </a:pPr>
            <a:r>
              <a:rPr lang="en-US" sz="2000" dirty="0" smtClean="0"/>
              <a:t>What is the most important factor in creating consistency?</a:t>
            </a:r>
          </a:p>
          <a:p>
            <a:pPr marL="514350" lvl="0" indent="-514350">
              <a:buFont typeface="+mj-lt"/>
              <a:buAutoNum type="alphaLcParenR"/>
            </a:pPr>
            <a:r>
              <a:rPr lang="en-US" sz="2000" dirty="0" smtClean="0"/>
              <a:t>Binder</a:t>
            </a:r>
          </a:p>
          <a:p>
            <a:pPr marL="514350" lvl="0" indent="-514350">
              <a:buFont typeface="+mj-lt"/>
              <a:buAutoNum type="alphaLcParenR"/>
            </a:pPr>
            <a:r>
              <a:rPr lang="en-US" sz="2000" dirty="0" smtClean="0"/>
              <a:t>Engagement</a:t>
            </a:r>
          </a:p>
          <a:p>
            <a:pPr marL="514350" lvl="0" indent="-514350">
              <a:buFont typeface="+mj-lt"/>
              <a:buAutoNum type="alphaLcParenR"/>
            </a:pPr>
            <a:r>
              <a:rPr lang="en-US" sz="2000" dirty="0" smtClean="0"/>
              <a:t>Example</a:t>
            </a:r>
          </a:p>
          <a:p>
            <a:pPr marL="514350" lvl="0" indent="-514350">
              <a:buFont typeface="+mj-lt"/>
              <a:buAutoNum type="alphaLcParenR"/>
            </a:pPr>
            <a:r>
              <a:rPr lang="en-US" sz="2000" dirty="0" smtClean="0"/>
              <a:t>Employee buy-in</a:t>
            </a:r>
          </a:p>
          <a:p>
            <a:pPr marL="514350" lvl="0" indent="-514350">
              <a:buNone/>
            </a:pPr>
            <a:endParaRPr lang="en-US" sz="2000" dirty="0" smtClean="0"/>
          </a:p>
          <a:p>
            <a:pPr marL="514350" lvl="0" indent="-514350">
              <a:buFont typeface="+mj-lt"/>
              <a:buAutoNum type="arabicPeriod" startAt="4"/>
            </a:pPr>
            <a:r>
              <a:rPr lang="en-US" sz="2000" dirty="0" smtClean="0"/>
              <a:t>What will help ensure that the procedures are followed?</a:t>
            </a:r>
          </a:p>
          <a:p>
            <a:pPr marL="514350" lvl="0" indent="-514350">
              <a:buFont typeface="+mj-lt"/>
              <a:buAutoNum type="alphaLcParenR"/>
            </a:pPr>
            <a:r>
              <a:rPr lang="en-US" sz="2000" dirty="0" smtClean="0"/>
              <a:t>Binder</a:t>
            </a:r>
          </a:p>
          <a:p>
            <a:pPr marL="514350" lvl="0" indent="-514350">
              <a:buFont typeface="+mj-lt"/>
              <a:buAutoNum type="alphaLcParenR"/>
            </a:pPr>
            <a:r>
              <a:rPr lang="en-US" sz="2000" dirty="0" smtClean="0"/>
              <a:t>Steps</a:t>
            </a:r>
          </a:p>
          <a:p>
            <a:pPr marL="514350" lvl="0" indent="-514350">
              <a:buFont typeface="+mj-lt"/>
              <a:buAutoNum type="alphaLcParenR"/>
            </a:pPr>
            <a:r>
              <a:rPr lang="en-US" sz="2000" dirty="0" smtClean="0"/>
              <a:t>Supervisors</a:t>
            </a:r>
          </a:p>
          <a:p>
            <a:pPr marL="514350" lvl="0" indent="-514350">
              <a:buFont typeface="+mj-lt"/>
              <a:buAutoNum type="alphaLcParenR"/>
            </a:pPr>
            <a:r>
              <a:rPr lang="en-US" sz="2000" dirty="0" smtClean="0"/>
              <a:t>Checklist</a:t>
            </a:r>
            <a:endParaRPr lang="en-US" sz="2000" dirty="0"/>
          </a:p>
        </p:txBody>
      </p:sp>
    </p:spTree>
    <p:extLst>
      <p:ext uri="{BB962C8B-B14F-4D97-AF65-F5344CB8AC3E}">
        <p14:creationId xmlns:p14="http://schemas.microsoft.com/office/powerpoint/2010/main" val="55171747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b="1"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a:bodyPr>
          <a:lstStyle/>
          <a:p>
            <a:pPr marL="457200" lvl="0" indent="-457200">
              <a:buFont typeface="+mj-lt"/>
              <a:buAutoNum type="arabicPeriod" startAt="5"/>
            </a:pPr>
            <a:r>
              <a:rPr lang="en-US" sz="2000" dirty="0" smtClean="0"/>
              <a:t>What is Not a formal method of communication?</a:t>
            </a:r>
          </a:p>
          <a:p>
            <a:pPr marL="457200" lvl="0" indent="-457200">
              <a:buFont typeface="+mj-lt"/>
              <a:buAutoNum type="alphaLcParenR"/>
            </a:pPr>
            <a:r>
              <a:rPr lang="en-US" sz="2000" dirty="0" smtClean="0"/>
              <a:t>Email</a:t>
            </a:r>
          </a:p>
          <a:p>
            <a:pPr marL="457200" lvl="0" indent="-457200">
              <a:buFont typeface="+mj-lt"/>
              <a:buAutoNum type="alphaLcParenR"/>
            </a:pPr>
            <a:r>
              <a:rPr lang="en-US" sz="2000" dirty="0" smtClean="0"/>
              <a:t>Meetings</a:t>
            </a:r>
          </a:p>
          <a:p>
            <a:pPr marL="457200" lvl="0" indent="-457200">
              <a:buFont typeface="+mj-lt"/>
              <a:buAutoNum type="alphaLcParenR"/>
            </a:pPr>
            <a:r>
              <a:rPr lang="en-US" sz="2000" dirty="0" smtClean="0"/>
              <a:t>Conference calls</a:t>
            </a:r>
          </a:p>
          <a:p>
            <a:pPr marL="457200" lvl="0" indent="-457200">
              <a:buFont typeface="+mj-lt"/>
              <a:buAutoNum type="alphaLcParenR"/>
            </a:pPr>
            <a:r>
              <a:rPr lang="en-US" sz="2000" dirty="0" smtClean="0"/>
              <a:t>Casual conversations</a:t>
            </a:r>
          </a:p>
          <a:p>
            <a:pPr marL="457200" lvl="0" indent="-457200">
              <a:buNone/>
            </a:pPr>
            <a:endParaRPr lang="en-US" sz="2000" dirty="0" smtClean="0"/>
          </a:p>
          <a:p>
            <a:pPr marL="457200" lvl="0" indent="-457200">
              <a:buFont typeface="+mj-lt"/>
              <a:buAutoNum type="arabicPeriod" startAt="6"/>
            </a:pPr>
            <a:r>
              <a:rPr lang="en-US" sz="2000" dirty="0" smtClean="0"/>
              <a:t>What would be the best method to communicate with employees?</a:t>
            </a:r>
          </a:p>
          <a:p>
            <a:pPr marL="457200" lvl="0" indent="-457200">
              <a:buFont typeface="+mj-lt"/>
              <a:buAutoNum type="alphaLcParenR"/>
            </a:pPr>
            <a:r>
              <a:rPr lang="en-US" sz="2000" dirty="0" smtClean="0"/>
              <a:t>Formal communication</a:t>
            </a:r>
          </a:p>
          <a:p>
            <a:pPr marL="457200" lvl="0" indent="-457200">
              <a:buFont typeface="+mj-lt"/>
              <a:buAutoNum type="alphaLcParenR"/>
            </a:pPr>
            <a:r>
              <a:rPr lang="en-US" sz="2000" dirty="0" smtClean="0"/>
              <a:t>It does not matter</a:t>
            </a:r>
          </a:p>
          <a:p>
            <a:pPr marL="457200" lvl="0" indent="-457200">
              <a:buFont typeface="+mj-lt"/>
              <a:buAutoNum type="alphaLcParenR"/>
            </a:pPr>
            <a:r>
              <a:rPr lang="en-US" sz="2000" dirty="0" smtClean="0"/>
              <a:t>Informal communication</a:t>
            </a:r>
          </a:p>
          <a:p>
            <a:pPr marL="457200" lvl="0" indent="-457200">
              <a:buFont typeface="+mj-lt"/>
              <a:buAutoNum type="alphaLcParenR"/>
            </a:pPr>
            <a:r>
              <a:rPr lang="en-US" sz="2000" dirty="0" smtClean="0"/>
              <a:t>Use multiple methods</a:t>
            </a:r>
            <a:endParaRPr lang="en-US" sz="2000" dirty="0"/>
          </a:p>
        </p:txBody>
      </p:sp>
    </p:spTree>
    <p:extLst>
      <p:ext uri="{BB962C8B-B14F-4D97-AF65-F5344CB8AC3E}">
        <p14:creationId xmlns:p14="http://schemas.microsoft.com/office/powerpoint/2010/main" val="55171747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b="1"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a:bodyPr>
          <a:lstStyle/>
          <a:p>
            <a:pPr marL="457200" lvl="0" indent="-457200">
              <a:buFont typeface="+mj-lt"/>
              <a:buAutoNum type="arabicPeriod" startAt="7"/>
            </a:pPr>
            <a:r>
              <a:rPr lang="en-US" sz="2000" dirty="0" smtClean="0"/>
              <a:t>What increases new ideas?</a:t>
            </a:r>
          </a:p>
          <a:p>
            <a:pPr marL="457200" lvl="0" indent="-457200">
              <a:buFont typeface="+mj-lt"/>
              <a:buAutoNum type="alphaLcParenR"/>
            </a:pPr>
            <a:r>
              <a:rPr lang="en-US" sz="2000" dirty="0" smtClean="0"/>
              <a:t>Dialogue</a:t>
            </a:r>
          </a:p>
          <a:p>
            <a:pPr marL="457200" lvl="0" indent="-457200">
              <a:buFont typeface="+mj-lt"/>
              <a:buAutoNum type="alphaLcParenR"/>
            </a:pPr>
            <a:r>
              <a:rPr lang="en-US" sz="2000" dirty="0" smtClean="0"/>
              <a:t>Interest</a:t>
            </a:r>
          </a:p>
          <a:p>
            <a:pPr marL="457200" lvl="0" indent="-457200">
              <a:buFont typeface="+mj-lt"/>
              <a:buAutoNum type="alphaLcParenR"/>
            </a:pPr>
            <a:r>
              <a:rPr lang="en-US" sz="2000" dirty="0" smtClean="0"/>
              <a:t>Study</a:t>
            </a:r>
          </a:p>
          <a:p>
            <a:pPr marL="457200" lvl="0" indent="-457200">
              <a:buFont typeface="+mj-lt"/>
              <a:buAutoNum type="alphaLcParenR"/>
            </a:pPr>
            <a:r>
              <a:rPr lang="en-US" sz="2000" dirty="0" smtClean="0"/>
              <a:t>None of the above</a:t>
            </a:r>
          </a:p>
          <a:p>
            <a:pPr marL="457200" lvl="0" indent="-457200">
              <a:buNone/>
            </a:pPr>
            <a:endParaRPr lang="en-US" sz="2000" dirty="0" smtClean="0"/>
          </a:p>
          <a:p>
            <a:pPr marL="457200" lvl="0" indent="-457200">
              <a:buFont typeface="+mj-lt"/>
              <a:buAutoNum type="arabicPeriod" startAt="8"/>
            </a:pPr>
            <a:r>
              <a:rPr lang="en-US" sz="2000" dirty="0" smtClean="0"/>
              <a:t>Where are new ideas found?</a:t>
            </a:r>
          </a:p>
          <a:p>
            <a:pPr marL="457200" lvl="0" indent="-457200">
              <a:buFont typeface="+mj-lt"/>
              <a:buAutoNum type="alphaLcParenR"/>
            </a:pPr>
            <a:r>
              <a:rPr lang="en-US" sz="2000" dirty="0" smtClean="0"/>
              <a:t>In communication</a:t>
            </a:r>
          </a:p>
          <a:p>
            <a:pPr marL="457200" lvl="0" indent="-457200">
              <a:buFont typeface="+mj-lt"/>
              <a:buAutoNum type="alphaLcParenR"/>
            </a:pPr>
            <a:r>
              <a:rPr lang="en-US" sz="2000" dirty="0" smtClean="0"/>
              <a:t>In organization</a:t>
            </a:r>
          </a:p>
          <a:p>
            <a:pPr marL="457200" lvl="0" indent="-457200">
              <a:buFont typeface="+mj-lt"/>
              <a:buAutoNum type="alphaLcParenR"/>
            </a:pPr>
            <a:r>
              <a:rPr lang="en-US" sz="2000" dirty="0" smtClean="0"/>
              <a:t>Everywhere</a:t>
            </a:r>
          </a:p>
          <a:p>
            <a:pPr marL="457200" lvl="0" indent="-457200">
              <a:buFont typeface="+mj-lt"/>
              <a:buAutoNum type="alphaLcParenR"/>
            </a:pPr>
            <a:r>
              <a:rPr lang="en-US" sz="2000" dirty="0" smtClean="0"/>
              <a:t>Nowhere</a:t>
            </a:r>
            <a:endParaRPr lang="en-US" sz="2000" dirty="0"/>
          </a:p>
        </p:txBody>
      </p:sp>
    </p:spTree>
    <p:extLst>
      <p:ext uri="{BB962C8B-B14F-4D97-AF65-F5344CB8AC3E}">
        <p14:creationId xmlns:p14="http://schemas.microsoft.com/office/powerpoint/2010/main" val="55171747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b="1"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a:bodyPr>
          <a:lstStyle/>
          <a:p>
            <a:pPr marL="457200" lvl="0" indent="-457200">
              <a:buFont typeface="+mj-lt"/>
              <a:buAutoNum type="arabicPeriod" startAt="9"/>
            </a:pPr>
            <a:r>
              <a:rPr lang="en-US" sz="2000" dirty="0" smtClean="0"/>
              <a:t>Why did Warren not follow the procedures? </a:t>
            </a:r>
          </a:p>
          <a:p>
            <a:pPr marL="457200" lvl="0" indent="-457200">
              <a:buFont typeface="+mj-lt"/>
              <a:buAutoNum type="alphaLcParenR"/>
            </a:pPr>
            <a:r>
              <a:rPr lang="en-US" sz="2000" dirty="0" smtClean="0"/>
              <a:t>He disliked them</a:t>
            </a:r>
          </a:p>
          <a:p>
            <a:pPr marL="457200" lvl="0" indent="-457200">
              <a:buFont typeface="+mj-lt"/>
              <a:buAutoNum type="alphaLcParenR"/>
            </a:pPr>
            <a:r>
              <a:rPr lang="en-US" sz="2000" dirty="0" smtClean="0"/>
              <a:t>They were not current</a:t>
            </a:r>
          </a:p>
          <a:p>
            <a:pPr marL="457200" lvl="0" indent="-457200">
              <a:buFont typeface="+mj-lt"/>
              <a:buAutoNum type="alphaLcParenR"/>
            </a:pPr>
            <a:r>
              <a:rPr lang="en-US" sz="2000" dirty="0" smtClean="0"/>
              <a:t>Employees disliked them</a:t>
            </a:r>
          </a:p>
          <a:p>
            <a:pPr marL="457200" lvl="0" indent="-457200">
              <a:buFont typeface="+mj-lt"/>
              <a:buAutoNum type="alphaLcParenR"/>
            </a:pPr>
            <a:r>
              <a:rPr lang="en-US" sz="2000" dirty="0" smtClean="0"/>
              <a:t>He forgot</a:t>
            </a:r>
          </a:p>
          <a:p>
            <a:pPr marL="457200" lvl="0" indent="-457200">
              <a:buNone/>
            </a:pPr>
            <a:endParaRPr lang="en-US" sz="2000" dirty="0" smtClean="0"/>
          </a:p>
          <a:p>
            <a:pPr marL="457200" lvl="0" indent="-457200">
              <a:buFont typeface="+mj-lt"/>
              <a:buAutoNum type="arabicPeriod" startAt="10"/>
            </a:pPr>
            <a:r>
              <a:rPr lang="en-US" sz="2000" dirty="0" smtClean="0"/>
              <a:t>Why did employees ignore the procedures?</a:t>
            </a:r>
          </a:p>
          <a:p>
            <a:pPr marL="457200" lvl="0" indent="-457200">
              <a:buFont typeface="+mj-lt"/>
              <a:buAutoNum type="alphaLcParenR"/>
            </a:pPr>
            <a:r>
              <a:rPr lang="en-US" sz="2000" dirty="0" smtClean="0"/>
              <a:t>They disliked them</a:t>
            </a:r>
          </a:p>
          <a:p>
            <a:pPr marL="457200" lvl="0" indent="-457200">
              <a:buFont typeface="+mj-lt"/>
              <a:buAutoNum type="alphaLcParenR"/>
            </a:pPr>
            <a:r>
              <a:rPr lang="en-US" sz="2000" dirty="0" smtClean="0"/>
              <a:t>Believed the procedures were not important</a:t>
            </a:r>
          </a:p>
          <a:p>
            <a:pPr marL="457200" lvl="0" indent="-457200">
              <a:buFont typeface="+mj-lt"/>
              <a:buAutoNum type="alphaLcParenR"/>
            </a:pPr>
            <a:r>
              <a:rPr lang="en-US" sz="2000" dirty="0" smtClean="0"/>
              <a:t>They did not receive them</a:t>
            </a:r>
          </a:p>
          <a:p>
            <a:pPr marL="457200" lvl="0" indent="-457200">
              <a:buFont typeface="+mj-lt"/>
              <a:buAutoNum type="alphaLcParenR"/>
            </a:pPr>
            <a:r>
              <a:rPr lang="en-US" sz="2000" dirty="0" smtClean="0"/>
              <a:t>All of the above</a:t>
            </a:r>
            <a:endParaRPr lang="en-US" sz="2000" dirty="0"/>
          </a:p>
        </p:txBody>
      </p:sp>
    </p:spTree>
    <p:extLst>
      <p:ext uri="{BB962C8B-B14F-4D97-AF65-F5344CB8AC3E}">
        <p14:creationId xmlns:p14="http://schemas.microsoft.com/office/powerpoint/2010/main" val="55171747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b="1"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62500" lnSpcReduction="20000"/>
          </a:bodyPr>
          <a:lstStyle/>
          <a:p>
            <a:pPr marL="514350" lvl="0" indent="-514350">
              <a:buFont typeface="+mj-lt"/>
              <a:buAutoNum type="arabicPeriod"/>
            </a:pPr>
            <a:r>
              <a:rPr lang="en-US" dirty="0" smtClean="0"/>
              <a:t>How long should a meeting be to explain the binder? </a:t>
            </a:r>
          </a:p>
          <a:p>
            <a:pPr marL="514350" lvl="0" indent="-514350">
              <a:buFont typeface="+mj-lt"/>
              <a:buAutoNum type="alphaLcParenR"/>
            </a:pPr>
            <a:r>
              <a:rPr lang="en-US" dirty="0" smtClean="0">
                <a:solidFill>
                  <a:srgbClr val="FF0000"/>
                </a:solidFill>
              </a:rPr>
              <a:t>1 hour</a:t>
            </a:r>
          </a:p>
          <a:p>
            <a:pPr marL="514350" lvl="0" indent="-514350">
              <a:buFont typeface="+mj-lt"/>
              <a:buAutoNum type="alphaLcParenR"/>
            </a:pPr>
            <a:r>
              <a:rPr lang="en-US" dirty="0" smtClean="0"/>
              <a:t>2 hours</a:t>
            </a:r>
          </a:p>
          <a:p>
            <a:pPr marL="514350" lvl="0" indent="-514350">
              <a:buFont typeface="+mj-lt"/>
              <a:buAutoNum type="alphaLcParenR"/>
            </a:pPr>
            <a:r>
              <a:rPr lang="en-US" dirty="0" smtClean="0"/>
              <a:t>2 days</a:t>
            </a:r>
          </a:p>
          <a:p>
            <a:pPr marL="514350" lvl="0" indent="-514350">
              <a:buFont typeface="+mj-lt"/>
              <a:buAutoNum type="alphaLcParenR"/>
            </a:pPr>
            <a:r>
              <a:rPr lang="en-US" dirty="0" smtClean="0"/>
              <a:t>8 hours</a:t>
            </a:r>
          </a:p>
          <a:p>
            <a:pPr marL="514350" lvl="0" indent="-514350">
              <a:spcBef>
                <a:spcPts val="0"/>
              </a:spcBef>
              <a:buNone/>
            </a:pPr>
            <a:endParaRPr lang="en-US" dirty="0" smtClean="0"/>
          </a:p>
          <a:p>
            <a:pPr marL="0" indent="0">
              <a:spcBef>
                <a:spcPts val="0"/>
              </a:spcBef>
              <a:buNone/>
            </a:pPr>
            <a:r>
              <a:rPr lang="en-US" dirty="0" smtClean="0">
                <a:solidFill>
                  <a:srgbClr val="FF0000"/>
                </a:solidFill>
              </a:rPr>
              <a:t>The binder can be explained in little time. A one-hour meeting is adequate time to explain the binder. </a:t>
            </a:r>
          </a:p>
          <a:p>
            <a:pPr marL="0" indent="0">
              <a:spcBef>
                <a:spcPts val="0"/>
              </a:spcBef>
              <a:buNone/>
            </a:pPr>
            <a:endParaRPr lang="en-US" dirty="0" smtClean="0"/>
          </a:p>
          <a:p>
            <a:pPr marL="514350" lvl="0" indent="-514350">
              <a:buFont typeface="+mj-lt"/>
              <a:buAutoNum type="arabicPeriod" startAt="2"/>
            </a:pPr>
            <a:r>
              <a:rPr lang="en-US" dirty="0" smtClean="0"/>
              <a:t>What is Not included in the agenda?</a:t>
            </a:r>
          </a:p>
          <a:p>
            <a:pPr marL="514350" lvl="0" indent="-514350">
              <a:buFont typeface="+mj-lt"/>
              <a:buAutoNum type="alphaLcParenR"/>
            </a:pPr>
            <a:r>
              <a:rPr lang="en-US" dirty="0" smtClean="0"/>
              <a:t>Topics</a:t>
            </a:r>
          </a:p>
          <a:p>
            <a:pPr marL="514350" lvl="0" indent="-514350">
              <a:buFont typeface="+mj-lt"/>
              <a:buAutoNum type="alphaLcParenR"/>
            </a:pPr>
            <a:r>
              <a:rPr lang="en-US" dirty="0" smtClean="0">
                <a:solidFill>
                  <a:srgbClr val="FF0000"/>
                </a:solidFill>
              </a:rPr>
              <a:t>Training</a:t>
            </a:r>
          </a:p>
          <a:p>
            <a:pPr marL="514350" lvl="0" indent="-514350">
              <a:buFont typeface="+mj-lt"/>
              <a:buAutoNum type="alphaLcParenR"/>
            </a:pPr>
            <a:r>
              <a:rPr lang="en-US" dirty="0" smtClean="0"/>
              <a:t>Objective</a:t>
            </a:r>
          </a:p>
          <a:p>
            <a:pPr marL="514350" lvl="0" indent="-514350">
              <a:buFont typeface="+mj-lt"/>
              <a:buAutoNum type="alphaLcParenR"/>
            </a:pPr>
            <a:r>
              <a:rPr lang="en-US" dirty="0" smtClean="0"/>
              <a:t>Outline</a:t>
            </a:r>
          </a:p>
          <a:p>
            <a:pPr marL="514350" lvl="0" indent="-514350">
              <a:buNone/>
            </a:pPr>
            <a:endParaRPr lang="en-US" dirty="0" smtClean="0">
              <a:solidFill>
                <a:srgbClr val="FF0000"/>
              </a:solidFill>
            </a:endParaRPr>
          </a:p>
          <a:p>
            <a:pPr marL="0" indent="0">
              <a:buNone/>
            </a:pPr>
            <a:r>
              <a:rPr lang="en-US" dirty="0" smtClean="0">
                <a:solidFill>
                  <a:srgbClr val="FF0000"/>
                </a:solidFill>
              </a:rPr>
              <a:t>Training may be a topic, but it is not necessarily part of the agenda. The other answers are part of the agenda. </a:t>
            </a:r>
            <a:endParaRPr lang="en-US" dirty="0">
              <a:solidFill>
                <a:srgbClr val="FF0000"/>
              </a:solidFill>
            </a:endParaRPr>
          </a:p>
        </p:txBody>
      </p:sp>
    </p:spTree>
    <p:extLst>
      <p:ext uri="{BB962C8B-B14F-4D97-AF65-F5344CB8AC3E}">
        <p14:creationId xmlns:p14="http://schemas.microsoft.com/office/powerpoint/2010/main" val="3896295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latin typeface="+mn-lt"/>
              </a:rPr>
              <a:t>Module </a:t>
            </a:r>
            <a:r>
              <a:rPr lang="en-US" b="1" dirty="0" smtClean="0">
                <a:latin typeface="+mn-lt"/>
              </a:rPr>
              <a:t>Two: </a:t>
            </a:r>
            <a:r>
              <a:rPr lang="en-US" b="1" dirty="0">
                <a:latin typeface="+mn-lt"/>
              </a:rPr>
              <a:t>Review Questions</a:t>
            </a:r>
            <a:endParaRPr lang="en-US" b="1" dirty="0" smtClean="0">
              <a:latin typeface="+mn-lt"/>
            </a:endParaRPr>
          </a:p>
        </p:txBody>
      </p:sp>
      <p:sp>
        <p:nvSpPr>
          <p:cNvPr id="13315" name="Content Placeholder 2"/>
          <p:cNvSpPr>
            <a:spLocks noGrp="1"/>
          </p:cNvSpPr>
          <p:nvPr>
            <p:ph idx="1"/>
          </p:nvPr>
        </p:nvSpPr>
        <p:spPr>
          <a:xfrm>
            <a:off x="457200" y="1600200"/>
            <a:ext cx="8229600" cy="5257800"/>
          </a:xfrm>
        </p:spPr>
        <p:txBody>
          <a:bodyPr>
            <a:normAutofit fontScale="62500" lnSpcReduction="20000"/>
          </a:bodyPr>
          <a:lstStyle/>
          <a:p>
            <a:pPr>
              <a:buNone/>
            </a:pPr>
            <a:r>
              <a:rPr lang="en-US" dirty="0" smtClean="0"/>
              <a:t>3. What are profitability, employee loyalty, service, and productivity? </a:t>
            </a:r>
          </a:p>
          <a:p>
            <a:pPr>
              <a:buNone/>
            </a:pPr>
            <a:r>
              <a:rPr lang="en-US" dirty="0" smtClean="0">
                <a:solidFill>
                  <a:srgbClr val="FF0000"/>
                </a:solidFill>
              </a:rPr>
              <a:t>a) Goals </a:t>
            </a:r>
          </a:p>
          <a:p>
            <a:pPr>
              <a:buNone/>
            </a:pPr>
            <a:r>
              <a:rPr lang="en-US" dirty="0" smtClean="0"/>
              <a:t>b) Needs </a:t>
            </a:r>
          </a:p>
          <a:p>
            <a:pPr>
              <a:buNone/>
            </a:pPr>
            <a:r>
              <a:rPr lang="en-US" dirty="0" smtClean="0"/>
              <a:t>c) Trends </a:t>
            </a:r>
          </a:p>
          <a:p>
            <a:pPr>
              <a:buNone/>
            </a:pPr>
            <a:r>
              <a:rPr lang="en-US" dirty="0" smtClean="0"/>
              <a:t>d) All of the above </a:t>
            </a:r>
          </a:p>
          <a:p>
            <a:pPr>
              <a:buNone/>
            </a:pPr>
            <a:endParaRPr lang="en-US" dirty="0" smtClean="0"/>
          </a:p>
          <a:p>
            <a:pPr marL="0">
              <a:buNone/>
            </a:pPr>
            <a:r>
              <a:rPr lang="en-US" dirty="0" smtClean="0">
                <a:solidFill>
                  <a:srgbClr val="FF0000"/>
                </a:solidFill>
              </a:rPr>
              <a:t>It is important to determine goals in succession planning. Goals are profitability, employee loyalty, service, and productivity. </a:t>
            </a:r>
          </a:p>
          <a:p>
            <a:pPr marL="0">
              <a:buNone/>
            </a:pPr>
            <a:endParaRPr lang="en-US" dirty="0" smtClean="0">
              <a:solidFill>
                <a:srgbClr val="FF0000"/>
              </a:solidFill>
            </a:endParaRPr>
          </a:p>
          <a:p>
            <a:pPr>
              <a:buNone/>
            </a:pPr>
            <a:r>
              <a:rPr lang="en-US" dirty="0" smtClean="0"/>
              <a:t>4. An aging workforce is an example of a ________. </a:t>
            </a:r>
          </a:p>
          <a:p>
            <a:pPr>
              <a:buNone/>
            </a:pPr>
            <a:r>
              <a:rPr lang="en-US" dirty="0" smtClean="0"/>
              <a:t>a) Need. </a:t>
            </a:r>
          </a:p>
          <a:p>
            <a:pPr>
              <a:buNone/>
            </a:pPr>
            <a:r>
              <a:rPr lang="en-US" dirty="0" smtClean="0"/>
              <a:t>b) Goal. </a:t>
            </a:r>
          </a:p>
          <a:p>
            <a:pPr>
              <a:buNone/>
            </a:pPr>
            <a:r>
              <a:rPr lang="en-US" dirty="0" smtClean="0">
                <a:solidFill>
                  <a:srgbClr val="FF0000"/>
                </a:solidFill>
              </a:rPr>
              <a:t>c) Trend. </a:t>
            </a:r>
          </a:p>
          <a:p>
            <a:pPr>
              <a:buNone/>
            </a:pPr>
            <a:r>
              <a:rPr lang="en-US" dirty="0" smtClean="0"/>
              <a:t>d) None of the above </a:t>
            </a:r>
          </a:p>
          <a:p>
            <a:pPr>
              <a:buNone/>
            </a:pPr>
            <a:endParaRPr lang="en-US" dirty="0" smtClean="0"/>
          </a:p>
          <a:p>
            <a:pPr marL="0">
              <a:buNone/>
            </a:pPr>
            <a:r>
              <a:rPr lang="en-US" dirty="0" smtClean="0">
                <a:solidFill>
                  <a:srgbClr val="FF0000"/>
                </a:solidFill>
              </a:rPr>
              <a:t>Trends are factors that influence the needs of succession planning. An aging workforce is an example of a trend. </a:t>
            </a:r>
          </a:p>
          <a:p>
            <a:pPr>
              <a:buNone/>
            </a:pPr>
            <a:endParaRPr lang="en-US" dirty="0" smtClean="0"/>
          </a:p>
          <a:p>
            <a:pPr>
              <a:buNone/>
            </a:pPr>
            <a:endParaRPr lang="en-US" dirty="0" smtClean="0"/>
          </a:p>
        </p:txBody>
      </p:sp>
    </p:spTree>
    <p:extLst>
      <p:ext uri="{BB962C8B-B14F-4D97-AF65-F5344CB8AC3E}">
        <p14:creationId xmlns:p14="http://schemas.microsoft.com/office/powerpoint/2010/main" val="157133385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b="1" dirty="0" smtClean="0">
                <a:latin typeface="+mn-lt"/>
              </a:rPr>
              <a:t>Module Eleven: Review Questions</a:t>
            </a:r>
          </a:p>
        </p:txBody>
      </p:sp>
      <p:sp>
        <p:nvSpPr>
          <p:cNvPr id="60419" name="Content Placeholder 2"/>
          <p:cNvSpPr>
            <a:spLocks noGrp="1"/>
          </p:cNvSpPr>
          <p:nvPr>
            <p:ph idx="1"/>
          </p:nvPr>
        </p:nvSpPr>
        <p:spPr>
          <a:xfrm>
            <a:off x="457200" y="1447800"/>
            <a:ext cx="8229600" cy="5029200"/>
          </a:xfrm>
        </p:spPr>
        <p:txBody>
          <a:bodyPr>
            <a:normAutofit fontScale="55000" lnSpcReduction="20000"/>
          </a:bodyPr>
          <a:lstStyle/>
          <a:p>
            <a:pPr marL="514350" lvl="0" indent="-514350">
              <a:buFont typeface="+mj-lt"/>
              <a:buAutoNum type="arabicPeriod" startAt="3"/>
            </a:pPr>
            <a:r>
              <a:rPr lang="en-US" sz="3600" dirty="0" smtClean="0"/>
              <a:t>What is the most important factor in creating consistency?</a:t>
            </a:r>
          </a:p>
          <a:p>
            <a:pPr lvl="0">
              <a:buNone/>
            </a:pPr>
            <a:r>
              <a:rPr lang="en-US" sz="3600" dirty="0" smtClean="0"/>
              <a:t>Binder</a:t>
            </a:r>
          </a:p>
          <a:p>
            <a:pPr lvl="0">
              <a:buNone/>
            </a:pPr>
            <a:r>
              <a:rPr lang="en-US" sz="3600" dirty="0" smtClean="0"/>
              <a:t>Engagement</a:t>
            </a:r>
          </a:p>
          <a:p>
            <a:pPr lvl="0">
              <a:buNone/>
            </a:pPr>
            <a:r>
              <a:rPr lang="en-US" sz="3600" dirty="0" smtClean="0">
                <a:solidFill>
                  <a:srgbClr val="FF0000"/>
                </a:solidFill>
              </a:rPr>
              <a:t>Example</a:t>
            </a:r>
          </a:p>
          <a:p>
            <a:pPr lvl="0">
              <a:buNone/>
            </a:pPr>
            <a:r>
              <a:rPr lang="en-US" sz="3600" dirty="0" smtClean="0"/>
              <a:t>Employee buy-in</a:t>
            </a:r>
          </a:p>
          <a:p>
            <a:pPr lvl="0">
              <a:buNone/>
            </a:pPr>
            <a:endParaRPr lang="en-US" dirty="0" smtClean="0"/>
          </a:p>
          <a:p>
            <a:pPr marL="0" indent="0">
              <a:buNone/>
            </a:pPr>
            <a:r>
              <a:rPr lang="en-US" sz="3600" dirty="0" smtClean="0">
                <a:solidFill>
                  <a:srgbClr val="FF0000"/>
                </a:solidFill>
              </a:rPr>
              <a:t>The most important factor in creating consistency is leading by example. Leaders must be consistent with procedures. </a:t>
            </a:r>
          </a:p>
          <a:p>
            <a:pPr marL="0" indent="0">
              <a:buNone/>
            </a:pPr>
            <a:endParaRPr lang="en-US" sz="3600" dirty="0" smtClean="0">
              <a:solidFill>
                <a:srgbClr val="FF0000"/>
              </a:solidFill>
            </a:endParaRPr>
          </a:p>
          <a:p>
            <a:pPr marL="514350" lvl="0" indent="-514350">
              <a:buFont typeface="+mj-lt"/>
              <a:buAutoNum type="arabicPeriod" startAt="4"/>
            </a:pPr>
            <a:r>
              <a:rPr lang="en-US" sz="3600" dirty="0" smtClean="0"/>
              <a:t>What will help ensure that the procedures are followed?</a:t>
            </a:r>
          </a:p>
          <a:p>
            <a:pPr marL="742950" lvl="0" indent="-742950">
              <a:buFont typeface="+mj-lt"/>
              <a:buAutoNum type="alphaLcParenR"/>
            </a:pPr>
            <a:r>
              <a:rPr lang="en-US" sz="3600" dirty="0" smtClean="0"/>
              <a:t>Binder</a:t>
            </a:r>
          </a:p>
          <a:p>
            <a:pPr marL="742950" lvl="0" indent="-742950">
              <a:buFont typeface="+mj-lt"/>
              <a:buAutoNum type="alphaLcParenR"/>
            </a:pPr>
            <a:r>
              <a:rPr lang="en-US" sz="3600" dirty="0" smtClean="0"/>
              <a:t>Steps</a:t>
            </a:r>
          </a:p>
          <a:p>
            <a:pPr marL="742950" lvl="0" indent="-742950">
              <a:buFont typeface="+mj-lt"/>
              <a:buAutoNum type="alphaLcParenR"/>
            </a:pPr>
            <a:r>
              <a:rPr lang="en-US" sz="3600" dirty="0" smtClean="0"/>
              <a:t>Supervisors</a:t>
            </a:r>
          </a:p>
          <a:p>
            <a:pPr marL="742950" lvl="0" indent="-742950">
              <a:buFont typeface="+mj-lt"/>
              <a:buAutoNum type="alphaLcParenR"/>
            </a:pPr>
            <a:r>
              <a:rPr lang="en-US" sz="3600" dirty="0" smtClean="0">
                <a:solidFill>
                  <a:srgbClr val="FF0000"/>
                </a:solidFill>
              </a:rPr>
              <a:t>Checklist</a:t>
            </a:r>
          </a:p>
          <a:p>
            <a:pPr lvl="0">
              <a:buNone/>
            </a:pPr>
            <a:endParaRPr lang="en-US" dirty="0" smtClean="0">
              <a:solidFill>
                <a:srgbClr val="FF0000"/>
              </a:solidFill>
            </a:endParaRPr>
          </a:p>
          <a:p>
            <a:pPr marL="0" indent="0">
              <a:buNone/>
            </a:pPr>
            <a:r>
              <a:rPr lang="en-US" sz="3600" dirty="0" smtClean="0">
                <a:solidFill>
                  <a:srgbClr val="FF0000"/>
                </a:solidFill>
              </a:rPr>
              <a:t>There are tools that will help ensure that the procedures are followed. Checklists are used for this purpose.</a:t>
            </a:r>
            <a:endParaRPr lang="en-US" sz="3600" dirty="0">
              <a:solidFill>
                <a:srgbClr val="FF0000"/>
              </a:solidFill>
            </a:endParaRPr>
          </a:p>
        </p:txBody>
      </p:sp>
    </p:spTree>
    <p:extLst>
      <p:ext uri="{BB962C8B-B14F-4D97-AF65-F5344CB8AC3E}">
        <p14:creationId xmlns:p14="http://schemas.microsoft.com/office/powerpoint/2010/main" val="114185963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b="1" dirty="0" smtClean="0">
                <a:latin typeface="+mn-lt"/>
              </a:rPr>
              <a:t>Module Eleven: Review Questions</a:t>
            </a:r>
          </a:p>
        </p:txBody>
      </p:sp>
      <p:sp>
        <p:nvSpPr>
          <p:cNvPr id="60419" name="Content Placeholder 2"/>
          <p:cNvSpPr>
            <a:spLocks noGrp="1"/>
          </p:cNvSpPr>
          <p:nvPr>
            <p:ph idx="1"/>
          </p:nvPr>
        </p:nvSpPr>
        <p:spPr>
          <a:xfrm>
            <a:off x="457200" y="1447800"/>
            <a:ext cx="8229600" cy="5257800"/>
          </a:xfrm>
        </p:spPr>
        <p:txBody>
          <a:bodyPr>
            <a:normAutofit fontScale="47500" lnSpcReduction="20000"/>
          </a:bodyPr>
          <a:lstStyle/>
          <a:p>
            <a:pPr marL="514350" lvl="0" indent="-514350">
              <a:buFont typeface="+mj-lt"/>
              <a:buAutoNum type="arabicPeriod" startAt="5"/>
            </a:pPr>
            <a:r>
              <a:rPr lang="en-US" sz="4200" dirty="0" smtClean="0"/>
              <a:t>What is Not a formal method of communication?</a:t>
            </a:r>
          </a:p>
          <a:p>
            <a:pPr marL="514350" lvl="0" indent="-514350">
              <a:buFont typeface="+mj-lt"/>
              <a:buAutoNum type="alphaLcParenR"/>
            </a:pPr>
            <a:r>
              <a:rPr lang="en-US" sz="4200" dirty="0" smtClean="0"/>
              <a:t>Email</a:t>
            </a:r>
          </a:p>
          <a:p>
            <a:pPr marL="514350" lvl="0" indent="-514350">
              <a:buFont typeface="+mj-lt"/>
              <a:buAutoNum type="alphaLcParenR"/>
            </a:pPr>
            <a:r>
              <a:rPr lang="en-US" sz="4200" dirty="0" smtClean="0"/>
              <a:t>Meetings</a:t>
            </a:r>
          </a:p>
          <a:p>
            <a:pPr marL="514350" lvl="0" indent="-514350">
              <a:buFont typeface="+mj-lt"/>
              <a:buAutoNum type="alphaLcParenR"/>
            </a:pPr>
            <a:r>
              <a:rPr lang="en-US" sz="4200" dirty="0" smtClean="0"/>
              <a:t>Conference calls</a:t>
            </a:r>
          </a:p>
          <a:p>
            <a:pPr marL="514350" lvl="0" indent="-514350">
              <a:buFont typeface="+mj-lt"/>
              <a:buAutoNum type="alphaLcParenR"/>
            </a:pPr>
            <a:r>
              <a:rPr lang="en-US" sz="4200" dirty="0" smtClean="0">
                <a:solidFill>
                  <a:srgbClr val="FF0000"/>
                </a:solidFill>
              </a:rPr>
              <a:t>Casual conversations</a:t>
            </a:r>
          </a:p>
          <a:p>
            <a:pPr marL="514350" lvl="0" indent="-514350">
              <a:buNone/>
            </a:pPr>
            <a:endParaRPr lang="en-US" sz="3600" dirty="0" smtClean="0">
              <a:solidFill>
                <a:srgbClr val="FF0000"/>
              </a:solidFill>
            </a:endParaRPr>
          </a:p>
          <a:p>
            <a:pPr marL="0" indent="0">
              <a:buNone/>
            </a:pPr>
            <a:r>
              <a:rPr lang="en-US" sz="4200" dirty="0" smtClean="0">
                <a:solidFill>
                  <a:srgbClr val="FF0000"/>
                </a:solidFill>
              </a:rPr>
              <a:t>Email, meetings, and conference calls are all methods of formal communication. Casual conversations are informal.</a:t>
            </a:r>
          </a:p>
          <a:p>
            <a:pPr>
              <a:buNone/>
            </a:pPr>
            <a:endParaRPr lang="en-US" dirty="0" smtClean="0"/>
          </a:p>
          <a:p>
            <a:pPr marL="514350" lvl="0" indent="-514350">
              <a:buFont typeface="+mj-lt"/>
              <a:buAutoNum type="arabicPeriod" startAt="6"/>
            </a:pPr>
            <a:r>
              <a:rPr lang="en-US" sz="4200" dirty="0" smtClean="0"/>
              <a:t>What would be the best method to communicate with employees?</a:t>
            </a:r>
          </a:p>
          <a:p>
            <a:pPr marL="514350" lvl="0" indent="-514350">
              <a:buFont typeface="+mj-lt"/>
              <a:buAutoNum type="alphaLcParenR"/>
            </a:pPr>
            <a:r>
              <a:rPr lang="en-US" sz="4200" dirty="0" smtClean="0"/>
              <a:t>Formal communication</a:t>
            </a:r>
          </a:p>
          <a:p>
            <a:pPr marL="514350" lvl="0" indent="-514350">
              <a:buFont typeface="+mj-lt"/>
              <a:buAutoNum type="alphaLcParenR"/>
            </a:pPr>
            <a:r>
              <a:rPr lang="en-US" sz="4200" dirty="0" smtClean="0"/>
              <a:t>It does not matter</a:t>
            </a:r>
          </a:p>
          <a:p>
            <a:pPr marL="514350" lvl="0" indent="-514350">
              <a:buFont typeface="+mj-lt"/>
              <a:buAutoNum type="alphaLcParenR"/>
            </a:pPr>
            <a:r>
              <a:rPr lang="en-US" sz="4200" dirty="0" smtClean="0"/>
              <a:t>Informal communication</a:t>
            </a:r>
          </a:p>
          <a:p>
            <a:pPr marL="514350" lvl="0" indent="-514350">
              <a:buFont typeface="+mj-lt"/>
              <a:buAutoNum type="alphaLcParenR"/>
            </a:pPr>
            <a:r>
              <a:rPr lang="en-US" sz="4200" dirty="0" smtClean="0">
                <a:solidFill>
                  <a:srgbClr val="FF0000"/>
                </a:solidFill>
              </a:rPr>
              <a:t>Use multiple methods</a:t>
            </a:r>
          </a:p>
          <a:p>
            <a:pPr lvl="0">
              <a:buNone/>
            </a:pPr>
            <a:endParaRPr lang="en-US" sz="3600" dirty="0" smtClean="0">
              <a:solidFill>
                <a:srgbClr val="FF0000"/>
              </a:solidFill>
            </a:endParaRPr>
          </a:p>
          <a:p>
            <a:pPr marL="0" indent="0">
              <a:buNone/>
            </a:pPr>
            <a:r>
              <a:rPr lang="en-US" sz="4200" dirty="0" smtClean="0">
                <a:solidFill>
                  <a:srgbClr val="FF0000"/>
                </a:solidFill>
              </a:rPr>
              <a:t>It is best to use multiple methods of communication. This way more people will understand what is being communicated.</a:t>
            </a:r>
            <a:endParaRPr lang="en-US" sz="4200" dirty="0">
              <a:solidFill>
                <a:srgbClr val="FF0000"/>
              </a:solidFill>
            </a:endParaRPr>
          </a:p>
        </p:txBody>
      </p:sp>
    </p:spTree>
    <p:extLst>
      <p:ext uri="{BB962C8B-B14F-4D97-AF65-F5344CB8AC3E}">
        <p14:creationId xmlns:p14="http://schemas.microsoft.com/office/powerpoint/2010/main" val="66360688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b="1" dirty="0" smtClean="0">
                <a:latin typeface="+mn-lt"/>
              </a:rPr>
              <a:t>Module Eleven: Review Questions</a:t>
            </a:r>
          </a:p>
        </p:txBody>
      </p:sp>
      <p:sp>
        <p:nvSpPr>
          <p:cNvPr id="60419" name="Content Placeholder 2"/>
          <p:cNvSpPr>
            <a:spLocks noGrp="1"/>
          </p:cNvSpPr>
          <p:nvPr>
            <p:ph idx="1"/>
          </p:nvPr>
        </p:nvSpPr>
        <p:spPr>
          <a:xfrm>
            <a:off x="457200" y="1600200"/>
            <a:ext cx="8229600" cy="4953000"/>
          </a:xfrm>
        </p:spPr>
        <p:txBody>
          <a:bodyPr>
            <a:normAutofit fontScale="62500" lnSpcReduction="20000"/>
          </a:bodyPr>
          <a:lstStyle/>
          <a:p>
            <a:pPr marL="514350" lvl="0" indent="-514350">
              <a:buFont typeface="+mj-lt"/>
              <a:buAutoNum type="arabicPeriod" startAt="7"/>
            </a:pPr>
            <a:r>
              <a:rPr lang="en-US" dirty="0" smtClean="0"/>
              <a:t>What increases new ideas?</a:t>
            </a:r>
          </a:p>
          <a:p>
            <a:pPr marL="514350" lvl="0" indent="-514350">
              <a:buFont typeface="+mj-lt"/>
              <a:buAutoNum type="alphaLcParenR"/>
            </a:pPr>
            <a:r>
              <a:rPr lang="en-US" dirty="0" smtClean="0">
                <a:solidFill>
                  <a:srgbClr val="FF0000"/>
                </a:solidFill>
              </a:rPr>
              <a:t>Dialogue</a:t>
            </a:r>
          </a:p>
          <a:p>
            <a:pPr marL="514350" lvl="0" indent="-514350">
              <a:buFont typeface="+mj-lt"/>
              <a:buAutoNum type="alphaLcParenR"/>
            </a:pPr>
            <a:r>
              <a:rPr lang="en-US" dirty="0" smtClean="0"/>
              <a:t>Interest</a:t>
            </a:r>
          </a:p>
          <a:p>
            <a:pPr marL="514350" lvl="0" indent="-514350">
              <a:buFont typeface="+mj-lt"/>
              <a:buAutoNum type="alphaLcParenR"/>
            </a:pPr>
            <a:r>
              <a:rPr lang="en-US" dirty="0" smtClean="0"/>
              <a:t>Study</a:t>
            </a:r>
          </a:p>
          <a:p>
            <a:pPr marL="514350" lvl="0" indent="-514350">
              <a:buFont typeface="+mj-lt"/>
              <a:buAutoNum type="alphaLcParenR"/>
            </a:pPr>
            <a:r>
              <a:rPr lang="en-US" dirty="0" smtClean="0"/>
              <a:t>None of the above</a:t>
            </a:r>
          </a:p>
          <a:p>
            <a:pPr marL="514350" lvl="0" indent="-514350">
              <a:buFont typeface="+mj-lt"/>
              <a:buAutoNum type="alphaLcParenR"/>
            </a:pPr>
            <a:endParaRPr lang="en-US" dirty="0" smtClean="0"/>
          </a:p>
          <a:p>
            <a:pPr>
              <a:buNone/>
            </a:pPr>
            <a:r>
              <a:rPr lang="en-US" dirty="0" smtClean="0">
                <a:solidFill>
                  <a:srgbClr val="FF0000"/>
                </a:solidFill>
              </a:rPr>
              <a:t>Dialogue helps to increase new ideas, which helps create improvement. </a:t>
            </a:r>
          </a:p>
          <a:p>
            <a:pPr>
              <a:buNone/>
            </a:pPr>
            <a:endParaRPr lang="en-US" dirty="0" smtClean="0"/>
          </a:p>
          <a:p>
            <a:pPr marL="514350" lvl="0" indent="-514350">
              <a:buFont typeface="+mj-lt"/>
              <a:buAutoNum type="arabicPeriod" startAt="8"/>
            </a:pPr>
            <a:r>
              <a:rPr lang="en-US" dirty="0" smtClean="0"/>
              <a:t>Where are new ideas found?</a:t>
            </a:r>
          </a:p>
          <a:p>
            <a:pPr marL="514350" lvl="0" indent="-514350">
              <a:buFont typeface="+mj-lt"/>
              <a:buAutoNum type="alphaLcParenR"/>
            </a:pPr>
            <a:r>
              <a:rPr lang="en-US" dirty="0" smtClean="0"/>
              <a:t>In communication</a:t>
            </a:r>
          </a:p>
          <a:p>
            <a:pPr marL="514350" lvl="0" indent="-514350">
              <a:buFont typeface="+mj-lt"/>
              <a:buAutoNum type="alphaLcParenR"/>
            </a:pPr>
            <a:r>
              <a:rPr lang="en-US" dirty="0" smtClean="0"/>
              <a:t>In organization</a:t>
            </a:r>
          </a:p>
          <a:p>
            <a:pPr marL="514350" lvl="0" indent="-514350">
              <a:buFont typeface="+mj-lt"/>
              <a:buAutoNum type="alphaLcParenR"/>
            </a:pPr>
            <a:r>
              <a:rPr lang="en-US" dirty="0" smtClean="0">
                <a:solidFill>
                  <a:srgbClr val="FF0000"/>
                </a:solidFill>
              </a:rPr>
              <a:t>Everywhere</a:t>
            </a:r>
          </a:p>
          <a:p>
            <a:pPr marL="514350" lvl="0" indent="-514350">
              <a:buFont typeface="+mj-lt"/>
              <a:buAutoNum type="alphaLcParenR"/>
            </a:pPr>
            <a:r>
              <a:rPr lang="en-US" dirty="0" smtClean="0"/>
              <a:t>Nowhere</a:t>
            </a:r>
          </a:p>
          <a:p>
            <a:pPr lvl="0">
              <a:buNone/>
            </a:pPr>
            <a:endParaRPr lang="en-US" dirty="0" smtClean="0"/>
          </a:p>
          <a:p>
            <a:pPr>
              <a:buNone/>
            </a:pPr>
            <a:r>
              <a:rPr lang="en-US" dirty="0" smtClean="0">
                <a:solidFill>
                  <a:srgbClr val="FF0000"/>
                </a:solidFill>
              </a:rPr>
              <a:t>New ideas can be found anywhere. It is important to be open to them. </a:t>
            </a:r>
            <a:endParaRPr lang="en-US" dirty="0">
              <a:solidFill>
                <a:srgbClr val="FF0000"/>
              </a:solidFill>
            </a:endParaRPr>
          </a:p>
        </p:txBody>
      </p:sp>
    </p:spTree>
    <p:extLst>
      <p:ext uri="{BB962C8B-B14F-4D97-AF65-F5344CB8AC3E}">
        <p14:creationId xmlns:p14="http://schemas.microsoft.com/office/powerpoint/2010/main" val="366499532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normAutofit/>
          </a:bodyPr>
          <a:lstStyle/>
          <a:p>
            <a:r>
              <a:rPr lang="en-US" b="1" dirty="0" smtClean="0">
                <a:latin typeface="+mn-lt"/>
              </a:rPr>
              <a:t>Module Eleven: Review Questions</a:t>
            </a:r>
          </a:p>
        </p:txBody>
      </p:sp>
      <p:sp>
        <p:nvSpPr>
          <p:cNvPr id="60419" name="Content Placeholder 2"/>
          <p:cNvSpPr>
            <a:spLocks noGrp="1"/>
          </p:cNvSpPr>
          <p:nvPr>
            <p:ph idx="1"/>
          </p:nvPr>
        </p:nvSpPr>
        <p:spPr>
          <a:xfrm>
            <a:off x="457200" y="1371600"/>
            <a:ext cx="8229600" cy="5257800"/>
          </a:xfrm>
        </p:spPr>
        <p:txBody>
          <a:bodyPr>
            <a:normAutofit fontScale="32500" lnSpcReduction="20000"/>
          </a:bodyPr>
          <a:lstStyle/>
          <a:p>
            <a:pPr marL="514350" lvl="0" indent="-514350">
              <a:buFont typeface="+mj-lt"/>
              <a:buAutoNum type="arabicPeriod" startAt="9"/>
            </a:pPr>
            <a:r>
              <a:rPr lang="en-US" sz="6200" dirty="0" smtClean="0"/>
              <a:t>Why did Warren not follow the procedures? </a:t>
            </a:r>
          </a:p>
          <a:p>
            <a:pPr marL="514350" lvl="0" indent="-514350">
              <a:buFont typeface="+mj-lt"/>
              <a:buAutoNum type="alphaLcParenR"/>
            </a:pPr>
            <a:r>
              <a:rPr lang="en-US" sz="6200" dirty="0" smtClean="0"/>
              <a:t>He disliked them</a:t>
            </a:r>
          </a:p>
          <a:p>
            <a:pPr marL="514350" lvl="0" indent="-514350">
              <a:buFont typeface="+mj-lt"/>
              <a:buAutoNum type="alphaLcParenR"/>
            </a:pPr>
            <a:r>
              <a:rPr lang="en-US" sz="6200" dirty="0" smtClean="0"/>
              <a:t>They were not current</a:t>
            </a:r>
          </a:p>
          <a:p>
            <a:pPr marL="514350" lvl="0" indent="-514350">
              <a:buFont typeface="+mj-lt"/>
              <a:buAutoNum type="alphaLcParenR"/>
            </a:pPr>
            <a:r>
              <a:rPr lang="en-US" sz="6200" dirty="0" smtClean="0"/>
              <a:t>Employees disliked them</a:t>
            </a:r>
          </a:p>
          <a:p>
            <a:pPr marL="514350" lvl="0" indent="-514350">
              <a:buFont typeface="+mj-lt"/>
              <a:buAutoNum type="alphaLcParenR"/>
            </a:pPr>
            <a:r>
              <a:rPr lang="en-US" sz="6200" dirty="0" smtClean="0">
                <a:solidFill>
                  <a:srgbClr val="FF0000"/>
                </a:solidFill>
              </a:rPr>
              <a:t>He forgot</a:t>
            </a:r>
          </a:p>
          <a:p>
            <a:pPr marL="514350" lvl="0" indent="-514350">
              <a:buFont typeface="+mj-lt"/>
              <a:buAutoNum type="alphaLcParenR"/>
            </a:pPr>
            <a:endParaRPr lang="en-US" sz="6200" dirty="0" smtClean="0">
              <a:solidFill>
                <a:srgbClr val="FF0000"/>
              </a:solidFill>
            </a:endParaRPr>
          </a:p>
          <a:p>
            <a:pPr>
              <a:buNone/>
            </a:pPr>
            <a:r>
              <a:rPr lang="en-US" sz="6200" dirty="0" smtClean="0">
                <a:solidFill>
                  <a:srgbClr val="FF0000"/>
                </a:solidFill>
              </a:rPr>
              <a:t>Warren did not blatantly ignore the procedures. He simply forgot to follow them. </a:t>
            </a:r>
          </a:p>
          <a:p>
            <a:pPr>
              <a:buNone/>
            </a:pPr>
            <a:endParaRPr lang="en-US" sz="6200" dirty="0" smtClean="0"/>
          </a:p>
          <a:p>
            <a:pPr marL="514350" lvl="0" indent="-514350">
              <a:buFont typeface="+mj-lt"/>
              <a:buAutoNum type="arabicPeriod" startAt="10"/>
            </a:pPr>
            <a:r>
              <a:rPr lang="en-US" sz="6200" dirty="0" smtClean="0"/>
              <a:t>Why did employees ignore the procedures?</a:t>
            </a:r>
          </a:p>
          <a:p>
            <a:pPr marL="514350" lvl="0" indent="-514350">
              <a:buFont typeface="+mj-lt"/>
              <a:buAutoNum type="alphaLcParenR"/>
            </a:pPr>
            <a:r>
              <a:rPr lang="en-US" sz="6200" dirty="0" smtClean="0"/>
              <a:t>They disliked them</a:t>
            </a:r>
          </a:p>
          <a:p>
            <a:pPr marL="514350" lvl="0" indent="-514350">
              <a:buFont typeface="+mj-lt"/>
              <a:buAutoNum type="alphaLcParenR"/>
            </a:pPr>
            <a:r>
              <a:rPr lang="en-US" sz="6200" dirty="0" smtClean="0">
                <a:solidFill>
                  <a:srgbClr val="FF0000"/>
                </a:solidFill>
              </a:rPr>
              <a:t>Believed the procedures were not important</a:t>
            </a:r>
          </a:p>
          <a:p>
            <a:pPr marL="514350" lvl="0" indent="-514350">
              <a:buFont typeface="+mj-lt"/>
              <a:buAutoNum type="alphaLcParenR"/>
            </a:pPr>
            <a:r>
              <a:rPr lang="en-US" sz="6200" dirty="0" smtClean="0"/>
              <a:t>They did not receive them</a:t>
            </a:r>
          </a:p>
          <a:p>
            <a:pPr marL="514350" lvl="0" indent="-514350">
              <a:buFont typeface="+mj-lt"/>
              <a:buAutoNum type="alphaLcParenR"/>
            </a:pPr>
            <a:r>
              <a:rPr lang="en-US" sz="6200" dirty="0" smtClean="0"/>
              <a:t>All of the above</a:t>
            </a:r>
          </a:p>
          <a:p>
            <a:pPr marL="514350" lvl="0" indent="-514350">
              <a:buFont typeface="+mj-lt"/>
              <a:buAutoNum type="alphaLcParenR"/>
            </a:pPr>
            <a:endParaRPr lang="en-US" sz="6200" dirty="0" smtClean="0"/>
          </a:p>
          <a:p>
            <a:pPr marL="0" indent="0">
              <a:buNone/>
            </a:pPr>
            <a:r>
              <a:rPr lang="en-US" sz="6200" dirty="0" smtClean="0">
                <a:solidFill>
                  <a:srgbClr val="FF0000"/>
                </a:solidFill>
              </a:rPr>
              <a:t>The employees believed that the procedures were not important. The idea developed by watching Warren. </a:t>
            </a:r>
            <a:r>
              <a:rPr lang="en-US" dirty="0" smtClean="0">
                <a:solidFill>
                  <a:srgbClr val="FF0000"/>
                </a:solidFill>
              </a:rPr>
              <a:t/>
            </a:r>
            <a:br>
              <a:rPr lang="en-US" dirty="0" smtClean="0">
                <a:solidFill>
                  <a:srgbClr val="FF0000"/>
                </a:solidFill>
              </a:rPr>
            </a:br>
            <a:endParaRPr lang="en-US" dirty="0">
              <a:solidFill>
                <a:srgbClr val="FF0000"/>
              </a:solidFill>
            </a:endParaRPr>
          </a:p>
        </p:txBody>
      </p:sp>
    </p:spTree>
    <p:extLst>
      <p:ext uri="{BB962C8B-B14F-4D97-AF65-F5344CB8AC3E}">
        <p14:creationId xmlns:p14="http://schemas.microsoft.com/office/powerpoint/2010/main" val="242465600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C00000"/>
                </a:solidFill>
                <a:latin typeface="+mn-lt"/>
              </a:rPr>
              <a:t>Module Twelve: </a:t>
            </a:r>
            <a:br>
              <a:rPr lang="en-US" b="1" dirty="0" smtClean="0">
                <a:solidFill>
                  <a:srgbClr val="C00000"/>
                </a:solidFill>
                <a:latin typeface="+mn-lt"/>
              </a:rPr>
            </a:br>
            <a:r>
              <a:rPr lang="en-US" b="1" dirty="0" smtClean="0">
                <a:solidFill>
                  <a:srgbClr val="C00000"/>
                </a:solidFill>
                <a:latin typeface="+mn-lt"/>
              </a:rPr>
              <a:t>Wrapping Up</a:t>
            </a:r>
            <a:endParaRPr lang="en-US" b="1" dirty="0">
              <a:solidFill>
                <a:srgbClr val="C00000"/>
              </a:solidFill>
              <a:latin typeface="+mn-lt"/>
            </a:endParaRPr>
          </a:p>
        </p:txBody>
      </p:sp>
      <p:sp>
        <p:nvSpPr>
          <p:cNvPr id="3" name="Content Placeholder 2"/>
          <p:cNvSpPr>
            <a:spLocks noGrp="1"/>
          </p:cNvSpPr>
          <p:nvPr>
            <p:ph idx="1"/>
          </p:nvPr>
        </p:nvSpPr>
        <p:spPr>
          <a:xfrm>
            <a:off x="457200" y="1981200"/>
            <a:ext cx="8229600" cy="4144963"/>
          </a:xfrm>
        </p:spPr>
        <p:txBody>
          <a:bodyPr rtlCol="0">
            <a:normAutofit/>
          </a:bodyPr>
          <a:lstStyle/>
          <a:p>
            <a:pPr algn="just">
              <a:buNone/>
            </a:pPr>
            <a:r>
              <a:rPr lang="en-US" sz="2800" dirty="0" smtClean="0"/>
              <a:t>Although this workshop is coming to a close, we hope that your journey to creating a functional administrative office is just beginning. </a:t>
            </a:r>
            <a:endParaRPr lang="en-US" sz="2800" dirty="0"/>
          </a:p>
          <a:p>
            <a:pPr algn="just">
              <a:buNone/>
            </a:pPr>
            <a:r>
              <a:rPr lang="en-US" sz="2800" dirty="0" smtClean="0"/>
              <a:t>Please take a moment to review and update your action plan. </a:t>
            </a:r>
            <a:r>
              <a:rPr lang="en-US" sz="2800" dirty="0"/>
              <a:t>This will be a key tool to guide your progress in the days, weeks, months, and years to come.</a:t>
            </a:r>
            <a:r>
              <a:rPr lang="en-US" sz="2800" dirty="0" smtClean="0"/>
              <a:t> </a:t>
            </a:r>
            <a:endParaRPr lang="en-US" sz="2800" dirty="0"/>
          </a:p>
        </p:txBody>
      </p:sp>
      <p:sp>
        <p:nvSpPr>
          <p:cNvPr id="4" name="Text Placeholder 3"/>
          <p:cNvSpPr>
            <a:spLocks noGrp="1"/>
          </p:cNvSpPr>
          <p:nvPr>
            <p:ph type="body" sz="quarter" idx="4294967295"/>
          </p:nvPr>
        </p:nvSpPr>
        <p:spPr>
          <a:xfrm>
            <a:off x="0" y="5638800"/>
            <a:ext cx="8686799" cy="1234440"/>
          </a:xfrm>
        </p:spPr>
        <p:txBody>
          <a:bodyPr rtlCol="0">
            <a:normAutofit/>
          </a:bodyPr>
          <a:lstStyle/>
          <a:p>
            <a:pPr marL="0" indent="0" algn="r">
              <a:buNone/>
            </a:pPr>
            <a:r>
              <a:rPr lang="en-US" sz="1400" i="1" dirty="0" smtClean="0">
                <a:latin typeface="Cambria" pitchFamily="18" charset="0"/>
              </a:rPr>
              <a:t>Nothing </a:t>
            </a:r>
            <a:r>
              <a:rPr lang="en-US" sz="1400" i="1" dirty="0">
                <a:latin typeface="Cambria" pitchFamily="18" charset="0"/>
              </a:rPr>
              <a:t>great was ever achieved without </a:t>
            </a:r>
            <a:r>
              <a:rPr lang="en-US" sz="1400" i="1" dirty="0" smtClean="0">
                <a:latin typeface="Cambria" pitchFamily="18" charset="0"/>
              </a:rPr>
              <a:t>enthusiasm.</a:t>
            </a:r>
            <a:r>
              <a:rPr lang="en-US" sz="1400" dirty="0">
                <a:latin typeface="Cambria" pitchFamily="18" charset="0"/>
              </a:rPr>
              <a:t> </a:t>
            </a:r>
            <a:r>
              <a:rPr lang="en-US" sz="1400" dirty="0" smtClean="0">
                <a:latin typeface="Cambria" pitchFamily="18" charset="0"/>
              </a:rPr>
              <a:t> </a:t>
            </a:r>
            <a:r>
              <a:rPr lang="en-US" sz="1400" b="1" i="1" dirty="0" smtClean="0">
                <a:latin typeface="Cambria" pitchFamily="18" charset="0"/>
              </a:rPr>
              <a:t>Ralph </a:t>
            </a:r>
            <a:r>
              <a:rPr lang="en-US" sz="1400" b="1" i="1" dirty="0">
                <a:latin typeface="Cambria" pitchFamily="18" charset="0"/>
              </a:rPr>
              <a:t>Waldo Emerson</a:t>
            </a:r>
            <a:endParaRPr lang="en-US" sz="1400" dirty="0">
              <a:latin typeface="Cambria" pitchFamily="18" charset="0"/>
            </a:endParaRPr>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n-US" b="1" dirty="0" smtClean="0">
                <a:latin typeface="+mn-lt"/>
              </a:rPr>
              <a:t>Words from the Wise</a:t>
            </a:r>
          </a:p>
        </p:txBody>
      </p:sp>
      <p:sp>
        <p:nvSpPr>
          <p:cNvPr id="21" name="TextBox 20"/>
          <p:cNvSpPr txBox="1"/>
          <p:nvPr/>
        </p:nvSpPr>
        <p:spPr>
          <a:xfrm>
            <a:off x="457200" y="2057400"/>
            <a:ext cx="8229600" cy="3046988"/>
          </a:xfrm>
          <a:prstGeom prst="rect">
            <a:avLst/>
          </a:prstGeom>
          <a:noFill/>
        </p:spPr>
        <p:txBody>
          <a:bodyPr wrap="square" rtlCol="0">
            <a:spAutoFit/>
          </a:bodyPr>
          <a:lstStyle/>
          <a:p>
            <a:r>
              <a:rPr lang="en-CA" sz="3200" i="1" dirty="0" smtClean="0"/>
              <a:t>There’s </a:t>
            </a:r>
            <a:r>
              <a:rPr lang="en-CA" sz="3200" i="1" dirty="0"/>
              <a:t>no shortage of remarkable ideas, what’s missing is the will to execute them. </a:t>
            </a:r>
            <a:r>
              <a:rPr lang="en-CA" sz="3200" i="1" dirty="0" smtClean="0"/>
              <a:t> </a:t>
            </a:r>
            <a:r>
              <a:rPr lang="en-CA" sz="3200" b="1" dirty="0" smtClean="0"/>
              <a:t>Seth </a:t>
            </a:r>
            <a:r>
              <a:rPr lang="en-CA" sz="3200" b="1" dirty="0"/>
              <a:t>Godin</a:t>
            </a:r>
          </a:p>
          <a:p>
            <a:endParaRPr lang="en-CA" sz="3200" dirty="0"/>
          </a:p>
          <a:p>
            <a:r>
              <a:rPr lang="en-CA" sz="3200" i="1" dirty="0"/>
              <a:t>It is not the strongest of the species that survive, nor the most intelligent, but the one most responsive to change. </a:t>
            </a:r>
            <a:r>
              <a:rPr lang="en-CA" sz="3200" i="1" dirty="0" smtClean="0"/>
              <a:t> </a:t>
            </a:r>
            <a:r>
              <a:rPr lang="en-CA" sz="3200" b="1" dirty="0" smtClean="0"/>
              <a:t>Charles </a:t>
            </a:r>
            <a:r>
              <a:rPr lang="en-CA" sz="3200" b="1" dirty="0"/>
              <a:t>Darwin</a:t>
            </a:r>
            <a:endParaRPr lang="en-US"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latin typeface="+mn-lt"/>
              </a:rPr>
              <a:t>Module </a:t>
            </a:r>
            <a:r>
              <a:rPr lang="en-US" b="1" dirty="0" smtClean="0">
                <a:latin typeface="+mn-lt"/>
              </a:rPr>
              <a:t>Two: </a:t>
            </a:r>
            <a:r>
              <a:rPr lang="en-US" b="1" dirty="0">
                <a:latin typeface="+mn-lt"/>
              </a:rPr>
              <a:t>Review Questions</a:t>
            </a:r>
            <a:endParaRPr lang="en-US" b="1" dirty="0" smtClean="0">
              <a:latin typeface="+mn-lt"/>
            </a:endParaRPr>
          </a:p>
        </p:txBody>
      </p:sp>
      <p:sp>
        <p:nvSpPr>
          <p:cNvPr id="13315" name="Content Placeholder 2"/>
          <p:cNvSpPr>
            <a:spLocks noGrp="1"/>
          </p:cNvSpPr>
          <p:nvPr>
            <p:ph idx="1"/>
          </p:nvPr>
        </p:nvSpPr>
        <p:spPr>
          <a:xfrm>
            <a:off x="457200" y="1295400"/>
            <a:ext cx="8229600" cy="4953000"/>
          </a:xfrm>
        </p:spPr>
        <p:txBody>
          <a:bodyPr>
            <a:noAutofit/>
          </a:bodyPr>
          <a:lstStyle/>
          <a:p>
            <a:pPr marL="0" indent="0">
              <a:buFont typeface="+mj-lt"/>
              <a:buAutoNum type="arabicPeriod" startAt="5"/>
            </a:pPr>
            <a:r>
              <a:rPr lang="en-US" sz="1800" dirty="0" smtClean="0"/>
              <a:t>   Which type of auditor works for the company being audited? </a:t>
            </a:r>
          </a:p>
          <a:p>
            <a:pPr marL="0">
              <a:buNone/>
            </a:pPr>
            <a:r>
              <a:rPr lang="en-US" sz="1800" dirty="0" smtClean="0"/>
              <a:t>a) External </a:t>
            </a:r>
          </a:p>
          <a:p>
            <a:pPr marL="0">
              <a:buNone/>
            </a:pPr>
            <a:r>
              <a:rPr lang="en-US" sz="1800" dirty="0" smtClean="0">
                <a:solidFill>
                  <a:srgbClr val="FF0000"/>
                </a:solidFill>
              </a:rPr>
              <a:t>b) Internal </a:t>
            </a:r>
          </a:p>
          <a:p>
            <a:pPr marL="0">
              <a:buNone/>
            </a:pPr>
            <a:r>
              <a:rPr lang="en-US" sz="1800" dirty="0" smtClean="0"/>
              <a:t>c) Both </a:t>
            </a:r>
          </a:p>
          <a:p>
            <a:pPr marL="0">
              <a:buNone/>
            </a:pPr>
            <a:r>
              <a:rPr lang="en-US" sz="1800" dirty="0" smtClean="0"/>
              <a:t>d) Neither </a:t>
            </a:r>
          </a:p>
          <a:p>
            <a:pPr marL="0">
              <a:buNone/>
            </a:pPr>
            <a:r>
              <a:rPr lang="en-US" sz="1800" dirty="0" smtClean="0">
                <a:solidFill>
                  <a:srgbClr val="FF0000"/>
                </a:solidFill>
              </a:rPr>
              <a:t>Internal auditors work for the company being audited. External auditors do not work directly for the company being audited. </a:t>
            </a:r>
          </a:p>
          <a:p>
            <a:pPr marL="0">
              <a:buNone/>
            </a:pPr>
            <a:endParaRPr lang="en-US" sz="1800" dirty="0" smtClean="0"/>
          </a:p>
          <a:p>
            <a:pPr marL="0">
              <a:buNone/>
            </a:pPr>
            <a:r>
              <a:rPr lang="en-US" sz="1800" dirty="0" smtClean="0"/>
              <a:t>6.   What is Not required of an auditor? </a:t>
            </a:r>
          </a:p>
          <a:p>
            <a:pPr marL="0">
              <a:buNone/>
            </a:pPr>
            <a:r>
              <a:rPr lang="en-US" sz="1800" dirty="0" smtClean="0"/>
              <a:t>a) Objectivity </a:t>
            </a:r>
          </a:p>
          <a:p>
            <a:pPr marL="0">
              <a:buNone/>
            </a:pPr>
            <a:r>
              <a:rPr lang="en-US" sz="1800" dirty="0" smtClean="0"/>
              <a:t>b) Independence </a:t>
            </a:r>
          </a:p>
          <a:p>
            <a:pPr marL="0">
              <a:buNone/>
            </a:pPr>
            <a:r>
              <a:rPr lang="en-US" sz="1800" dirty="0" smtClean="0"/>
              <a:t>c) Reports </a:t>
            </a:r>
          </a:p>
          <a:p>
            <a:pPr marL="0">
              <a:buNone/>
            </a:pPr>
            <a:r>
              <a:rPr lang="en-US" sz="1800" dirty="0" smtClean="0">
                <a:solidFill>
                  <a:srgbClr val="FF0000"/>
                </a:solidFill>
              </a:rPr>
              <a:t>d) Leadership skills </a:t>
            </a:r>
          </a:p>
          <a:p>
            <a:pPr marL="0">
              <a:buNone/>
            </a:pPr>
            <a:r>
              <a:rPr lang="en-US" sz="1800" dirty="0" smtClean="0">
                <a:solidFill>
                  <a:srgbClr val="FF0000"/>
                </a:solidFill>
              </a:rPr>
              <a:t>Auditors must be objective and qualified, provide adequate testing, provide adequate documentation and action, offer verification and review, and give a report that will be reviewed by relevant parties. Leadership skills are not </a:t>
            </a:r>
            <a:r>
              <a:rPr lang="en-US" sz="2000" dirty="0" smtClean="0">
                <a:solidFill>
                  <a:srgbClr val="FF0000"/>
                </a:solidFill>
              </a:rPr>
              <a:t>required. </a:t>
            </a:r>
            <a:endParaRPr lang="en-US" sz="2000" dirty="0">
              <a:solidFill>
                <a:srgbClr val="FF0000"/>
              </a:solidFill>
            </a:endParaRPr>
          </a:p>
        </p:txBody>
      </p:sp>
    </p:spTree>
    <p:extLst>
      <p:ext uri="{BB962C8B-B14F-4D97-AF65-F5344CB8AC3E}">
        <p14:creationId xmlns:p14="http://schemas.microsoft.com/office/powerpoint/2010/main" val="1556751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latin typeface="+mn-lt"/>
              </a:rPr>
              <a:t>Module </a:t>
            </a:r>
            <a:r>
              <a:rPr lang="en-US" b="1" dirty="0" smtClean="0">
                <a:latin typeface="+mn-lt"/>
              </a:rPr>
              <a:t>Two: </a:t>
            </a:r>
            <a:r>
              <a:rPr lang="en-US" b="1" dirty="0">
                <a:latin typeface="+mn-lt"/>
              </a:rPr>
              <a:t>Review Questions</a:t>
            </a:r>
            <a:endParaRPr lang="en-US" b="1"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62500" lnSpcReduction="20000"/>
          </a:bodyPr>
          <a:lstStyle/>
          <a:p>
            <a:pPr>
              <a:buNone/>
            </a:pPr>
            <a:r>
              <a:rPr lang="en-US" sz="2900" dirty="0" smtClean="0"/>
              <a:t>7. What is the first step in recovery planning? </a:t>
            </a:r>
          </a:p>
          <a:p>
            <a:pPr>
              <a:buNone/>
            </a:pPr>
            <a:r>
              <a:rPr lang="en-US" sz="2900" dirty="0" smtClean="0">
                <a:solidFill>
                  <a:srgbClr val="FF0000"/>
                </a:solidFill>
              </a:rPr>
              <a:t>a) Identify critical systems </a:t>
            </a:r>
          </a:p>
          <a:p>
            <a:pPr>
              <a:buNone/>
            </a:pPr>
            <a:r>
              <a:rPr lang="en-US" sz="2900" dirty="0" smtClean="0"/>
              <a:t>b) Create instructions </a:t>
            </a:r>
          </a:p>
          <a:p>
            <a:pPr>
              <a:buNone/>
            </a:pPr>
            <a:r>
              <a:rPr lang="en-US" sz="2900" dirty="0" smtClean="0"/>
              <a:t>c) Test the recovery plan </a:t>
            </a:r>
          </a:p>
          <a:p>
            <a:pPr>
              <a:buNone/>
            </a:pPr>
            <a:r>
              <a:rPr lang="en-US" sz="2900" dirty="0" smtClean="0"/>
              <a:t>d) Create a plan </a:t>
            </a:r>
          </a:p>
          <a:p>
            <a:pPr>
              <a:buNone/>
            </a:pPr>
            <a:endParaRPr lang="en-US" sz="2900" dirty="0" smtClean="0"/>
          </a:p>
          <a:p>
            <a:pPr marL="0">
              <a:buNone/>
            </a:pPr>
            <a:r>
              <a:rPr lang="en-US" sz="2900" dirty="0" smtClean="0">
                <a:solidFill>
                  <a:srgbClr val="FF0000"/>
                </a:solidFill>
              </a:rPr>
              <a:t>All of the answers are necessary in recovery planning. The first step is to identify critical systems. </a:t>
            </a:r>
          </a:p>
          <a:p>
            <a:pPr>
              <a:buNone/>
            </a:pPr>
            <a:endParaRPr lang="en-US" sz="2900" dirty="0" smtClean="0"/>
          </a:p>
          <a:p>
            <a:pPr>
              <a:buNone/>
            </a:pPr>
            <a:r>
              <a:rPr lang="en-US" sz="2900" dirty="0" smtClean="0"/>
              <a:t>8. What is the last step in recovery planning? </a:t>
            </a:r>
          </a:p>
          <a:p>
            <a:pPr>
              <a:buNone/>
            </a:pPr>
            <a:r>
              <a:rPr lang="en-US" sz="2900" dirty="0" smtClean="0"/>
              <a:t>a) Identify critical systems </a:t>
            </a:r>
          </a:p>
          <a:p>
            <a:pPr>
              <a:buNone/>
            </a:pPr>
            <a:r>
              <a:rPr lang="en-US" sz="2900" dirty="0" smtClean="0"/>
              <a:t>b) Create instructions </a:t>
            </a:r>
          </a:p>
          <a:p>
            <a:pPr>
              <a:buNone/>
            </a:pPr>
            <a:r>
              <a:rPr lang="en-US" sz="2900" dirty="0" smtClean="0">
                <a:solidFill>
                  <a:srgbClr val="FF0000"/>
                </a:solidFill>
              </a:rPr>
              <a:t>c) Test the recovery plan </a:t>
            </a:r>
          </a:p>
          <a:p>
            <a:pPr>
              <a:buNone/>
            </a:pPr>
            <a:r>
              <a:rPr lang="en-US" sz="2900" dirty="0" smtClean="0"/>
              <a:t>d) Create a plan </a:t>
            </a:r>
          </a:p>
          <a:p>
            <a:pPr>
              <a:buNone/>
            </a:pPr>
            <a:endParaRPr lang="en-US" sz="2900" dirty="0" smtClean="0"/>
          </a:p>
          <a:p>
            <a:pPr marL="0">
              <a:buNone/>
            </a:pPr>
            <a:r>
              <a:rPr lang="en-US" sz="2900" dirty="0" smtClean="0">
                <a:solidFill>
                  <a:srgbClr val="FF0000"/>
                </a:solidFill>
              </a:rPr>
              <a:t>All of the answers are necessary in recovery planning. The last step is to test the recovery plan. </a:t>
            </a:r>
          </a:p>
          <a:p>
            <a:pPr>
              <a:buNone/>
            </a:pPr>
            <a:endParaRPr lang="en-US" dirty="0"/>
          </a:p>
        </p:txBody>
      </p:sp>
    </p:spTree>
    <p:extLst>
      <p:ext uri="{BB962C8B-B14F-4D97-AF65-F5344CB8AC3E}">
        <p14:creationId xmlns:p14="http://schemas.microsoft.com/office/powerpoint/2010/main" val="4216618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latin typeface="+mn-lt"/>
              </a:rPr>
              <a:t>Module </a:t>
            </a:r>
            <a:r>
              <a:rPr lang="en-US" b="1" dirty="0" smtClean="0">
                <a:latin typeface="+mn-lt"/>
              </a:rPr>
              <a:t>Two: </a:t>
            </a:r>
            <a:r>
              <a:rPr lang="en-US" b="1" dirty="0">
                <a:latin typeface="+mn-lt"/>
              </a:rPr>
              <a:t>Review Questions</a:t>
            </a:r>
            <a:endParaRPr lang="en-US" b="1" dirty="0" smtClean="0">
              <a:latin typeface="+mn-lt"/>
            </a:endParaRPr>
          </a:p>
        </p:txBody>
      </p:sp>
      <p:sp>
        <p:nvSpPr>
          <p:cNvPr id="13315" name="Content Placeholder 2"/>
          <p:cNvSpPr>
            <a:spLocks noGrp="1"/>
          </p:cNvSpPr>
          <p:nvPr>
            <p:ph idx="1"/>
          </p:nvPr>
        </p:nvSpPr>
        <p:spPr>
          <a:xfrm>
            <a:off x="457200" y="1600200"/>
            <a:ext cx="8229600" cy="4953000"/>
          </a:xfrm>
        </p:spPr>
        <p:txBody>
          <a:bodyPr>
            <a:normAutofit fontScale="55000" lnSpcReduction="20000"/>
          </a:bodyPr>
          <a:lstStyle/>
          <a:p>
            <a:pPr marL="0">
              <a:buNone/>
            </a:pPr>
            <a:r>
              <a:rPr lang="en-US" dirty="0" smtClean="0"/>
              <a:t>9. How long did Sharon work for her company? </a:t>
            </a:r>
          </a:p>
          <a:p>
            <a:pPr marL="0">
              <a:buNone/>
            </a:pPr>
            <a:r>
              <a:rPr lang="en-US" dirty="0" smtClean="0">
                <a:solidFill>
                  <a:srgbClr val="FF0000"/>
                </a:solidFill>
              </a:rPr>
              <a:t>a) 26 years </a:t>
            </a:r>
          </a:p>
          <a:p>
            <a:pPr marL="0">
              <a:buNone/>
            </a:pPr>
            <a:r>
              <a:rPr lang="en-US" dirty="0" smtClean="0"/>
              <a:t>b) 25 years </a:t>
            </a:r>
          </a:p>
          <a:p>
            <a:pPr marL="0">
              <a:buNone/>
            </a:pPr>
            <a:r>
              <a:rPr lang="en-US" dirty="0" smtClean="0"/>
              <a:t>c) 24 years </a:t>
            </a:r>
          </a:p>
          <a:p>
            <a:pPr marL="0">
              <a:buNone/>
            </a:pPr>
            <a:r>
              <a:rPr lang="en-US" dirty="0" smtClean="0"/>
              <a:t>d) Unknown </a:t>
            </a:r>
          </a:p>
          <a:p>
            <a:pPr marL="0">
              <a:buNone/>
            </a:pPr>
            <a:endParaRPr lang="en-US" dirty="0" smtClean="0"/>
          </a:p>
          <a:p>
            <a:pPr marL="0">
              <a:buNone/>
            </a:pPr>
            <a:r>
              <a:rPr lang="en-US" dirty="0" smtClean="0">
                <a:solidFill>
                  <a:srgbClr val="FF0000"/>
                </a:solidFill>
              </a:rPr>
              <a:t>Sharon was nearing retirement. She had worked for her company for a total of 26 years. </a:t>
            </a:r>
          </a:p>
          <a:p>
            <a:pPr marL="0">
              <a:buNone/>
            </a:pPr>
            <a:endParaRPr lang="en-US" dirty="0" smtClean="0"/>
          </a:p>
          <a:p>
            <a:pPr marL="0">
              <a:buNone/>
            </a:pPr>
            <a:r>
              <a:rPr lang="en-US" dirty="0" smtClean="0"/>
              <a:t>10. When was Sharon retiring? </a:t>
            </a:r>
          </a:p>
          <a:p>
            <a:pPr marL="0">
              <a:buNone/>
            </a:pPr>
            <a:r>
              <a:rPr lang="en-US" dirty="0" smtClean="0"/>
              <a:t>a) A Year </a:t>
            </a:r>
          </a:p>
          <a:p>
            <a:pPr marL="0">
              <a:buNone/>
            </a:pPr>
            <a:r>
              <a:rPr lang="en-US" dirty="0" smtClean="0"/>
              <a:t>b) 2 weeks </a:t>
            </a:r>
          </a:p>
          <a:p>
            <a:pPr marL="0">
              <a:buNone/>
            </a:pPr>
            <a:r>
              <a:rPr lang="en-US" dirty="0" smtClean="0">
                <a:solidFill>
                  <a:srgbClr val="FF0000"/>
                </a:solidFill>
              </a:rPr>
              <a:t>c) A month </a:t>
            </a:r>
          </a:p>
          <a:p>
            <a:pPr marL="0">
              <a:buNone/>
            </a:pPr>
            <a:r>
              <a:rPr lang="en-US" dirty="0" smtClean="0"/>
              <a:t>d) 2 months </a:t>
            </a:r>
          </a:p>
          <a:p>
            <a:pPr marL="0">
              <a:buNone/>
            </a:pPr>
            <a:endParaRPr lang="en-US" dirty="0" smtClean="0"/>
          </a:p>
          <a:p>
            <a:pPr marL="0">
              <a:buNone/>
            </a:pPr>
            <a:r>
              <a:rPr lang="en-US" dirty="0" smtClean="0">
                <a:solidFill>
                  <a:srgbClr val="FF0000"/>
                </a:solidFill>
              </a:rPr>
              <a:t>Sharon was going to retire in a month. She was surprised that there was no candidate for her replacement. </a:t>
            </a:r>
            <a:endParaRPr lang="en-US" dirty="0">
              <a:solidFill>
                <a:srgbClr val="FF0000"/>
              </a:solidFill>
            </a:endParaRPr>
          </a:p>
        </p:txBody>
      </p:sp>
    </p:spTree>
    <p:extLst>
      <p:ext uri="{BB962C8B-B14F-4D97-AF65-F5344CB8AC3E}">
        <p14:creationId xmlns:p14="http://schemas.microsoft.com/office/powerpoint/2010/main" val="16732940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0"/>
            <a:ext cx="8229600" cy="1143000"/>
          </a:xfrm>
        </p:spPr>
        <p:txBody>
          <a:bodyPr>
            <a:noAutofit/>
          </a:bodyPr>
          <a:lstStyle/>
          <a:p>
            <a:r>
              <a:rPr lang="en-US" b="1" dirty="0" smtClean="0">
                <a:solidFill>
                  <a:srgbClr val="C00000"/>
                </a:solidFill>
                <a:latin typeface="+mn-lt"/>
              </a:rPr>
              <a:t>Module One: </a:t>
            </a:r>
            <a:br>
              <a:rPr lang="en-US" b="1" dirty="0" smtClean="0">
                <a:solidFill>
                  <a:srgbClr val="C00000"/>
                </a:solidFill>
                <a:latin typeface="+mn-lt"/>
              </a:rPr>
            </a:br>
            <a:r>
              <a:rPr lang="en-US" b="1" dirty="0" smtClean="0">
                <a:solidFill>
                  <a:srgbClr val="C00000"/>
                </a:solidFill>
                <a:latin typeface="+mn-lt"/>
              </a:rPr>
              <a:t>Getting Started</a:t>
            </a:r>
          </a:p>
        </p:txBody>
      </p:sp>
      <p:sp>
        <p:nvSpPr>
          <p:cNvPr id="6147" name="Content Placeholder 2"/>
          <p:cNvSpPr>
            <a:spLocks noGrp="1"/>
          </p:cNvSpPr>
          <p:nvPr>
            <p:ph idx="1"/>
          </p:nvPr>
        </p:nvSpPr>
        <p:spPr>
          <a:xfrm>
            <a:off x="457200" y="2438400"/>
            <a:ext cx="8229600" cy="3687763"/>
          </a:xfrm>
        </p:spPr>
        <p:txBody>
          <a:bodyPr>
            <a:normAutofit/>
          </a:bodyPr>
          <a:lstStyle/>
          <a:p>
            <a:pPr marL="0" algn="just">
              <a:lnSpc>
                <a:spcPct val="110000"/>
              </a:lnSpc>
              <a:spcBef>
                <a:spcPts val="0"/>
              </a:spcBef>
              <a:buNone/>
            </a:pPr>
            <a:r>
              <a:rPr lang="en-US" dirty="0" smtClean="0"/>
              <a:t>Administrative office procedures may not be glamorous, but they are essential to the success of any enterprise. A well run office reduces miscommunications and helps to eliminate common errors. </a:t>
            </a:r>
          </a:p>
        </p:txBody>
      </p:sp>
      <p:sp>
        <p:nvSpPr>
          <p:cNvPr id="6148" name="Text Placeholder 3"/>
          <p:cNvSpPr>
            <a:spLocks noGrp="1"/>
          </p:cNvSpPr>
          <p:nvPr>
            <p:ph type="body" sz="quarter" idx="4294967295"/>
          </p:nvPr>
        </p:nvSpPr>
        <p:spPr>
          <a:xfrm>
            <a:off x="0" y="6172200"/>
            <a:ext cx="8610600" cy="685800"/>
          </a:xfrm>
          <a:ln>
            <a:miter lim="800000"/>
            <a:headEnd/>
            <a:tailEnd/>
          </a:ln>
        </p:spPr>
        <p:txBody>
          <a:bodyPr>
            <a:normAutofit/>
          </a:bodyPr>
          <a:lstStyle/>
          <a:p>
            <a:pPr marL="0" indent="0" algn="r">
              <a:buNone/>
            </a:pPr>
            <a:r>
              <a:rPr lang="en-US" sz="1400" i="1" dirty="0" smtClean="0">
                <a:latin typeface="Cambria" pitchFamily="18" charset="0"/>
              </a:rPr>
              <a:t>An essential aspect of creativity is not being afraid to fail.  </a:t>
            </a:r>
            <a:r>
              <a:rPr lang="en-US" sz="1400" b="1" i="1" dirty="0" smtClean="0">
                <a:latin typeface="Cambria" pitchFamily="18" charset="0"/>
              </a:rPr>
              <a:t>Edwin Land</a:t>
            </a:r>
            <a:endParaRPr lang="en-US" sz="1400" dirty="0">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0"/>
            <a:ext cx="8229600" cy="1143000"/>
          </a:xfrm>
        </p:spPr>
        <p:txBody>
          <a:bodyPr>
            <a:normAutofit fontScale="90000"/>
          </a:bodyPr>
          <a:lstStyle/>
          <a:p>
            <a:r>
              <a:rPr lang="en-US" b="1" dirty="0">
                <a:solidFill>
                  <a:srgbClr val="C00000"/>
                </a:solidFill>
                <a:latin typeface="+mn-lt"/>
              </a:rPr>
              <a:t>Module Three: </a:t>
            </a:r>
            <a:r>
              <a:rPr lang="en-US" b="1" dirty="0" smtClean="0">
                <a:solidFill>
                  <a:srgbClr val="C00000"/>
                </a:solidFill>
                <a:latin typeface="+mn-lt"/>
              </a:rPr>
              <a:t/>
            </a:r>
            <a:br>
              <a:rPr lang="en-US" b="1" dirty="0" smtClean="0">
                <a:solidFill>
                  <a:srgbClr val="C00000"/>
                </a:solidFill>
                <a:latin typeface="+mn-lt"/>
              </a:rPr>
            </a:br>
            <a:r>
              <a:rPr lang="en-US" b="1" dirty="0" smtClean="0">
                <a:solidFill>
                  <a:srgbClr val="C00000"/>
                </a:solidFill>
                <a:latin typeface="+mn-lt"/>
              </a:rPr>
              <a:t>Gathering the Right Tools</a:t>
            </a:r>
          </a:p>
        </p:txBody>
      </p:sp>
      <p:sp>
        <p:nvSpPr>
          <p:cNvPr id="14339" name="Content Placeholder 2"/>
          <p:cNvSpPr>
            <a:spLocks noGrp="1"/>
          </p:cNvSpPr>
          <p:nvPr>
            <p:ph idx="1"/>
          </p:nvPr>
        </p:nvSpPr>
        <p:spPr>
          <a:xfrm>
            <a:off x="457200" y="2438400"/>
            <a:ext cx="8229600" cy="3687763"/>
          </a:xfrm>
        </p:spPr>
        <p:txBody>
          <a:bodyPr>
            <a:normAutofit/>
          </a:bodyPr>
          <a:lstStyle/>
          <a:p>
            <a:pPr algn="just">
              <a:buNone/>
            </a:pPr>
            <a:r>
              <a:rPr lang="en-US" dirty="0" smtClean="0"/>
              <a:t>Any activity requires the use of the correct tools, and the administrative office is no exception. Administrative binders and other materials are necessary tools that ensure tasks are completed correctly. </a:t>
            </a:r>
            <a:endParaRPr lang="en-US" dirty="0"/>
          </a:p>
        </p:txBody>
      </p:sp>
      <p:sp>
        <p:nvSpPr>
          <p:cNvPr id="14340" name="Text Placeholder 3"/>
          <p:cNvSpPr>
            <a:spLocks noGrp="1"/>
          </p:cNvSpPr>
          <p:nvPr>
            <p:ph type="body" sz="quarter" idx="4294967295"/>
          </p:nvPr>
        </p:nvSpPr>
        <p:spPr>
          <a:xfrm>
            <a:off x="0" y="5943600"/>
            <a:ext cx="8686800" cy="914400"/>
          </a:xfrm>
          <a:ln>
            <a:miter lim="800000"/>
            <a:headEnd/>
            <a:tailEnd/>
          </a:ln>
        </p:spPr>
        <p:txBody>
          <a:bodyPr>
            <a:normAutofit/>
          </a:bodyPr>
          <a:lstStyle/>
          <a:p>
            <a:pPr marL="0" indent="0" algn="r">
              <a:buNone/>
            </a:pPr>
            <a:r>
              <a:rPr lang="en-US" sz="1400" i="1" dirty="0" smtClean="0">
                <a:latin typeface="Cambria" pitchFamily="18" charset="0"/>
              </a:rPr>
              <a:t>Give </a:t>
            </a:r>
            <a:r>
              <a:rPr lang="en-US" sz="1400" i="1" dirty="0">
                <a:latin typeface="Cambria" pitchFamily="18" charset="0"/>
              </a:rPr>
              <a:t>us the tools and we will finish the </a:t>
            </a:r>
            <a:r>
              <a:rPr lang="en-US" sz="1400" i="1" dirty="0" smtClean="0">
                <a:latin typeface="Cambria" pitchFamily="18" charset="0"/>
              </a:rPr>
              <a:t>job.  </a:t>
            </a:r>
            <a:r>
              <a:rPr lang="en-US" sz="1400" b="1" i="1" dirty="0" smtClean="0">
                <a:latin typeface="Cambria" pitchFamily="18" charset="0"/>
              </a:rPr>
              <a:t>Winston </a:t>
            </a:r>
            <a:r>
              <a:rPr lang="en-US" sz="1400" b="1" i="1" dirty="0">
                <a:latin typeface="Cambria" pitchFamily="18" charset="0"/>
              </a:rPr>
              <a:t>Churchill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smtClean="0">
                <a:latin typeface="+mn-lt"/>
              </a:rPr>
              <a:t>Binder</a:t>
            </a:r>
          </a:p>
        </p:txBody>
      </p:sp>
      <p:sp>
        <p:nvSpPr>
          <p:cNvPr id="3" name="Content Placeholder 2"/>
          <p:cNvSpPr>
            <a:spLocks noGrp="1"/>
          </p:cNvSpPr>
          <p:nvPr>
            <p:ph idx="1"/>
          </p:nvPr>
        </p:nvSpPr>
        <p:spPr>
          <a:xfrm>
            <a:off x="3200400" y="1600200"/>
            <a:ext cx="5486400" cy="4525963"/>
          </a:xfrm>
        </p:spPr>
        <p:txBody>
          <a:bodyPr/>
          <a:lstStyle/>
          <a:p>
            <a:pPr marL="457200" indent="-457200">
              <a:buFont typeface="Arial" panose="020B0604020202020204" pitchFamily="34" charset="0"/>
              <a:buChar char="•"/>
            </a:pPr>
            <a:r>
              <a:rPr lang="en-CA" dirty="0"/>
              <a:t>Contains instructions on administrative procedures</a:t>
            </a:r>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r>
              <a:rPr lang="en-CA" dirty="0"/>
              <a:t>Includes basic procedures</a:t>
            </a:r>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r>
              <a:rPr lang="en-CA" dirty="0"/>
              <a:t>Includes basic resources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794771"/>
            <a:ext cx="3047619" cy="507936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lvl="0"/>
            <a:r>
              <a:rPr lang="en-US" b="1" dirty="0" smtClean="0">
                <a:latin typeface="+mn-lt"/>
              </a:rPr>
              <a:t>Section Divider</a:t>
            </a:r>
            <a:endParaRPr lang="en-US" b="1" dirty="0">
              <a:latin typeface="+mn-lt"/>
            </a:endParaRPr>
          </a:p>
        </p:txBody>
      </p:sp>
      <p:sp>
        <p:nvSpPr>
          <p:cNvPr id="4" name="TextBox 3"/>
          <p:cNvSpPr txBox="1"/>
          <p:nvPr/>
        </p:nvSpPr>
        <p:spPr>
          <a:xfrm>
            <a:off x="0" y="2006025"/>
            <a:ext cx="9144000" cy="584775"/>
          </a:xfrm>
          <a:prstGeom prst="rect">
            <a:avLst/>
          </a:prstGeom>
          <a:noFill/>
        </p:spPr>
        <p:txBody>
          <a:bodyPr wrap="square" rtlCol="0">
            <a:spAutoFit/>
          </a:bodyPr>
          <a:lstStyle/>
          <a:p>
            <a:pPr algn="ctr"/>
            <a:r>
              <a:rPr lang="en-CA" sz="3200" dirty="0"/>
              <a:t>The importance of section division</a:t>
            </a:r>
          </a:p>
        </p:txBody>
      </p:sp>
      <p:sp>
        <p:nvSpPr>
          <p:cNvPr id="5" name="TextBox 4"/>
          <p:cNvSpPr txBox="1"/>
          <p:nvPr/>
        </p:nvSpPr>
        <p:spPr>
          <a:xfrm>
            <a:off x="0" y="3124200"/>
            <a:ext cx="9144000" cy="584775"/>
          </a:xfrm>
          <a:prstGeom prst="rect">
            <a:avLst/>
          </a:prstGeom>
          <a:noFill/>
        </p:spPr>
        <p:txBody>
          <a:bodyPr wrap="square" rtlCol="0">
            <a:spAutoFit/>
          </a:bodyPr>
          <a:lstStyle/>
          <a:p>
            <a:pPr algn="ctr"/>
            <a:r>
              <a:rPr lang="en-CA" sz="3200" dirty="0"/>
              <a:t>Collecting relevant information</a:t>
            </a:r>
          </a:p>
        </p:txBody>
      </p:sp>
      <p:sp>
        <p:nvSpPr>
          <p:cNvPr id="6" name="TextBox 5"/>
          <p:cNvSpPr txBox="1"/>
          <p:nvPr/>
        </p:nvSpPr>
        <p:spPr>
          <a:xfrm>
            <a:off x="0" y="4267200"/>
            <a:ext cx="9144000" cy="584775"/>
          </a:xfrm>
          <a:prstGeom prst="rect">
            <a:avLst/>
          </a:prstGeom>
          <a:noFill/>
        </p:spPr>
        <p:txBody>
          <a:bodyPr wrap="square" rtlCol="0">
            <a:spAutoFit/>
          </a:bodyPr>
          <a:lstStyle/>
          <a:p>
            <a:pPr algn="ctr"/>
            <a:r>
              <a:rPr lang="en-CA" sz="3200" dirty="0"/>
              <a:t>Clear and concise organization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lvl="0"/>
            <a:r>
              <a:rPr lang="en-US" b="1" dirty="0" smtClean="0">
                <a:latin typeface="+mn-lt"/>
              </a:rPr>
              <a:t>Sheet Protectors</a:t>
            </a:r>
            <a:endParaRPr lang="en-US" b="1" dirty="0">
              <a:latin typeface="+mn-lt"/>
            </a:endParaRPr>
          </a:p>
        </p:txBody>
      </p:sp>
      <p:sp>
        <p:nvSpPr>
          <p:cNvPr id="3" name="Content Placeholder 2"/>
          <p:cNvSpPr>
            <a:spLocks noGrp="1"/>
          </p:cNvSpPr>
          <p:nvPr>
            <p:ph idx="1"/>
          </p:nvPr>
        </p:nvSpPr>
        <p:spPr>
          <a:xfrm>
            <a:off x="457200" y="1295400"/>
            <a:ext cx="8153400" cy="4525963"/>
          </a:xfrm>
        </p:spPr>
        <p:txBody>
          <a:bodyPr>
            <a:normAutofit/>
          </a:bodyPr>
          <a:lstStyle/>
          <a:p>
            <a:endParaRPr lang="en-CA" dirty="0"/>
          </a:p>
          <a:p>
            <a:pPr marL="457200" indent="-457200">
              <a:buFont typeface="Arial" panose="020B0604020202020204" pitchFamily="34" charset="0"/>
              <a:buChar char="•"/>
            </a:pPr>
            <a:r>
              <a:rPr lang="en-CA" dirty="0"/>
              <a:t>Tabbed sheet protectors used for section </a:t>
            </a:r>
            <a:r>
              <a:rPr lang="en-CA" dirty="0" smtClean="0"/>
              <a:t>dividers</a:t>
            </a:r>
            <a:endParaRPr lang="en-CA" dirty="0"/>
          </a:p>
          <a:p>
            <a:pPr marL="457200" indent="-457200">
              <a:buFont typeface="Arial" panose="020B0604020202020204" pitchFamily="34" charset="0"/>
              <a:buChar char="•"/>
            </a:pPr>
            <a:r>
              <a:rPr lang="en-CA" dirty="0"/>
              <a:t>Un-tabbed sheet protectors used for other </a:t>
            </a:r>
            <a:r>
              <a:rPr lang="en-CA" dirty="0" smtClean="0"/>
              <a:t>pages</a:t>
            </a:r>
            <a:endParaRPr lang="en-CA" dirty="0"/>
          </a:p>
          <a:p>
            <a:pPr marL="457200" indent="-457200">
              <a:buFont typeface="Arial" panose="020B0604020202020204" pitchFamily="34" charset="0"/>
              <a:buChar char="•"/>
            </a:pPr>
            <a:r>
              <a:rPr lang="en-CA" dirty="0"/>
              <a:t>Heavy-duty sheet protectors recommended for frequently used pages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lvl="0"/>
            <a:r>
              <a:rPr lang="en-US" b="1" dirty="0" smtClean="0">
                <a:latin typeface="+mn-lt"/>
              </a:rPr>
              <a:t>Cover To Cover Binders</a:t>
            </a:r>
            <a:endParaRPr lang="en-US"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6748074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dirty="0" smtClean="0">
                <a:latin typeface="+mn-lt"/>
              </a:rPr>
              <a:t>Case Study</a:t>
            </a:r>
          </a:p>
        </p:txBody>
      </p:sp>
      <p:sp>
        <p:nvSpPr>
          <p:cNvPr id="3" name="Content Placeholder 2"/>
          <p:cNvSpPr>
            <a:spLocks noGrp="1"/>
          </p:cNvSpPr>
          <p:nvPr>
            <p:ph idx="1"/>
          </p:nvPr>
        </p:nvSpPr>
        <p:spPr>
          <a:xfrm>
            <a:off x="1676400" y="1905000"/>
            <a:ext cx="4114800" cy="4525963"/>
          </a:xfrm>
        </p:spPr>
        <p:txBody>
          <a:bodyPr/>
          <a:lstStyle/>
          <a:p>
            <a:r>
              <a:rPr lang="en-CA" dirty="0"/>
              <a:t>Aaron was told to create a procedures binder with the tools available to him</a:t>
            </a:r>
            <a:r>
              <a:rPr lang="en-CA" dirty="0" smtClean="0"/>
              <a:t>.</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778635"/>
            <a:ext cx="3809524" cy="507936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b="1" dirty="0">
                <a:latin typeface="+mn-lt"/>
              </a:rPr>
              <a:t>Module </a:t>
            </a:r>
            <a:r>
              <a:rPr lang="en-US" b="1" dirty="0" smtClean="0">
                <a:latin typeface="+mn-lt"/>
              </a:rPr>
              <a:t>Three: </a:t>
            </a:r>
            <a:r>
              <a:rPr lang="en-US" b="1" dirty="0">
                <a:latin typeface="+mn-lt"/>
              </a:rPr>
              <a:t>Review Questions</a:t>
            </a:r>
            <a:endParaRPr lang="en-US" b="1"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a:bodyPr>
          <a:lstStyle/>
          <a:p>
            <a:pPr marL="514350" lvl="0" indent="-514350">
              <a:buFont typeface="+mj-lt"/>
              <a:buAutoNum type="arabicPeriod"/>
            </a:pPr>
            <a:r>
              <a:rPr lang="en-US" sz="2000" dirty="0"/>
              <a:t>Which of the following is Not a resource?</a:t>
            </a:r>
          </a:p>
          <a:p>
            <a:pPr marL="514350" lvl="0" indent="-514350">
              <a:buFont typeface="+mj-lt"/>
              <a:buAutoNum type="alphaLcParenR"/>
            </a:pPr>
            <a:r>
              <a:rPr lang="en-US" sz="2000" dirty="0"/>
              <a:t>Contact list</a:t>
            </a:r>
          </a:p>
          <a:p>
            <a:pPr marL="514350" lvl="0" indent="-514350">
              <a:buFont typeface="+mj-lt"/>
              <a:buAutoNum type="alphaLcParenR"/>
            </a:pPr>
            <a:r>
              <a:rPr lang="en-US" sz="2000" dirty="0"/>
              <a:t>Checklist</a:t>
            </a:r>
          </a:p>
          <a:p>
            <a:pPr marL="514350" lvl="0" indent="-514350">
              <a:buFont typeface="+mj-lt"/>
              <a:buAutoNum type="alphaLcParenR"/>
            </a:pPr>
            <a:r>
              <a:rPr lang="en-US" sz="2000" dirty="0"/>
              <a:t>Job descriptions</a:t>
            </a:r>
          </a:p>
          <a:p>
            <a:pPr marL="514350" lvl="0" indent="-514350">
              <a:buFont typeface="+mj-lt"/>
              <a:buAutoNum type="alphaLcParenR"/>
            </a:pPr>
            <a:r>
              <a:rPr lang="en-US" sz="2000" dirty="0"/>
              <a:t>Planning </a:t>
            </a:r>
            <a:r>
              <a:rPr lang="en-US" sz="2000" dirty="0" smtClean="0"/>
              <a:t>locations</a:t>
            </a:r>
          </a:p>
          <a:p>
            <a:pPr marL="514350" lvl="0" indent="-514350">
              <a:buNone/>
            </a:pPr>
            <a:endParaRPr lang="en-US" sz="2000" dirty="0"/>
          </a:p>
          <a:p>
            <a:pPr marL="514350" lvl="0" indent="-514350">
              <a:buFont typeface="+mj-lt"/>
              <a:buAutoNum type="arabicPeriod" startAt="2"/>
            </a:pPr>
            <a:r>
              <a:rPr lang="en-US" sz="2000" dirty="0"/>
              <a:t>What is the first step in creating an administrative binder</a:t>
            </a:r>
            <a:r>
              <a:rPr lang="en-US" sz="2000" dirty="0" smtClean="0"/>
              <a:t>?</a:t>
            </a:r>
          </a:p>
          <a:p>
            <a:pPr marL="514350" lvl="0" indent="-514350">
              <a:buFont typeface="+mj-lt"/>
              <a:buAutoNum type="alphaLcParenR"/>
            </a:pPr>
            <a:r>
              <a:rPr lang="en-US" sz="2000" dirty="0" smtClean="0"/>
              <a:t>Choose </a:t>
            </a:r>
            <a:r>
              <a:rPr lang="en-US" sz="2000" dirty="0"/>
              <a:t>a binder</a:t>
            </a:r>
          </a:p>
          <a:p>
            <a:pPr marL="514350" lvl="0" indent="-514350">
              <a:buFont typeface="+mj-lt"/>
              <a:buAutoNum type="alphaLcParenR"/>
            </a:pPr>
            <a:r>
              <a:rPr lang="en-US" sz="2000" dirty="0"/>
              <a:t>Interview employees</a:t>
            </a:r>
          </a:p>
          <a:p>
            <a:pPr marL="514350" lvl="0" indent="-514350">
              <a:buFont typeface="+mj-lt"/>
              <a:buAutoNum type="alphaLcParenR"/>
            </a:pPr>
            <a:r>
              <a:rPr lang="en-US" sz="2000" dirty="0"/>
              <a:t>Read job descriptions</a:t>
            </a:r>
          </a:p>
          <a:p>
            <a:pPr marL="514350" lvl="0" indent="-514350">
              <a:buFont typeface="+mj-lt"/>
              <a:buAutoNum type="alphaLcParenR"/>
            </a:pPr>
            <a:r>
              <a:rPr lang="en-US" sz="2000" dirty="0"/>
              <a:t>None of the above</a:t>
            </a:r>
          </a:p>
          <a:p>
            <a:pPr>
              <a:buNone/>
            </a:pPr>
            <a:endParaRPr lang="en-US" sz="20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b="1" dirty="0">
                <a:latin typeface="+mn-lt"/>
              </a:rPr>
              <a:t>Module </a:t>
            </a:r>
            <a:r>
              <a:rPr lang="en-US" b="1" dirty="0" smtClean="0">
                <a:latin typeface="+mn-lt"/>
              </a:rPr>
              <a:t>Three: </a:t>
            </a:r>
            <a:r>
              <a:rPr lang="en-US" b="1" dirty="0">
                <a:latin typeface="+mn-lt"/>
              </a:rPr>
              <a:t>Review Questions</a:t>
            </a:r>
            <a:endParaRPr lang="en-US" b="1"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a:bodyPr>
          <a:lstStyle/>
          <a:p>
            <a:pPr marL="514350" lvl="0" indent="-514350">
              <a:buFont typeface="+mj-lt"/>
              <a:buAutoNum type="arabicPeriod" startAt="3"/>
            </a:pPr>
            <a:r>
              <a:rPr lang="en-US" sz="2000" dirty="0"/>
              <a:t>What is useful as a section divider?</a:t>
            </a:r>
          </a:p>
          <a:p>
            <a:pPr marL="514350" lvl="0" indent="-514350">
              <a:buFont typeface="+mj-lt"/>
              <a:buAutoNum type="alphaLcParenR"/>
            </a:pPr>
            <a:r>
              <a:rPr lang="en-US" sz="2000" dirty="0"/>
              <a:t>Folders</a:t>
            </a:r>
          </a:p>
          <a:p>
            <a:pPr marL="514350" lvl="0" indent="-514350">
              <a:buFont typeface="+mj-lt"/>
              <a:buAutoNum type="alphaLcParenR"/>
            </a:pPr>
            <a:r>
              <a:rPr lang="en-US" sz="2000" dirty="0"/>
              <a:t>Tabbed sheet protector</a:t>
            </a:r>
          </a:p>
          <a:p>
            <a:pPr marL="514350" lvl="0" indent="-514350">
              <a:buFont typeface="+mj-lt"/>
              <a:buAutoNum type="alphaLcParenR"/>
            </a:pPr>
            <a:r>
              <a:rPr lang="en-US" sz="2000" dirty="0" smtClean="0"/>
              <a:t>Un-tabbed </a:t>
            </a:r>
            <a:r>
              <a:rPr lang="en-US" sz="2000" dirty="0"/>
              <a:t>sheet protector</a:t>
            </a:r>
          </a:p>
          <a:p>
            <a:pPr marL="514350" lvl="0" indent="-514350">
              <a:buFont typeface="+mj-lt"/>
              <a:buAutoNum type="alphaLcParenR"/>
            </a:pPr>
            <a:r>
              <a:rPr lang="en-US" sz="2000" dirty="0"/>
              <a:t>Multiple </a:t>
            </a:r>
            <a:r>
              <a:rPr lang="en-US" sz="2000" dirty="0" smtClean="0"/>
              <a:t>binders</a:t>
            </a:r>
          </a:p>
          <a:p>
            <a:pPr marL="514350" lvl="0" indent="-514350">
              <a:buNone/>
            </a:pPr>
            <a:endParaRPr lang="en-US" sz="2000" dirty="0"/>
          </a:p>
          <a:p>
            <a:pPr marL="514350" lvl="0" indent="-514350">
              <a:buFont typeface="+mj-lt"/>
              <a:buAutoNum type="arabicPeriod" startAt="4"/>
            </a:pPr>
            <a:r>
              <a:rPr lang="en-US" sz="2000" dirty="0"/>
              <a:t>How do section topics vary?</a:t>
            </a:r>
          </a:p>
          <a:p>
            <a:pPr marL="514350" lvl="0" indent="-514350">
              <a:buFont typeface="+mj-lt"/>
              <a:buAutoNum type="alphaLcParenR"/>
            </a:pPr>
            <a:r>
              <a:rPr lang="en-US" sz="2000" dirty="0"/>
              <a:t>Department</a:t>
            </a:r>
          </a:p>
          <a:p>
            <a:pPr marL="514350" lvl="0" indent="-514350">
              <a:buFont typeface="+mj-lt"/>
              <a:buAutoNum type="alphaLcParenR"/>
            </a:pPr>
            <a:r>
              <a:rPr lang="en-US" sz="2000" dirty="0"/>
              <a:t>By leadership</a:t>
            </a:r>
          </a:p>
          <a:p>
            <a:pPr marL="514350" lvl="0" indent="-514350">
              <a:buFont typeface="+mj-lt"/>
              <a:buAutoNum type="alphaLcParenR"/>
            </a:pPr>
            <a:r>
              <a:rPr lang="en-US" sz="2000" dirty="0"/>
              <a:t>By demographic</a:t>
            </a:r>
          </a:p>
          <a:p>
            <a:pPr marL="514350" lvl="0" indent="-514350">
              <a:buFont typeface="+mj-lt"/>
              <a:buAutoNum type="alphaLcParenR"/>
            </a:pPr>
            <a:r>
              <a:rPr lang="en-US" sz="2000" dirty="0"/>
              <a:t>Organization</a:t>
            </a:r>
          </a:p>
        </p:txBody>
      </p:sp>
    </p:spTree>
    <p:extLst>
      <p:ext uri="{BB962C8B-B14F-4D97-AF65-F5344CB8AC3E}">
        <p14:creationId xmlns:p14="http://schemas.microsoft.com/office/powerpoint/2010/main" val="2674760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b="1" dirty="0">
                <a:latin typeface="+mn-lt"/>
              </a:rPr>
              <a:t>Module </a:t>
            </a:r>
            <a:r>
              <a:rPr lang="en-US" b="1" dirty="0" smtClean="0">
                <a:latin typeface="+mn-lt"/>
              </a:rPr>
              <a:t>Three: </a:t>
            </a:r>
            <a:r>
              <a:rPr lang="en-US" b="1" dirty="0">
                <a:latin typeface="+mn-lt"/>
              </a:rPr>
              <a:t>Review Questions</a:t>
            </a:r>
            <a:endParaRPr lang="en-US" b="1"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a:bodyPr>
          <a:lstStyle/>
          <a:p>
            <a:pPr marL="514350" lvl="0" indent="-514350">
              <a:buFont typeface="+mj-lt"/>
              <a:buAutoNum type="arabicPeriod" startAt="5"/>
            </a:pPr>
            <a:r>
              <a:rPr lang="en-US" sz="2000" dirty="0"/>
              <a:t>Frequently used pages will require which of the following?</a:t>
            </a:r>
          </a:p>
          <a:p>
            <a:pPr marL="514350" lvl="0" indent="-514350">
              <a:buFont typeface="+mj-lt"/>
              <a:buAutoNum type="alphaLcParenR"/>
            </a:pPr>
            <a:r>
              <a:rPr lang="en-US" sz="2000" dirty="0"/>
              <a:t>Tabbed sheet protectors</a:t>
            </a:r>
          </a:p>
          <a:p>
            <a:pPr marL="514350" lvl="0" indent="-514350">
              <a:buFont typeface="+mj-lt"/>
              <a:buAutoNum type="alphaLcParenR"/>
            </a:pPr>
            <a:r>
              <a:rPr lang="en-US" sz="2000" dirty="0"/>
              <a:t>Heavy duty sheet protectors</a:t>
            </a:r>
          </a:p>
          <a:p>
            <a:pPr marL="514350" lvl="0" indent="-514350">
              <a:buFont typeface="+mj-lt"/>
              <a:buAutoNum type="alphaLcParenR"/>
            </a:pPr>
            <a:r>
              <a:rPr lang="en-US" sz="2000" dirty="0" smtClean="0"/>
              <a:t>Un-tabbed </a:t>
            </a:r>
            <a:r>
              <a:rPr lang="en-US" sz="2000" dirty="0"/>
              <a:t>sheet protectors</a:t>
            </a:r>
          </a:p>
          <a:p>
            <a:pPr marL="514350" lvl="0" indent="-514350">
              <a:buFont typeface="+mj-lt"/>
              <a:buAutoNum type="alphaLcParenR"/>
            </a:pPr>
            <a:r>
              <a:rPr lang="en-US" sz="2000" dirty="0"/>
              <a:t>None of the </a:t>
            </a:r>
            <a:r>
              <a:rPr lang="en-US" sz="2000" dirty="0" smtClean="0"/>
              <a:t>above</a:t>
            </a:r>
          </a:p>
          <a:p>
            <a:pPr marL="514350" lvl="0" indent="-514350">
              <a:buNone/>
            </a:pPr>
            <a:endParaRPr lang="en-US" sz="2000" dirty="0"/>
          </a:p>
          <a:p>
            <a:pPr marL="514350" lvl="0" indent="-514350">
              <a:buFont typeface="+mj-lt"/>
              <a:buAutoNum type="arabicPeriod" startAt="6"/>
            </a:pPr>
            <a:r>
              <a:rPr lang="en-US" sz="2000" dirty="0"/>
              <a:t>Why not use sheet protectors on all pages?</a:t>
            </a:r>
          </a:p>
          <a:p>
            <a:pPr marL="514350" lvl="0" indent="-514350">
              <a:buFont typeface="+mj-lt"/>
              <a:buAutoNum type="alphaLcParenR"/>
            </a:pPr>
            <a:r>
              <a:rPr lang="en-US" sz="2000" dirty="0"/>
              <a:t>Save money</a:t>
            </a:r>
          </a:p>
          <a:p>
            <a:pPr marL="514350" lvl="0" indent="-514350">
              <a:buFont typeface="+mj-lt"/>
              <a:buAutoNum type="alphaLcParenR"/>
            </a:pPr>
            <a:r>
              <a:rPr lang="en-US" sz="2000" dirty="0"/>
              <a:t>There is not room</a:t>
            </a:r>
          </a:p>
          <a:p>
            <a:pPr marL="514350" lvl="0" indent="-514350">
              <a:buFont typeface="+mj-lt"/>
              <a:buAutoNum type="alphaLcParenR"/>
            </a:pPr>
            <a:r>
              <a:rPr lang="en-US" sz="2000" dirty="0"/>
              <a:t>The binder would be bulky</a:t>
            </a:r>
          </a:p>
          <a:p>
            <a:pPr marL="514350" lvl="0" indent="-514350">
              <a:buFont typeface="+mj-lt"/>
              <a:buAutoNum type="alphaLcParenR"/>
            </a:pPr>
            <a:r>
              <a:rPr lang="en-US" sz="2000" dirty="0"/>
              <a:t>It is easier to make changes</a:t>
            </a:r>
          </a:p>
        </p:txBody>
      </p:sp>
    </p:spTree>
    <p:extLst>
      <p:ext uri="{BB962C8B-B14F-4D97-AF65-F5344CB8AC3E}">
        <p14:creationId xmlns:p14="http://schemas.microsoft.com/office/powerpoint/2010/main" val="2674760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b="1" dirty="0">
                <a:latin typeface="+mn-lt"/>
              </a:rPr>
              <a:t>Module </a:t>
            </a:r>
            <a:r>
              <a:rPr lang="en-US" b="1" dirty="0" smtClean="0">
                <a:latin typeface="+mn-lt"/>
              </a:rPr>
              <a:t>Three: </a:t>
            </a:r>
            <a:r>
              <a:rPr lang="en-US" b="1" dirty="0">
                <a:latin typeface="+mn-lt"/>
              </a:rPr>
              <a:t>Review Questions</a:t>
            </a:r>
            <a:endParaRPr lang="en-US" b="1"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a:bodyPr>
          <a:lstStyle/>
          <a:p>
            <a:pPr marL="514350" lvl="0" indent="-514350">
              <a:buFont typeface="+mj-lt"/>
              <a:buAutoNum type="arabicPeriod" startAt="7"/>
            </a:pPr>
            <a:r>
              <a:rPr lang="en-US" sz="2000" dirty="0"/>
              <a:t>What is the average size of a binder?</a:t>
            </a:r>
          </a:p>
          <a:p>
            <a:pPr marL="514350" lvl="0" indent="-514350">
              <a:buFont typeface="+mj-lt"/>
              <a:buAutoNum type="alphaLcParenR"/>
            </a:pPr>
            <a:r>
              <a:rPr lang="en-US" sz="2000" dirty="0"/>
              <a:t>1 ½ inches</a:t>
            </a:r>
          </a:p>
          <a:p>
            <a:pPr marL="514350" lvl="0" indent="-514350">
              <a:buFont typeface="+mj-lt"/>
              <a:buAutoNum type="alphaLcParenR"/>
            </a:pPr>
            <a:r>
              <a:rPr lang="en-US" sz="2000" dirty="0"/>
              <a:t>1 inch</a:t>
            </a:r>
          </a:p>
          <a:p>
            <a:pPr marL="514350" lvl="0" indent="-514350">
              <a:buFont typeface="+mj-lt"/>
              <a:buAutoNum type="alphaLcParenR"/>
            </a:pPr>
            <a:r>
              <a:rPr lang="en-US" sz="2000" dirty="0"/>
              <a:t>3 inches </a:t>
            </a:r>
          </a:p>
          <a:p>
            <a:pPr marL="514350" lvl="0" indent="-514350">
              <a:buFont typeface="+mj-lt"/>
              <a:buAutoNum type="alphaLcParenR"/>
            </a:pPr>
            <a:r>
              <a:rPr lang="en-US" sz="2000" dirty="0"/>
              <a:t>2 ½ </a:t>
            </a:r>
            <a:r>
              <a:rPr lang="en-US" sz="2000" dirty="0" smtClean="0"/>
              <a:t>inches</a:t>
            </a:r>
          </a:p>
          <a:p>
            <a:pPr lvl="0">
              <a:buNone/>
            </a:pPr>
            <a:endParaRPr lang="en-US" sz="2000" dirty="0"/>
          </a:p>
          <a:p>
            <a:pPr marL="514350" lvl="0" indent="-514350">
              <a:buFont typeface="+mj-lt"/>
              <a:buAutoNum type="arabicPeriod" startAt="8"/>
            </a:pPr>
            <a:r>
              <a:rPr lang="en-US" sz="2000" dirty="0"/>
              <a:t>What occurs when the binder is too small?</a:t>
            </a:r>
          </a:p>
          <a:p>
            <a:pPr marL="514350" lvl="0" indent="-514350">
              <a:buFont typeface="+mj-lt"/>
              <a:buAutoNum type="alphaLcParenR"/>
            </a:pPr>
            <a:r>
              <a:rPr lang="en-US" sz="2000" dirty="0"/>
              <a:t>It is too difficult to organize</a:t>
            </a:r>
          </a:p>
          <a:p>
            <a:pPr marL="514350" lvl="0" indent="-514350">
              <a:buFont typeface="+mj-lt"/>
              <a:buAutoNum type="alphaLcParenR"/>
            </a:pPr>
            <a:r>
              <a:rPr lang="en-US" sz="2000" dirty="0"/>
              <a:t>There is not enough room for the binder</a:t>
            </a:r>
          </a:p>
          <a:p>
            <a:pPr marL="514350" lvl="0" indent="-514350">
              <a:buFont typeface="+mj-lt"/>
              <a:buAutoNum type="alphaLcParenR"/>
            </a:pPr>
            <a:r>
              <a:rPr lang="en-US" sz="2000" dirty="0"/>
              <a:t>Pages fall out</a:t>
            </a:r>
          </a:p>
          <a:p>
            <a:pPr marL="514350" lvl="0" indent="-514350">
              <a:buFont typeface="+mj-lt"/>
              <a:buAutoNum type="alphaLcParenR"/>
            </a:pPr>
            <a:r>
              <a:rPr lang="en-US" sz="2000" dirty="0"/>
              <a:t>None of the above</a:t>
            </a:r>
          </a:p>
          <a:p>
            <a:pPr>
              <a:buNone/>
            </a:pPr>
            <a:endParaRPr lang="en-US" dirty="0" smtClean="0"/>
          </a:p>
        </p:txBody>
      </p:sp>
    </p:spTree>
    <p:extLst>
      <p:ext uri="{BB962C8B-B14F-4D97-AF65-F5344CB8AC3E}">
        <p14:creationId xmlns:p14="http://schemas.microsoft.com/office/powerpoint/2010/main" val="2674760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1143000"/>
          </a:xfrm>
        </p:spPr>
        <p:txBody>
          <a:bodyPr/>
          <a:lstStyle/>
          <a:p>
            <a:r>
              <a:rPr lang="en-US" b="1" dirty="0">
                <a:latin typeface="+mn-lt"/>
              </a:rPr>
              <a:t>Workshop Objectives</a:t>
            </a:r>
            <a:endParaRPr lang="en-US" b="1" dirty="0" smtClean="0">
              <a:latin typeface="+mn-lt"/>
            </a:endParaRPr>
          </a:p>
        </p:txBody>
      </p:sp>
      <p:sp>
        <p:nvSpPr>
          <p:cNvPr id="3" name="Content Placeholder 2"/>
          <p:cNvSpPr>
            <a:spLocks noGrp="1"/>
          </p:cNvSpPr>
          <p:nvPr>
            <p:ph idx="1"/>
          </p:nvPr>
        </p:nvSpPr>
        <p:spPr>
          <a:xfrm>
            <a:off x="457200" y="2133600"/>
            <a:ext cx="8229600" cy="3992563"/>
          </a:xfrm>
        </p:spPr>
        <p:txBody>
          <a:bodyPr/>
          <a:lstStyle/>
          <a:p>
            <a:pPr marL="457200" indent="-457200">
              <a:buFont typeface="Arial" panose="020B0604020202020204" pitchFamily="34" charset="0"/>
              <a:buChar char="•"/>
            </a:pPr>
            <a:r>
              <a:rPr lang="en-CA" dirty="0"/>
              <a:t>Organize a binder</a:t>
            </a:r>
          </a:p>
          <a:p>
            <a:pPr marL="457200" indent="-457200">
              <a:buFont typeface="Arial" panose="020B0604020202020204" pitchFamily="34" charset="0"/>
              <a:buChar char="•"/>
            </a:pPr>
            <a:r>
              <a:rPr lang="en-CA" dirty="0"/>
              <a:t>Develop procedures</a:t>
            </a:r>
          </a:p>
          <a:p>
            <a:pPr marL="457200" indent="-457200">
              <a:buFont typeface="Arial" panose="020B0604020202020204" pitchFamily="34" charset="0"/>
              <a:buChar char="•"/>
            </a:pPr>
            <a:r>
              <a:rPr lang="en-CA" dirty="0"/>
              <a:t>Prepare checklists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802" y="3124200"/>
            <a:ext cx="3381235" cy="323796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b="1" dirty="0">
                <a:latin typeface="+mn-lt"/>
              </a:rPr>
              <a:t>Module </a:t>
            </a:r>
            <a:r>
              <a:rPr lang="en-US" b="1" dirty="0" smtClean="0">
                <a:latin typeface="+mn-lt"/>
              </a:rPr>
              <a:t>Three: </a:t>
            </a:r>
            <a:r>
              <a:rPr lang="en-US" b="1" dirty="0">
                <a:latin typeface="+mn-lt"/>
              </a:rPr>
              <a:t>Review Questions</a:t>
            </a:r>
            <a:endParaRPr lang="en-US" b="1"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a:bodyPr>
          <a:lstStyle/>
          <a:p>
            <a:pPr marL="514350" lvl="0" indent="-514350">
              <a:buFont typeface="+mj-lt"/>
              <a:buAutoNum type="arabicPeriod" startAt="9"/>
            </a:pPr>
            <a:r>
              <a:rPr lang="en-US" sz="2000" dirty="0"/>
              <a:t>What size binder did Aaron have?</a:t>
            </a:r>
          </a:p>
          <a:p>
            <a:pPr marL="514350" lvl="0" indent="-514350">
              <a:buFont typeface="+mj-lt"/>
              <a:buAutoNum type="alphaLcParenR"/>
            </a:pPr>
            <a:r>
              <a:rPr lang="en-US" sz="2000" dirty="0"/>
              <a:t>1-inch</a:t>
            </a:r>
          </a:p>
          <a:p>
            <a:pPr marL="514350" lvl="0" indent="-514350">
              <a:buFont typeface="+mj-lt"/>
              <a:buAutoNum type="alphaLcParenR"/>
            </a:pPr>
            <a:r>
              <a:rPr lang="en-US" sz="2000" dirty="0"/>
              <a:t>1 ½ inch</a:t>
            </a:r>
          </a:p>
          <a:p>
            <a:pPr marL="514350" lvl="0" indent="-514350">
              <a:buFont typeface="+mj-lt"/>
              <a:buAutoNum type="alphaLcParenR"/>
            </a:pPr>
            <a:r>
              <a:rPr lang="en-US" sz="2000" dirty="0"/>
              <a:t>2 inches</a:t>
            </a:r>
          </a:p>
          <a:p>
            <a:pPr marL="514350" lvl="0" indent="-514350">
              <a:buFont typeface="+mj-lt"/>
              <a:buAutoNum type="alphaLcParenR"/>
            </a:pPr>
            <a:r>
              <a:rPr lang="en-US" sz="2000" dirty="0"/>
              <a:t>3 </a:t>
            </a:r>
            <a:r>
              <a:rPr lang="en-US" sz="2000" dirty="0" smtClean="0"/>
              <a:t>inches</a:t>
            </a:r>
          </a:p>
          <a:p>
            <a:pPr lvl="0">
              <a:buNone/>
            </a:pPr>
            <a:endParaRPr lang="en-US" sz="2000" dirty="0"/>
          </a:p>
          <a:p>
            <a:pPr marL="514350" lvl="0" indent="-514350">
              <a:buFont typeface="+mj-lt"/>
              <a:buAutoNum type="arabicPeriod" startAt="10"/>
            </a:pPr>
            <a:r>
              <a:rPr lang="en-US" sz="2000" dirty="0"/>
              <a:t>What type of sheet protector did Aaron use?</a:t>
            </a:r>
          </a:p>
          <a:p>
            <a:pPr marL="514350" lvl="0" indent="-514350">
              <a:buFont typeface="+mj-lt"/>
              <a:buAutoNum type="alphaLcParenR"/>
            </a:pPr>
            <a:r>
              <a:rPr lang="en-US" sz="2000" dirty="0"/>
              <a:t>None</a:t>
            </a:r>
          </a:p>
          <a:p>
            <a:pPr marL="514350" lvl="0" indent="-514350">
              <a:buFont typeface="+mj-lt"/>
              <a:buAutoNum type="alphaLcParenR"/>
            </a:pPr>
            <a:r>
              <a:rPr lang="en-US" sz="2000" dirty="0"/>
              <a:t>Tabbed and </a:t>
            </a:r>
            <a:r>
              <a:rPr lang="en-US" sz="2000" dirty="0" smtClean="0"/>
              <a:t>un-tabbed</a:t>
            </a:r>
            <a:endParaRPr lang="en-US" sz="2000" dirty="0"/>
          </a:p>
          <a:p>
            <a:pPr marL="514350" lvl="0" indent="-514350">
              <a:buFont typeface="+mj-lt"/>
              <a:buAutoNum type="alphaLcParenR"/>
            </a:pPr>
            <a:r>
              <a:rPr lang="en-US" sz="2000" dirty="0"/>
              <a:t>Tabbed</a:t>
            </a:r>
          </a:p>
          <a:p>
            <a:pPr marL="514350" lvl="0" indent="-514350">
              <a:buFont typeface="+mj-lt"/>
              <a:buAutoNum type="alphaLcParenR"/>
            </a:pPr>
            <a:r>
              <a:rPr lang="en-US" sz="2000" dirty="0" smtClean="0"/>
              <a:t>Un-tabbed</a:t>
            </a:r>
            <a:endParaRPr lang="en-US" sz="2000" dirty="0"/>
          </a:p>
        </p:txBody>
      </p:sp>
    </p:spTree>
    <p:extLst>
      <p:ext uri="{BB962C8B-B14F-4D97-AF65-F5344CB8AC3E}">
        <p14:creationId xmlns:p14="http://schemas.microsoft.com/office/powerpoint/2010/main" val="26747603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b="1" dirty="0">
                <a:latin typeface="+mn-lt"/>
              </a:rPr>
              <a:t>Module </a:t>
            </a:r>
            <a:r>
              <a:rPr lang="en-US" b="1" dirty="0" smtClean="0">
                <a:latin typeface="+mn-lt"/>
              </a:rPr>
              <a:t>Three: </a:t>
            </a:r>
            <a:r>
              <a:rPr lang="en-US" b="1" dirty="0">
                <a:latin typeface="+mn-lt"/>
              </a:rPr>
              <a:t>Review Questions</a:t>
            </a:r>
            <a:endParaRPr lang="en-US" b="1"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62500" lnSpcReduction="20000"/>
          </a:bodyPr>
          <a:lstStyle/>
          <a:p>
            <a:pPr marL="0">
              <a:buNone/>
            </a:pPr>
            <a:r>
              <a:rPr lang="en-US" sz="2900" dirty="0" smtClean="0"/>
              <a:t>1. Which of the following is Not a resource? </a:t>
            </a:r>
          </a:p>
          <a:p>
            <a:pPr marL="0">
              <a:buNone/>
            </a:pPr>
            <a:r>
              <a:rPr lang="en-US" sz="2900" dirty="0" smtClean="0"/>
              <a:t>a) Contact list </a:t>
            </a:r>
          </a:p>
          <a:p>
            <a:pPr marL="0">
              <a:buNone/>
            </a:pPr>
            <a:r>
              <a:rPr lang="en-US" sz="2900" dirty="0" smtClean="0"/>
              <a:t>b) Checklist </a:t>
            </a:r>
          </a:p>
          <a:p>
            <a:pPr marL="0">
              <a:buNone/>
            </a:pPr>
            <a:r>
              <a:rPr lang="en-US" sz="2900" dirty="0" smtClean="0">
                <a:solidFill>
                  <a:srgbClr val="FF0000"/>
                </a:solidFill>
              </a:rPr>
              <a:t>c) Job descriptions </a:t>
            </a:r>
          </a:p>
          <a:p>
            <a:pPr marL="0">
              <a:buNone/>
            </a:pPr>
            <a:r>
              <a:rPr lang="en-US" sz="2900" dirty="0" smtClean="0"/>
              <a:t>d) Planning locations </a:t>
            </a:r>
          </a:p>
          <a:p>
            <a:pPr marL="0">
              <a:buNone/>
            </a:pPr>
            <a:endParaRPr lang="en-US" sz="2900" dirty="0" smtClean="0"/>
          </a:p>
          <a:p>
            <a:pPr marL="0">
              <a:buNone/>
            </a:pPr>
            <a:r>
              <a:rPr lang="en-US" sz="2900" dirty="0" smtClean="0">
                <a:solidFill>
                  <a:srgbClr val="FF0000"/>
                </a:solidFill>
              </a:rPr>
              <a:t>Job descriptions can be used to help create binders. The other answers are resources that can be included in binders. </a:t>
            </a:r>
          </a:p>
          <a:p>
            <a:pPr marL="0">
              <a:buNone/>
            </a:pPr>
            <a:endParaRPr lang="en-US" sz="2900" dirty="0" smtClean="0"/>
          </a:p>
          <a:p>
            <a:pPr marL="0">
              <a:buNone/>
            </a:pPr>
            <a:r>
              <a:rPr lang="en-US" sz="2900" dirty="0" smtClean="0"/>
              <a:t>2. What is the first step in creating an administrative binder? </a:t>
            </a:r>
          </a:p>
          <a:p>
            <a:pPr marL="0">
              <a:buNone/>
            </a:pPr>
            <a:r>
              <a:rPr lang="en-US" sz="2900" dirty="0" smtClean="0">
                <a:solidFill>
                  <a:srgbClr val="FF0000"/>
                </a:solidFill>
              </a:rPr>
              <a:t>a) Choose a binder </a:t>
            </a:r>
          </a:p>
          <a:p>
            <a:pPr marL="0">
              <a:buNone/>
            </a:pPr>
            <a:r>
              <a:rPr lang="en-US" sz="2900" dirty="0" smtClean="0"/>
              <a:t>b) Interview employees </a:t>
            </a:r>
          </a:p>
          <a:p>
            <a:pPr marL="0">
              <a:buNone/>
            </a:pPr>
            <a:r>
              <a:rPr lang="en-US" sz="2900" dirty="0" smtClean="0"/>
              <a:t>c) Read job descriptions </a:t>
            </a:r>
          </a:p>
          <a:p>
            <a:pPr marL="0">
              <a:buNone/>
            </a:pPr>
            <a:r>
              <a:rPr lang="en-US" sz="2900" dirty="0" smtClean="0"/>
              <a:t>d) None of the above </a:t>
            </a:r>
          </a:p>
          <a:p>
            <a:pPr marL="0">
              <a:buNone/>
            </a:pPr>
            <a:endParaRPr lang="en-US" sz="2900" dirty="0" smtClean="0"/>
          </a:p>
          <a:p>
            <a:pPr marL="0">
              <a:buNone/>
            </a:pPr>
            <a:r>
              <a:rPr lang="en-US" sz="2900" dirty="0" smtClean="0">
                <a:solidFill>
                  <a:srgbClr val="FF0000"/>
                </a:solidFill>
              </a:rPr>
              <a:t>The first step in creating an administrative binder is to collect the necessary tools. The binder is the necessary tool. </a:t>
            </a:r>
          </a:p>
          <a:p>
            <a:pPr>
              <a:buNone/>
            </a:pPr>
            <a:endParaRPr lang="en-US" dirty="0" smtClean="0"/>
          </a:p>
        </p:txBody>
      </p:sp>
    </p:spTree>
    <p:extLst>
      <p:ext uri="{BB962C8B-B14F-4D97-AF65-F5344CB8AC3E}">
        <p14:creationId xmlns:p14="http://schemas.microsoft.com/office/powerpoint/2010/main" val="154532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52400"/>
            <a:ext cx="8229600" cy="1143000"/>
          </a:xfrm>
        </p:spPr>
        <p:txBody>
          <a:bodyPr>
            <a:normAutofit/>
          </a:bodyPr>
          <a:lstStyle/>
          <a:p>
            <a:r>
              <a:rPr lang="en-US" b="1" dirty="0">
                <a:latin typeface="+mn-lt"/>
              </a:rPr>
              <a:t>Module </a:t>
            </a:r>
            <a:r>
              <a:rPr lang="en-US" b="1" dirty="0" smtClean="0">
                <a:latin typeface="+mn-lt"/>
              </a:rPr>
              <a:t>Three: </a:t>
            </a:r>
            <a:r>
              <a:rPr lang="en-US" b="1" dirty="0">
                <a:latin typeface="+mn-lt"/>
              </a:rPr>
              <a:t>Review Questions</a:t>
            </a:r>
            <a:endParaRPr lang="en-US" b="1" dirty="0" smtClean="0">
              <a:latin typeface="+mn-lt"/>
            </a:endParaRPr>
          </a:p>
        </p:txBody>
      </p:sp>
      <p:sp>
        <p:nvSpPr>
          <p:cNvPr id="17411" name="Content Placeholder 2"/>
          <p:cNvSpPr>
            <a:spLocks noGrp="1"/>
          </p:cNvSpPr>
          <p:nvPr>
            <p:ph idx="1"/>
          </p:nvPr>
        </p:nvSpPr>
        <p:spPr>
          <a:xfrm>
            <a:off x="457200" y="1066800"/>
            <a:ext cx="8229600" cy="5486400"/>
          </a:xfrm>
        </p:spPr>
        <p:txBody>
          <a:bodyPr>
            <a:normAutofit lnSpcReduction="10000"/>
          </a:bodyPr>
          <a:lstStyle/>
          <a:p>
            <a:pPr marL="0">
              <a:buNone/>
            </a:pPr>
            <a:r>
              <a:rPr lang="en-US" sz="2000" dirty="0" smtClean="0"/>
              <a:t>3. What is useful as a section divider? </a:t>
            </a:r>
          </a:p>
          <a:p>
            <a:pPr marL="0">
              <a:buNone/>
            </a:pPr>
            <a:r>
              <a:rPr lang="en-US" sz="2000" dirty="0" smtClean="0"/>
              <a:t>a) Folders </a:t>
            </a:r>
          </a:p>
          <a:p>
            <a:pPr marL="0">
              <a:buNone/>
            </a:pPr>
            <a:r>
              <a:rPr lang="en-US" sz="2000" dirty="0" smtClean="0">
                <a:solidFill>
                  <a:srgbClr val="FF0000"/>
                </a:solidFill>
              </a:rPr>
              <a:t>b) Tabbed sheet protector </a:t>
            </a:r>
          </a:p>
          <a:p>
            <a:pPr marL="0">
              <a:buNone/>
            </a:pPr>
            <a:r>
              <a:rPr lang="en-US" sz="2000" dirty="0" smtClean="0"/>
              <a:t>c) Un-tabbed sheet protector </a:t>
            </a:r>
          </a:p>
          <a:p>
            <a:pPr marL="0">
              <a:buNone/>
            </a:pPr>
            <a:r>
              <a:rPr lang="en-US" sz="2000" dirty="0" smtClean="0"/>
              <a:t>d) Multiple binders </a:t>
            </a:r>
          </a:p>
          <a:p>
            <a:pPr marL="0" indent="0">
              <a:spcBef>
                <a:spcPts val="0"/>
              </a:spcBef>
              <a:buNone/>
            </a:pPr>
            <a:endParaRPr lang="en-US" sz="2000" dirty="0" smtClean="0"/>
          </a:p>
          <a:p>
            <a:pPr marL="0">
              <a:buNone/>
            </a:pPr>
            <a:r>
              <a:rPr lang="en-US" sz="2000" dirty="0" smtClean="0">
                <a:solidFill>
                  <a:srgbClr val="FF0000"/>
                </a:solidFill>
              </a:rPr>
              <a:t>Section dividers break the binder into sections. Tabbed sheet protectors are useful as section dividers. </a:t>
            </a:r>
          </a:p>
          <a:p>
            <a:pPr marL="0" indent="0">
              <a:spcBef>
                <a:spcPts val="0"/>
              </a:spcBef>
              <a:buNone/>
            </a:pPr>
            <a:endParaRPr lang="en-US" sz="2000" dirty="0" smtClean="0"/>
          </a:p>
          <a:p>
            <a:pPr marL="0">
              <a:buNone/>
            </a:pPr>
            <a:r>
              <a:rPr lang="en-US" sz="2000" dirty="0" smtClean="0"/>
              <a:t>4. How do section topics vary? </a:t>
            </a:r>
          </a:p>
          <a:p>
            <a:pPr marL="0">
              <a:buNone/>
            </a:pPr>
            <a:r>
              <a:rPr lang="en-US" sz="2000" dirty="0" smtClean="0"/>
              <a:t>a) Department </a:t>
            </a:r>
          </a:p>
          <a:p>
            <a:pPr marL="0">
              <a:buNone/>
            </a:pPr>
            <a:r>
              <a:rPr lang="en-US" sz="2000" dirty="0" smtClean="0"/>
              <a:t>b) By leadership </a:t>
            </a:r>
          </a:p>
          <a:p>
            <a:pPr marL="0">
              <a:buNone/>
            </a:pPr>
            <a:r>
              <a:rPr lang="en-US" sz="2000" dirty="0" smtClean="0"/>
              <a:t>c) By demographic </a:t>
            </a:r>
          </a:p>
          <a:p>
            <a:pPr marL="0">
              <a:buNone/>
            </a:pPr>
            <a:r>
              <a:rPr lang="en-US" sz="2000" dirty="0" smtClean="0">
                <a:solidFill>
                  <a:srgbClr val="FF0000"/>
                </a:solidFill>
              </a:rPr>
              <a:t>d) Organization </a:t>
            </a:r>
          </a:p>
          <a:p>
            <a:pPr marL="0">
              <a:buNone/>
            </a:pPr>
            <a:endParaRPr lang="en-US" sz="2000" dirty="0">
              <a:solidFill>
                <a:srgbClr val="FF0000"/>
              </a:solidFill>
            </a:endParaRPr>
          </a:p>
          <a:p>
            <a:pPr marL="0">
              <a:buNone/>
            </a:pPr>
            <a:r>
              <a:rPr lang="en-US" sz="2000" dirty="0" smtClean="0">
                <a:solidFill>
                  <a:srgbClr val="FF0000"/>
                </a:solidFill>
              </a:rPr>
              <a:t>The section topics for each organization will vary according to its structure. </a:t>
            </a:r>
            <a:endParaRPr lang="en-US" sz="2000" dirty="0">
              <a:solidFill>
                <a:srgbClr val="FF0000"/>
              </a:solidFill>
            </a:endParaRPr>
          </a:p>
        </p:txBody>
      </p:sp>
    </p:spTree>
    <p:extLst>
      <p:ext uri="{BB962C8B-B14F-4D97-AF65-F5344CB8AC3E}">
        <p14:creationId xmlns:p14="http://schemas.microsoft.com/office/powerpoint/2010/main" val="3834238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b="1" dirty="0">
                <a:latin typeface="+mn-lt"/>
              </a:rPr>
              <a:t>Module </a:t>
            </a:r>
            <a:r>
              <a:rPr lang="en-US" b="1" dirty="0" smtClean="0">
                <a:latin typeface="+mn-lt"/>
              </a:rPr>
              <a:t>Three: </a:t>
            </a:r>
            <a:r>
              <a:rPr lang="en-US" b="1" dirty="0">
                <a:latin typeface="+mn-lt"/>
              </a:rPr>
              <a:t>Review Questions</a:t>
            </a:r>
            <a:endParaRPr lang="en-US" b="1"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55000" lnSpcReduction="20000"/>
          </a:bodyPr>
          <a:lstStyle/>
          <a:p>
            <a:pPr marL="0">
              <a:buNone/>
            </a:pPr>
            <a:r>
              <a:rPr lang="en-US" dirty="0" smtClean="0"/>
              <a:t>5. Frequently used pages will require which of the following? </a:t>
            </a:r>
          </a:p>
          <a:p>
            <a:pPr marL="0">
              <a:buNone/>
            </a:pPr>
            <a:r>
              <a:rPr lang="en-US" dirty="0" smtClean="0"/>
              <a:t>a) Tabbed sheet protectors </a:t>
            </a:r>
          </a:p>
          <a:p>
            <a:pPr marL="0">
              <a:buNone/>
            </a:pPr>
            <a:r>
              <a:rPr lang="en-US" dirty="0" smtClean="0">
                <a:solidFill>
                  <a:srgbClr val="FF0000"/>
                </a:solidFill>
              </a:rPr>
              <a:t>b) Heavy duty sheet protectors </a:t>
            </a:r>
          </a:p>
          <a:p>
            <a:pPr marL="0">
              <a:buNone/>
            </a:pPr>
            <a:r>
              <a:rPr lang="en-US" dirty="0" smtClean="0"/>
              <a:t>c) Un-tabbed sheet protectors </a:t>
            </a:r>
          </a:p>
          <a:p>
            <a:pPr marL="0">
              <a:buNone/>
            </a:pPr>
            <a:r>
              <a:rPr lang="en-US" dirty="0" smtClean="0"/>
              <a:t>d) None of the above </a:t>
            </a:r>
          </a:p>
          <a:p>
            <a:pPr marL="0">
              <a:buNone/>
            </a:pPr>
            <a:endParaRPr lang="en-US" dirty="0" smtClean="0"/>
          </a:p>
          <a:p>
            <a:pPr marL="0">
              <a:buNone/>
            </a:pPr>
            <a:r>
              <a:rPr lang="en-US" dirty="0" smtClean="0">
                <a:solidFill>
                  <a:srgbClr val="FF0000"/>
                </a:solidFill>
              </a:rPr>
              <a:t>Frequently used pages will require heavy-duty page protectors. Not every page needs a page protector. </a:t>
            </a:r>
          </a:p>
          <a:p>
            <a:pPr marL="0">
              <a:buNone/>
            </a:pPr>
            <a:endParaRPr lang="en-US" dirty="0" smtClean="0"/>
          </a:p>
          <a:p>
            <a:pPr marL="0">
              <a:buNone/>
            </a:pPr>
            <a:r>
              <a:rPr lang="en-US" dirty="0" smtClean="0"/>
              <a:t>6. Why not use sheet protectors on all pages? </a:t>
            </a:r>
          </a:p>
          <a:p>
            <a:pPr marL="0">
              <a:buNone/>
            </a:pPr>
            <a:r>
              <a:rPr lang="en-US" dirty="0" smtClean="0"/>
              <a:t>a) Save money </a:t>
            </a:r>
          </a:p>
          <a:p>
            <a:pPr marL="0">
              <a:buNone/>
            </a:pPr>
            <a:r>
              <a:rPr lang="en-US" dirty="0" smtClean="0"/>
              <a:t>b) There is not room </a:t>
            </a:r>
          </a:p>
          <a:p>
            <a:pPr marL="0">
              <a:buNone/>
            </a:pPr>
            <a:r>
              <a:rPr lang="en-US" dirty="0" smtClean="0"/>
              <a:t>c) The binder would be bulky </a:t>
            </a:r>
          </a:p>
          <a:p>
            <a:pPr marL="0">
              <a:buNone/>
            </a:pPr>
            <a:r>
              <a:rPr lang="en-US" dirty="0" smtClean="0">
                <a:solidFill>
                  <a:srgbClr val="FF0000"/>
                </a:solidFill>
              </a:rPr>
              <a:t>d) It is easier to make changes </a:t>
            </a:r>
          </a:p>
          <a:p>
            <a:pPr marL="0">
              <a:buNone/>
            </a:pPr>
            <a:endParaRPr lang="en-US" dirty="0" smtClean="0">
              <a:solidFill>
                <a:srgbClr val="FF0000"/>
              </a:solidFill>
            </a:endParaRPr>
          </a:p>
          <a:p>
            <a:pPr marL="0">
              <a:buNone/>
            </a:pPr>
            <a:r>
              <a:rPr lang="en-US" dirty="0" smtClean="0">
                <a:solidFill>
                  <a:srgbClr val="FF0000"/>
                </a:solidFill>
              </a:rPr>
              <a:t>It is not necessary to use sheet protectors on all sheets. This allows you to write down changes easily. </a:t>
            </a:r>
            <a:endParaRPr lang="en-US" dirty="0">
              <a:solidFill>
                <a:srgbClr val="FF0000"/>
              </a:solidFill>
            </a:endParaRPr>
          </a:p>
        </p:txBody>
      </p:sp>
    </p:spTree>
    <p:extLst>
      <p:ext uri="{BB962C8B-B14F-4D97-AF65-F5344CB8AC3E}">
        <p14:creationId xmlns:p14="http://schemas.microsoft.com/office/powerpoint/2010/main" val="16709945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b="1" dirty="0">
                <a:latin typeface="+mn-lt"/>
              </a:rPr>
              <a:t>Module </a:t>
            </a:r>
            <a:r>
              <a:rPr lang="en-US" b="1" dirty="0" smtClean="0">
                <a:latin typeface="+mn-lt"/>
              </a:rPr>
              <a:t>Three: </a:t>
            </a:r>
            <a:r>
              <a:rPr lang="en-US" b="1" dirty="0">
                <a:latin typeface="+mn-lt"/>
              </a:rPr>
              <a:t>Review Questions</a:t>
            </a:r>
            <a:endParaRPr lang="en-US" b="1"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62500" lnSpcReduction="20000"/>
          </a:bodyPr>
          <a:lstStyle/>
          <a:p>
            <a:pPr>
              <a:buNone/>
            </a:pPr>
            <a:r>
              <a:rPr lang="en-US" dirty="0" smtClean="0"/>
              <a:t>7. What is the average size of a binder? </a:t>
            </a:r>
          </a:p>
          <a:p>
            <a:pPr>
              <a:buNone/>
            </a:pPr>
            <a:r>
              <a:rPr lang="en-US" dirty="0" smtClean="0">
                <a:solidFill>
                  <a:srgbClr val="FF0000"/>
                </a:solidFill>
              </a:rPr>
              <a:t>a) 1 ½ inches </a:t>
            </a:r>
          </a:p>
          <a:p>
            <a:pPr>
              <a:buNone/>
            </a:pPr>
            <a:r>
              <a:rPr lang="en-US" dirty="0" smtClean="0"/>
              <a:t>b) 1 inch </a:t>
            </a:r>
          </a:p>
          <a:p>
            <a:pPr>
              <a:buNone/>
            </a:pPr>
            <a:r>
              <a:rPr lang="en-US" dirty="0" smtClean="0"/>
              <a:t>c) 3 inches </a:t>
            </a:r>
          </a:p>
          <a:p>
            <a:pPr>
              <a:buNone/>
            </a:pPr>
            <a:r>
              <a:rPr lang="en-US" dirty="0" smtClean="0"/>
              <a:t>d) 2 ½ inches </a:t>
            </a:r>
          </a:p>
          <a:p>
            <a:pPr>
              <a:buNone/>
            </a:pPr>
            <a:endParaRPr lang="en-US" dirty="0" smtClean="0"/>
          </a:p>
          <a:p>
            <a:pPr>
              <a:buNone/>
            </a:pPr>
            <a:r>
              <a:rPr lang="en-US" dirty="0" smtClean="0">
                <a:solidFill>
                  <a:srgbClr val="FF0000"/>
                </a:solidFill>
              </a:rPr>
              <a:t>Binders are typically 1 ½ to 2 inches. The first answer choice is correct</a:t>
            </a:r>
            <a:r>
              <a:rPr lang="en-US" dirty="0" smtClean="0"/>
              <a:t>.</a:t>
            </a:r>
          </a:p>
          <a:p>
            <a:pPr>
              <a:buNone/>
            </a:pPr>
            <a:r>
              <a:rPr lang="en-US" dirty="0" smtClean="0"/>
              <a:t> </a:t>
            </a:r>
          </a:p>
          <a:p>
            <a:pPr>
              <a:buNone/>
            </a:pPr>
            <a:r>
              <a:rPr lang="en-US" dirty="0" smtClean="0"/>
              <a:t>8. What occurs when the binder is too small? </a:t>
            </a:r>
          </a:p>
          <a:p>
            <a:pPr>
              <a:buNone/>
            </a:pPr>
            <a:r>
              <a:rPr lang="en-US" dirty="0" smtClean="0"/>
              <a:t>a) It is too difficult to organize </a:t>
            </a:r>
          </a:p>
          <a:p>
            <a:pPr>
              <a:buNone/>
            </a:pPr>
            <a:r>
              <a:rPr lang="en-US" dirty="0" smtClean="0"/>
              <a:t>b) There is not enough room for the binder </a:t>
            </a:r>
          </a:p>
          <a:p>
            <a:pPr>
              <a:buNone/>
            </a:pPr>
            <a:r>
              <a:rPr lang="en-US" dirty="0" smtClean="0">
                <a:solidFill>
                  <a:srgbClr val="FF0000"/>
                </a:solidFill>
              </a:rPr>
              <a:t>c) Pages fall out </a:t>
            </a:r>
          </a:p>
          <a:p>
            <a:pPr>
              <a:buNone/>
            </a:pPr>
            <a:r>
              <a:rPr lang="en-US" dirty="0" smtClean="0"/>
              <a:t>d) None of the above </a:t>
            </a:r>
          </a:p>
          <a:p>
            <a:pPr>
              <a:buNone/>
            </a:pPr>
            <a:endParaRPr lang="en-US" dirty="0" smtClean="0"/>
          </a:p>
          <a:p>
            <a:pPr marL="0">
              <a:buNone/>
            </a:pPr>
            <a:r>
              <a:rPr lang="en-US" dirty="0" smtClean="0">
                <a:solidFill>
                  <a:srgbClr val="FF0000"/>
                </a:solidFill>
              </a:rPr>
              <a:t>When binders are too small, they cannot easily contain all of the pages. This causes the pages to fall out of the binder. </a:t>
            </a:r>
          </a:p>
          <a:p>
            <a:endParaRPr lang="en-US" dirty="0" smtClean="0"/>
          </a:p>
        </p:txBody>
      </p:sp>
    </p:spTree>
    <p:extLst>
      <p:ext uri="{BB962C8B-B14F-4D97-AF65-F5344CB8AC3E}">
        <p14:creationId xmlns:p14="http://schemas.microsoft.com/office/powerpoint/2010/main" val="1841875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b="1" dirty="0">
                <a:latin typeface="+mn-lt"/>
              </a:rPr>
              <a:t>Module </a:t>
            </a:r>
            <a:r>
              <a:rPr lang="en-US" b="1" dirty="0" smtClean="0">
                <a:latin typeface="+mn-lt"/>
              </a:rPr>
              <a:t>Three: </a:t>
            </a:r>
            <a:r>
              <a:rPr lang="en-US" b="1" dirty="0">
                <a:latin typeface="+mn-lt"/>
              </a:rPr>
              <a:t>Review Questions</a:t>
            </a:r>
            <a:endParaRPr lang="en-US" b="1" dirty="0" smtClean="0">
              <a:latin typeface="+mn-lt"/>
            </a:endParaRPr>
          </a:p>
        </p:txBody>
      </p:sp>
      <p:sp>
        <p:nvSpPr>
          <p:cNvPr id="17411" name="Content Placeholder 2"/>
          <p:cNvSpPr>
            <a:spLocks noGrp="1"/>
          </p:cNvSpPr>
          <p:nvPr>
            <p:ph idx="1"/>
          </p:nvPr>
        </p:nvSpPr>
        <p:spPr>
          <a:xfrm>
            <a:off x="457200" y="1600200"/>
            <a:ext cx="8229600" cy="4953000"/>
          </a:xfrm>
        </p:spPr>
        <p:txBody>
          <a:bodyPr>
            <a:normAutofit fontScale="62500" lnSpcReduction="20000"/>
          </a:bodyPr>
          <a:lstStyle/>
          <a:p>
            <a:pPr>
              <a:buNone/>
            </a:pPr>
            <a:r>
              <a:rPr lang="en-US" dirty="0" smtClean="0"/>
              <a:t>9. What size binder did Aaron have? </a:t>
            </a:r>
          </a:p>
          <a:p>
            <a:pPr>
              <a:buNone/>
            </a:pPr>
            <a:r>
              <a:rPr lang="en-US" dirty="0" smtClean="0">
                <a:solidFill>
                  <a:srgbClr val="FF0000"/>
                </a:solidFill>
              </a:rPr>
              <a:t>a) 1-inch </a:t>
            </a:r>
          </a:p>
          <a:p>
            <a:pPr>
              <a:buNone/>
            </a:pPr>
            <a:r>
              <a:rPr lang="en-US" dirty="0" smtClean="0"/>
              <a:t>b) 1 ½ inch </a:t>
            </a:r>
          </a:p>
          <a:p>
            <a:pPr>
              <a:buNone/>
            </a:pPr>
            <a:r>
              <a:rPr lang="en-US" dirty="0" smtClean="0"/>
              <a:t>c) 2 inches </a:t>
            </a:r>
          </a:p>
          <a:p>
            <a:pPr>
              <a:buNone/>
            </a:pPr>
            <a:r>
              <a:rPr lang="en-US" dirty="0" smtClean="0"/>
              <a:t>d) 3 inches </a:t>
            </a:r>
          </a:p>
          <a:p>
            <a:pPr>
              <a:buNone/>
            </a:pPr>
            <a:endParaRPr lang="en-US" dirty="0" smtClean="0"/>
          </a:p>
          <a:p>
            <a:pPr>
              <a:buNone/>
            </a:pPr>
            <a:r>
              <a:rPr lang="en-US" dirty="0" smtClean="0">
                <a:solidFill>
                  <a:srgbClr val="FF0000"/>
                </a:solidFill>
              </a:rPr>
              <a:t>Aaron used a 1-inch binder. This was too small to complete the task. </a:t>
            </a:r>
          </a:p>
          <a:p>
            <a:pPr>
              <a:buNone/>
            </a:pPr>
            <a:endParaRPr lang="en-US" dirty="0" smtClean="0"/>
          </a:p>
          <a:p>
            <a:pPr>
              <a:buNone/>
            </a:pPr>
            <a:r>
              <a:rPr lang="en-US" dirty="0" smtClean="0"/>
              <a:t>10. What type of sheet protector did Aaron use? </a:t>
            </a:r>
          </a:p>
          <a:p>
            <a:pPr>
              <a:buNone/>
            </a:pPr>
            <a:r>
              <a:rPr lang="en-US" dirty="0" smtClean="0"/>
              <a:t>a) None </a:t>
            </a:r>
          </a:p>
          <a:p>
            <a:pPr>
              <a:buNone/>
            </a:pPr>
            <a:r>
              <a:rPr lang="en-US" dirty="0" smtClean="0"/>
              <a:t>b) Tabbed and un-tabbed </a:t>
            </a:r>
          </a:p>
          <a:p>
            <a:pPr>
              <a:buNone/>
            </a:pPr>
            <a:r>
              <a:rPr lang="en-US" dirty="0" smtClean="0"/>
              <a:t>c) Tabbed </a:t>
            </a:r>
          </a:p>
          <a:p>
            <a:pPr>
              <a:buNone/>
            </a:pPr>
            <a:r>
              <a:rPr lang="en-US" dirty="0" smtClean="0">
                <a:solidFill>
                  <a:srgbClr val="FF0000"/>
                </a:solidFill>
              </a:rPr>
              <a:t>d) Un-tabbed </a:t>
            </a:r>
          </a:p>
          <a:p>
            <a:pPr>
              <a:buNone/>
            </a:pPr>
            <a:endParaRPr lang="en-US" dirty="0" smtClean="0">
              <a:solidFill>
                <a:srgbClr val="FF0000"/>
              </a:solidFill>
            </a:endParaRPr>
          </a:p>
          <a:p>
            <a:pPr marL="0">
              <a:buNone/>
            </a:pPr>
            <a:r>
              <a:rPr lang="en-US" dirty="0" smtClean="0">
                <a:solidFill>
                  <a:srgbClr val="FF0000"/>
                </a:solidFill>
              </a:rPr>
              <a:t>Aaron only had un-tabbed sheet protectors. This made section dividers difficult to establish. </a:t>
            </a:r>
            <a:endParaRPr lang="en-US" dirty="0">
              <a:solidFill>
                <a:srgbClr val="FF0000"/>
              </a:solidFill>
            </a:endParaRPr>
          </a:p>
        </p:txBody>
      </p:sp>
    </p:spTree>
    <p:extLst>
      <p:ext uri="{BB962C8B-B14F-4D97-AF65-F5344CB8AC3E}">
        <p14:creationId xmlns:p14="http://schemas.microsoft.com/office/powerpoint/2010/main" val="3747968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3400"/>
            <a:ext cx="8229600" cy="1143000"/>
          </a:xfrm>
        </p:spPr>
        <p:txBody>
          <a:bodyPr>
            <a:normAutofit fontScale="90000"/>
          </a:bodyPr>
          <a:lstStyle/>
          <a:p>
            <a:r>
              <a:rPr lang="en-US" b="1" dirty="0">
                <a:solidFill>
                  <a:srgbClr val="C00000"/>
                </a:solidFill>
                <a:latin typeface="+mn-lt"/>
              </a:rPr>
              <a:t>Module Four: </a:t>
            </a:r>
            <a:r>
              <a:rPr lang="en-US" b="1" dirty="0" smtClean="0">
                <a:solidFill>
                  <a:srgbClr val="C00000"/>
                </a:solidFill>
                <a:latin typeface="+mn-lt"/>
              </a:rPr>
              <a:t/>
            </a:r>
            <a:br>
              <a:rPr lang="en-US" b="1" dirty="0" smtClean="0">
                <a:solidFill>
                  <a:srgbClr val="C00000"/>
                </a:solidFill>
                <a:latin typeface="+mn-lt"/>
              </a:rPr>
            </a:br>
            <a:r>
              <a:rPr lang="en-US" b="1" dirty="0" smtClean="0">
                <a:solidFill>
                  <a:srgbClr val="C00000"/>
                </a:solidFill>
                <a:latin typeface="+mn-lt"/>
              </a:rPr>
              <a:t>Identifying Procedures to Include</a:t>
            </a:r>
          </a:p>
        </p:txBody>
      </p:sp>
      <p:sp>
        <p:nvSpPr>
          <p:cNvPr id="18435" name="Content Placeholder 2"/>
          <p:cNvSpPr>
            <a:spLocks noGrp="1"/>
          </p:cNvSpPr>
          <p:nvPr>
            <p:ph idx="1"/>
          </p:nvPr>
        </p:nvSpPr>
        <p:spPr>
          <a:xfrm>
            <a:off x="457200" y="2057400"/>
            <a:ext cx="8229600" cy="3916363"/>
          </a:xfrm>
        </p:spPr>
        <p:txBody>
          <a:bodyPr>
            <a:normAutofit/>
          </a:bodyPr>
          <a:lstStyle/>
          <a:p>
            <a:pPr algn="just">
              <a:buNone/>
            </a:pPr>
            <a:r>
              <a:rPr lang="en-US" dirty="0" smtClean="0"/>
              <a:t>When creating an administrative office binder, it is important to choose the procedures that are necessary. If you put too much information in a binder, it becomes difficult to navigate. If, however, you do not put enough information in a binder, it is useless. </a:t>
            </a:r>
            <a:endParaRPr lang="en-US" dirty="0"/>
          </a:p>
        </p:txBody>
      </p:sp>
      <p:sp>
        <p:nvSpPr>
          <p:cNvPr id="18436" name="Text Placeholder 3"/>
          <p:cNvSpPr>
            <a:spLocks noGrp="1"/>
          </p:cNvSpPr>
          <p:nvPr>
            <p:ph type="body" sz="quarter" idx="4294967295"/>
          </p:nvPr>
        </p:nvSpPr>
        <p:spPr>
          <a:xfrm>
            <a:off x="-36756" y="5562600"/>
            <a:ext cx="8799755" cy="1310640"/>
          </a:xfrm>
          <a:ln>
            <a:miter lim="800000"/>
            <a:headEnd/>
            <a:tailEnd/>
          </a:ln>
        </p:spPr>
        <p:txBody>
          <a:bodyPr>
            <a:normAutofit/>
          </a:bodyPr>
          <a:lstStyle/>
          <a:p>
            <a:pPr marL="0" indent="0" algn="r">
              <a:buNone/>
            </a:pPr>
            <a:r>
              <a:rPr lang="en-US" sz="1400" i="1" dirty="0" smtClean="0">
                <a:latin typeface="Cambria" pitchFamily="18" charset="0"/>
              </a:rPr>
              <a:t>Almost </a:t>
            </a:r>
            <a:r>
              <a:rPr lang="en-US" sz="1400" i="1" dirty="0">
                <a:latin typeface="Cambria" pitchFamily="18" charset="0"/>
              </a:rPr>
              <a:t>all quality improvement comes via simplification of design, manufacturing… </a:t>
            </a:r>
            <a:endParaRPr lang="en-US" sz="1400" i="1" dirty="0" smtClean="0">
              <a:latin typeface="Cambria" pitchFamily="18" charset="0"/>
            </a:endParaRPr>
          </a:p>
          <a:p>
            <a:pPr marL="0" indent="0" algn="r">
              <a:buNone/>
            </a:pPr>
            <a:r>
              <a:rPr lang="en-US" sz="1400" i="1" dirty="0" smtClean="0">
                <a:latin typeface="Cambria" pitchFamily="18" charset="0"/>
              </a:rPr>
              <a:t>layout</a:t>
            </a:r>
            <a:r>
              <a:rPr lang="en-US" sz="1400" i="1" dirty="0">
                <a:latin typeface="Cambria" pitchFamily="18" charset="0"/>
              </a:rPr>
              <a:t>, processes, and </a:t>
            </a:r>
            <a:r>
              <a:rPr lang="en-US" sz="1400" i="1" dirty="0" smtClean="0">
                <a:latin typeface="Cambria" pitchFamily="18" charset="0"/>
              </a:rPr>
              <a:t>procedures.  </a:t>
            </a:r>
            <a:r>
              <a:rPr lang="en-US" sz="1400" b="1" i="1" dirty="0" smtClean="0">
                <a:latin typeface="Cambria" pitchFamily="18" charset="0"/>
              </a:rPr>
              <a:t>Tom </a:t>
            </a:r>
            <a:r>
              <a:rPr lang="en-US" sz="1400" b="1" i="1" dirty="0">
                <a:latin typeface="Cambria" pitchFamily="18" charset="0"/>
              </a:rPr>
              <a:t>Peters</a:t>
            </a:r>
            <a:endParaRPr lang="en-US" sz="1400" dirty="0">
              <a:latin typeface="Cambria"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lvl="0"/>
            <a:r>
              <a:rPr lang="en-US" b="1" dirty="0" smtClean="0">
                <a:latin typeface="+mn-lt"/>
              </a:rPr>
              <a:t>Tracking Tasks for Some Days</a:t>
            </a:r>
            <a:endParaRPr lang="en-US"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99307999"/>
              </p:ext>
            </p:extLst>
          </p:nvPr>
        </p:nvGraphicFramePr>
        <p:xfrm>
          <a:off x="838200" y="1752599"/>
          <a:ext cx="7467600" cy="4191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81000"/>
            <a:ext cx="8229600" cy="1143000"/>
          </a:xfrm>
        </p:spPr>
        <p:txBody>
          <a:bodyPr>
            <a:normAutofit fontScale="90000"/>
          </a:bodyPr>
          <a:lstStyle/>
          <a:p>
            <a:pPr lvl="0"/>
            <a:r>
              <a:rPr lang="en-US" b="1" dirty="0" smtClean="0">
                <a:latin typeface="+mn-lt"/>
              </a:rPr>
              <a:t>Reach Out to Other Employees for Feedback/Ideas</a:t>
            </a:r>
            <a:endParaRPr lang="en-US" b="1" dirty="0">
              <a:latin typeface="+mn-lt"/>
            </a:endParaRPr>
          </a:p>
        </p:txBody>
      </p:sp>
      <p:sp>
        <p:nvSpPr>
          <p:cNvPr id="4" name="TextBox 3"/>
          <p:cNvSpPr txBox="1"/>
          <p:nvPr/>
        </p:nvSpPr>
        <p:spPr>
          <a:xfrm>
            <a:off x="1668243" y="2768025"/>
            <a:ext cx="1462003" cy="584775"/>
          </a:xfrm>
          <a:prstGeom prst="rect">
            <a:avLst/>
          </a:prstGeom>
          <a:noFill/>
        </p:spPr>
        <p:txBody>
          <a:bodyPr wrap="none" rtlCol="0">
            <a:spAutoFit/>
          </a:bodyPr>
          <a:lstStyle/>
          <a:p>
            <a:r>
              <a:rPr lang="en-CA" sz="3200" dirty="0"/>
              <a:t>Surveys</a:t>
            </a:r>
          </a:p>
        </p:txBody>
      </p:sp>
      <p:sp>
        <p:nvSpPr>
          <p:cNvPr id="5" name="TextBox 4"/>
          <p:cNvSpPr txBox="1"/>
          <p:nvPr/>
        </p:nvSpPr>
        <p:spPr>
          <a:xfrm>
            <a:off x="3130246" y="3618637"/>
            <a:ext cx="2364943" cy="584775"/>
          </a:xfrm>
          <a:prstGeom prst="rect">
            <a:avLst/>
          </a:prstGeom>
          <a:noFill/>
        </p:spPr>
        <p:txBody>
          <a:bodyPr wrap="none" rtlCol="0">
            <a:spAutoFit/>
          </a:bodyPr>
          <a:lstStyle/>
          <a:p>
            <a:r>
              <a:rPr lang="en-CA" sz="3200" dirty="0"/>
              <a:t>Focus groups</a:t>
            </a:r>
          </a:p>
        </p:txBody>
      </p:sp>
      <p:sp>
        <p:nvSpPr>
          <p:cNvPr id="6" name="TextBox 5"/>
          <p:cNvSpPr txBox="1"/>
          <p:nvPr/>
        </p:nvSpPr>
        <p:spPr>
          <a:xfrm>
            <a:off x="5495189" y="4596825"/>
            <a:ext cx="1743811" cy="584775"/>
          </a:xfrm>
          <a:prstGeom prst="rect">
            <a:avLst/>
          </a:prstGeom>
          <a:noFill/>
        </p:spPr>
        <p:txBody>
          <a:bodyPr wrap="none" rtlCol="0">
            <a:spAutoFit/>
          </a:bodyPr>
          <a:lstStyle/>
          <a:p>
            <a:r>
              <a:rPr lang="en-CA" sz="3200" dirty="0"/>
              <a:t>Meetings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lvl="0"/>
            <a:r>
              <a:rPr lang="en-US" b="1" dirty="0" smtClean="0">
                <a:latin typeface="+mn-lt"/>
              </a:rPr>
              <a:t>Write Down Daily Tasks</a:t>
            </a:r>
            <a:endParaRPr lang="en-US" b="1" dirty="0">
              <a:latin typeface="+mn-lt"/>
            </a:endParaRPr>
          </a:p>
        </p:txBody>
      </p:sp>
      <p:sp>
        <p:nvSpPr>
          <p:cNvPr id="3" name="Content Placeholder 2"/>
          <p:cNvSpPr>
            <a:spLocks noGrp="1"/>
          </p:cNvSpPr>
          <p:nvPr>
            <p:ph idx="1"/>
          </p:nvPr>
        </p:nvSpPr>
        <p:spPr>
          <a:xfrm>
            <a:off x="457200" y="1905000"/>
            <a:ext cx="5656141" cy="4221163"/>
          </a:xfrm>
        </p:spPr>
        <p:txBody>
          <a:bodyPr>
            <a:normAutofit lnSpcReduction="10000"/>
          </a:bodyPr>
          <a:lstStyle/>
          <a:p>
            <a:pPr marL="457200" indent="-457200">
              <a:buFont typeface="Arial" panose="020B0604020202020204" pitchFamily="34" charset="0"/>
              <a:buChar char="•"/>
            </a:pPr>
            <a:r>
              <a:rPr lang="en-CA" dirty="0"/>
              <a:t>Record for a minimum of five days</a:t>
            </a:r>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r>
              <a:rPr lang="en-CA" dirty="0"/>
              <a:t>Write the time it takes to complete each task</a:t>
            </a:r>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r>
              <a:rPr lang="en-CA" dirty="0"/>
              <a:t>Complete record of daily tasks before you leave the office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341" y="1314450"/>
            <a:ext cx="2609261" cy="55435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838200"/>
            <a:ext cx="8229600" cy="1143000"/>
          </a:xfrm>
        </p:spPr>
        <p:txBody>
          <a:bodyPr>
            <a:noAutofit/>
          </a:bodyPr>
          <a:lstStyle/>
          <a:p>
            <a:r>
              <a:rPr lang="en-US" b="1" dirty="0" smtClean="0">
                <a:solidFill>
                  <a:srgbClr val="C00000"/>
                </a:solidFill>
                <a:latin typeface="+mn-lt"/>
              </a:rPr>
              <a:t>Module Two: Why Your Office Needs Administrative Procedures</a:t>
            </a:r>
          </a:p>
        </p:txBody>
      </p:sp>
      <p:sp>
        <p:nvSpPr>
          <p:cNvPr id="10243" name="Content Placeholder 2"/>
          <p:cNvSpPr>
            <a:spLocks noGrp="1"/>
          </p:cNvSpPr>
          <p:nvPr>
            <p:ph idx="1"/>
          </p:nvPr>
        </p:nvSpPr>
        <p:spPr>
          <a:xfrm>
            <a:off x="457200" y="2789237"/>
            <a:ext cx="8229600" cy="3611563"/>
          </a:xfrm>
        </p:spPr>
        <p:txBody>
          <a:bodyPr>
            <a:normAutofit/>
          </a:bodyPr>
          <a:lstStyle/>
          <a:p>
            <a:pPr marL="0" algn="just">
              <a:spcBef>
                <a:spcPts val="0"/>
              </a:spcBef>
              <a:buNone/>
            </a:pPr>
            <a:r>
              <a:rPr lang="en-US" dirty="0" smtClean="0"/>
              <a:t>Administrative procedures are more than mundane policies. They are put in place to ensure the survival of the company in any event or situation. </a:t>
            </a:r>
          </a:p>
        </p:txBody>
      </p:sp>
      <p:sp>
        <p:nvSpPr>
          <p:cNvPr id="10244" name="Text Placeholder 3"/>
          <p:cNvSpPr>
            <a:spLocks noGrp="1"/>
          </p:cNvSpPr>
          <p:nvPr>
            <p:ph type="body" sz="quarter" idx="4294967295"/>
          </p:nvPr>
        </p:nvSpPr>
        <p:spPr>
          <a:xfrm>
            <a:off x="-22412" y="6019800"/>
            <a:ext cx="8709212" cy="838200"/>
          </a:xfrm>
          <a:ln>
            <a:miter lim="800000"/>
            <a:headEnd/>
            <a:tailEnd/>
          </a:ln>
        </p:spPr>
        <p:txBody>
          <a:bodyPr>
            <a:normAutofit/>
          </a:bodyPr>
          <a:lstStyle/>
          <a:p>
            <a:pPr marL="0" indent="0" algn="r">
              <a:buNone/>
            </a:pPr>
            <a:r>
              <a:rPr lang="en-US" sz="1400" i="1" dirty="0" smtClean="0">
                <a:latin typeface="Cambria" pitchFamily="18" charset="0"/>
              </a:rPr>
              <a:t>You </a:t>
            </a:r>
            <a:r>
              <a:rPr lang="en-US" sz="1400" i="1" dirty="0">
                <a:latin typeface="Cambria" pitchFamily="18" charset="0"/>
              </a:rPr>
              <a:t>can’t do today’s job with yesterday’s methods and be in business </a:t>
            </a:r>
            <a:r>
              <a:rPr lang="en-US" sz="1400" i="1" dirty="0" smtClean="0">
                <a:latin typeface="Cambria" pitchFamily="18" charset="0"/>
              </a:rPr>
              <a:t>tomorrow.</a:t>
            </a:r>
            <a:r>
              <a:rPr lang="en-US" sz="1400" dirty="0">
                <a:latin typeface="Cambria" pitchFamily="18" charset="0"/>
              </a:rPr>
              <a:t> </a:t>
            </a:r>
            <a:r>
              <a:rPr lang="en-US" sz="1400" dirty="0" smtClean="0">
                <a:latin typeface="Cambria" pitchFamily="18" charset="0"/>
              </a:rPr>
              <a:t> </a:t>
            </a:r>
            <a:r>
              <a:rPr lang="en-US" sz="1400" b="1" i="1" dirty="0" smtClean="0">
                <a:latin typeface="Cambria" pitchFamily="18" charset="0"/>
              </a:rPr>
              <a:t>Anonymous</a:t>
            </a:r>
            <a:endParaRPr lang="en-US" sz="1400" b="1" i="1" dirty="0">
              <a:latin typeface="Cambria"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lvl="0"/>
            <a:r>
              <a:rPr lang="en-US" b="1" dirty="0" smtClean="0">
                <a:latin typeface="+mn-lt"/>
              </a:rPr>
              <a:t>Keep Track Using a Spreadsheet</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1424569"/>
              </p:ext>
            </p:extLst>
          </p:nvPr>
        </p:nvGraphicFramePr>
        <p:xfrm>
          <a:off x="457200" y="4180840"/>
          <a:ext cx="8229600" cy="1381760"/>
        </p:xfrm>
        <a:graphic>
          <a:graphicData uri="http://schemas.openxmlformats.org/drawingml/2006/table">
            <a:tbl>
              <a:tblPr firstRow="1" bandRow="1">
                <a:tableStyleId>{2D5ABB26-0587-4C30-8999-92F81FD0307C}</a:tableStyleId>
              </a:tblPr>
              <a:tblGrid>
                <a:gridCol w="1371600"/>
                <a:gridCol w="1371600"/>
                <a:gridCol w="1371600"/>
                <a:gridCol w="1371600"/>
                <a:gridCol w="1371600"/>
                <a:gridCol w="1371600"/>
              </a:tblGrid>
              <a:tr h="370840">
                <a:tc>
                  <a:txBody>
                    <a:bodyPr/>
                    <a:lstStyle/>
                    <a:p>
                      <a:pPr algn="ctr"/>
                      <a:r>
                        <a:rPr lang="en-US" sz="1800" b="1" kern="1200" dirty="0" smtClean="0">
                          <a:solidFill>
                            <a:schemeClr val="tx1"/>
                          </a:solidFill>
                          <a:effectLst/>
                          <a:latin typeface="+mn-lt"/>
                          <a:ea typeface="+mn-ea"/>
                          <a:cs typeface="+mn-cs"/>
                        </a:rPr>
                        <a:t>Tasks </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1"/>
                          </a:solidFill>
                          <a:effectLst/>
                          <a:latin typeface="+mn-lt"/>
                          <a:ea typeface="+mn-ea"/>
                          <a:cs typeface="+mn-cs"/>
                        </a:rPr>
                        <a:t>Daily </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1"/>
                          </a:solidFill>
                          <a:effectLst/>
                          <a:latin typeface="+mn-lt"/>
                          <a:ea typeface="+mn-ea"/>
                          <a:cs typeface="+mn-cs"/>
                        </a:rPr>
                        <a:t>Weekly </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1"/>
                          </a:solidFill>
                          <a:effectLst/>
                          <a:latin typeface="+mn-lt"/>
                          <a:ea typeface="+mn-ea"/>
                          <a:cs typeface="+mn-cs"/>
                        </a:rPr>
                        <a:t>Monthly </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1"/>
                          </a:solidFill>
                          <a:effectLst/>
                          <a:latin typeface="+mn-lt"/>
                          <a:ea typeface="+mn-ea"/>
                          <a:cs typeface="+mn-cs"/>
                        </a:rPr>
                        <a:t>Quarterly </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kern="1200" dirty="0" smtClean="0">
                          <a:solidFill>
                            <a:schemeClr val="tx1"/>
                          </a:solidFill>
                          <a:effectLst/>
                          <a:latin typeface="+mn-lt"/>
                          <a:ea typeface="+mn-ea"/>
                          <a:cs typeface="+mn-cs"/>
                        </a:rPr>
                        <a:t>Annually</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0" kern="1200" dirty="0" smtClean="0">
                          <a:solidFill>
                            <a:schemeClr val="tx1"/>
                          </a:solidFill>
                          <a:effectLst/>
                          <a:latin typeface="+mn-lt"/>
                          <a:ea typeface="+mn-ea"/>
                          <a:cs typeface="+mn-cs"/>
                        </a:rPr>
                        <a:t>Payroll </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X</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0" kern="1200" dirty="0" smtClean="0">
                          <a:solidFill>
                            <a:schemeClr val="tx1"/>
                          </a:solidFill>
                          <a:effectLst/>
                          <a:latin typeface="+mn-lt"/>
                          <a:ea typeface="+mn-ea"/>
                          <a:cs typeface="+mn-cs"/>
                        </a:rPr>
                        <a:t>Return</a:t>
                      </a:r>
                      <a:r>
                        <a:rPr lang="en-US" sz="1800" b="0" kern="1200" baseline="0" dirty="0" smtClean="0">
                          <a:solidFill>
                            <a:schemeClr val="tx1"/>
                          </a:solidFill>
                          <a:effectLst/>
                          <a:latin typeface="+mn-lt"/>
                          <a:ea typeface="+mn-ea"/>
                          <a:cs typeface="+mn-cs"/>
                        </a:rPr>
                        <a:t> Email </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smtClean="0"/>
                        <a:t>X</a:t>
                      </a: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381000" y="1752600"/>
            <a:ext cx="4090415" cy="461665"/>
          </a:xfrm>
          <a:prstGeom prst="rect">
            <a:avLst/>
          </a:prstGeom>
          <a:noFill/>
        </p:spPr>
        <p:txBody>
          <a:bodyPr wrap="none" rtlCol="0">
            <a:spAutoFit/>
          </a:bodyPr>
          <a:lstStyle/>
          <a:p>
            <a:r>
              <a:rPr lang="en-CA" sz="2400" dirty="0"/>
              <a:t>Procedures to include in </a:t>
            </a:r>
            <a:r>
              <a:rPr lang="en-CA" sz="2400" dirty="0" smtClean="0"/>
              <a:t>binder</a:t>
            </a:r>
            <a:endParaRPr lang="en-CA" sz="2400" dirty="0"/>
          </a:p>
        </p:txBody>
      </p:sp>
      <p:sp>
        <p:nvSpPr>
          <p:cNvPr id="6" name="TextBox 5"/>
          <p:cNvSpPr txBox="1"/>
          <p:nvPr/>
        </p:nvSpPr>
        <p:spPr>
          <a:xfrm>
            <a:off x="381000" y="2362200"/>
            <a:ext cx="8390951" cy="461665"/>
          </a:xfrm>
          <a:prstGeom prst="rect">
            <a:avLst/>
          </a:prstGeom>
          <a:noFill/>
        </p:spPr>
        <p:txBody>
          <a:bodyPr wrap="none" rtlCol="0">
            <a:spAutoFit/>
          </a:bodyPr>
          <a:lstStyle/>
          <a:p>
            <a:r>
              <a:rPr lang="en-CA" sz="2400" dirty="0"/>
              <a:t>Keep track of which tasks are daily, weekly, monthly, annually, etc</a:t>
            </a:r>
            <a:r>
              <a:rPr lang="en-CA" sz="2400" dirty="0" smtClean="0"/>
              <a:t>.</a:t>
            </a:r>
            <a:endParaRPr lang="en-CA" sz="2400" dirty="0"/>
          </a:p>
        </p:txBody>
      </p:sp>
      <p:sp>
        <p:nvSpPr>
          <p:cNvPr id="7" name="TextBox 6"/>
          <p:cNvSpPr txBox="1"/>
          <p:nvPr/>
        </p:nvSpPr>
        <p:spPr>
          <a:xfrm>
            <a:off x="381000" y="3124200"/>
            <a:ext cx="5248553" cy="461665"/>
          </a:xfrm>
          <a:prstGeom prst="rect">
            <a:avLst/>
          </a:prstGeom>
          <a:noFill/>
        </p:spPr>
        <p:txBody>
          <a:bodyPr wrap="none" rtlCol="0">
            <a:spAutoFit/>
          </a:bodyPr>
          <a:lstStyle/>
          <a:p>
            <a:r>
              <a:rPr lang="en-CA" sz="2400" dirty="0"/>
              <a:t>Best to do with a </a:t>
            </a:r>
            <a:r>
              <a:rPr lang="en-CA" sz="2400" dirty="0" smtClean="0"/>
              <a:t>spreadsheet, example: </a:t>
            </a:r>
            <a:endParaRPr lang="en-CA"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dirty="0" smtClean="0">
                <a:latin typeface="+mn-lt"/>
              </a:rPr>
              <a:t>Case Study</a:t>
            </a:r>
          </a:p>
        </p:txBody>
      </p:sp>
      <p:sp>
        <p:nvSpPr>
          <p:cNvPr id="3" name="Content Placeholder 2"/>
          <p:cNvSpPr>
            <a:spLocks noGrp="1"/>
          </p:cNvSpPr>
          <p:nvPr>
            <p:ph idx="1"/>
          </p:nvPr>
        </p:nvSpPr>
        <p:spPr>
          <a:xfrm>
            <a:off x="914400" y="1756861"/>
            <a:ext cx="4114800" cy="4525963"/>
          </a:xfrm>
        </p:spPr>
        <p:txBody>
          <a:bodyPr>
            <a:normAutofit/>
          </a:bodyPr>
          <a:lstStyle/>
          <a:p>
            <a:r>
              <a:rPr lang="en-CA" dirty="0"/>
              <a:t>Joan was trying to keep track of her activities, but she was extremely busy. </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55486"/>
          <a:stretch/>
        </p:blipFill>
        <p:spPr>
          <a:xfrm>
            <a:off x="5486400" y="2743200"/>
            <a:ext cx="2651043" cy="3127248"/>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b="1" dirty="0">
                <a:latin typeface="+mn-lt"/>
              </a:rPr>
              <a:t>Module </a:t>
            </a:r>
            <a:r>
              <a:rPr lang="en-US" b="1" dirty="0" smtClean="0">
                <a:latin typeface="+mn-lt"/>
              </a:rPr>
              <a:t>Four: </a:t>
            </a:r>
            <a:r>
              <a:rPr lang="en-US" b="1" dirty="0">
                <a:latin typeface="+mn-lt"/>
              </a:rPr>
              <a:t>Review Questions</a:t>
            </a:r>
            <a:endParaRPr lang="en-US" b="1"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a:bodyPr>
          <a:lstStyle/>
          <a:p>
            <a:pPr marL="514350" lvl="0" indent="-514350">
              <a:buFont typeface="+mj-lt"/>
              <a:buAutoNum type="arabicPeriod"/>
            </a:pPr>
            <a:r>
              <a:rPr lang="en-US" sz="2000" dirty="0"/>
              <a:t>What is not a way to track tasks?</a:t>
            </a:r>
          </a:p>
          <a:p>
            <a:pPr marL="514350" lvl="0" indent="-514350">
              <a:buFont typeface="+mj-lt"/>
              <a:buAutoNum type="alphaLcParenR"/>
            </a:pPr>
            <a:r>
              <a:rPr lang="en-US" sz="2000" dirty="0"/>
              <a:t>Apps</a:t>
            </a:r>
          </a:p>
          <a:p>
            <a:pPr marL="514350" lvl="0" indent="-514350">
              <a:buFont typeface="+mj-lt"/>
              <a:buAutoNum type="alphaLcParenR"/>
            </a:pPr>
            <a:r>
              <a:rPr lang="en-US" sz="2000" dirty="0"/>
              <a:t>Job description</a:t>
            </a:r>
          </a:p>
          <a:p>
            <a:pPr marL="514350" lvl="0" indent="-514350">
              <a:buFont typeface="+mj-lt"/>
              <a:buAutoNum type="alphaLcParenR"/>
            </a:pPr>
            <a:r>
              <a:rPr lang="en-US" sz="2000" dirty="0"/>
              <a:t>Writing</a:t>
            </a:r>
          </a:p>
          <a:p>
            <a:pPr marL="514350" lvl="0" indent="-514350">
              <a:buFont typeface="+mj-lt"/>
              <a:buAutoNum type="alphaLcParenR"/>
            </a:pPr>
            <a:r>
              <a:rPr lang="en-US" sz="2000" dirty="0" smtClean="0"/>
              <a:t>Checklists</a:t>
            </a:r>
          </a:p>
          <a:p>
            <a:pPr marL="514350" lvl="0" indent="-514350">
              <a:buNone/>
            </a:pPr>
            <a:endParaRPr lang="en-US" sz="2000" dirty="0"/>
          </a:p>
          <a:p>
            <a:pPr marL="514350" lvl="0" indent="-514350">
              <a:buFont typeface="+mj-lt"/>
              <a:buAutoNum type="arabicPeriod" startAt="2"/>
            </a:pPr>
            <a:r>
              <a:rPr lang="en-US" sz="2000" dirty="0"/>
              <a:t>How long should tasks be tracked?</a:t>
            </a:r>
          </a:p>
          <a:p>
            <a:pPr marL="457200" lvl="0" indent="-457200">
              <a:buFont typeface="+mj-lt"/>
              <a:buAutoNum type="alphaLcParenR"/>
            </a:pPr>
            <a:r>
              <a:rPr lang="en-US" sz="2000" dirty="0"/>
              <a:t>None</a:t>
            </a:r>
          </a:p>
          <a:p>
            <a:pPr marL="457200" lvl="0" indent="-457200">
              <a:buFont typeface="+mj-lt"/>
              <a:buAutoNum type="alphaLcParenR"/>
            </a:pPr>
            <a:r>
              <a:rPr lang="en-US" sz="2000" dirty="0"/>
              <a:t>Weeks</a:t>
            </a:r>
          </a:p>
          <a:p>
            <a:pPr marL="457200" lvl="0" indent="-457200">
              <a:buFont typeface="+mj-lt"/>
              <a:buAutoNum type="alphaLcParenR"/>
            </a:pPr>
            <a:r>
              <a:rPr lang="en-US" sz="2000" dirty="0"/>
              <a:t>Months</a:t>
            </a:r>
          </a:p>
          <a:p>
            <a:pPr marL="457200" lvl="0" indent="-457200">
              <a:buFont typeface="+mj-lt"/>
              <a:buAutoNum type="alphaLcParenR"/>
            </a:pPr>
            <a:r>
              <a:rPr lang="en-US" sz="2000" dirty="0"/>
              <a:t>Days</a:t>
            </a:r>
          </a:p>
          <a:p>
            <a:pPr>
              <a:buNone/>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b="1" dirty="0">
                <a:latin typeface="+mn-lt"/>
              </a:rPr>
              <a:t>Module </a:t>
            </a:r>
            <a:r>
              <a:rPr lang="en-US" b="1" dirty="0" smtClean="0">
                <a:latin typeface="+mn-lt"/>
              </a:rPr>
              <a:t>Four: </a:t>
            </a:r>
            <a:r>
              <a:rPr lang="en-US" b="1" dirty="0">
                <a:latin typeface="+mn-lt"/>
              </a:rPr>
              <a:t>Review Questions</a:t>
            </a:r>
            <a:endParaRPr lang="en-US" b="1"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a:bodyPr>
          <a:lstStyle/>
          <a:p>
            <a:pPr marL="514350" lvl="0" indent="-514350">
              <a:buFont typeface="+mj-lt"/>
              <a:buAutoNum type="arabicPeriod" startAt="3"/>
            </a:pPr>
            <a:r>
              <a:rPr lang="en-US" sz="2000" dirty="0"/>
              <a:t>What is Not a method of feedback?</a:t>
            </a:r>
          </a:p>
          <a:p>
            <a:pPr marL="514350" lvl="0" indent="-514350">
              <a:buFont typeface="+mj-lt"/>
              <a:buAutoNum type="alphaLcParenR"/>
            </a:pPr>
            <a:r>
              <a:rPr lang="en-US" sz="2000" dirty="0"/>
              <a:t>Tracking tasks</a:t>
            </a:r>
          </a:p>
          <a:p>
            <a:pPr marL="514350" lvl="0" indent="-514350">
              <a:buFont typeface="+mj-lt"/>
              <a:buAutoNum type="alphaLcParenR"/>
            </a:pPr>
            <a:r>
              <a:rPr lang="en-US" sz="2000" dirty="0"/>
              <a:t>Survey</a:t>
            </a:r>
          </a:p>
          <a:p>
            <a:pPr marL="514350" lvl="0" indent="-514350">
              <a:buFont typeface="+mj-lt"/>
              <a:buAutoNum type="alphaLcParenR"/>
            </a:pPr>
            <a:r>
              <a:rPr lang="en-US" sz="2000" dirty="0"/>
              <a:t>Meetings</a:t>
            </a:r>
          </a:p>
          <a:p>
            <a:pPr marL="514350" lvl="0" indent="-514350">
              <a:buFont typeface="+mj-lt"/>
              <a:buAutoNum type="alphaLcParenR"/>
            </a:pPr>
            <a:r>
              <a:rPr lang="en-US" sz="2000" dirty="0" smtClean="0"/>
              <a:t>Evaluations</a:t>
            </a:r>
          </a:p>
          <a:p>
            <a:pPr marL="514350" lvl="0" indent="-514350">
              <a:buNone/>
            </a:pPr>
            <a:endParaRPr lang="en-US" sz="2000" dirty="0"/>
          </a:p>
          <a:p>
            <a:pPr marL="514350" lvl="0" indent="-514350">
              <a:buFont typeface="+mj-lt"/>
              <a:buAutoNum type="arabicPeriod" startAt="4"/>
            </a:pPr>
            <a:r>
              <a:rPr lang="en-US" sz="2000" dirty="0"/>
              <a:t>What needs to occur before feedback is collected?</a:t>
            </a:r>
          </a:p>
          <a:p>
            <a:pPr marL="514350" lvl="0" indent="-514350">
              <a:buFont typeface="+mj-lt"/>
              <a:buAutoNum type="alphaLcParenR"/>
            </a:pPr>
            <a:r>
              <a:rPr lang="en-US" sz="2000" dirty="0"/>
              <a:t>Increase interest</a:t>
            </a:r>
          </a:p>
          <a:p>
            <a:pPr marL="514350" lvl="0" indent="-514350">
              <a:buFont typeface="+mj-lt"/>
              <a:buAutoNum type="alphaLcParenR"/>
            </a:pPr>
            <a:r>
              <a:rPr lang="en-US" sz="2000" dirty="0"/>
              <a:t>Nothing</a:t>
            </a:r>
          </a:p>
          <a:p>
            <a:pPr marL="514350" lvl="0" indent="-514350">
              <a:buFont typeface="+mj-lt"/>
              <a:buAutoNum type="alphaLcParenR"/>
            </a:pPr>
            <a:r>
              <a:rPr lang="en-US" sz="2000" dirty="0"/>
              <a:t>Prepare employees</a:t>
            </a:r>
          </a:p>
          <a:p>
            <a:pPr marL="514350" lvl="0" indent="-514350">
              <a:buFont typeface="+mj-lt"/>
              <a:buAutoNum type="alphaLcParenR"/>
            </a:pPr>
            <a:r>
              <a:rPr lang="en-US" sz="2000" dirty="0"/>
              <a:t>All of the above</a:t>
            </a:r>
          </a:p>
          <a:p>
            <a:pPr marL="690563" lvl="0">
              <a:lnSpc>
                <a:spcPct val="115000"/>
              </a:lnSpc>
              <a:spcBef>
                <a:spcPts val="0"/>
              </a:spcBef>
              <a:spcAft>
                <a:spcPts val="1000"/>
              </a:spcAft>
              <a:buNone/>
            </a:pPr>
            <a:endParaRPr lang="en-US" dirty="0">
              <a:ea typeface="Times New Roman"/>
              <a:cs typeface="Times New Roman"/>
            </a:endParaRPr>
          </a:p>
        </p:txBody>
      </p:sp>
    </p:spTree>
    <p:extLst>
      <p:ext uri="{BB962C8B-B14F-4D97-AF65-F5344CB8AC3E}">
        <p14:creationId xmlns:p14="http://schemas.microsoft.com/office/powerpoint/2010/main" val="2678845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b="1" dirty="0">
                <a:latin typeface="+mn-lt"/>
              </a:rPr>
              <a:t>Module </a:t>
            </a:r>
            <a:r>
              <a:rPr lang="en-US" b="1" dirty="0" smtClean="0">
                <a:latin typeface="+mn-lt"/>
              </a:rPr>
              <a:t>Four: </a:t>
            </a:r>
            <a:r>
              <a:rPr lang="en-US" b="1" dirty="0">
                <a:latin typeface="+mn-lt"/>
              </a:rPr>
              <a:t>Review Questions</a:t>
            </a:r>
            <a:endParaRPr lang="en-US" b="1"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a:bodyPr>
          <a:lstStyle/>
          <a:p>
            <a:pPr marL="514350" lvl="0" indent="-514350">
              <a:buFont typeface="+mj-lt"/>
              <a:buAutoNum type="arabicPeriod" startAt="5"/>
            </a:pPr>
            <a:r>
              <a:rPr lang="en-US" sz="2000" dirty="0"/>
              <a:t>What needs to be written down with the tasks?</a:t>
            </a:r>
          </a:p>
          <a:p>
            <a:pPr marL="514350" lvl="0" indent="-514350">
              <a:buFont typeface="+mj-lt"/>
              <a:buAutoNum type="alphaLcParenR"/>
            </a:pPr>
            <a:r>
              <a:rPr lang="en-US" sz="2000" dirty="0"/>
              <a:t>Times</a:t>
            </a:r>
          </a:p>
          <a:p>
            <a:pPr marL="514350" lvl="0" indent="-514350">
              <a:buFont typeface="+mj-lt"/>
              <a:buAutoNum type="alphaLcParenR"/>
            </a:pPr>
            <a:r>
              <a:rPr lang="en-US" sz="2000" dirty="0"/>
              <a:t>Skill level</a:t>
            </a:r>
          </a:p>
          <a:p>
            <a:pPr marL="514350" lvl="0" indent="-514350">
              <a:buFont typeface="+mj-lt"/>
              <a:buAutoNum type="alphaLcParenR"/>
            </a:pPr>
            <a:r>
              <a:rPr lang="en-US" sz="2000" dirty="0"/>
              <a:t>Interest</a:t>
            </a:r>
          </a:p>
          <a:p>
            <a:pPr marL="514350" lvl="0" indent="-514350">
              <a:buFont typeface="+mj-lt"/>
              <a:buAutoNum type="alphaLcParenR"/>
            </a:pPr>
            <a:r>
              <a:rPr lang="en-US" sz="2000" dirty="0" smtClean="0"/>
              <a:t>Priority</a:t>
            </a:r>
          </a:p>
          <a:p>
            <a:pPr lvl="0">
              <a:buNone/>
            </a:pPr>
            <a:endParaRPr lang="en-US" sz="2000" dirty="0"/>
          </a:p>
          <a:p>
            <a:pPr marL="514350" lvl="0" indent="-514350">
              <a:buFont typeface="+mj-lt"/>
              <a:buAutoNum type="arabicPeriod" startAt="6"/>
            </a:pPr>
            <a:r>
              <a:rPr lang="en-US" sz="2000" dirty="0"/>
              <a:t>When should tasks be recorded?</a:t>
            </a:r>
          </a:p>
          <a:p>
            <a:pPr marL="514350" lvl="0" indent="-514350">
              <a:buFont typeface="+mj-lt"/>
              <a:buAutoNum type="alphaLcParenR"/>
            </a:pPr>
            <a:r>
              <a:rPr lang="en-US" sz="2000" dirty="0"/>
              <a:t>As they happen</a:t>
            </a:r>
          </a:p>
          <a:p>
            <a:pPr marL="514350" lvl="0" indent="-514350">
              <a:buFont typeface="+mj-lt"/>
              <a:buAutoNum type="alphaLcParenR"/>
            </a:pPr>
            <a:r>
              <a:rPr lang="en-US" sz="2000" dirty="0"/>
              <a:t>By the end of the day</a:t>
            </a:r>
          </a:p>
          <a:p>
            <a:pPr marL="514350" lvl="0" indent="-514350">
              <a:buFont typeface="+mj-lt"/>
              <a:buAutoNum type="alphaLcParenR"/>
            </a:pPr>
            <a:r>
              <a:rPr lang="en-US" sz="2000" dirty="0"/>
              <a:t>Each morning</a:t>
            </a:r>
          </a:p>
          <a:p>
            <a:pPr marL="514350" lvl="0" indent="-514350">
              <a:buFont typeface="+mj-lt"/>
              <a:buAutoNum type="alphaLcParenR"/>
            </a:pPr>
            <a:r>
              <a:rPr lang="en-US" sz="2000" dirty="0"/>
              <a:t>It does not matter</a:t>
            </a:r>
          </a:p>
        </p:txBody>
      </p:sp>
    </p:spTree>
    <p:extLst>
      <p:ext uri="{BB962C8B-B14F-4D97-AF65-F5344CB8AC3E}">
        <p14:creationId xmlns:p14="http://schemas.microsoft.com/office/powerpoint/2010/main" val="26788456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b="1" dirty="0">
                <a:latin typeface="+mn-lt"/>
              </a:rPr>
              <a:t>Module </a:t>
            </a:r>
            <a:r>
              <a:rPr lang="en-US" b="1" dirty="0" smtClean="0">
                <a:latin typeface="+mn-lt"/>
              </a:rPr>
              <a:t>Four: </a:t>
            </a:r>
            <a:r>
              <a:rPr lang="en-US" b="1" dirty="0">
                <a:latin typeface="+mn-lt"/>
              </a:rPr>
              <a:t>Review Questions</a:t>
            </a:r>
            <a:endParaRPr lang="en-US" b="1"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a:bodyPr>
          <a:lstStyle/>
          <a:p>
            <a:pPr marL="514350" lvl="0" indent="-514350">
              <a:buFont typeface="+mj-lt"/>
              <a:buAutoNum type="arabicPeriod" startAt="7"/>
            </a:pPr>
            <a:r>
              <a:rPr lang="en-US" sz="2000" dirty="0"/>
              <a:t>Which tool is useful for keeping track of tasks?</a:t>
            </a:r>
          </a:p>
          <a:p>
            <a:pPr marL="514350" lvl="0" indent="-514350">
              <a:buFont typeface="+mj-lt"/>
              <a:buAutoNum type="alphaLcParenR"/>
            </a:pPr>
            <a:r>
              <a:rPr lang="en-US" sz="2000" dirty="0"/>
              <a:t>Word</a:t>
            </a:r>
          </a:p>
          <a:p>
            <a:pPr marL="514350" lvl="0" indent="-514350">
              <a:buFont typeface="+mj-lt"/>
              <a:buAutoNum type="alphaLcParenR"/>
            </a:pPr>
            <a:r>
              <a:rPr lang="en-US" sz="2000" dirty="0"/>
              <a:t>PowerPoint</a:t>
            </a:r>
          </a:p>
          <a:p>
            <a:pPr marL="514350" lvl="0" indent="-514350">
              <a:buFont typeface="+mj-lt"/>
              <a:buAutoNum type="alphaLcParenR"/>
            </a:pPr>
            <a:r>
              <a:rPr lang="en-US" sz="2000" dirty="0"/>
              <a:t>Spreadsheet</a:t>
            </a:r>
          </a:p>
          <a:p>
            <a:pPr marL="514350" lvl="0" indent="-514350">
              <a:buFont typeface="+mj-lt"/>
              <a:buAutoNum type="alphaLcParenR"/>
            </a:pPr>
            <a:r>
              <a:rPr lang="en-US" sz="2000" dirty="0"/>
              <a:t>All of the </a:t>
            </a:r>
            <a:r>
              <a:rPr lang="en-US" sz="2000" dirty="0" smtClean="0"/>
              <a:t>above</a:t>
            </a:r>
          </a:p>
          <a:p>
            <a:pPr marL="514350" lvl="0" indent="-514350">
              <a:buNone/>
            </a:pPr>
            <a:endParaRPr lang="en-US" sz="2000" dirty="0"/>
          </a:p>
          <a:p>
            <a:pPr marL="514350" lvl="0" indent="-514350">
              <a:buFont typeface="+mj-lt"/>
              <a:buAutoNum type="arabicPeriod" startAt="8"/>
            </a:pPr>
            <a:r>
              <a:rPr lang="en-US" sz="2000" dirty="0"/>
              <a:t>Which task is most likely to be biweekly?</a:t>
            </a:r>
          </a:p>
          <a:p>
            <a:pPr marL="514350" lvl="0" indent="-514350">
              <a:buFont typeface="+mj-lt"/>
              <a:buAutoNum type="alphaLcParenR"/>
            </a:pPr>
            <a:r>
              <a:rPr lang="en-US" sz="2000" dirty="0"/>
              <a:t>Emails</a:t>
            </a:r>
          </a:p>
          <a:p>
            <a:pPr marL="514350" lvl="0" indent="-514350">
              <a:buFont typeface="+mj-lt"/>
              <a:buAutoNum type="alphaLcParenR"/>
            </a:pPr>
            <a:r>
              <a:rPr lang="en-US" sz="2000" dirty="0"/>
              <a:t>Phones</a:t>
            </a:r>
          </a:p>
          <a:p>
            <a:pPr marL="514350" lvl="0" indent="-514350">
              <a:buFont typeface="+mj-lt"/>
              <a:buAutoNum type="alphaLcParenR"/>
            </a:pPr>
            <a:r>
              <a:rPr lang="en-US" sz="2000" dirty="0"/>
              <a:t>Payroll</a:t>
            </a:r>
          </a:p>
          <a:p>
            <a:pPr marL="514350" lvl="0" indent="-514350">
              <a:buFont typeface="+mj-lt"/>
              <a:buAutoNum type="alphaLcParenR"/>
            </a:pPr>
            <a:r>
              <a:rPr lang="en-US" sz="2000" dirty="0"/>
              <a:t>Meetings</a:t>
            </a:r>
          </a:p>
        </p:txBody>
      </p:sp>
    </p:spTree>
    <p:extLst>
      <p:ext uri="{BB962C8B-B14F-4D97-AF65-F5344CB8AC3E}">
        <p14:creationId xmlns:p14="http://schemas.microsoft.com/office/powerpoint/2010/main" val="26788456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b="1" dirty="0">
                <a:latin typeface="+mn-lt"/>
              </a:rPr>
              <a:t>Module </a:t>
            </a:r>
            <a:r>
              <a:rPr lang="en-US" b="1" dirty="0" smtClean="0">
                <a:latin typeface="+mn-lt"/>
              </a:rPr>
              <a:t>Four: </a:t>
            </a:r>
            <a:r>
              <a:rPr lang="en-US" b="1" dirty="0">
                <a:latin typeface="+mn-lt"/>
              </a:rPr>
              <a:t>Review Questions</a:t>
            </a:r>
            <a:endParaRPr lang="en-US" b="1" dirty="0" smtClean="0">
              <a:latin typeface="+mn-lt"/>
            </a:endParaRPr>
          </a:p>
        </p:txBody>
      </p:sp>
      <p:sp>
        <p:nvSpPr>
          <p:cNvPr id="22531" name="Content Placeholder 2"/>
          <p:cNvSpPr>
            <a:spLocks noGrp="1"/>
          </p:cNvSpPr>
          <p:nvPr>
            <p:ph idx="1"/>
          </p:nvPr>
        </p:nvSpPr>
        <p:spPr>
          <a:xfrm>
            <a:off x="457200" y="1600200"/>
            <a:ext cx="8229600" cy="4953000"/>
          </a:xfrm>
        </p:spPr>
        <p:txBody>
          <a:bodyPr>
            <a:normAutofit/>
          </a:bodyPr>
          <a:lstStyle/>
          <a:p>
            <a:pPr marL="514350" lvl="0" indent="-514350">
              <a:buFont typeface="+mj-lt"/>
              <a:buAutoNum type="arabicPeriod" startAt="9"/>
            </a:pPr>
            <a:r>
              <a:rPr lang="en-US" sz="2000" dirty="0"/>
              <a:t>Where did Joan record her tasks?</a:t>
            </a:r>
          </a:p>
          <a:p>
            <a:pPr marL="514350" lvl="0" indent="-514350">
              <a:buFont typeface="+mj-lt"/>
              <a:buAutoNum type="alphaLcParenR"/>
            </a:pPr>
            <a:r>
              <a:rPr lang="en-US" sz="2000" dirty="0"/>
              <a:t>At home</a:t>
            </a:r>
          </a:p>
          <a:p>
            <a:pPr marL="514350" lvl="0" indent="-514350">
              <a:buFont typeface="+mj-lt"/>
              <a:buAutoNum type="alphaLcParenR"/>
            </a:pPr>
            <a:r>
              <a:rPr lang="en-US" sz="2000" dirty="0"/>
              <a:t>At the office</a:t>
            </a:r>
          </a:p>
          <a:p>
            <a:pPr marL="514350" lvl="0" indent="-514350">
              <a:buFont typeface="+mj-lt"/>
              <a:buAutoNum type="alphaLcParenR"/>
            </a:pPr>
            <a:r>
              <a:rPr lang="en-US" sz="2000" dirty="0"/>
              <a:t>Where they occurred</a:t>
            </a:r>
          </a:p>
          <a:p>
            <a:pPr marL="514350" lvl="0" indent="-514350">
              <a:buFont typeface="+mj-lt"/>
              <a:buAutoNum type="alphaLcParenR"/>
            </a:pPr>
            <a:r>
              <a:rPr lang="en-US" sz="2000" dirty="0"/>
              <a:t>All of the </a:t>
            </a:r>
            <a:r>
              <a:rPr lang="en-US" sz="2000" dirty="0" smtClean="0"/>
              <a:t>above</a:t>
            </a:r>
          </a:p>
          <a:p>
            <a:pPr lvl="0">
              <a:buNone/>
            </a:pPr>
            <a:endParaRPr lang="en-US" sz="2000" dirty="0"/>
          </a:p>
          <a:p>
            <a:pPr marL="514350" lvl="0" indent="-514350">
              <a:buFont typeface="+mj-lt"/>
              <a:buAutoNum type="arabicPeriod" startAt="10"/>
            </a:pPr>
            <a:r>
              <a:rPr lang="en-US" sz="2000" dirty="0"/>
              <a:t>What did Joan estimate?</a:t>
            </a:r>
          </a:p>
          <a:p>
            <a:pPr marL="514350" lvl="0" indent="-514350">
              <a:buFont typeface="+mj-lt"/>
              <a:buAutoNum type="alphaLcParenR"/>
            </a:pPr>
            <a:r>
              <a:rPr lang="en-US" sz="2000" dirty="0"/>
              <a:t>Tasks</a:t>
            </a:r>
          </a:p>
          <a:p>
            <a:pPr marL="514350" lvl="0" indent="-514350">
              <a:buFont typeface="+mj-lt"/>
              <a:buAutoNum type="alphaLcParenR"/>
            </a:pPr>
            <a:r>
              <a:rPr lang="en-US" sz="2000" dirty="0"/>
              <a:t>Cost</a:t>
            </a:r>
          </a:p>
          <a:p>
            <a:pPr marL="514350" lvl="0" indent="-514350">
              <a:buFont typeface="+mj-lt"/>
              <a:buAutoNum type="alphaLcParenR"/>
            </a:pPr>
            <a:r>
              <a:rPr lang="en-US" sz="2000" dirty="0"/>
              <a:t>Nothing</a:t>
            </a:r>
          </a:p>
          <a:p>
            <a:pPr marL="514350" lvl="0" indent="-514350">
              <a:buFont typeface="+mj-lt"/>
              <a:buAutoNum type="alphaLcParenR"/>
            </a:pPr>
            <a:r>
              <a:rPr lang="en-US" sz="2000" dirty="0"/>
              <a:t>Time</a:t>
            </a:r>
          </a:p>
          <a:p>
            <a:pPr marL="690563" lvl="0">
              <a:lnSpc>
                <a:spcPct val="115000"/>
              </a:lnSpc>
              <a:spcBef>
                <a:spcPts val="0"/>
              </a:spcBef>
              <a:spcAft>
                <a:spcPts val="1000"/>
              </a:spcAft>
              <a:buNone/>
            </a:pPr>
            <a:endParaRPr lang="en-US" dirty="0">
              <a:ea typeface="Times New Roman"/>
              <a:cs typeface="Times New Roman"/>
            </a:endParaRPr>
          </a:p>
        </p:txBody>
      </p:sp>
    </p:spTree>
    <p:extLst>
      <p:ext uri="{BB962C8B-B14F-4D97-AF65-F5344CB8AC3E}">
        <p14:creationId xmlns:p14="http://schemas.microsoft.com/office/powerpoint/2010/main" val="2678845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b="1" dirty="0">
                <a:latin typeface="+mn-lt"/>
              </a:rPr>
              <a:t>Module </a:t>
            </a:r>
            <a:r>
              <a:rPr lang="en-US" b="1" dirty="0" smtClean="0">
                <a:latin typeface="+mn-lt"/>
              </a:rPr>
              <a:t>Four: </a:t>
            </a:r>
            <a:r>
              <a:rPr lang="en-US" b="1" dirty="0">
                <a:latin typeface="+mn-lt"/>
              </a:rPr>
              <a:t>Review Questions</a:t>
            </a:r>
            <a:endParaRPr lang="en-US" b="1" dirty="0" smtClean="0">
              <a:latin typeface="+mn-lt"/>
            </a:endParaRPr>
          </a:p>
        </p:txBody>
      </p:sp>
      <p:sp>
        <p:nvSpPr>
          <p:cNvPr id="22531" name="Content Placeholder 2"/>
          <p:cNvSpPr>
            <a:spLocks noGrp="1"/>
          </p:cNvSpPr>
          <p:nvPr>
            <p:ph idx="1"/>
          </p:nvPr>
        </p:nvSpPr>
        <p:spPr>
          <a:xfrm>
            <a:off x="457200" y="1447800"/>
            <a:ext cx="8229600" cy="5257800"/>
          </a:xfrm>
        </p:spPr>
        <p:txBody>
          <a:bodyPr>
            <a:normAutofit fontScale="55000" lnSpcReduction="20000"/>
          </a:bodyPr>
          <a:lstStyle/>
          <a:p>
            <a:pPr marL="0">
              <a:buNone/>
            </a:pPr>
            <a:r>
              <a:rPr lang="en-US" sz="3600" dirty="0" smtClean="0"/>
              <a:t>1. What is not a way to track tasks? </a:t>
            </a:r>
          </a:p>
          <a:p>
            <a:pPr marL="0">
              <a:buNone/>
            </a:pPr>
            <a:r>
              <a:rPr lang="en-US" sz="3600" dirty="0" smtClean="0"/>
              <a:t>a) Apps </a:t>
            </a:r>
          </a:p>
          <a:p>
            <a:pPr marL="0">
              <a:buNone/>
            </a:pPr>
            <a:r>
              <a:rPr lang="en-US" sz="3600" dirty="0" smtClean="0">
                <a:solidFill>
                  <a:srgbClr val="FF0000"/>
                </a:solidFill>
              </a:rPr>
              <a:t>b) Job description </a:t>
            </a:r>
          </a:p>
          <a:p>
            <a:pPr marL="0">
              <a:buNone/>
            </a:pPr>
            <a:r>
              <a:rPr lang="en-US" sz="3600" dirty="0" smtClean="0"/>
              <a:t>c) Writing </a:t>
            </a:r>
          </a:p>
          <a:p>
            <a:pPr marL="0">
              <a:buNone/>
            </a:pPr>
            <a:r>
              <a:rPr lang="en-US" sz="3600" dirty="0" smtClean="0"/>
              <a:t>d) Checklists </a:t>
            </a:r>
          </a:p>
          <a:p>
            <a:pPr marL="0">
              <a:buNone/>
            </a:pPr>
            <a:endParaRPr lang="en-US" sz="3600" dirty="0" smtClean="0"/>
          </a:p>
          <a:p>
            <a:pPr marL="0">
              <a:buNone/>
            </a:pPr>
            <a:r>
              <a:rPr lang="en-US" sz="3600" dirty="0" smtClean="0">
                <a:solidFill>
                  <a:srgbClr val="FF0000"/>
                </a:solidFill>
              </a:rPr>
              <a:t>The job description does not track tasks. The other answers are methods used to track tasks. </a:t>
            </a:r>
          </a:p>
          <a:p>
            <a:pPr marL="0">
              <a:buNone/>
            </a:pPr>
            <a:endParaRPr lang="en-US" sz="3600" dirty="0" smtClean="0"/>
          </a:p>
          <a:p>
            <a:pPr marL="0">
              <a:buNone/>
            </a:pPr>
            <a:r>
              <a:rPr lang="en-US" sz="3600" dirty="0" smtClean="0"/>
              <a:t>2. How long should tasks be tracked? </a:t>
            </a:r>
          </a:p>
          <a:p>
            <a:pPr marL="0">
              <a:buNone/>
            </a:pPr>
            <a:r>
              <a:rPr lang="en-US" sz="3600" dirty="0" smtClean="0"/>
              <a:t>a) None </a:t>
            </a:r>
          </a:p>
          <a:p>
            <a:pPr marL="0">
              <a:buNone/>
            </a:pPr>
            <a:r>
              <a:rPr lang="en-US" sz="3600" dirty="0" smtClean="0"/>
              <a:t>b) Weeks </a:t>
            </a:r>
          </a:p>
          <a:p>
            <a:pPr marL="0">
              <a:buNone/>
            </a:pPr>
            <a:r>
              <a:rPr lang="en-US" sz="3600" dirty="0" smtClean="0"/>
              <a:t>c) Months </a:t>
            </a:r>
          </a:p>
          <a:p>
            <a:pPr marL="0">
              <a:buNone/>
            </a:pPr>
            <a:r>
              <a:rPr lang="en-US" sz="3600" dirty="0" smtClean="0">
                <a:solidFill>
                  <a:srgbClr val="FF0000"/>
                </a:solidFill>
              </a:rPr>
              <a:t>d) Days </a:t>
            </a:r>
          </a:p>
          <a:p>
            <a:pPr marL="0">
              <a:buNone/>
            </a:pPr>
            <a:endParaRPr lang="en-US" sz="3600" dirty="0" smtClean="0">
              <a:solidFill>
                <a:srgbClr val="FF0000"/>
              </a:solidFill>
            </a:endParaRPr>
          </a:p>
          <a:p>
            <a:pPr marL="0">
              <a:buNone/>
            </a:pPr>
            <a:r>
              <a:rPr lang="en-US" sz="3600" dirty="0" smtClean="0">
                <a:solidFill>
                  <a:srgbClr val="FF0000"/>
                </a:solidFill>
              </a:rPr>
              <a:t>It is important to track tasks to determine which procedures to include. The tasks should be tracked for a few days. </a:t>
            </a:r>
          </a:p>
          <a:p>
            <a:pPr marL="0">
              <a:buNone/>
            </a:pPr>
            <a:endParaRPr lang="en-US" dirty="0" smtClean="0"/>
          </a:p>
        </p:txBody>
      </p:sp>
    </p:spTree>
    <p:extLst>
      <p:ext uri="{BB962C8B-B14F-4D97-AF65-F5344CB8AC3E}">
        <p14:creationId xmlns:p14="http://schemas.microsoft.com/office/powerpoint/2010/main" val="596282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b="1" dirty="0">
                <a:latin typeface="+mn-lt"/>
              </a:rPr>
              <a:t>Module </a:t>
            </a:r>
            <a:r>
              <a:rPr lang="en-US" b="1" dirty="0" smtClean="0">
                <a:latin typeface="+mn-lt"/>
              </a:rPr>
              <a:t>Four: </a:t>
            </a:r>
            <a:r>
              <a:rPr lang="en-US" b="1" dirty="0">
                <a:latin typeface="+mn-lt"/>
              </a:rPr>
              <a:t>Review Questions</a:t>
            </a:r>
            <a:endParaRPr lang="en-US" b="1" dirty="0" smtClean="0">
              <a:latin typeface="+mn-lt"/>
            </a:endParaRPr>
          </a:p>
        </p:txBody>
      </p:sp>
      <p:sp>
        <p:nvSpPr>
          <p:cNvPr id="22531" name="Content Placeholder 2"/>
          <p:cNvSpPr>
            <a:spLocks noGrp="1"/>
          </p:cNvSpPr>
          <p:nvPr>
            <p:ph idx="1"/>
          </p:nvPr>
        </p:nvSpPr>
        <p:spPr>
          <a:xfrm>
            <a:off x="457200" y="1600200"/>
            <a:ext cx="8229600" cy="5257800"/>
          </a:xfrm>
        </p:spPr>
        <p:txBody>
          <a:bodyPr>
            <a:normAutofit fontScale="62500" lnSpcReduction="20000"/>
          </a:bodyPr>
          <a:lstStyle/>
          <a:p>
            <a:pPr marL="0">
              <a:buNone/>
            </a:pPr>
            <a:r>
              <a:rPr lang="en-US" dirty="0" smtClean="0"/>
              <a:t>3. What is Not a method of feedback? </a:t>
            </a:r>
          </a:p>
          <a:p>
            <a:pPr marL="0">
              <a:buNone/>
            </a:pPr>
            <a:r>
              <a:rPr lang="en-US" dirty="0" smtClean="0">
                <a:solidFill>
                  <a:srgbClr val="FF0000"/>
                </a:solidFill>
              </a:rPr>
              <a:t>a) Tracking tasks </a:t>
            </a:r>
          </a:p>
          <a:p>
            <a:pPr marL="0">
              <a:buNone/>
            </a:pPr>
            <a:r>
              <a:rPr lang="en-US" dirty="0" smtClean="0"/>
              <a:t>b) Survey </a:t>
            </a:r>
          </a:p>
          <a:p>
            <a:pPr marL="0">
              <a:buNone/>
            </a:pPr>
            <a:r>
              <a:rPr lang="en-US" dirty="0" smtClean="0"/>
              <a:t>c) Meetings </a:t>
            </a:r>
          </a:p>
          <a:p>
            <a:pPr marL="0">
              <a:buNone/>
            </a:pPr>
            <a:r>
              <a:rPr lang="en-US" dirty="0" smtClean="0"/>
              <a:t>d) Evaluations </a:t>
            </a:r>
          </a:p>
          <a:p>
            <a:pPr marL="0">
              <a:buNone/>
            </a:pPr>
            <a:endParaRPr lang="en-US" dirty="0" smtClean="0"/>
          </a:p>
          <a:p>
            <a:pPr marL="0">
              <a:buNone/>
            </a:pPr>
            <a:r>
              <a:rPr lang="en-US" dirty="0" smtClean="0">
                <a:solidFill>
                  <a:srgbClr val="FF0000"/>
                </a:solidFill>
              </a:rPr>
              <a:t>Tracking tasks is not a method of feedback. The other answers are useful methods of collecting feedback. </a:t>
            </a:r>
          </a:p>
          <a:p>
            <a:pPr marL="0">
              <a:buNone/>
            </a:pPr>
            <a:endParaRPr lang="en-US" dirty="0" smtClean="0"/>
          </a:p>
          <a:p>
            <a:pPr marL="0">
              <a:buNone/>
            </a:pPr>
            <a:r>
              <a:rPr lang="en-US" dirty="0" smtClean="0"/>
              <a:t>4. What needs to occur before feedback is collected? </a:t>
            </a:r>
          </a:p>
          <a:p>
            <a:pPr marL="0">
              <a:buNone/>
            </a:pPr>
            <a:r>
              <a:rPr lang="en-US" dirty="0" smtClean="0"/>
              <a:t>a) Increase interest </a:t>
            </a:r>
          </a:p>
          <a:p>
            <a:pPr marL="0">
              <a:buNone/>
            </a:pPr>
            <a:r>
              <a:rPr lang="en-US" dirty="0" smtClean="0"/>
              <a:t>b) Nothing </a:t>
            </a:r>
          </a:p>
          <a:p>
            <a:pPr marL="0">
              <a:buNone/>
            </a:pPr>
            <a:r>
              <a:rPr lang="en-US" dirty="0" smtClean="0">
                <a:solidFill>
                  <a:srgbClr val="FF0000"/>
                </a:solidFill>
              </a:rPr>
              <a:t>c) Prepare employees </a:t>
            </a:r>
          </a:p>
          <a:p>
            <a:pPr marL="0">
              <a:buNone/>
            </a:pPr>
            <a:r>
              <a:rPr lang="en-US" dirty="0" smtClean="0"/>
              <a:t>d) All of the above </a:t>
            </a:r>
          </a:p>
          <a:p>
            <a:pPr marL="0">
              <a:buNone/>
            </a:pPr>
            <a:endParaRPr lang="en-US" dirty="0" smtClean="0"/>
          </a:p>
          <a:p>
            <a:pPr marL="0">
              <a:buNone/>
            </a:pPr>
            <a:r>
              <a:rPr lang="en-US" dirty="0" smtClean="0">
                <a:solidFill>
                  <a:srgbClr val="FF0000"/>
                </a:solidFill>
              </a:rPr>
              <a:t>It is necessary to prepare employees so that they can consider the feedback that they want to share. </a:t>
            </a:r>
          </a:p>
          <a:p>
            <a:pPr marL="0">
              <a:buNone/>
            </a:pPr>
            <a:endParaRPr lang="en-US" dirty="0" smtClean="0"/>
          </a:p>
        </p:txBody>
      </p:sp>
    </p:spTree>
    <p:extLst>
      <p:ext uri="{BB962C8B-B14F-4D97-AF65-F5344CB8AC3E}">
        <p14:creationId xmlns:p14="http://schemas.microsoft.com/office/powerpoint/2010/main" val="31926055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b="1" dirty="0">
                <a:latin typeface="+mn-lt"/>
              </a:rPr>
              <a:t>Module </a:t>
            </a:r>
            <a:r>
              <a:rPr lang="en-US" b="1" dirty="0" smtClean="0">
                <a:latin typeface="+mn-lt"/>
              </a:rPr>
              <a:t>Four: </a:t>
            </a:r>
            <a:r>
              <a:rPr lang="en-US" b="1" dirty="0">
                <a:latin typeface="+mn-lt"/>
              </a:rPr>
              <a:t>Review Questions</a:t>
            </a:r>
            <a:endParaRPr lang="en-US" b="1" dirty="0" smtClean="0">
              <a:latin typeface="+mn-lt"/>
            </a:endParaRPr>
          </a:p>
        </p:txBody>
      </p:sp>
      <p:sp>
        <p:nvSpPr>
          <p:cNvPr id="22531" name="Content Placeholder 2"/>
          <p:cNvSpPr>
            <a:spLocks noGrp="1"/>
          </p:cNvSpPr>
          <p:nvPr>
            <p:ph idx="1"/>
          </p:nvPr>
        </p:nvSpPr>
        <p:spPr>
          <a:xfrm>
            <a:off x="457200" y="1600200"/>
            <a:ext cx="8229600" cy="5257800"/>
          </a:xfrm>
        </p:spPr>
        <p:txBody>
          <a:bodyPr>
            <a:normAutofit fontScale="62500" lnSpcReduction="20000"/>
          </a:bodyPr>
          <a:lstStyle/>
          <a:p>
            <a:pPr marL="0">
              <a:buNone/>
            </a:pPr>
            <a:r>
              <a:rPr lang="en-US" dirty="0" smtClean="0"/>
              <a:t>5. What needs to be written down with the tasks? </a:t>
            </a:r>
          </a:p>
          <a:p>
            <a:pPr marL="0">
              <a:buNone/>
            </a:pPr>
            <a:r>
              <a:rPr lang="en-US" dirty="0" smtClean="0">
                <a:solidFill>
                  <a:srgbClr val="FF0000"/>
                </a:solidFill>
              </a:rPr>
              <a:t>a) Times </a:t>
            </a:r>
          </a:p>
          <a:p>
            <a:pPr marL="0">
              <a:buNone/>
            </a:pPr>
            <a:r>
              <a:rPr lang="en-US" dirty="0" smtClean="0"/>
              <a:t>b) Skill level </a:t>
            </a:r>
          </a:p>
          <a:p>
            <a:pPr marL="0">
              <a:buNone/>
            </a:pPr>
            <a:r>
              <a:rPr lang="en-US" dirty="0" smtClean="0"/>
              <a:t>c) Interest </a:t>
            </a:r>
          </a:p>
          <a:p>
            <a:pPr marL="0">
              <a:buNone/>
            </a:pPr>
            <a:r>
              <a:rPr lang="en-US" dirty="0" smtClean="0"/>
              <a:t>d) Priority </a:t>
            </a:r>
          </a:p>
          <a:p>
            <a:pPr marL="0">
              <a:buNone/>
            </a:pPr>
            <a:endParaRPr lang="en-US" dirty="0" smtClean="0"/>
          </a:p>
          <a:p>
            <a:pPr marL="0">
              <a:buNone/>
            </a:pPr>
            <a:r>
              <a:rPr lang="en-US" dirty="0" smtClean="0">
                <a:solidFill>
                  <a:srgbClr val="FF0000"/>
                </a:solidFill>
              </a:rPr>
              <a:t>It is necessary to record the time that it takes to complete a task as well as the task itself. </a:t>
            </a:r>
          </a:p>
          <a:p>
            <a:pPr marL="0">
              <a:buNone/>
            </a:pPr>
            <a:endParaRPr lang="en-US" dirty="0" smtClean="0"/>
          </a:p>
          <a:p>
            <a:pPr marL="0">
              <a:buNone/>
            </a:pPr>
            <a:r>
              <a:rPr lang="en-US" dirty="0" smtClean="0"/>
              <a:t>6. When should tasks be recorded? </a:t>
            </a:r>
          </a:p>
          <a:p>
            <a:pPr marL="0">
              <a:buNone/>
            </a:pPr>
            <a:r>
              <a:rPr lang="en-US" dirty="0" smtClean="0"/>
              <a:t>a) As they happen </a:t>
            </a:r>
          </a:p>
          <a:p>
            <a:pPr marL="0">
              <a:buNone/>
            </a:pPr>
            <a:r>
              <a:rPr lang="en-US" dirty="0" smtClean="0">
                <a:solidFill>
                  <a:srgbClr val="FF0000"/>
                </a:solidFill>
              </a:rPr>
              <a:t>b) By the end of the day </a:t>
            </a:r>
          </a:p>
          <a:p>
            <a:pPr marL="0">
              <a:buNone/>
            </a:pPr>
            <a:r>
              <a:rPr lang="en-US" dirty="0" smtClean="0"/>
              <a:t>c) Each morning </a:t>
            </a:r>
          </a:p>
          <a:p>
            <a:pPr marL="0">
              <a:buNone/>
            </a:pPr>
            <a:r>
              <a:rPr lang="en-US" dirty="0" smtClean="0"/>
              <a:t>d) It does not matter </a:t>
            </a:r>
          </a:p>
          <a:p>
            <a:pPr marL="0">
              <a:buNone/>
            </a:pPr>
            <a:endParaRPr lang="en-US" dirty="0" smtClean="0"/>
          </a:p>
          <a:p>
            <a:pPr marL="0">
              <a:buNone/>
            </a:pPr>
            <a:r>
              <a:rPr lang="en-US" dirty="0" smtClean="0">
                <a:solidFill>
                  <a:srgbClr val="FF0000"/>
                </a:solidFill>
              </a:rPr>
              <a:t>Tasks need to be recorded by the end of the day and you leave the office. They may also be recorded as the tasks are completed. </a:t>
            </a:r>
          </a:p>
          <a:p>
            <a:pPr>
              <a:buNone/>
            </a:pPr>
            <a:endParaRPr lang="en-US" dirty="0" smtClean="0"/>
          </a:p>
        </p:txBody>
      </p:sp>
    </p:spTree>
    <p:extLst>
      <p:ext uri="{BB962C8B-B14F-4D97-AF65-F5344CB8AC3E}">
        <p14:creationId xmlns:p14="http://schemas.microsoft.com/office/powerpoint/2010/main" val="1207226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lvl="0"/>
            <a:r>
              <a:rPr lang="en-US" b="1" dirty="0" smtClean="0">
                <a:latin typeface="+mn-lt"/>
              </a:rPr>
              <a:t>Business Continuity</a:t>
            </a:r>
            <a:endParaRPr lang="en-US"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918827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b="1" dirty="0">
                <a:latin typeface="+mn-lt"/>
              </a:rPr>
              <a:t>Module </a:t>
            </a:r>
            <a:r>
              <a:rPr lang="en-US" b="1" dirty="0" smtClean="0">
                <a:latin typeface="+mn-lt"/>
              </a:rPr>
              <a:t>Four: </a:t>
            </a:r>
            <a:r>
              <a:rPr lang="en-US" b="1" dirty="0">
                <a:latin typeface="+mn-lt"/>
              </a:rPr>
              <a:t>Review Questions</a:t>
            </a:r>
            <a:endParaRPr lang="en-US" b="1" dirty="0" smtClean="0">
              <a:latin typeface="+mn-lt"/>
            </a:endParaRPr>
          </a:p>
        </p:txBody>
      </p:sp>
      <p:sp>
        <p:nvSpPr>
          <p:cNvPr id="22531" name="Content Placeholder 2"/>
          <p:cNvSpPr>
            <a:spLocks noGrp="1"/>
          </p:cNvSpPr>
          <p:nvPr>
            <p:ph idx="1"/>
          </p:nvPr>
        </p:nvSpPr>
        <p:spPr>
          <a:xfrm>
            <a:off x="457200" y="1600200"/>
            <a:ext cx="8229600" cy="5257800"/>
          </a:xfrm>
        </p:spPr>
        <p:txBody>
          <a:bodyPr>
            <a:normAutofit fontScale="62500" lnSpcReduction="20000"/>
          </a:bodyPr>
          <a:lstStyle/>
          <a:p>
            <a:pPr marL="0">
              <a:buNone/>
            </a:pPr>
            <a:r>
              <a:rPr lang="en-US" dirty="0" smtClean="0"/>
              <a:t>7. Which tool is useful for keeping track of tasks? </a:t>
            </a:r>
          </a:p>
          <a:p>
            <a:pPr marL="0">
              <a:buNone/>
            </a:pPr>
            <a:r>
              <a:rPr lang="en-US" dirty="0" smtClean="0"/>
              <a:t>a) Word </a:t>
            </a:r>
          </a:p>
          <a:p>
            <a:pPr marL="0">
              <a:buNone/>
            </a:pPr>
            <a:r>
              <a:rPr lang="en-US" dirty="0" smtClean="0"/>
              <a:t>b) PowerPoint </a:t>
            </a:r>
          </a:p>
          <a:p>
            <a:pPr marL="0">
              <a:buNone/>
            </a:pPr>
            <a:r>
              <a:rPr lang="en-US" dirty="0" smtClean="0">
                <a:solidFill>
                  <a:srgbClr val="FF0000"/>
                </a:solidFill>
              </a:rPr>
              <a:t>c) Spreadsheet </a:t>
            </a:r>
          </a:p>
          <a:p>
            <a:pPr marL="0">
              <a:buNone/>
            </a:pPr>
            <a:r>
              <a:rPr lang="en-US" dirty="0" smtClean="0"/>
              <a:t>d) All of the above </a:t>
            </a:r>
          </a:p>
          <a:p>
            <a:pPr marL="0">
              <a:buNone/>
            </a:pPr>
            <a:endParaRPr lang="en-US" dirty="0" smtClean="0"/>
          </a:p>
          <a:p>
            <a:pPr marL="0">
              <a:buNone/>
            </a:pPr>
            <a:r>
              <a:rPr lang="en-US" dirty="0" smtClean="0">
                <a:solidFill>
                  <a:srgbClr val="FF0000"/>
                </a:solidFill>
              </a:rPr>
              <a:t>It is necessary to track how often tasks are done. A spreadsheet is a useful tool to do this. </a:t>
            </a:r>
          </a:p>
          <a:p>
            <a:pPr marL="0">
              <a:buNone/>
            </a:pPr>
            <a:endParaRPr lang="en-US" dirty="0" smtClean="0"/>
          </a:p>
          <a:p>
            <a:pPr marL="0">
              <a:buNone/>
            </a:pPr>
            <a:r>
              <a:rPr lang="en-US" dirty="0" smtClean="0"/>
              <a:t>8. Which task is most likely to be biweekly? </a:t>
            </a:r>
          </a:p>
          <a:p>
            <a:pPr marL="0">
              <a:buNone/>
            </a:pPr>
            <a:r>
              <a:rPr lang="en-US" dirty="0" smtClean="0"/>
              <a:t>a) Emails </a:t>
            </a:r>
          </a:p>
          <a:p>
            <a:pPr marL="0">
              <a:buNone/>
            </a:pPr>
            <a:r>
              <a:rPr lang="en-US" dirty="0" smtClean="0"/>
              <a:t>b) Phones </a:t>
            </a:r>
          </a:p>
          <a:p>
            <a:pPr marL="0">
              <a:buNone/>
            </a:pPr>
            <a:r>
              <a:rPr lang="en-US" dirty="0" smtClean="0"/>
              <a:t>c) Payroll </a:t>
            </a:r>
          </a:p>
          <a:p>
            <a:pPr marL="0">
              <a:buNone/>
            </a:pPr>
            <a:r>
              <a:rPr lang="en-US" dirty="0" smtClean="0">
                <a:solidFill>
                  <a:srgbClr val="FF0000"/>
                </a:solidFill>
              </a:rPr>
              <a:t>d) Meetings </a:t>
            </a:r>
          </a:p>
          <a:p>
            <a:pPr marL="0">
              <a:buNone/>
            </a:pPr>
            <a:endParaRPr lang="en-US" dirty="0" smtClean="0">
              <a:solidFill>
                <a:srgbClr val="FF0000"/>
              </a:solidFill>
            </a:endParaRPr>
          </a:p>
          <a:p>
            <a:pPr marL="0">
              <a:buNone/>
            </a:pPr>
            <a:r>
              <a:rPr lang="en-US" dirty="0" smtClean="0">
                <a:solidFill>
                  <a:srgbClr val="FF0000"/>
                </a:solidFill>
              </a:rPr>
              <a:t>Meetings may be biweekly. Emails and phones are typically used daily, and payroll is usually done monthly, weekly, or bimonthly. </a:t>
            </a:r>
            <a:endParaRPr lang="en-US" dirty="0">
              <a:solidFill>
                <a:srgbClr val="FF0000"/>
              </a:solidFill>
            </a:endParaRPr>
          </a:p>
        </p:txBody>
      </p:sp>
    </p:spTree>
    <p:extLst>
      <p:ext uri="{BB962C8B-B14F-4D97-AF65-F5344CB8AC3E}">
        <p14:creationId xmlns:p14="http://schemas.microsoft.com/office/powerpoint/2010/main" val="314266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r>
              <a:rPr lang="en-US" b="1" dirty="0">
                <a:latin typeface="+mn-lt"/>
              </a:rPr>
              <a:t>Module </a:t>
            </a:r>
            <a:r>
              <a:rPr lang="en-US" b="1" dirty="0" smtClean="0">
                <a:latin typeface="+mn-lt"/>
              </a:rPr>
              <a:t>Four: </a:t>
            </a:r>
            <a:r>
              <a:rPr lang="en-US" b="1" dirty="0">
                <a:latin typeface="+mn-lt"/>
              </a:rPr>
              <a:t>Review Questions</a:t>
            </a:r>
            <a:endParaRPr lang="en-US" b="1" dirty="0" smtClean="0">
              <a:latin typeface="+mn-lt"/>
            </a:endParaRPr>
          </a:p>
        </p:txBody>
      </p:sp>
      <p:sp>
        <p:nvSpPr>
          <p:cNvPr id="22531" name="Content Placeholder 2"/>
          <p:cNvSpPr>
            <a:spLocks noGrp="1"/>
          </p:cNvSpPr>
          <p:nvPr>
            <p:ph idx="1"/>
          </p:nvPr>
        </p:nvSpPr>
        <p:spPr>
          <a:xfrm>
            <a:off x="457200" y="1600200"/>
            <a:ext cx="8229600" cy="5257800"/>
          </a:xfrm>
        </p:spPr>
        <p:txBody>
          <a:bodyPr>
            <a:normAutofit fontScale="62500" lnSpcReduction="20000"/>
          </a:bodyPr>
          <a:lstStyle/>
          <a:p>
            <a:pPr>
              <a:buNone/>
            </a:pPr>
            <a:r>
              <a:rPr lang="en-US" dirty="0" smtClean="0"/>
              <a:t>9. Where did Joan record her tasks? </a:t>
            </a:r>
          </a:p>
          <a:p>
            <a:pPr marL="0">
              <a:buNone/>
            </a:pPr>
            <a:r>
              <a:rPr lang="en-US" dirty="0" smtClean="0">
                <a:solidFill>
                  <a:srgbClr val="FF0000"/>
                </a:solidFill>
              </a:rPr>
              <a:t>a) At home </a:t>
            </a:r>
          </a:p>
          <a:p>
            <a:pPr marL="0">
              <a:buNone/>
            </a:pPr>
            <a:r>
              <a:rPr lang="en-US" dirty="0" smtClean="0"/>
              <a:t>b) At the office </a:t>
            </a:r>
          </a:p>
          <a:p>
            <a:pPr marL="0">
              <a:buNone/>
            </a:pPr>
            <a:r>
              <a:rPr lang="en-US" dirty="0" smtClean="0"/>
              <a:t>c) Where they occurred </a:t>
            </a:r>
          </a:p>
          <a:p>
            <a:pPr marL="0">
              <a:buNone/>
            </a:pPr>
            <a:r>
              <a:rPr lang="en-US" dirty="0" smtClean="0"/>
              <a:t>d) All of the above </a:t>
            </a:r>
          </a:p>
          <a:p>
            <a:pPr marL="0">
              <a:buNone/>
            </a:pPr>
            <a:endParaRPr lang="en-US" dirty="0" smtClean="0"/>
          </a:p>
          <a:p>
            <a:pPr marL="0">
              <a:buNone/>
            </a:pPr>
            <a:r>
              <a:rPr lang="en-US" dirty="0" smtClean="0">
                <a:solidFill>
                  <a:srgbClr val="FF0000"/>
                </a:solidFill>
              </a:rPr>
              <a:t>Joan was attempting to track her tasks. She recorded them after work when she returned home. </a:t>
            </a:r>
          </a:p>
          <a:p>
            <a:pPr marL="0">
              <a:buNone/>
            </a:pPr>
            <a:endParaRPr lang="en-US" dirty="0" smtClean="0"/>
          </a:p>
          <a:p>
            <a:pPr marL="0">
              <a:buNone/>
            </a:pPr>
            <a:r>
              <a:rPr lang="en-US" dirty="0" smtClean="0"/>
              <a:t>10. What did Joan estimate? </a:t>
            </a:r>
          </a:p>
          <a:p>
            <a:pPr marL="0">
              <a:buNone/>
            </a:pPr>
            <a:r>
              <a:rPr lang="en-US" dirty="0" smtClean="0"/>
              <a:t>a) Tasks </a:t>
            </a:r>
          </a:p>
          <a:p>
            <a:pPr marL="0">
              <a:buNone/>
            </a:pPr>
            <a:r>
              <a:rPr lang="en-US" dirty="0" smtClean="0"/>
              <a:t>b) Cost </a:t>
            </a:r>
          </a:p>
          <a:p>
            <a:pPr marL="0">
              <a:buNone/>
            </a:pPr>
            <a:r>
              <a:rPr lang="en-US" dirty="0" smtClean="0"/>
              <a:t>c) Nothing </a:t>
            </a:r>
          </a:p>
          <a:p>
            <a:pPr marL="0">
              <a:buNone/>
            </a:pPr>
            <a:r>
              <a:rPr lang="en-US" dirty="0" smtClean="0">
                <a:solidFill>
                  <a:srgbClr val="FF0000"/>
                </a:solidFill>
              </a:rPr>
              <a:t>d) Time </a:t>
            </a:r>
          </a:p>
          <a:p>
            <a:pPr marL="0">
              <a:buNone/>
            </a:pPr>
            <a:endParaRPr lang="en-US" dirty="0" smtClean="0">
              <a:solidFill>
                <a:srgbClr val="FF0000"/>
              </a:solidFill>
            </a:endParaRPr>
          </a:p>
          <a:p>
            <a:pPr marL="0">
              <a:buNone/>
            </a:pPr>
            <a:r>
              <a:rPr lang="en-US" dirty="0" smtClean="0">
                <a:solidFill>
                  <a:srgbClr val="FF0000"/>
                </a:solidFill>
              </a:rPr>
              <a:t>Joan did not remember how long it took to complete each task. She estimated the time that the tasks she could remember took. </a:t>
            </a:r>
            <a:endParaRPr lang="en-US" dirty="0">
              <a:solidFill>
                <a:srgbClr val="FF0000"/>
              </a:solidFill>
            </a:endParaRPr>
          </a:p>
        </p:txBody>
      </p:sp>
    </p:spTree>
    <p:extLst>
      <p:ext uri="{BB962C8B-B14F-4D97-AF65-F5344CB8AC3E}">
        <p14:creationId xmlns:p14="http://schemas.microsoft.com/office/powerpoint/2010/main" val="24461667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229600" cy="1143000"/>
          </a:xfrm>
        </p:spPr>
        <p:txBody>
          <a:bodyPr>
            <a:noAutofit/>
          </a:bodyPr>
          <a:lstStyle/>
          <a:p>
            <a:r>
              <a:rPr lang="en-US" b="1" dirty="0" smtClean="0">
                <a:solidFill>
                  <a:srgbClr val="C00000"/>
                </a:solidFill>
                <a:latin typeface="+mn-lt"/>
              </a:rPr>
              <a:t>Module Five: </a:t>
            </a:r>
            <a:br>
              <a:rPr lang="en-US" b="1" dirty="0" smtClean="0">
                <a:solidFill>
                  <a:srgbClr val="C00000"/>
                </a:solidFill>
                <a:latin typeface="+mn-lt"/>
              </a:rPr>
            </a:br>
            <a:r>
              <a:rPr lang="en-US" b="1" dirty="0" smtClean="0">
                <a:solidFill>
                  <a:srgbClr val="C00000"/>
                </a:solidFill>
                <a:latin typeface="+mn-lt"/>
              </a:rPr>
              <a:t>Problem-Solving</a:t>
            </a:r>
          </a:p>
        </p:txBody>
      </p:sp>
      <p:sp>
        <p:nvSpPr>
          <p:cNvPr id="23555" name="Content Placeholder 2"/>
          <p:cNvSpPr>
            <a:spLocks noGrp="1"/>
          </p:cNvSpPr>
          <p:nvPr>
            <p:ph idx="1"/>
          </p:nvPr>
        </p:nvSpPr>
        <p:spPr>
          <a:xfrm>
            <a:off x="457200" y="2027237"/>
            <a:ext cx="8229600" cy="4221163"/>
          </a:xfrm>
        </p:spPr>
        <p:txBody>
          <a:bodyPr>
            <a:normAutofit/>
          </a:bodyPr>
          <a:lstStyle/>
          <a:p>
            <a:pPr algn="just">
              <a:buNone/>
            </a:pPr>
            <a:r>
              <a:rPr lang="en-US" dirty="0" smtClean="0"/>
              <a:t>When creating a binder, it is not possible to address all procedures at the same time. For the best results, it is necessary to limit yourself to five procedures. Begin by choosing the top five procedures that you need to record. </a:t>
            </a:r>
          </a:p>
          <a:p>
            <a:endParaRPr lang="en-US" dirty="0" smtClean="0"/>
          </a:p>
        </p:txBody>
      </p:sp>
      <p:sp>
        <p:nvSpPr>
          <p:cNvPr id="23556" name="Text Placeholder 3"/>
          <p:cNvSpPr>
            <a:spLocks noGrp="1"/>
          </p:cNvSpPr>
          <p:nvPr>
            <p:ph type="body" sz="quarter" idx="4294967295"/>
          </p:nvPr>
        </p:nvSpPr>
        <p:spPr>
          <a:xfrm>
            <a:off x="0" y="5715000"/>
            <a:ext cx="8610600" cy="1143000"/>
          </a:xfrm>
          <a:ln>
            <a:miter lim="800000"/>
            <a:headEnd/>
            <a:tailEnd/>
          </a:ln>
        </p:spPr>
        <p:txBody>
          <a:bodyPr>
            <a:normAutofit/>
          </a:bodyPr>
          <a:lstStyle/>
          <a:p>
            <a:pPr marL="0" indent="0" algn="r">
              <a:buNone/>
            </a:pPr>
            <a:r>
              <a:rPr lang="en-US" sz="1400" i="1" dirty="0" smtClean="0">
                <a:latin typeface="Cambria" pitchFamily="18" charset="0"/>
              </a:rPr>
              <a:t>Data beats emotion.</a:t>
            </a:r>
            <a:r>
              <a:rPr lang="en-US" sz="1400" dirty="0">
                <a:latin typeface="Cambria" pitchFamily="18" charset="0"/>
              </a:rPr>
              <a:t> </a:t>
            </a:r>
            <a:r>
              <a:rPr lang="en-US" sz="1400" dirty="0" smtClean="0">
                <a:latin typeface="Cambria" pitchFamily="18" charset="0"/>
              </a:rPr>
              <a:t> </a:t>
            </a:r>
            <a:r>
              <a:rPr lang="en-US" sz="1400" b="1" i="1" dirty="0" smtClean="0">
                <a:latin typeface="Cambria" pitchFamily="18" charset="0"/>
              </a:rPr>
              <a:t>Sean Rad </a:t>
            </a:r>
            <a:endParaRPr lang="en-US" sz="1400" dirty="0" smtClean="0">
              <a:latin typeface="Cambria" pitchFamily="18" charset="0"/>
            </a:endParaRPr>
          </a:p>
          <a:p>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b="1" dirty="0" smtClean="0">
                <a:latin typeface="+mn-lt"/>
              </a:rPr>
              <a:t>Use a Template to Stay Consistent from Track to Track</a:t>
            </a:r>
            <a:endParaRPr lang="en-US"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812245188"/>
              </p:ext>
            </p:extLst>
          </p:nvPr>
        </p:nvGraphicFramePr>
        <p:xfrm>
          <a:off x="990600" y="2209800"/>
          <a:ext cx="7239000" cy="391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pPr lvl="0"/>
            <a:r>
              <a:rPr lang="en-US" b="1" dirty="0" smtClean="0">
                <a:latin typeface="+mn-lt"/>
              </a:rPr>
              <a:t>Be as Detailed as Possible</a:t>
            </a:r>
            <a:endParaRPr lang="en-US" b="1" dirty="0">
              <a:latin typeface="+mn-lt"/>
            </a:endParaRPr>
          </a:p>
        </p:txBody>
      </p:sp>
      <p:sp>
        <p:nvSpPr>
          <p:cNvPr id="4" name="TextBox 3"/>
          <p:cNvSpPr txBox="1"/>
          <p:nvPr/>
        </p:nvSpPr>
        <p:spPr>
          <a:xfrm>
            <a:off x="1066800" y="2049332"/>
            <a:ext cx="4909036" cy="584775"/>
          </a:xfrm>
          <a:prstGeom prst="rect">
            <a:avLst/>
          </a:prstGeom>
          <a:noFill/>
        </p:spPr>
        <p:txBody>
          <a:bodyPr wrap="none" rtlCol="0">
            <a:spAutoFit/>
          </a:bodyPr>
          <a:lstStyle/>
          <a:p>
            <a:r>
              <a:rPr lang="en-CA" sz="3200" dirty="0"/>
              <a:t>Write down steps to process</a:t>
            </a:r>
          </a:p>
        </p:txBody>
      </p:sp>
      <p:sp>
        <p:nvSpPr>
          <p:cNvPr id="5" name="TextBox 4"/>
          <p:cNvSpPr txBox="1"/>
          <p:nvPr/>
        </p:nvSpPr>
        <p:spPr>
          <a:xfrm>
            <a:off x="1066800" y="3149025"/>
            <a:ext cx="6426311" cy="584775"/>
          </a:xfrm>
          <a:prstGeom prst="rect">
            <a:avLst/>
          </a:prstGeom>
          <a:noFill/>
        </p:spPr>
        <p:txBody>
          <a:bodyPr wrap="none" rtlCol="0">
            <a:spAutoFit/>
          </a:bodyPr>
          <a:lstStyle/>
          <a:p>
            <a:r>
              <a:rPr lang="en-CA" sz="3200" dirty="0"/>
              <a:t>Determine if you need to clarify steps</a:t>
            </a:r>
          </a:p>
        </p:txBody>
      </p:sp>
      <p:sp>
        <p:nvSpPr>
          <p:cNvPr id="6" name="TextBox 5"/>
          <p:cNvSpPr txBox="1"/>
          <p:nvPr/>
        </p:nvSpPr>
        <p:spPr>
          <a:xfrm>
            <a:off x="1066800" y="4191000"/>
            <a:ext cx="6938887" cy="584775"/>
          </a:xfrm>
          <a:prstGeom prst="rect">
            <a:avLst/>
          </a:prstGeom>
          <a:noFill/>
        </p:spPr>
        <p:txBody>
          <a:bodyPr wrap="none" rtlCol="0">
            <a:spAutoFit/>
          </a:bodyPr>
          <a:lstStyle/>
          <a:p>
            <a:r>
              <a:rPr lang="en-CA" sz="3200" dirty="0"/>
              <a:t>Instructions need to be short commands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lvl="0"/>
            <a:r>
              <a:rPr lang="en-US" b="1" dirty="0" smtClean="0">
                <a:latin typeface="+mn-lt"/>
              </a:rPr>
              <a:t>Use Bullet Points Instead of Paragraphs</a:t>
            </a:r>
            <a:endParaRPr lang="en-US"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4757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pPr lvl="0"/>
            <a:r>
              <a:rPr lang="en-US" b="1" dirty="0" smtClean="0">
                <a:latin typeface="+mn-lt"/>
              </a:rPr>
              <a:t>Ask Someone to Execute the Procedure</a:t>
            </a:r>
            <a:endParaRPr lang="en-US" b="1" dirty="0">
              <a:latin typeface="+mn-lt"/>
            </a:endParaRPr>
          </a:p>
        </p:txBody>
      </p:sp>
      <p:sp>
        <p:nvSpPr>
          <p:cNvPr id="3" name="Content Placeholder 2"/>
          <p:cNvSpPr>
            <a:spLocks noGrp="1"/>
          </p:cNvSpPr>
          <p:nvPr>
            <p:ph idx="1"/>
          </p:nvPr>
        </p:nvSpPr>
        <p:spPr>
          <a:xfrm>
            <a:off x="3733800" y="1752600"/>
            <a:ext cx="5334000" cy="4525963"/>
          </a:xfrm>
        </p:spPr>
        <p:txBody>
          <a:bodyPr/>
          <a:lstStyle/>
          <a:p>
            <a:endParaRPr lang="en-CA" dirty="0"/>
          </a:p>
          <a:p>
            <a:pPr marL="457200" indent="-457200">
              <a:buFont typeface="Arial" panose="020B0604020202020204" pitchFamily="34" charset="0"/>
              <a:buChar char="•"/>
            </a:pPr>
            <a:r>
              <a:rPr lang="en-CA" dirty="0"/>
              <a:t>Did you feel that any steps were missing</a:t>
            </a:r>
            <a:r>
              <a:rPr lang="en-CA" dirty="0" smtClean="0"/>
              <a:t>?</a:t>
            </a:r>
            <a:endParaRPr lang="en-CA" dirty="0"/>
          </a:p>
          <a:p>
            <a:pPr marL="457200" indent="-457200">
              <a:buFont typeface="Arial" panose="020B0604020202020204" pitchFamily="34" charset="0"/>
              <a:buChar char="•"/>
            </a:pPr>
            <a:r>
              <a:rPr lang="en-CA" dirty="0"/>
              <a:t>Were any of the directions confusing?</a:t>
            </a:r>
          </a:p>
          <a:p>
            <a:pPr marL="457200" indent="-457200">
              <a:buFont typeface="Arial" panose="020B0604020202020204" pitchFamily="34" charset="0"/>
              <a:buChar char="•"/>
            </a:pPr>
            <a:r>
              <a:rPr lang="en-CA" dirty="0"/>
              <a:t>Were you able to complete the procedure?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9800"/>
            <a:ext cx="4038600" cy="3935046"/>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a:latin typeface="+mn-lt"/>
              </a:rPr>
              <a:t>Case Study</a:t>
            </a:r>
            <a:endParaRPr lang="en-US" b="1" dirty="0" smtClean="0">
              <a:latin typeface="+mn-lt"/>
            </a:endParaRPr>
          </a:p>
        </p:txBody>
      </p:sp>
      <p:sp>
        <p:nvSpPr>
          <p:cNvPr id="2" name="Content Placeholder 1"/>
          <p:cNvSpPr>
            <a:spLocks noGrp="1"/>
          </p:cNvSpPr>
          <p:nvPr>
            <p:ph idx="1"/>
          </p:nvPr>
        </p:nvSpPr>
        <p:spPr>
          <a:xfrm>
            <a:off x="1600200" y="1828800"/>
            <a:ext cx="4114800" cy="4525963"/>
          </a:xfrm>
        </p:spPr>
        <p:txBody>
          <a:bodyPr>
            <a:normAutofit/>
          </a:bodyPr>
          <a:lstStyle/>
          <a:p>
            <a:r>
              <a:rPr lang="en-CA" dirty="0"/>
              <a:t>Matilda recorded the top 5 procedures and listed the steps out carefully</a:t>
            </a:r>
            <a:r>
              <a:rPr lang="en-CA" dirty="0" smtClean="0"/>
              <a:t>.</a:t>
            </a:r>
            <a:endParaRPr lang="en-CA"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4000" r="18588"/>
          <a:stretch/>
        </p:blipFill>
        <p:spPr>
          <a:xfrm>
            <a:off x="6096000" y="1143000"/>
            <a:ext cx="2506532" cy="5428496"/>
          </a:xfrm>
          <a:prstGeom prst="rect">
            <a:avLst/>
          </a:prstGeom>
        </p:spPr>
      </p:pic>
    </p:spTree>
    <p:extLst>
      <p:ext uri="{BB962C8B-B14F-4D97-AF65-F5344CB8AC3E}">
        <p14:creationId xmlns:p14="http://schemas.microsoft.com/office/powerpoint/2010/main" val="28706820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latin typeface="+mn-lt"/>
              </a:rPr>
              <a:t>Module </a:t>
            </a:r>
            <a:r>
              <a:rPr lang="en-US" b="1" dirty="0" smtClean="0">
                <a:latin typeface="+mn-lt"/>
              </a:rPr>
              <a:t>Five: </a:t>
            </a:r>
            <a:r>
              <a:rPr lang="en-US" b="1" dirty="0">
                <a:latin typeface="+mn-lt"/>
              </a:rPr>
              <a:t>Review Questions</a:t>
            </a:r>
            <a:endParaRPr lang="en-US" b="1"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a:bodyPr>
          <a:lstStyle/>
          <a:p>
            <a:pPr marL="0" lvl="0" indent="0">
              <a:spcBef>
                <a:spcPts val="0"/>
              </a:spcBef>
              <a:spcAft>
                <a:spcPts val="1000"/>
              </a:spcAft>
              <a:buFont typeface="+mj-lt"/>
              <a:buAutoNum type="arabicPeriod"/>
            </a:pPr>
            <a:r>
              <a:rPr lang="en-US" sz="2000" dirty="0">
                <a:solidFill>
                  <a:srgbClr val="000000"/>
                </a:solidFill>
                <a:ea typeface="Times New Roman"/>
                <a:cs typeface="Times New Roman"/>
              </a:rPr>
              <a:t>What is Not included in the template?</a:t>
            </a:r>
          </a:p>
          <a:p>
            <a:pPr marL="0" lvl="0" indent="0">
              <a:spcBef>
                <a:spcPts val="0"/>
              </a:spcBef>
              <a:buFont typeface="+mj-lt"/>
              <a:buAutoNum type="alphaLcParenR"/>
            </a:pPr>
            <a:r>
              <a:rPr lang="en-US" sz="2000" dirty="0" smtClean="0">
                <a:solidFill>
                  <a:srgbClr val="000000"/>
                </a:solidFill>
                <a:ea typeface="Times New Roman"/>
                <a:cs typeface="Times New Roman"/>
              </a:rPr>
              <a:t>  Goals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Job</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Purpose</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Regulations</a:t>
            </a:r>
            <a:endParaRPr lang="en-US" sz="2000" dirty="0">
              <a:ea typeface="Times New Roman"/>
              <a:cs typeface="Times New Roman"/>
            </a:endParaRPr>
          </a:p>
          <a:p>
            <a:pPr marL="514350" lvl="0" indent="-514350">
              <a:spcBef>
                <a:spcPts val="0"/>
              </a:spcBef>
              <a:spcAft>
                <a:spcPts val="1000"/>
              </a:spcAft>
              <a:buFont typeface="+mj-lt"/>
              <a:buAutoNum type="arabicPeriod" startAt="2"/>
            </a:pPr>
            <a:r>
              <a:rPr lang="en-US" sz="2000" dirty="0">
                <a:solidFill>
                  <a:srgbClr val="000000"/>
                </a:solidFill>
                <a:ea typeface="Times New Roman"/>
                <a:cs typeface="Times New Roman"/>
              </a:rPr>
              <a:t>Accounting would fall under which of the following in a template?</a:t>
            </a:r>
          </a:p>
          <a:p>
            <a:pPr lvl="0">
              <a:spcBef>
                <a:spcPts val="0"/>
              </a:spcBef>
              <a:buFont typeface="+mj-lt"/>
              <a:buAutoNum type="alphaLcParenR"/>
            </a:pPr>
            <a:r>
              <a:rPr lang="en-US" sz="2000" dirty="0">
                <a:solidFill>
                  <a:srgbClr val="000000"/>
                </a:solidFill>
                <a:ea typeface="Times New Roman"/>
                <a:cs typeface="Times New Roman"/>
              </a:rPr>
              <a:t>Job</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Category</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Purpose</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Regulation</a:t>
            </a:r>
            <a:endParaRPr lang="en-US" sz="2000" dirty="0">
              <a:ea typeface="Times New Roman"/>
              <a:cs typeface="Times New Roman"/>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latin typeface="+mn-lt"/>
              </a:rPr>
              <a:t>Module </a:t>
            </a:r>
            <a:r>
              <a:rPr lang="en-US" b="1" dirty="0" smtClean="0">
                <a:latin typeface="+mn-lt"/>
              </a:rPr>
              <a:t>Five: </a:t>
            </a:r>
            <a:r>
              <a:rPr lang="en-US" b="1" dirty="0">
                <a:latin typeface="+mn-lt"/>
              </a:rPr>
              <a:t>Review Questions</a:t>
            </a:r>
            <a:endParaRPr lang="en-US" b="1"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a:bodyPr>
          <a:lstStyle/>
          <a:p>
            <a:pPr marL="514350" lvl="0" indent="-514350">
              <a:spcBef>
                <a:spcPts val="0"/>
              </a:spcBef>
              <a:spcAft>
                <a:spcPts val="1000"/>
              </a:spcAft>
              <a:buFont typeface="+mj-lt"/>
              <a:buAutoNum type="arabicPeriod" startAt="3"/>
            </a:pPr>
            <a:r>
              <a:rPr lang="en-US" sz="2000" dirty="0">
                <a:solidFill>
                  <a:srgbClr val="000000"/>
                </a:solidFill>
                <a:ea typeface="Times New Roman"/>
                <a:cs typeface="Times New Roman"/>
              </a:rPr>
              <a:t>Instructions should be ______.</a:t>
            </a:r>
          </a:p>
          <a:p>
            <a:pPr lvl="0">
              <a:spcBef>
                <a:spcPts val="0"/>
              </a:spcBef>
              <a:buFont typeface="+mj-lt"/>
              <a:buAutoNum type="alphaLcParenR"/>
            </a:pPr>
            <a:r>
              <a:rPr lang="en-US" sz="2000" dirty="0">
                <a:solidFill>
                  <a:srgbClr val="000000"/>
                </a:solidFill>
                <a:ea typeface="Times New Roman"/>
                <a:cs typeface="Times New Roman"/>
              </a:rPr>
              <a:t>Long explanations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Exploratory</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Short commands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Requests </a:t>
            </a:r>
            <a:endParaRPr lang="en-US" sz="2000" dirty="0">
              <a:ea typeface="Times New Roman"/>
              <a:cs typeface="Times New Roman"/>
            </a:endParaRPr>
          </a:p>
          <a:p>
            <a:pPr marL="514350" lvl="0" indent="-514350">
              <a:spcBef>
                <a:spcPts val="0"/>
              </a:spcBef>
              <a:spcAft>
                <a:spcPts val="1000"/>
              </a:spcAft>
              <a:buFont typeface="+mj-lt"/>
              <a:buAutoNum type="arabicPeriod" startAt="4"/>
            </a:pPr>
            <a:r>
              <a:rPr lang="en-US" sz="2000" dirty="0">
                <a:solidFill>
                  <a:srgbClr val="000000"/>
                </a:solidFill>
                <a:ea typeface="Times New Roman"/>
                <a:cs typeface="Times New Roman"/>
              </a:rPr>
              <a:t>What should be done after recording steps?</a:t>
            </a:r>
          </a:p>
          <a:p>
            <a:pPr lvl="0">
              <a:spcBef>
                <a:spcPts val="0"/>
              </a:spcBef>
              <a:buFont typeface="+mj-lt"/>
              <a:buAutoNum type="alphaLcParenR"/>
            </a:pPr>
            <a:r>
              <a:rPr lang="en-US" sz="2000" dirty="0">
                <a:solidFill>
                  <a:srgbClr val="000000"/>
                </a:solidFill>
                <a:ea typeface="Times New Roman"/>
                <a:cs typeface="Times New Roman"/>
              </a:rPr>
              <a:t>Move to the next step</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Nothing</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Practice them</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Review them</a:t>
            </a:r>
            <a:endParaRPr lang="en-US" sz="2000" dirty="0">
              <a:ea typeface="Times New Roman"/>
              <a:cs typeface="Times New Roman"/>
            </a:endParaRPr>
          </a:p>
        </p:txBody>
      </p:sp>
    </p:spTree>
    <p:extLst>
      <p:ext uri="{BB962C8B-B14F-4D97-AF65-F5344CB8AC3E}">
        <p14:creationId xmlns:p14="http://schemas.microsoft.com/office/powerpoint/2010/main" val="135649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lvl="0"/>
            <a:r>
              <a:rPr lang="en-US" b="1" dirty="0" smtClean="0">
                <a:latin typeface="+mn-lt"/>
              </a:rPr>
              <a:t>Succession Planning</a:t>
            </a:r>
            <a:endParaRPr lang="en-US"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427451894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latin typeface="+mn-lt"/>
              </a:rPr>
              <a:t>Module </a:t>
            </a:r>
            <a:r>
              <a:rPr lang="en-US" b="1" dirty="0" smtClean="0">
                <a:latin typeface="+mn-lt"/>
              </a:rPr>
              <a:t>Five: </a:t>
            </a:r>
            <a:r>
              <a:rPr lang="en-US" b="1" dirty="0">
                <a:latin typeface="+mn-lt"/>
              </a:rPr>
              <a:t>Review Questions</a:t>
            </a:r>
            <a:endParaRPr lang="en-US" b="1"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a:bodyPr>
          <a:lstStyle/>
          <a:p>
            <a:pPr marL="0" lvl="0" indent="0">
              <a:spcBef>
                <a:spcPts val="0"/>
              </a:spcBef>
              <a:spcAft>
                <a:spcPts val="1000"/>
              </a:spcAft>
              <a:buFont typeface="+mj-lt"/>
              <a:buAutoNum type="arabicPeriod" startAt="5"/>
            </a:pPr>
            <a:r>
              <a:rPr lang="en-US" sz="2000" dirty="0" smtClean="0">
                <a:solidFill>
                  <a:srgbClr val="000000"/>
                </a:solidFill>
                <a:ea typeface="Times New Roman"/>
                <a:cs typeface="Times New Roman"/>
              </a:rPr>
              <a:t>   What </a:t>
            </a:r>
            <a:r>
              <a:rPr lang="en-US" sz="2000" dirty="0">
                <a:solidFill>
                  <a:srgbClr val="000000"/>
                </a:solidFill>
                <a:ea typeface="Times New Roman"/>
                <a:cs typeface="Times New Roman"/>
              </a:rPr>
              <a:t>makes procedures easier to follow?</a:t>
            </a:r>
          </a:p>
          <a:p>
            <a:pPr lvl="0">
              <a:spcBef>
                <a:spcPts val="0"/>
              </a:spcBef>
              <a:buFont typeface="+mj-lt"/>
              <a:buAutoNum type="alphaLcParenR"/>
            </a:pPr>
            <a:r>
              <a:rPr lang="en-US" sz="2000" dirty="0">
                <a:solidFill>
                  <a:srgbClr val="000000"/>
                </a:solidFill>
                <a:ea typeface="Times New Roman"/>
                <a:cs typeface="Times New Roman"/>
              </a:rPr>
              <a:t>Bullets </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Paragraphs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Tabs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All of the above</a:t>
            </a:r>
            <a:endParaRPr lang="en-US" sz="2000" dirty="0">
              <a:ea typeface="Times New Roman"/>
              <a:cs typeface="Times New Roman"/>
            </a:endParaRPr>
          </a:p>
          <a:p>
            <a:pPr marL="0" lvl="0" indent="0">
              <a:spcBef>
                <a:spcPts val="0"/>
              </a:spcBef>
              <a:spcAft>
                <a:spcPts val="1000"/>
              </a:spcAft>
              <a:buFont typeface="+mj-lt"/>
              <a:buAutoNum type="arabicPeriod" startAt="6"/>
            </a:pPr>
            <a:r>
              <a:rPr lang="en-US" sz="2000" dirty="0" smtClean="0">
                <a:solidFill>
                  <a:srgbClr val="000000"/>
                </a:solidFill>
                <a:ea typeface="Times New Roman"/>
                <a:cs typeface="Times New Roman"/>
              </a:rPr>
              <a:t>   What </a:t>
            </a:r>
            <a:r>
              <a:rPr lang="en-US" sz="2000" dirty="0">
                <a:solidFill>
                  <a:srgbClr val="000000"/>
                </a:solidFill>
                <a:ea typeface="Times New Roman"/>
                <a:cs typeface="Times New Roman"/>
              </a:rPr>
              <a:t>should have its own bullet point?</a:t>
            </a:r>
          </a:p>
          <a:p>
            <a:pPr lvl="0">
              <a:spcBef>
                <a:spcPts val="0"/>
              </a:spcBef>
              <a:buFont typeface="+mj-lt"/>
              <a:buAutoNum type="alphaLcParenR"/>
            </a:pPr>
            <a:r>
              <a:rPr lang="en-US" sz="2000" dirty="0">
                <a:solidFill>
                  <a:srgbClr val="000000"/>
                </a:solidFill>
                <a:ea typeface="Times New Roman"/>
                <a:cs typeface="Times New Roman"/>
              </a:rPr>
              <a:t>It does not matter</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Each procedure</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Each title</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Each step</a:t>
            </a:r>
            <a:endParaRPr lang="en-US" sz="2000" dirty="0">
              <a:ea typeface="Times New Roman"/>
              <a:cs typeface="Times New Roman"/>
            </a:endParaRPr>
          </a:p>
        </p:txBody>
      </p:sp>
    </p:spTree>
    <p:extLst>
      <p:ext uri="{BB962C8B-B14F-4D97-AF65-F5344CB8AC3E}">
        <p14:creationId xmlns:p14="http://schemas.microsoft.com/office/powerpoint/2010/main" val="1356490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latin typeface="+mn-lt"/>
              </a:rPr>
              <a:t>Module </a:t>
            </a:r>
            <a:r>
              <a:rPr lang="en-US" b="1" dirty="0" smtClean="0">
                <a:latin typeface="+mn-lt"/>
              </a:rPr>
              <a:t>Five: </a:t>
            </a:r>
            <a:r>
              <a:rPr lang="en-US" b="1" dirty="0">
                <a:latin typeface="+mn-lt"/>
              </a:rPr>
              <a:t>Review Questions</a:t>
            </a:r>
            <a:endParaRPr lang="en-US" b="1"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a:bodyPr>
          <a:lstStyle/>
          <a:p>
            <a:pPr marL="0" lvl="0" indent="0">
              <a:spcBef>
                <a:spcPts val="0"/>
              </a:spcBef>
              <a:spcAft>
                <a:spcPts val="1000"/>
              </a:spcAft>
              <a:buFont typeface="+mj-lt"/>
              <a:buAutoNum type="arabicPeriod" startAt="7"/>
            </a:pPr>
            <a:r>
              <a:rPr lang="en-US" sz="2000" dirty="0" smtClean="0">
                <a:solidFill>
                  <a:srgbClr val="000000"/>
                </a:solidFill>
                <a:ea typeface="Times New Roman"/>
                <a:cs typeface="Times New Roman"/>
              </a:rPr>
              <a:t>   What </a:t>
            </a:r>
            <a:r>
              <a:rPr lang="en-US" sz="2000" dirty="0">
                <a:solidFill>
                  <a:srgbClr val="000000"/>
                </a:solidFill>
                <a:ea typeface="Times New Roman"/>
                <a:cs typeface="Times New Roman"/>
              </a:rPr>
              <a:t>is important when testing procedures?</a:t>
            </a:r>
          </a:p>
          <a:p>
            <a:pPr lvl="0">
              <a:spcBef>
                <a:spcPts val="0"/>
              </a:spcBef>
              <a:buFont typeface="+mj-lt"/>
              <a:buAutoNum type="alphaLcParenR"/>
            </a:pPr>
            <a:r>
              <a:rPr lang="en-US" sz="2000" dirty="0">
                <a:solidFill>
                  <a:srgbClr val="000000"/>
                </a:solidFill>
                <a:ea typeface="Times New Roman"/>
                <a:cs typeface="Times New Roman"/>
              </a:rPr>
              <a:t>The instructions are written</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It is unaided</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They are observed</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None of the above</a:t>
            </a:r>
            <a:endParaRPr lang="en-US" sz="2000" dirty="0">
              <a:ea typeface="Times New Roman"/>
              <a:cs typeface="Times New Roman"/>
            </a:endParaRPr>
          </a:p>
          <a:p>
            <a:pPr marL="0" lvl="0" indent="0">
              <a:spcBef>
                <a:spcPts val="0"/>
              </a:spcBef>
              <a:spcAft>
                <a:spcPts val="1000"/>
              </a:spcAft>
              <a:buFont typeface="+mj-lt"/>
              <a:buAutoNum type="arabicPeriod" startAt="8"/>
            </a:pPr>
            <a:r>
              <a:rPr lang="en-US" sz="2000" dirty="0" smtClean="0">
                <a:solidFill>
                  <a:srgbClr val="000000"/>
                </a:solidFill>
                <a:ea typeface="Times New Roman"/>
                <a:cs typeface="Times New Roman"/>
              </a:rPr>
              <a:t>   What </a:t>
            </a:r>
            <a:r>
              <a:rPr lang="en-US" sz="2000" dirty="0">
                <a:solidFill>
                  <a:srgbClr val="000000"/>
                </a:solidFill>
                <a:ea typeface="Times New Roman"/>
                <a:cs typeface="Times New Roman"/>
              </a:rPr>
              <a:t>is necessary after the instructions are tested? </a:t>
            </a:r>
          </a:p>
          <a:p>
            <a:pPr lvl="0">
              <a:spcBef>
                <a:spcPts val="0"/>
              </a:spcBef>
              <a:buFont typeface="+mj-lt"/>
              <a:buAutoNum type="alphaLcParenR"/>
            </a:pPr>
            <a:r>
              <a:rPr lang="en-US" sz="2000" dirty="0">
                <a:solidFill>
                  <a:srgbClr val="000000"/>
                </a:solidFill>
                <a:ea typeface="Times New Roman"/>
                <a:cs typeface="Times New Roman"/>
              </a:rPr>
              <a:t>Changes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Conversations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Feedback</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Dialogue</a:t>
            </a:r>
            <a:endParaRPr lang="en-US" sz="2000" dirty="0">
              <a:ea typeface="Times New Roman"/>
              <a:cs typeface="Times New Roman"/>
            </a:endParaRPr>
          </a:p>
          <a:p>
            <a:pPr marL="690563" lvl="0">
              <a:lnSpc>
                <a:spcPct val="115000"/>
              </a:lnSpc>
              <a:spcBef>
                <a:spcPts val="0"/>
              </a:spcBef>
              <a:spcAft>
                <a:spcPts val="1000"/>
              </a:spcAft>
              <a:buFont typeface="+mj-lt"/>
              <a:buAutoNum type="alphaLcParenR"/>
            </a:pPr>
            <a:endParaRPr lang="en-US" dirty="0">
              <a:ea typeface="Times New Roman"/>
              <a:cs typeface="Times New Roman"/>
            </a:endParaRPr>
          </a:p>
        </p:txBody>
      </p:sp>
    </p:spTree>
    <p:extLst>
      <p:ext uri="{BB962C8B-B14F-4D97-AF65-F5344CB8AC3E}">
        <p14:creationId xmlns:p14="http://schemas.microsoft.com/office/powerpoint/2010/main" val="1356490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latin typeface="+mn-lt"/>
              </a:rPr>
              <a:t>Module </a:t>
            </a:r>
            <a:r>
              <a:rPr lang="en-US" b="1" dirty="0" smtClean="0">
                <a:latin typeface="+mn-lt"/>
              </a:rPr>
              <a:t>Five: </a:t>
            </a:r>
            <a:r>
              <a:rPr lang="en-US" b="1" dirty="0">
                <a:latin typeface="+mn-lt"/>
              </a:rPr>
              <a:t>Review Questions</a:t>
            </a:r>
            <a:endParaRPr lang="en-US" b="1" dirty="0" smtClean="0">
              <a:latin typeface="+mn-lt"/>
            </a:endParaRPr>
          </a:p>
        </p:txBody>
      </p:sp>
      <p:sp>
        <p:nvSpPr>
          <p:cNvPr id="27651" name="Content Placeholder 2"/>
          <p:cNvSpPr>
            <a:spLocks noGrp="1"/>
          </p:cNvSpPr>
          <p:nvPr>
            <p:ph idx="1"/>
          </p:nvPr>
        </p:nvSpPr>
        <p:spPr>
          <a:xfrm>
            <a:off x="457200" y="1600200"/>
            <a:ext cx="8229600" cy="4572000"/>
          </a:xfrm>
        </p:spPr>
        <p:txBody>
          <a:bodyPr>
            <a:normAutofit fontScale="77500" lnSpcReduction="20000"/>
          </a:bodyPr>
          <a:lstStyle/>
          <a:p>
            <a:pPr marL="0" lvl="0" indent="0">
              <a:lnSpc>
                <a:spcPct val="115000"/>
              </a:lnSpc>
              <a:spcBef>
                <a:spcPts val="0"/>
              </a:spcBef>
              <a:spcAft>
                <a:spcPts val="1000"/>
              </a:spcAft>
              <a:buFont typeface="+mj-lt"/>
              <a:buAutoNum type="arabicPeriod" startAt="9"/>
            </a:pPr>
            <a:r>
              <a:rPr lang="en-US" sz="2600" dirty="0" smtClean="0">
                <a:solidFill>
                  <a:srgbClr val="000000"/>
                </a:solidFill>
                <a:ea typeface="Times New Roman"/>
                <a:cs typeface="Times New Roman"/>
              </a:rPr>
              <a:t>   How </a:t>
            </a:r>
            <a:r>
              <a:rPr lang="en-US" sz="2600" dirty="0">
                <a:solidFill>
                  <a:srgbClr val="000000"/>
                </a:solidFill>
                <a:ea typeface="Times New Roman"/>
                <a:cs typeface="Times New Roman"/>
              </a:rPr>
              <a:t>long after placing her procedures in the binder, was she approached by her supervisor?</a:t>
            </a:r>
          </a:p>
          <a:p>
            <a:pPr lvl="0">
              <a:lnSpc>
                <a:spcPct val="115000"/>
              </a:lnSpc>
              <a:spcBef>
                <a:spcPts val="0"/>
              </a:spcBef>
              <a:buFont typeface="+mj-lt"/>
              <a:buAutoNum type="alphaLcParenR"/>
            </a:pPr>
            <a:r>
              <a:rPr lang="en-US" sz="2600" dirty="0">
                <a:solidFill>
                  <a:srgbClr val="000000"/>
                </a:solidFill>
                <a:ea typeface="Times New Roman"/>
                <a:cs typeface="Times New Roman"/>
              </a:rPr>
              <a:t>Month </a:t>
            </a:r>
            <a:endParaRPr lang="en-US" sz="2600" dirty="0">
              <a:ea typeface="Times New Roman"/>
              <a:cs typeface="Times New Roman"/>
            </a:endParaRPr>
          </a:p>
          <a:p>
            <a:pPr lvl="0">
              <a:lnSpc>
                <a:spcPct val="115000"/>
              </a:lnSpc>
              <a:spcBef>
                <a:spcPts val="0"/>
              </a:spcBef>
              <a:buFont typeface="+mj-lt"/>
              <a:buAutoNum type="alphaLcParenR"/>
            </a:pPr>
            <a:r>
              <a:rPr lang="en-US" sz="2600" dirty="0">
                <a:solidFill>
                  <a:srgbClr val="000000"/>
                </a:solidFill>
                <a:ea typeface="Times New Roman"/>
                <a:cs typeface="Times New Roman"/>
              </a:rPr>
              <a:t>Week</a:t>
            </a:r>
            <a:endParaRPr lang="en-US" sz="2600" dirty="0">
              <a:ea typeface="Times New Roman"/>
              <a:cs typeface="Times New Roman"/>
            </a:endParaRPr>
          </a:p>
          <a:p>
            <a:pPr lvl="0">
              <a:lnSpc>
                <a:spcPct val="115000"/>
              </a:lnSpc>
              <a:spcBef>
                <a:spcPts val="0"/>
              </a:spcBef>
              <a:buFont typeface="+mj-lt"/>
              <a:buAutoNum type="alphaLcParenR"/>
            </a:pPr>
            <a:r>
              <a:rPr lang="en-US" sz="2600" dirty="0">
                <a:solidFill>
                  <a:srgbClr val="000000"/>
                </a:solidFill>
                <a:ea typeface="Times New Roman"/>
                <a:cs typeface="Times New Roman"/>
              </a:rPr>
              <a:t>Day</a:t>
            </a:r>
            <a:endParaRPr lang="en-US" sz="2600" dirty="0">
              <a:ea typeface="Times New Roman"/>
              <a:cs typeface="Times New Roman"/>
            </a:endParaRPr>
          </a:p>
          <a:p>
            <a:pPr lvl="0">
              <a:lnSpc>
                <a:spcPct val="115000"/>
              </a:lnSpc>
              <a:spcBef>
                <a:spcPts val="0"/>
              </a:spcBef>
              <a:spcAft>
                <a:spcPts val="1000"/>
              </a:spcAft>
              <a:buFont typeface="+mj-lt"/>
              <a:buAutoNum type="alphaLcParenR"/>
            </a:pPr>
            <a:r>
              <a:rPr lang="en-US" sz="2600" dirty="0">
                <a:solidFill>
                  <a:srgbClr val="000000"/>
                </a:solidFill>
                <a:ea typeface="Times New Roman"/>
                <a:cs typeface="Times New Roman"/>
              </a:rPr>
              <a:t>Weeks</a:t>
            </a:r>
            <a:endParaRPr lang="en-US" sz="2600" dirty="0">
              <a:ea typeface="Times New Roman"/>
              <a:cs typeface="Times New Roman"/>
            </a:endParaRPr>
          </a:p>
          <a:p>
            <a:pPr marL="514350" lvl="0" indent="-514350">
              <a:lnSpc>
                <a:spcPct val="115000"/>
              </a:lnSpc>
              <a:spcBef>
                <a:spcPts val="0"/>
              </a:spcBef>
              <a:spcAft>
                <a:spcPts val="1000"/>
              </a:spcAft>
              <a:buFont typeface="+mj-lt"/>
              <a:buAutoNum type="arabicPeriod" startAt="10"/>
            </a:pPr>
            <a:r>
              <a:rPr lang="en-US" sz="2600" dirty="0">
                <a:solidFill>
                  <a:srgbClr val="000000"/>
                </a:solidFill>
                <a:ea typeface="Times New Roman"/>
                <a:cs typeface="Times New Roman"/>
              </a:rPr>
              <a:t>How did she test the steps?</a:t>
            </a:r>
          </a:p>
          <a:p>
            <a:pPr lvl="0">
              <a:lnSpc>
                <a:spcPct val="115000"/>
              </a:lnSpc>
              <a:spcBef>
                <a:spcPts val="0"/>
              </a:spcBef>
              <a:buFont typeface="+mj-lt"/>
              <a:buAutoNum type="alphaLcParenR"/>
            </a:pPr>
            <a:r>
              <a:rPr lang="en-US" sz="2600" dirty="0">
                <a:solidFill>
                  <a:srgbClr val="000000"/>
                </a:solidFill>
                <a:ea typeface="Times New Roman"/>
                <a:cs typeface="Times New Roman"/>
              </a:rPr>
              <a:t>Friend</a:t>
            </a:r>
            <a:endParaRPr lang="en-US" sz="2600" dirty="0">
              <a:ea typeface="Times New Roman"/>
              <a:cs typeface="Times New Roman"/>
            </a:endParaRPr>
          </a:p>
          <a:p>
            <a:pPr lvl="0">
              <a:lnSpc>
                <a:spcPct val="115000"/>
              </a:lnSpc>
              <a:spcBef>
                <a:spcPts val="0"/>
              </a:spcBef>
              <a:buFont typeface="+mj-lt"/>
              <a:buAutoNum type="alphaLcParenR"/>
            </a:pPr>
            <a:r>
              <a:rPr lang="en-US" sz="2600" dirty="0">
                <a:solidFill>
                  <a:srgbClr val="000000"/>
                </a:solidFill>
                <a:ea typeface="Times New Roman"/>
                <a:cs typeface="Times New Roman"/>
              </a:rPr>
              <a:t>Peer</a:t>
            </a:r>
            <a:endParaRPr lang="en-US" sz="2600" dirty="0">
              <a:ea typeface="Times New Roman"/>
              <a:cs typeface="Times New Roman"/>
            </a:endParaRPr>
          </a:p>
          <a:p>
            <a:pPr lvl="0">
              <a:lnSpc>
                <a:spcPct val="115000"/>
              </a:lnSpc>
              <a:spcBef>
                <a:spcPts val="0"/>
              </a:spcBef>
              <a:buFont typeface="+mj-lt"/>
              <a:buAutoNum type="alphaLcParenR"/>
            </a:pPr>
            <a:r>
              <a:rPr lang="en-US" sz="2600" dirty="0">
                <a:solidFill>
                  <a:srgbClr val="000000"/>
                </a:solidFill>
                <a:ea typeface="Times New Roman"/>
                <a:cs typeface="Times New Roman"/>
              </a:rPr>
              <a:t>She did not</a:t>
            </a:r>
            <a:endParaRPr lang="en-US" sz="2600" dirty="0">
              <a:ea typeface="Times New Roman"/>
              <a:cs typeface="Times New Roman"/>
            </a:endParaRPr>
          </a:p>
          <a:p>
            <a:pPr lvl="0">
              <a:lnSpc>
                <a:spcPct val="115000"/>
              </a:lnSpc>
              <a:spcBef>
                <a:spcPts val="0"/>
              </a:spcBef>
              <a:spcAft>
                <a:spcPts val="1000"/>
              </a:spcAft>
              <a:buFont typeface="+mj-lt"/>
              <a:buAutoNum type="alphaLcParenR"/>
            </a:pPr>
            <a:r>
              <a:rPr lang="en-US" sz="2600" dirty="0">
                <a:solidFill>
                  <a:srgbClr val="000000"/>
                </a:solidFill>
                <a:ea typeface="Times New Roman"/>
                <a:cs typeface="Times New Roman"/>
              </a:rPr>
              <a:t>Herself</a:t>
            </a:r>
            <a:endParaRPr lang="en-US" sz="2600" dirty="0">
              <a:ea typeface="Times New Roman"/>
              <a:cs typeface="Times New Roman"/>
            </a:endParaRPr>
          </a:p>
          <a:p>
            <a:pPr>
              <a:buNone/>
            </a:pPr>
            <a:r>
              <a:rPr lang="en-US" dirty="0">
                <a:ea typeface="Times New Roman"/>
                <a:cs typeface="Times New Roman"/>
              </a:rPr>
              <a:t/>
            </a:r>
            <a:br>
              <a:rPr lang="en-US" dirty="0">
                <a:ea typeface="Times New Roman"/>
                <a:cs typeface="Times New Roman"/>
              </a:rPr>
            </a:br>
            <a:endParaRPr lang="en-US" dirty="0">
              <a:ea typeface="Times New Roman"/>
              <a:cs typeface="Times New Roman"/>
            </a:endParaRPr>
          </a:p>
        </p:txBody>
      </p:sp>
    </p:spTree>
    <p:extLst>
      <p:ext uri="{BB962C8B-B14F-4D97-AF65-F5344CB8AC3E}">
        <p14:creationId xmlns:p14="http://schemas.microsoft.com/office/powerpoint/2010/main" val="1356490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latin typeface="+mn-lt"/>
              </a:rPr>
              <a:t>Module </a:t>
            </a:r>
            <a:r>
              <a:rPr lang="en-US" b="1" dirty="0" smtClean="0">
                <a:latin typeface="+mn-lt"/>
              </a:rPr>
              <a:t>Five: </a:t>
            </a:r>
            <a:r>
              <a:rPr lang="en-US" b="1" dirty="0">
                <a:latin typeface="+mn-lt"/>
              </a:rPr>
              <a:t>Review Questions</a:t>
            </a:r>
            <a:endParaRPr lang="en-US" b="1" dirty="0" smtClean="0">
              <a:latin typeface="+mn-lt"/>
            </a:endParaRPr>
          </a:p>
        </p:txBody>
      </p:sp>
      <p:sp>
        <p:nvSpPr>
          <p:cNvPr id="27651" name="Content Placeholder 2"/>
          <p:cNvSpPr>
            <a:spLocks noGrp="1"/>
          </p:cNvSpPr>
          <p:nvPr>
            <p:ph idx="1"/>
          </p:nvPr>
        </p:nvSpPr>
        <p:spPr>
          <a:xfrm>
            <a:off x="457200" y="1600200"/>
            <a:ext cx="8229600" cy="4953000"/>
          </a:xfrm>
        </p:spPr>
        <p:txBody>
          <a:bodyPr>
            <a:normAutofit fontScale="62500" lnSpcReduction="20000"/>
          </a:bodyPr>
          <a:lstStyle/>
          <a:p>
            <a:pPr marL="0">
              <a:buNone/>
            </a:pPr>
            <a:r>
              <a:rPr lang="en-US" dirty="0" smtClean="0"/>
              <a:t>1. What is Not included in the template? </a:t>
            </a:r>
          </a:p>
          <a:p>
            <a:pPr marL="0">
              <a:buNone/>
            </a:pPr>
            <a:r>
              <a:rPr lang="en-US" dirty="0" smtClean="0">
                <a:solidFill>
                  <a:srgbClr val="FF0000"/>
                </a:solidFill>
              </a:rPr>
              <a:t>a) Goals </a:t>
            </a:r>
          </a:p>
          <a:p>
            <a:pPr marL="0">
              <a:buNone/>
            </a:pPr>
            <a:r>
              <a:rPr lang="en-US" dirty="0" smtClean="0"/>
              <a:t>b) Job </a:t>
            </a:r>
          </a:p>
          <a:p>
            <a:pPr marL="0">
              <a:buNone/>
            </a:pPr>
            <a:r>
              <a:rPr lang="en-US" dirty="0" smtClean="0"/>
              <a:t>c) Purpose </a:t>
            </a:r>
          </a:p>
          <a:p>
            <a:pPr marL="0">
              <a:buNone/>
            </a:pPr>
            <a:r>
              <a:rPr lang="en-US" dirty="0" smtClean="0"/>
              <a:t>d) Regulations </a:t>
            </a:r>
          </a:p>
          <a:p>
            <a:pPr marL="0">
              <a:buNone/>
            </a:pPr>
            <a:endParaRPr lang="en-US" dirty="0" smtClean="0"/>
          </a:p>
          <a:p>
            <a:pPr marL="0">
              <a:buNone/>
            </a:pPr>
            <a:r>
              <a:rPr lang="en-US" dirty="0" smtClean="0">
                <a:solidFill>
                  <a:srgbClr val="FF0000"/>
                </a:solidFill>
              </a:rPr>
              <a:t>Goals do not need to be included in the template. The other answers are necessary for the template. </a:t>
            </a:r>
          </a:p>
          <a:p>
            <a:pPr marL="0">
              <a:buNone/>
            </a:pPr>
            <a:endParaRPr lang="en-US" dirty="0" smtClean="0"/>
          </a:p>
          <a:p>
            <a:pPr marL="0">
              <a:buNone/>
            </a:pPr>
            <a:r>
              <a:rPr lang="en-US" dirty="0" smtClean="0"/>
              <a:t>2. Accounting would fall under which of the following in a template? </a:t>
            </a:r>
          </a:p>
          <a:p>
            <a:pPr marL="0">
              <a:buNone/>
            </a:pPr>
            <a:r>
              <a:rPr lang="en-US" dirty="0" smtClean="0"/>
              <a:t>a) Job </a:t>
            </a:r>
          </a:p>
          <a:p>
            <a:pPr marL="0">
              <a:buNone/>
            </a:pPr>
            <a:r>
              <a:rPr lang="en-US" dirty="0" smtClean="0">
                <a:solidFill>
                  <a:srgbClr val="FF0000"/>
                </a:solidFill>
              </a:rPr>
              <a:t>b) Category </a:t>
            </a:r>
          </a:p>
          <a:p>
            <a:pPr marL="0">
              <a:buNone/>
            </a:pPr>
            <a:r>
              <a:rPr lang="en-US" dirty="0" smtClean="0"/>
              <a:t>c) Purpose </a:t>
            </a:r>
          </a:p>
          <a:p>
            <a:pPr marL="0">
              <a:buNone/>
            </a:pPr>
            <a:r>
              <a:rPr lang="en-US" dirty="0" smtClean="0"/>
              <a:t>d) Regulation </a:t>
            </a:r>
          </a:p>
          <a:p>
            <a:pPr marL="0">
              <a:buNone/>
            </a:pPr>
            <a:endParaRPr lang="en-US" dirty="0" smtClean="0"/>
          </a:p>
          <a:p>
            <a:pPr marL="0">
              <a:buNone/>
            </a:pPr>
            <a:r>
              <a:rPr lang="en-US" dirty="0" smtClean="0">
                <a:solidFill>
                  <a:srgbClr val="FF0000"/>
                </a:solidFill>
              </a:rPr>
              <a:t>The category is the division that the task falls under. Accounting is a category. </a:t>
            </a:r>
            <a:endParaRPr lang="en-US" dirty="0">
              <a:solidFill>
                <a:srgbClr val="FF0000"/>
              </a:solidFill>
            </a:endParaRPr>
          </a:p>
        </p:txBody>
      </p:sp>
    </p:spTree>
    <p:extLst>
      <p:ext uri="{BB962C8B-B14F-4D97-AF65-F5344CB8AC3E}">
        <p14:creationId xmlns:p14="http://schemas.microsoft.com/office/powerpoint/2010/main" val="29069627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latin typeface="+mn-lt"/>
              </a:rPr>
              <a:t>Module </a:t>
            </a:r>
            <a:r>
              <a:rPr lang="en-US" b="1" dirty="0" smtClean="0">
                <a:latin typeface="+mn-lt"/>
              </a:rPr>
              <a:t>Five: </a:t>
            </a:r>
            <a:r>
              <a:rPr lang="en-US" b="1" dirty="0">
                <a:latin typeface="+mn-lt"/>
              </a:rPr>
              <a:t>Review Questions</a:t>
            </a:r>
            <a:endParaRPr lang="en-US" b="1" dirty="0" smtClean="0">
              <a:latin typeface="+mn-lt"/>
            </a:endParaRPr>
          </a:p>
        </p:txBody>
      </p:sp>
      <p:sp>
        <p:nvSpPr>
          <p:cNvPr id="27651" name="Content Placeholder 2"/>
          <p:cNvSpPr>
            <a:spLocks noGrp="1"/>
          </p:cNvSpPr>
          <p:nvPr>
            <p:ph idx="1"/>
          </p:nvPr>
        </p:nvSpPr>
        <p:spPr>
          <a:xfrm>
            <a:off x="457200" y="1600200"/>
            <a:ext cx="8229600" cy="5257800"/>
          </a:xfrm>
        </p:spPr>
        <p:txBody>
          <a:bodyPr>
            <a:normAutofit fontScale="62500" lnSpcReduction="20000"/>
          </a:bodyPr>
          <a:lstStyle/>
          <a:p>
            <a:pPr marL="0">
              <a:buNone/>
            </a:pPr>
            <a:r>
              <a:rPr lang="en-US" dirty="0" smtClean="0"/>
              <a:t>3. Instructions should be ______. </a:t>
            </a:r>
          </a:p>
          <a:p>
            <a:pPr marL="0">
              <a:buNone/>
            </a:pPr>
            <a:r>
              <a:rPr lang="en-US" dirty="0" smtClean="0"/>
              <a:t>a) Long explanations </a:t>
            </a:r>
          </a:p>
          <a:p>
            <a:pPr marL="0">
              <a:buNone/>
            </a:pPr>
            <a:r>
              <a:rPr lang="en-US" dirty="0" smtClean="0"/>
              <a:t>b) Exploratory </a:t>
            </a:r>
          </a:p>
          <a:p>
            <a:pPr marL="0">
              <a:buNone/>
            </a:pPr>
            <a:r>
              <a:rPr lang="en-US" dirty="0" smtClean="0">
                <a:solidFill>
                  <a:srgbClr val="FF0000"/>
                </a:solidFill>
              </a:rPr>
              <a:t>c) Short commands </a:t>
            </a:r>
          </a:p>
          <a:p>
            <a:pPr marL="0">
              <a:buNone/>
            </a:pPr>
            <a:r>
              <a:rPr lang="en-US" dirty="0" smtClean="0"/>
              <a:t>d) Requests </a:t>
            </a:r>
          </a:p>
          <a:p>
            <a:pPr marL="0">
              <a:buNone/>
            </a:pPr>
            <a:endParaRPr lang="en-US" dirty="0" smtClean="0"/>
          </a:p>
          <a:p>
            <a:pPr marL="0">
              <a:buNone/>
            </a:pPr>
            <a:r>
              <a:rPr lang="en-US" dirty="0" smtClean="0">
                <a:solidFill>
                  <a:srgbClr val="FF0000"/>
                </a:solidFill>
              </a:rPr>
              <a:t>Instructions should be short commands that are concise and easy to understand. </a:t>
            </a:r>
          </a:p>
          <a:p>
            <a:pPr marL="0">
              <a:buNone/>
            </a:pPr>
            <a:endParaRPr lang="en-US" dirty="0" smtClean="0"/>
          </a:p>
          <a:p>
            <a:pPr marL="0">
              <a:buNone/>
            </a:pPr>
            <a:r>
              <a:rPr lang="en-US" dirty="0" smtClean="0"/>
              <a:t>4. What should be done after recording steps? </a:t>
            </a:r>
          </a:p>
          <a:p>
            <a:pPr marL="0">
              <a:buNone/>
            </a:pPr>
            <a:r>
              <a:rPr lang="en-US" dirty="0" smtClean="0"/>
              <a:t>a) Move to the next step </a:t>
            </a:r>
          </a:p>
          <a:p>
            <a:pPr marL="0">
              <a:buNone/>
            </a:pPr>
            <a:r>
              <a:rPr lang="en-US" dirty="0" smtClean="0"/>
              <a:t>b) Nothing </a:t>
            </a:r>
          </a:p>
          <a:p>
            <a:pPr marL="0">
              <a:buNone/>
            </a:pPr>
            <a:r>
              <a:rPr lang="en-US" dirty="0" smtClean="0"/>
              <a:t>c) Practice them </a:t>
            </a:r>
          </a:p>
          <a:p>
            <a:pPr marL="0">
              <a:buNone/>
            </a:pPr>
            <a:r>
              <a:rPr lang="en-US" dirty="0" smtClean="0">
                <a:solidFill>
                  <a:srgbClr val="FF0000"/>
                </a:solidFill>
              </a:rPr>
              <a:t>d) Review them </a:t>
            </a:r>
          </a:p>
          <a:p>
            <a:pPr marL="0">
              <a:buNone/>
            </a:pPr>
            <a:endParaRPr lang="en-US" dirty="0" smtClean="0">
              <a:solidFill>
                <a:srgbClr val="FF0000"/>
              </a:solidFill>
            </a:endParaRPr>
          </a:p>
          <a:p>
            <a:pPr marL="0">
              <a:buNone/>
            </a:pPr>
            <a:r>
              <a:rPr lang="en-US" dirty="0" smtClean="0">
                <a:solidFill>
                  <a:srgbClr val="FF0000"/>
                </a:solidFill>
              </a:rPr>
              <a:t>Steps need to be reviewed after they are recorded. Pay attention any gaps that you may need to fill. </a:t>
            </a:r>
            <a:endParaRPr lang="en-US" dirty="0">
              <a:solidFill>
                <a:srgbClr val="FF0000"/>
              </a:solidFill>
            </a:endParaRPr>
          </a:p>
        </p:txBody>
      </p:sp>
    </p:spTree>
    <p:extLst>
      <p:ext uri="{BB962C8B-B14F-4D97-AF65-F5344CB8AC3E}">
        <p14:creationId xmlns:p14="http://schemas.microsoft.com/office/powerpoint/2010/main" val="39186458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latin typeface="+mn-lt"/>
              </a:rPr>
              <a:t>Module </a:t>
            </a:r>
            <a:r>
              <a:rPr lang="en-US" b="1" dirty="0" smtClean="0">
                <a:latin typeface="+mn-lt"/>
              </a:rPr>
              <a:t>Five: </a:t>
            </a:r>
            <a:r>
              <a:rPr lang="en-US" b="1" dirty="0">
                <a:latin typeface="+mn-lt"/>
              </a:rPr>
              <a:t>Review Questions</a:t>
            </a:r>
            <a:endParaRPr lang="en-US" b="1" dirty="0" smtClean="0">
              <a:latin typeface="+mn-lt"/>
            </a:endParaRPr>
          </a:p>
        </p:txBody>
      </p:sp>
      <p:sp>
        <p:nvSpPr>
          <p:cNvPr id="27651" name="Content Placeholder 2"/>
          <p:cNvSpPr>
            <a:spLocks noGrp="1"/>
          </p:cNvSpPr>
          <p:nvPr>
            <p:ph idx="1"/>
          </p:nvPr>
        </p:nvSpPr>
        <p:spPr>
          <a:xfrm>
            <a:off x="457200" y="1600200"/>
            <a:ext cx="8229600" cy="5105400"/>
          </a:xfrm>
        </p:spPr>
        <p:txBody>
          <a:bodyPr>
            <a:normAutofit fontScale="62500" lnSpcReduction="20000"/>
          </a:bodyPr>
          <a:lstStyle/>
          <a:p>
            <a:pPr marL="0">
              <a:buNone/>
            </a:pPr>
            <a:r>
              <a:rPr lang="en-US" dirty="0" smtClean="0"/>
              <a:t>5. What makes procedures easier to follow? </a:t>
            </a:r>
          </a:p>
          <a:p>
            <a:pPr marL="0">
              <a:buNone/>
            </a:pPr>
            <a:r>
              <a:rPr lang="en-US" dirty="0" smtClean="0">
                <a:solidFill>
                  <a:srgbClr val="FF0000"/>
                </a:solidFill>
              </a:rPr>
              <a:t>a) Bullets </a:t>
            </a:r>
          </a:p>
          <a:p>
            <a:pPr marL="0">
              <a:buNone/>
            </a:pPr>
            <a:r>
              <a:rPr lang="en-US" dirty="0" smtClean="0"/>
              <a:t>b) Paragraphs </a:t>
            </a:r>
          </a:p>
          <a:p>
            <a:pPr marL="0">
              <a:buNone/>
            </a:pPr>
            <a:r>
              <a:rPr lang="en-US" dirty="0" smtClean="0"/>
              <a:t>c) Tabs </a:t>
            </a:r>
          </a:p>
          <a:p>
            <a:pPr marL="0">
              <a:buNone/>
            </a:pPr>
            <a:r>
              <a:rPr lang="en-US" dirty="0" smtClean="0"/>
              <a:t>d) All of the above </a:t>
            </a:r>
          </a:p>
          <a:p>
            <a:pPr marL="0">
              <a:buNone/>
            </a:pPr>
            <a:endParaRPr lang="en-US" dirty="0" smtClean="0"/>
          </a:p>
          <a:p>
            <a:pPr marL="0">
              <a:buNone/>
            </a:pPr>
            <a:r>
              <a:rPr lang="en-US" dirty="0" smtClean="0">
                <a:solidFill>
                  <a:srgbClr val="FF0000"/>
                </a:solidFill>
              </a:rPr>
              <a:t>Formatting makes procedures easier to understand. Bullets make procedures easy to follow. </a:t>
            </a:r>
          </a:p>
          <a:p>
            <a:pPr marL="0">
              <a:buNone/>
            </a:pPr>
            <a:endParaRPr lang="en-US" dirty="0" smtClean="0"/>
          </a:p>
          <a:p>
            <a:pPr marL="0">
              <a:buNone/>
            </a:pPr>
            <a:r>
              <a:rPr lang="en-US" dirty="0" smtClean="0"/>
              <a:t>6. What should have its own bullet point? </a:t>
            </a:r>
          </a:p>
          <a:p>
            <a:pPr marL="0">
              <a:buNone/>
            </a:pPr>
            <a:r>
              <a:rPr lang="en-US" dirty="0" smtClean="0"/>
              <a:t>a) It does not matter </a:t>
            </a:r>
          </a:p>
          <a:p>
            <a:pPr marL="0">
              <a:buNone/>
            </a:pPr>
            <a:r>
              <a:rPr lang="en-US" dirty="0" smtClean="0"/>
              <a:t>b) Each procedure </a:t>
            </a:r>
          </a:p>
          <a:p>
            <a:pPr marL="0">
              <a:buNone/>
            </a:pPr>
            <a:r>
              <a:rPr lang="en-US" dirty="0" smtClean="0"/>
              <a:t>c) Each title </a:t>
            </a:r>
          </a:p>
          <a:p>
            <a:pPr marL="0">
              <a:buNone/>
            </a:pPr>
            <a:r>
              <a:rPr lang="en-US" dirty="0" smtClean="0">
                <a:solidFill>
                  <a:srgbClr val="FF0000"/>
                </a:solidFill>
              </a:rPr>
              <a:t>d) Each step </a:t>
            </a:r>
          </a:p>
          <a:p>
            <a:pPr marL="0">
              <a:buNone/>
            </a:pPr>
            <a:endParaRPr lang="en-US" dirty="0" smtClean="0">
              <a:solidFill>
                <a:srgbClr val="FF0000"/>
              </a:solidFill>
            </a:endParaRPr>
          </a:p>
          <a:p>
            <a:pPr marL="0">
              <a:buNone/>
            </a:pPr>
            <a:r>
              <a:rPr lang="en-US" dirty="0" smtClean="0">
                <a:solidFill>
                  <a:srgbClr val="FF0000"/>
                </a:solidFill>
              </a:rPr>
              <a:t>When using bullet points with instructions, each step should have its own bullet point. </a:t>
            </a:r>
            <a:endParaRPr lang="en-US" dirty="0">
              <a:solidFill>
                <a:srgbClr val="FF0000"/>
              </a:solidFill>
            </a:endParaRPr>
          </a:p>
        </p:txBody>
      </p:sp>
    </p:spTree>
    <p:extLst>
      <p:ext uri="{BB962C8B-B14F-4D97-AF65-F5344CB8AC3E}">
        <p14:creationId xmlns:p14="http://schemas.microsoft.com/office/powerpoint/2010/main" val="17722073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latin typeface="+mn-lt"/>
              </a:rPr>
              <a:t>Module </a:t>
            </a:r>
            <a:r>
              <a:rPr lang="en-US" b="1" dirty="0" smtClean="0">
                <a:latin typeface="+mn-lt"/>
              </a:rPr>
              <a:t>Five: </a:t>
            </a:r>
            <a:r>
              <a:rPr lang="en-US" b="1" dirty="0">
                <a:latin typeface="+mn-lt"/>
              </a:rPr>
              <a:t>Review Questions</a:t>
            </a:r>
            <a:endParaRPr lang="en-US" b="1" dirty="0" smtClean="0">
              <a:latin typeface="+mn-lt"/>
            </a:endParaRPr>
          </a:p>
        </p:txBody>
      </p:sp>
      <p:sp>
        <p:nvSpPr>
          <p:cNvPr id="27651" name="Content Placeholder 2"/>
          <p:cNvSpPr>
            <a:spLocks noGrp="1"/>
          </p:cNvSpPr>
          <p:nvPr>
            <p:ph idx="1"/>
          </p:nvPr>
        </p:nvSpPr>
        <p:spPr>
          <a:xfrm>
            <a:off x="457200" y="1600200"/>
            <a:ext cx="8229600" cy="5105400"/>
          </a:xfrm>
        </p:spPr>
        <p:txBody>
          <a:bodyPr>
            <a:normAutofit fontScale="62500" lnSpcReduction="20000"/>
          </a:bodyPr>
          <a:lstStyle/>
          <a:p>
            <a:pPr marL="0">
              <a:buNone/>
            </a:pPr>
            <a:r>
              <a:rPr lang="en-US" dirty="0" smtClean="0"/>
              <a:t>7. What is important when testing procedures? </a:t>
            </a:r>
          </a:p>
          <a:p>
            <a:pPr marL="0">
              <a:buNone/>
            </a:pPr>
            <a:r>
              <a:rPr lang="en-US" dirty="0" smtClean="0"/>
              <a:t>a) The instructions are written </a:t>
            </a:r>
          </a:p>
          <a:p>
            <a:pPr marL="0">
              <a:buNone/>
            </a:pPr>
            <a:r>
              <a:rPr lang="en-US" dirty="0" smtClean="0">
                <a:solidFill>
                  <a:srgbClr val="FF0000"/>
                </a:solidFill>
              </a:rPr>
              <a:t>b) It is unaided </a:t>
            </a:r>
          </a:p>
          <a:p>
            <a:pPr marL="0">
              <a:buNone/>
            </a:pPr>
            <a:r>
              <a:rPr lang="en-US" dirty="0" smtClean="0"/>
              <a:t>c) They are observed </a:t>
            </a:r>
          </a:p>
          <a:p>
            <a:pPr marL="0">
              <a:buNone/>
            </a:pPr>
            <a:r>
              <a:rPr lang="en-US" dirty="0" smtClean="0"/>
              <a:t>d) None of the above </a:t>
            </a:r>
          </a:p>
          <a:p>
            <a:pPr marL="0">
              <a:buNone/>
            </a:pPr>
            <a:endParaRPr lang="en-US" dirty="0" smtClean="0"/>
          </a:p>
          <a:p>
            <a:pPr marL="0">
              <a:buNone/>
            </a:pPr>
            <a:r>
              <a:rPr lang="en-US" dirty="0" smtClean="0">
                <a:solidFill>
                  <a:srgbClr val="FF0000"/>
                </a:solidFill>
              </a:rPr>
              <a:t>Live tweeting is necessary for webinars. A moderator needs to monitor live tweeting in order to address issues as they occur. </a:t>
            </a:r>
          </a:p>
          <a:p>
            <a:pPr marL="0">
              <a:buNone/>
            </a:pPr>
            <a:endParaRPr lang="en-US" dirty="0" smtClean="0"/>
          </a:p>
          <a:p>
            <a:pPr marL="0">
              <a:buNone/>
            </a:pPr>
            <a:r>
              <a:rPr lang="en-US" dirty="0" smtClean="0"/>
              <a:t>8. What is necessary after the instructions are tested? </a:t>
            </a:r>
          </a:p>
          <a:p>
            <a:pPr marL="0">
              <a:buNone/>
            </a:pPr>
            <a:r>
              <a:rPr lang="en-US" dirty="0" smtClean="0"/>
              <a:t>a) Changes </a:t>
            </a:r>
          </a:p>
          <a:p>
            <a:pPr marL="0">
              <a:buNone/>
            </a:pPr>
            <a:r>
              <a:rPr lang="en-US" dirty="0" smtClean="0"/>
              <a:t>b) Conversations </a:t>
            </a:r>
          </a:p>
          <a:p>
            <a:pPr marL="0">
              <a:buNone/>
            </a:pPr>
            <a:r>
              <a:rPr lang="en-US" dirty="0" smtClean="0">
                <a:solidFill>
                  <a:srgbClr val="FF0000"/>
                </a:solidFill>
              </a:rPr>
              <a:t>c) Feedback </a:t>
            </a:r>
          </a:p>
          <a:p>
            <a:pPr marL="0">
              <a:buNone/>
            </a:pPr>
            <a:r>
              <a:rPr lang="en-US" dirty="0" smtClean="0"/>
              <a:t>d) Dialogue </a:t>
            </a:r>
          </a:p>
          <a:p>
            <a:pPr marL="0">
              <a:buNone/>
            </a:pPr>
            <a:endParaRPr lang="en-US" dirty="0" smtClean="0"/>
          </a:p>
          <a:p>
            <a:pPr marL="0">
              <a:buNone/>
            </a:pPr>
            <a:r>
              <a:rPr lang="en-US" dirty="0" smtClean="0">
                <a:solidFill>
                  <a:srgbClr val="FF0000"/>
                </a:solidFill>
              </a:rPr>
              <a:t>Testing is necessary to determine if the instructions make sense. This requires feedback after the test is complete. </a:t>
            </a:r>
            <a:endParaRPr lang="en-US" dirty="0">
              <a:solidFill>
                <a:srgbClr val="FF0000"/>
              </a:solidFill>
            </a:endParaRPr>
          </a:p>
        </p:txBody>
      </p:sp>
    </p:spTree>
    <p:extLst>
      <p:ext uri="{BB962C8B-B14F-4D97-AF65-F5344CB8AC3E}">
        <p14:creationId xmlns:p14="http://schemas.microsoft.com/office/powerpoint/2010/main" val="238834658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43000"/>
          </a:xfrm>
        </p:spPr>
        <p:txBody>
          <a:bodyPr/>
          <a:lstStyle/>
          <a:p>
            <a:r>
              <a:rPr lang="en-US" b="1" dirty="0">
                <a:latin typeface="+mn-lt"/>
              </a:rPr>
              <a:t>Module </a:t>
            </a:r>
            <a:r>
              <a:rPr lang="en-US" b="1" dirty="0" smtClean="0">
                <a:latin typeface="+mn-lt"/>
              </a:rPr>
              <a:t>Five: </a:t>
            </a:r>
            <a:r>
              <a:rPr lang="en-US" b="1" dirty="0">
                <a:latin typeface="+mn-lt"/>
              </a:rPr>
              <a:t>Review Questions</a:t>
            </a:r>
            <a:endParaRPr lang="en-US" b="1" dirty="0" smtClean="0">
              <a:latin typeface="+mn-lt"/>
            </a:endParaRPr>
          </a:p>
        </p:txBody>
      </p:sp>
      <p:sp>
        <p:nvSpPr>
          <p:cNvPr id="27651" name="Content Placeholder 2"/>
          <p:cNvSpPr>
            <a:spLocks noGrp="1"/>
          </p:cNvSpPr>
          <p:nvPr>
            <p:ph idx="1"/>
          </p:nvPr>
        </p:nvSpPr>
        <p:spPr>
          <a:xfrm>
            <a:off x="457200" y="914400"/>
            <a:ext cx="8229600" cy="5257800"/>
          </a:xfrm>
        </p:spPr>
        <p:txBody>
          <a:bodyPr>
            <a:noAutofit/>
          </a:bodyPr>
          <a:lstStyle/>
          <a:p>
            <a:pPr marL="0">
              <a:buNone/>
            </a:pPr>
            <a:r>
              <a:rPr lang="en-US" sz="1800" dirty="0" smtClean="0"/>
              <a:t>9. How long after placing her procedures in the binder, was she approached by her supervisor? </a:t>
            </a:r>
          </a:p>
          <a:p>
            <a:pPr marL="0">
              <a:buNone/>
            </a:pPr>
            <a:r>
              <a:rPr lang="en-US" sz="1800" dirty="0" smtClean="0"/>
              <a:t>a) Month </a:t>
            </a:r>
          </a:p>
          <a:p>
            <a:pPr marL="0">
              <a:buNone/>
            </a:pPr>
            <a:r>
              <a:rPr lang="en-US" sz="1800" dirty="0" smtClean="0">
                <a:solidFill>
                  <a:srgbClr val="FF0000"/>
                </a:solidFill>
              </a:rPr>
              <a:t>b) Week </a:t>
            </a:r>
          </a:p>
          <a:p>
            <a:pPr marL="0">
              <a:buNone/>
            </a:pPr>
            <a:r>
              <a:rPr lang="en-US" sz="1800" dirty="0" smtClean="0"/>
              <a:t>c) Day </a:t>
            </a:r>
          </a:p>
          <a:p>
            <a:pPr marL="0">
              <a:buNone/>
            </a:pPr>
            <a:r>
              <a:rPr lang="en-US" sz="1800" dirty="0" smtClean="0"/>
              <a:t>d) Weeks </a:t>
            </a:r>
          </a:p>
          <a:p>
            <a:pPr marL="0">
              <a:buNone/>
            </a:pPr>
            <a:endParaRPr lang="en-US" sz="1800" dirty="0" smtClean="0"/>
          </a:p>
          <a:p>
            <a:pPr marL="0">
              <a:buNone/>
            </a:pPr>
            <a:r>
              <a:rPr lang="en-US" sz="1800" dirty="0" smtClean="0">
                <a:solidFill>
                  <a:srgbClr val="FF0000"/>
                </a:solidFill>
              </a:rPr>
              <a:t>Matilda was approached by her supervisor a week after placing her procedures in the binder. </a:t>
            </a:r>
          </a:p>
          <a:p>
            <a:pPr marL="0">
              <a:buNone/>
            </a:pPr>
            <a:endParaRPr lang="en-US" sz="1800" dirty="0" smtClean="0"/>
          </a:p>
          <a:p>
            <a:pPr marL="0">
              <a:buNone/>
            </a:pPr>
            <a:r>
              <a:rPr lang="en-US" sz="1800" dirty="0" smtClean="0"/>
              <a:t>10. How did she test the steps? </a:t>
            </a:r>
          </a:p>
          <a:p>
            <a:pPr marL="0">
              <a:buNone/>
            </a:pPr>
            <a:r>
              <a:rPr lang="en-US" sz="1800" dirty="0" smtClean="0"/>
              <a:t>a) Friend </a:t>
            </a:r>
          </a:p>
          <a:p>
            <a:pPr marL="0">
              <a:buNone/>
            </a:pPr>
            <a:r>
              <a:rPr lang="en-US" sz="1800" dirty="0" smtClean="0"/>
              <a:t>b) Peer </a:t>
            </a:r>
          </a:p>
          <a:p>
            <a:pPr marL="0">
              <a:buNone/>
            </a:pPr>
            <a:r>
              <a:rPr lang="en-US" sz="1800" dirty="0" smtClean="0"/>
              <a:t>c) She did not </a:t>
            </a:r>
          </a:p>
          <a:p>
            <a:pPr marL="0">
              <a:buNone/>
            </a:pPr>
            <a:r>
              <a:rPr lang="en-US" sz="1800" dirty="0" smtClean="0">
                <a:solidFill>
                  <a:srgbClr val="FF0000"/>
                </a:solidFill>
              </a:rPr>
              <a:t>d) Herself </a:t>
            </a:r>
          </a:p>
          <a:p>
            <a:pPr marL="0">
              <a:buNone/>
            </a:pPr>
            <a:endParaRPr lang="en-US" sz="1800" dirty="0" smtClean="0">
              <a:solidFill>
                <a:srgbClr val="FF0000"/>
              </a:solidFill>
            </a:endParaRPr>
          </a:p>
          <a:p>
            <a:pPr marL="0">
              <a:buNone/>
            </a:pPr>
            <a:r>
              <a:rPr lang="en-US" sz="1800" dirty="0" smtClean="0">
                <a:solidFill>
                  <a:srgbClr val="FF0000"/>
                </a:solidFill>
              </a:rPr>
              <a:t>Matilda tested her instructions. She did this herself by following them while performing daily tasks. </a:t>
            </a:r>
            <a:endParaRPr lang="en-US" sz="1800" dirty="0">
              <a:solidFill>
                <a:srgbClr val="FF0000"/>
              </a:solidFill>
            </a:endParaRPr>
          </a:p>
        </p:txBody>
      </p:sp>
    </p:spTree>
    <p:extLst>
      <p:ext uri="{BB962C8B-B14F-4D97-AF65-F5344CB8AC3E}">
        <p14:creationId xmlns:p14="http://schemas.microsoft.com/office/powerpoint/2010/main" val="5303954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b="1" dirty="0">
                <a:solidFill>
                  <a:srgbClr val="C00000"/>
                </a:solidFill>
                <a:latin typeface="+mn-lt"/>
              </a:rPr>
              <a:t>Module Six: </a:t>
            </a:r>
            <a:r>
              <a:rPr lang="en-US" b="1" dirty="0" smtClean="0">
                <a:solidFill>
                  <a:srgbClr val="C00000"/>
                </a:solidFill>
                <a:latin typeface="+mn-lt"/>
              </a:rPr>
              <a:t/>
            </a:r>
            <a:br>
              <a:rPr lang="en-US" b="1" dirty="0" smtClean="0">
                <a:solidFill>
                  <a:srgbClr val="C00000"/>
                </a:solidFill>
                <a:latin typeface="+mn-lt"/>
              </a:rPr>
            </a:br>
            <a:r>
              <a:rPr lang="en-US" b="1" dirty="0" smtClean="0">
                <a:solidFill>
                  <a:srgbClr val="C00000"/>
                </a:solidFill>
                <a:latin typeface="+mn-lt"/>
              </a:rPr>
              <a:t>Time </a:t>
            </a:r>
            <a:r>
              <a:rPr lang="en-US" b="1" dirty="0">
                <a:solidFill>
                  <a:srgbClr val="C00000"/>
                </a:solidFill>
                <a:latin typeface="+mn-lt"/>
              </a:rPr>
              <a:t>Management</a:t>
            </a:r>
            <a:endParaRPr lang="en-US" b="1" dirty="0" smtClean="0">
              <a:solidFill>
                <a:srgbClr val="C00000"/>
              </a:solidFill>
              <a:latin typeface="+mn-lt"/>
            </a:endParaRPr>
          </a:p>
        </p:txBody>
      </p:sp>
      <p:sp>
        <p:nvSpPr>
          <p:cNvPr id="28675" name="Content Placeholder 2"/>
          <p:cNvSpPr>
            <a:spLocks noGrp="1"/>
          </p:cNvSpPr>
          <p:nvPr>
            <p:ph idx="1"/>
          </p:nvPr>
        </p:nvSpPr>
        <p:spPr>
          <a:xfrm>
            <a:off x="457200" y="2057400"/>
            <a:ext cx="8229600" cy="4068763"/>
          </a:xfrm>
        </p:spPr>
        <p:txBody>
          <a:bodyPr>
            <a:normAutofit/>
          </a:bodyPr>
          <a:lstStyle/>
          <a:p>
            <a:pPr algn="just">
              <a:buNone/>
            </a:pPr>
            <a:r>
              <a:rPr lang="en-US" dirty="0" smtClean="0"/>
              <a:t>When creating an administrative binder, you must determine what should be included and what should not. The needs of each organization will determine which topics you should include in the binder. </a:t>
            </a:r>
          </a:p>
        </p:txBody>
      </p:sp>
      <p:sp>
        <p:nvSpPr>
          <p:cNvPr id="28676" name="Text Placeholder 3"/>
          <p:cNvSpPr>
            <a:spLocks noGrp="1"/>
          </p:cNvSpPr>
          <p:nvPr>
            <p:ph type="body" sz="quarter" idx="4294967295"/>
          </p:nvPr>
        </p:nvSpPr>
        <p:spPr>
          <a:xfrm>
            <a:off x="1" y="5791200"/>
            <a:ext cx="8534400" cy="1092798"/>
          </a:xfrm>
          <a:ln>
            <a:miter lim="800000"/>
            <a:headEnd/>
            <a:tailEnd/>
          </a:ln>
        </p:spPr>
        <p:txBody>
          <a:bodyPr>
            <a:normAutofit/>
          </a:bodyPr>
          <a:lstStyle/>
          <a:p>
            <a:pPr marL="0" indent="0" algn="r">
              <a:buNone/>
            </a:pPr>
            <a:r>
              <a:rPr lang="en-US" sz="1800" i="1" dirty="0" smtClean="0">
                <a:latin typeface="Cambria" pitchFamily="18" charset="0"/>
              </a:rPr>
              <a:t>Diligence </a:t>
            </a:r>
            <a:r>
              <a:rPr lang="en-US" sz="1800" i="1" dirty="0">
                <a:latin typeface="Cambria" pitchFamily="18" charset="0"/>
              </a:rPr>
              <a:t>is the mother of good </a:t>
            </a:r>
            <a:r>
              <a:rPr lang="en-US" sz="1800" i="1" dirty="0" smtClean="0">
                <a:latin typeface="Cambria" pitchFamily="18" charset="0"/>
              </a:rPr>
              <a:t>luck.</a:t>
            </a:r>
            <a:r>
              <a:rPr lang="en-US" sz="1800" dirty="0">
                <a:latin typeface="Cambria" pitchFamily="18" charset="0"/>
              </a:rPr>
              <a:t> </a:t>
            </a:r>
            <a:r>
              <a:rPr lang="en-US" sz="1800" dirty="0" smtClean="0">
                <a:latin typeface="Cambria" pitchFamily="18" charset="0"/>
              </a:rPr>
              <a:t> </a:t>
            </a:r>
            <a:r>
              <a:rPr lang="en-US" sz="1800" b="1" i="1" dirty="0" smtClean="0">
                <a:latin typeface="Cambria" pitchFamily="18" charset="0"/>
              </a:rPr>
              <a:t>Benjamin </a:t>
            </a:r>
            <a:r>
              <a:rPr lang="en-US" sz="1800" b="1" i="1" dirty="0">
                <a:latin typeface="Cambria" pitchFamily="18" charset="0"/>
              </a:rPr>
              <a:t>Franklin</a:t>
            </a:r>
            <a:endParaRPr lang="en-US" sz="1800" dirty="0">
              <a:latin typeface="Cambria" pitchFamily="18" charset="0"/>
            </a:endParaRPr>
          </a:p>
          <a:p>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lvl="0"/>
            <a:r>
              <a:rPr lang="en-US" b="1" dirty="0" smtClean="0">
                <a:latin typeface="+mn-lt"/>
              </a:rPr>
              <a:t>Phone Etiquette</a:t>
            </a:r>
            <a:endParaRPr lang="en-US" b="1" dirty="0">
              <a:latin typeface="+mn-lt"/>
            </a:endParaRPr>
          </a:p>
        </p:txBody>
      </p:sp>
      <p:sp>
        <p:nvSpPr>
          <p:cNvPr id="3" name="Content Placeholder 2"/>
          <p:cNvSpPr>
            <a:spLocks noGrp="1"/>
          </p:cNvSpPr>
          <p:nvPr>
            <p:ph idx="1"/>
          </p:nvPr>
        </p:nvSpPr>
        <p:spPr>
          <a:xfrm>
            <a:off x="838200" y="2133600"/>
            <a:ext cx="8229600" cy="4525963"/>
          </a:xfrm>
        </p:spPr>
        <p:txBody>
          <a:bodyPr/>
          <a:lstStyle/>
          <a:p>
            <a:pPr marL="457200" indent="-457200">
              <a:buFont typeface="Arial" panose="020B0604020202020204" pitchFamily="34" charset="0"/>
              <a:buChar char="•"/>
            </a:pPr>
            <a:r>
              <a:rPr lang="en-CA" dirty="0"/>
              <a:t>Answer by third ring</a:t>
            </a:r>
          </a:p>
          <a:p>
            <a:pPr marL="457200" indent="-457200">
              <a:buFont typeface="Arial" panose="020B0604020202020204" pitchFamily="34" charset="0"/>
              <a:buChar char="•"/>
            </a:pPr>
            <a:r>
              <a:rPr lang="en-CA" dirty="0"/>
              <a:t>Have a standard greeting</a:t>
            </a:r>
          </a:p>
          <a:p>
            <a:pPr marL="457200" indent="-457200">
              <a:buFont typeface="Arial" panose="020B0604020202020204" pitchFamily="34" charset="0"/>
              <a:buChar char="•"/>
            </a:pPr>
            <a:r>
              <a:rPr lang="en-CA" dirty="0" smtClean="0"/>
              <a:t>Use </a:t>
            </a:r>
            <a:r>
              <a:rPr lang="en-CA" dirty="0"/>
              <a:t>hold appropriately</a:t>
            </a:r>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635" y="3758113"/>
            <a:ext cx="3936365" cy="3099887"/>
          </a:xfrm>
          <a:prstGeom prst="rect">
            <a:avLst/>
          </a:prstGeom>
        </p:spPr>
      </p:pic>
    </p:spTree>
    <p:extLst>
      <p:ext uri="{BB962C8B-B14F-4D97-AF65-F5344CB8AC3E}">
        <p14:creationId xmlns:p14="http://schemas.microsoft.com/office/powerpoint/2010/main" val="22612620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57200"/>
            <a:ext cx="8229600" cy="1143000"/>
          </a:xfrm>
        </p:spPr>
        <p:txBody>
          <a:bodyPr>
            <a:normAutofit fontScale="90000"/>
          </a:bodyPr>
          <a:lstStyle/>
          <a:p>
            <a:r>
              <a:rPr lang="en-US" b="1" dirty="0" smtClean="0">
                <a:latin typeface="+mn-lt"/>
              </a:rPr>
              <a:t>Internal and External </a:t>
            </a:r>
            <a:br>
              <a:rPr lang="en-US" b="1" dirty="0" smtClean="0">
                <a:latin typeface="+mn-lt"/>
              </a:rPr>
            </a:br>
            <a:r>
              <a:rPr lang="en-US" b="1" dirty="0" smtClean="0">
                <a:latin typeface="+mn-lt"/>
              </a:rPr>
              <a:t>Audit Requirements</a:t>
            </a:r>
          </a:p>
        </p:txBody>
      </p:sp>
      <p:sp>
        <p:nvSpPr>
          <p:cNvPr id="4" name="TextBox 3"/>
          <p:cNvSpPr txBox="1"/>
          <p:nvPr/>
        </p:nvSpPr>
        <p:spPr>
          <a:xfrm>
            <a:off x="2446902" y="2590800"/>
            <a:ext cx="3064044" cy="584775"/>
          </a:xfrm>
          <a:prstGeom prst="rect">
            <a:avLst/>
          </a:prstGeom>
          <a:noFill/>
        </p:spPr>
        <p:txBody>
          <a:bodyPr wrap="none" rtlCol="0">
            <a:spAutoFit/>
          </a:bodyPr>
          <a:lstStyle/>
          <a:p>
            <a:r>
              <a:rPr lang="en-CA" sz="3200" dirty="0"/>
              <a:t>Adequate </a:t>
            </a:r>
            <a:r>
              <a:rPr lang="en-CA" sz="3200" dirty="0" smtClean="0"/>
              <a:t>Testing</a:t>
            </a:r>
            <a:endParaRPr lang="en-CA" sz="3200" dirty="0"/>
          </a:p>
        </p:txBody>
      </p:sp>
      <p:sp>
        <p:nvSpPr>
          <p:cNvPr id="5" name="TextBox 4"/>
          <p:cNvSpPr txBox="1"/>
          <p:nvPr/>
        </p:nvSpPr>
        <p:spPr>
          <a:xfrm>
            <a:off x="3666102" y="3505200"/>
            <a:ext cx="4094006" cy="584775"/>
          </a:xfrm>
          <a:prstGeom prst="rect">
            <a:avLst/>
          </a:prstGeom>
          <a:noFill/>
        </p:spPr>
        <p:txBody>
          <a:bodyPr wrap="none" rtlCol="0">
            <a:spAutoFit/>
          </a:bodyPr>
          <a:lstStyle/>
          <a:p>
            <a:r>
              <a:rPr lang="en-CA" sz="3200" dirty="0"/>
              <a:t>Verification and </a:t>
            </a:r>
            <a:r>
              <a:rPr lang="en-CA" sz="3200" dirty="0" smtClean="0"/>
              <a:t>Review</a:t>
            </a:r>
            <a:endParaRPr lang="en-CA" sz="3200" dirty="0"/>
          </a:p>
        </p:txBody>
      </p:sp>
      <p:sp>
        <p:nvSpPr>
          <p:cNvPr id="6" name="TextBox 5"/>
          <p:cNvSpPr txBox="1"/>
          <p:nvPr/>
        </p:nvSpPr>
        <p:spPr>
          <a:xfrm>
            <a:off x="6242489" y="4343400"/>
            <a:ext cx="2672911" cy="584775"/>
          </a:xfrm>
          <a:prstGeom prst="rect">
            <a:avLst/>
          </a:prstGeom>
          <a:noFill/>
        </p:spPr>
        <p:txBody>
          <a:bodyPr wrap="none" rtlCol="0">
            <a:spAutoFit/>
          </a:bodyPr>
          <a:lstStyle/>
          <a:p>
            <a:r>
              <a:rPr lang="en-CA" sz="3200" dirty="0"/>
              <a:t>Provide </a:t>
            </a:r>
            <a:r>
              <a:rPr lang="en-CA" sz="3200" dirty="0" smtClean="0"/>
              <a:t>Report</a:t>
            </a:r>
            <a:endParaRPr lang="en-CA"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8025"/>
            <a:ext cx="2971562" cy="39620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lvl="0"/>
            <a:r>
              <a:rPr lang="en-US" b="1" dirty="0" smtClean="0">
                <a:latin typeface="+mn-lt"/>
              </a:rPr>
              <a:t>Business Writing</a:t>
            </a:r>
            <a:endParaRPr lang="en-US" b="1"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080" y="3048000"/>
            <a:ext cx="4658995" cy="3505200"/>
          </a:xfrm>
          <a:prstGeom prst="rect">
            <a:avLst/>
          </a:prstGeom>
        </p:spPr>
      </p:pic>
      <p:sp>
        <p:nvSpPr>
          <p:cNvPr id="3" name="Content Placeholder 2"/>
          <p:cNvSpPr>
            <a:spLocks noGrp="1"/>
          </p:cNvSpPr>
          <p:nvPr>
            <p:ph idx="1"/>
          </p:nvPr>
        </p:nvSpPr>
        <p:spPr>
          <a:xfrm>
            <a:off x="838200" y="1676400"/>
            <a:ext cx="7620000" cy="4525963"/>
          </a:xfrm>
        </p:spPr>
        <p:txBody>
          <a:bodyPr/>
          <a:lstStyle/>
          <a:p>
            <a:pPr marL="457200" indent="-457200">
              <a:buFont typeface="Arial" panose="020B0604020202020204" pitchFamily="34" charset="0"/>
              <a:buChar char="•"/>
            </a:pPr>
            <a:r>
              <a:rPr lang="en-CA" dirty="0"/>
              <a:t>Use the active voice instead of the passive</a:t>
            </a:r>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r>
              <a:rPr lang="en-CA" dirty="0"/>
              <a:t>Read writing aloud</a:t>
            </a:r>
          </a:p>
          <a:p>
            <a:pPr marL="457200" indent="-457200">
              <a:buFont typeface="Arial" panose="020B0604020202020204" pitchFamily="34" charset="0"/>
              <a:buChar char="•"/>
            </a:pPr>
            <a:endParaRPr lang="en-CA" dirty="0"/>
          </a:p>
          <a:p>
            <a:pPr marL="457200" indent="-457200">
              <a:buFont typeface="Arial" panose="020B0604020202020204" pitchFamily="34" charset="0"/>
              <a:buChar char="•"/>
            </a:pPr>
            <a:r>
              <a:rPr lang="en-CA" dirty="0"/>
              <a:t>Proofread all written </a:t>
            </a:r>
            <a:r>
              <a:rPr lang="en-CA" dirty="0" smtClean="0"/>
              <a:t/>
            </a:r>
            <a:br>
              <a:rPr lang="en-CA" dirty="0" smtClean="0"/>
            </a:br>
            <a:r>
              <a:rPr lang="en-CA" dirty="0" smtClean="0"/>
              <a:t>communication</a:t>
            </a:r>
            <a:endParaRPr lang="en-CA" dirty="0"/>
          </a:p>
        </p:txBody>
      </p:sp>
    </p:spTree>
    <p:extLst>
      <p:ext uri="{BB962C8B-B14F-4D97-AF65-F5344CB8AC3E}">
        <p14:creationId xmlns:p14="http://schemas.microsoft.com/office/powerpoint/2010/main" val="22612620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lvl="0"/>
            <a:r>
              <a:rPr lang="en-US" b="1" dirty="0" smtClean="0">
                <a:latin typeface="+mn-lt"/>
              </a:rPr>
              <a:t>Effective Time Management</a:t>
            </a:r>
            <a:endParaRPr lang="en-US" b="1" dirty="0">
              <a:latin typeface="+mn-lt"/>
            </a:endParaRPr>
          </a:p>
        </p:txBody>
      </p:sp>
      <p:sp>
        <p:nvSpPr>
          <p:cNvPr id="3" name="Content Placeholder 2"/>
          <p:cNvSpPr>
            <a:spLocks noGrp="1"/>
          </p:cNvSpPr>
          <p:nvPr>
            <p:ph idx="1"/>
          </p:nvPr>
        </p:nvSpPr>
        <p:spPr>
          <a:xfrm>
            <a:off x="1219200" y="2209800"/>
            <a:ext cx="7315200" cy="3916363"/>
          </a:xfrm>
        </p:spPr>
        <p:txBody>
          <a:bodyPr/>
          <a:lstStyle/>
          <a:p>
            <a:r>
              <a:rPr lang="en-CA" dirty="0"/>
              <a:t>Stay </a:t>
            </a:r>
            <a:r>
              <a:rPr lang="en-CA" dirty="0" smtClean="0"/>
              <a:t>Organized</a:t>
            </a:r>
            <a:endParaRPr lang="en-CA" dirty="0"/>
          </a:p>
          <a:p>
            <a:r>
              <a:rPr lang="en-CA" dirty="0"/>
              <a:t>Prioritize </a:t>
            </a:r>
            <a:r>
              <a:rPr lang="en-CA" dirty="0" smtClean="0"/>
              <a:t>Tasks</a:t>
            </a:r>
            <a:endParaRPr lang="en-CA" dirty="0"/>
          </a:p>
          <a:p>
            <a:r>
              <a:rPr lang="en-CA" dirty="0"/>
              <a:t>Stop </a:t>
            </a:r>
            <a:r>
              <a:rPr lang="en-CA" dirty="0" smtClean="0"/>
              <a:t>Procrastinating</a:t>
            </a: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367" y="3581400"/>
            <a:ext cx="3130888" cy="3115234"/>
          </a:xfrm>
          <a:prstGeom prst="rect">
            <a:avLst/>
          </a:prstGeom>
        </p:spPr>
      </p:pic>
    </p:spTree>
    <p:extLst>
      <p:ext uri="{BB962C8B-B14F-4D97-AF65-F5344CB8AC3E}">
        <p14:creationId xmlns:p14="http://schemas.microsoft.com/office/powerpoint/2010/main" val="22612620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685800"/>
            <a:ext cx="8229600" cy="1143000"/>
          </a:xfrm>
        </p:spPr>
        <p:txBody>
          <a:bodyPr>
            <a:normAutofit/>
          </a:bodyPr>
          <a:lstStyle/>
          <a:p>
            <a:pPr lvl="0"/>
            <a:r>
              <a:rPr lang="en-US" b="1" dirty="0" smtClean="0">
                <a:latin typeface="+mn-lt"/>
              </a:rPr>
              <a:t>Creating Meeting Arrangements</a:t>
            </a:r>
            <a:endParaRPr lang="en-US"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02970682"/>
              </p:ext>
            </p:extLst>
          </p:nvPr>
        </p:nvGraphicFramePr>
        <p:xfrm>
          <a:off x="457200" y="2819401"/>
          <a:ext cx="8229600" cy="175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126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Case Study</a:t>
            </a:r>
            <a:endParaRPr lang="en-US" b="1" dirty="0">
              <a:latin typeface="+mn-lt"/>
            </a:endParaRPr>
          </a:p>
        </p:txBody>
      </p:sp>
      <p:sp>
        <p:nvSpPr>
          <p:cNvPr id="3" name="Content Placeholder 2"/>
          <p:cNvSpPr>
            <a:spLocks noGrp="1"/>
          </p:cNvSpPr>
          <p:nvPr>
            <p:ph idx="1"/>
          </p:nvPr>
        </p:nvSpPr>
        <p:spPr>
          <a:xfrm>
            <a:off x="457200" y="2129327"/>
            <a:ext cx="4114800" cy="3996836"/>
          </a:xfrm>
        </p:spPr>
        <p:txBody>
          <a:bodyPr/>
          <a:lstStyle/>
          <a:p>
            <a:r>
              <a:rPr lang="en-CA" dirty="0"/>
              <a:t>George was responsible for planning the annual company meeting</a:t>
            </a:r>
            <a:r>
              <a:rPr lang="en-CA" dirty="0" smtClean="0"/>
              <a:t>.</a:t>
            </a:r>
            <a:endParaRPr lang="en-CA"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5294"/>
          <a:stretch/>
        </p:blipFill>
        <p:spPr>
          <a:xfrm>
            <a:off x="5056094" y="2129327"/>
            <a:ext cx="4087906" cy="4728673"/>
          </a:xfrm>
          <a:prstGeom prst="rect">
            <a:avLst/>
          </a:prstGeom>
        </p:spPr>
      </p:pic>
    </p:spTree>
    <p:extLst>
      <p:ext uri="{BB962C8B-B14F-4D97-AF65-F5344CB8AC3E}">
        <p14:creationId xmlns:p14="http://schemas.microsoft.com/office/powerpoint/2010/main" val="106484445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latin typeface="+mn-lt"/>
              </a:rPr>
              <a:t>Module </a:t>
            </a:r>
            <a:r>
              <a:rPr lang="en-US" b="1" dirty="0" smtClean="0">
                <a:latin typeface="+mn-lt"/>
              </a:rPr>
              <a:t>Six: </a:t>
            </a:r>
            <a:r>
              <a:rPr lang="en-US" b="1" dirty="0">
                <a:latin typeface="+mn-lt"/>
              </a:rPr>
              <a:t>Review Questions</a:t>
            </a:r>
            <a:endParaRPr lang="en-US" b="1"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a:bodyPr>
          <a:lstStyle/>
          <a:p>
            <a:pPr lvl="0">
              <a:lnSpc>
                <a:spcPct val="115000"/>
              </a:lnSpc>
              <a:spcBef>
                <a:spcPts val="0"/>
              </a:spcBef>
              <a:spcAft>
                <a:spcPts val="1000"/>
              </a:spcAft>
              <a:buFont typeface="+mj-lt"/>
              <a:buAutoNum type="arabicPeriod"/>
            </a:pPr>
            <a:r>
              <a:rPr lang="en-US" sz="2000" dirty="0">
                <a:solidFill>
                  <a:srgbClr val="000000"/>
                </a:solidFill>
                <a:ea typeface="Times New Roman"/>
                <a:cs typeface="Times New Roman"/>
              </a:rPr>
              <a:t>What determines the tone used on the phone?</a:t>
            </a:r>
          </a:p>
          <a:p>
            <a:pPr lvl="0">
              <a:lnSpc>
                <a:spcPct val="115000"/>
              </a:lnSpc>
              <a:spcBef>
                <a:spcPts val="0"/>
              </a:spcBef>
              <a:buFont typeface="+mj-lt"/>
              <a:buAutoNum type="alphaLcParenR"/>
            </a:pPr>
            <a:r>
              <a:rPr lang="en-US" sz="2000" dirty="0">
                <a:solidFill>
                  <a:srgbClr val="000000"/>
                </a:solidFill>
                <a:ea typeface="Times New Roman"/>
                <a:cs typeface="Times New Roman"/>
              </a:rPr>
              <a:t>Company</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Individual</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Topic</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All of the above </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2"/>
            </a:pPr>
            <a:r>
              <a:rPr lang="en-US" sz="2000" dirty="0" smtClean="0">
                <a:solidFill>
                  <a:srgbClr val="000000"/>
                </a:solidFill>
                <a:ea typeface="Times New Roman"/>
                <a:cs typeface="Times New Roman"/>
              </a:rPr>
              <a:t>What </a:t>
            </a:r>
            <a:r>
              <a:rPr lang="en-US" sz="2000" dirty="0">
                <a:solidFill>
                  <a:srgbClr val="000000"/>
                </a:solidFill>
                <a:ea typeface="Times New Roman"/>
                <a:cs typeface="Times New Roman"/>
              </a:rPr>
              <a:t>is Not included in basic phone etiquette?</a:t>
            </a:r>
          </a:p>
          <a:p>
            <a:pPr lvl="0">
              <a:lnSpc>
                <a:spcPct val="115000"/>
              </a:lnSpc>
              <a:spcBef>
                <a:spcPts val="0"/>
              </a:spcBef>
              <a:buFont typeface="+mj-lt"/>
              <a:buAutoNum type="alphaLcParenR"/>
            </a:pPr>
            <a:r>
              <a:rPr lang="en-US" sz="2000" dirty="0">
                <a:solidFill>
                  <a:srgbClr val="000000"/>
                </a:solidFill>
                <a:ea typeface="Times New Roman"/>
                <a:cs typeface="Times New Roman"/>
              </a:rPr>
              <a:t>Standard greeting</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Hold music</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Tone </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Answer on the third ring</a:t>
            </a:r>
            <a:endParaRPr lang="en-US" sz="2000" dirty="0">
              <a:ea typeface="Times New Roman"/>
              <a:cs typeface="Times New Roman"/>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latin typeface="+mn-lt"/>
              </a:rPr>
              <a:t>Module </a:t>
            </a:r>
            <a:r>
              <a:rPr lang="en-US" b="1" dirty="0" smtClean="0">
                <a:latin typeface="+mn-lt"/>
              </a:rPr>
              <a:t>Six: </a:t>
            </a:r>
            <a:r>
              <a:rPr lang="en-US" b="1" dirty="0">
                <a:latin typeface="+mn-lt"/>
              </a:rPr>
              <a:t>Review Questions</a:t>
            </a:r>
            <a:endParaRPr lang="en-US" b="1"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a:bodyPr>
          <a:lstStyle/>
          <a:p>
            <a:pPr marL="514350" lvl="0" indent="-514350">
              <a:lnSpc>
                <a:spcPct val="115000"/>
              </a:lnSpc>
              <a:spcBef>
                <a:spcPts val="0"/>
              </a:spcBef>
              <a:spcAft>
                <a:spcPts val="1000"/>
              </a:spcAft>
              <a:buFont typeface="+mj-lt"/>
              <a:buAutoNum type="arabicPeriod" startAt="3"/>
            </a:pPr>
            <a:r>
              <a:rPr lang="en-US" sz="2000" dirty="0">
                <a:solidFill>
                  <a:srgbClr val="000000"/>
                </a:solidFill>
                <a:ea typeface="Times New Roman"/>
                <a:cs typeface="Times New Roman"/>
              </a:rPr>
              <a:t>What should be used in business writing?</a:t>
            </a:r>
          </a:p>
          <a:p>
            <a:pPr lvl="0">
              <a:lnSpc>
                <a:spcPct val="115000"/>
              </a:lnSpc>
              <a:spcBef>
                <a:spcPts val="0"/>
              </a:spcBef>
              <a:buFont typeface="+mj-lt"/>
              <a:buAutoNum type="alphaLcParenR"/>
            </a:pPr>
            <a:r>
              <a:rPr lang="en-US" sz="2000" dirty="0">
                <a:solidFill>
                  <a:srgbClr val="000000"/>
                </a:solidFill>
                <a:ea typeface="Times New Roman"/>
                <a:cs typeface="Times New Roman"/>
              </a:rPr>
              <a:t>Passive voice</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Subjunctive</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Active voice</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All of the above</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4"/>
            </a:pPr>
            <a:r>
              <a:rPr lang="en-US" sz="2000" dirty="0">
                <a:solidFill>
                  <a:srgbClr val="000000"/>
                </a:solidFill>
                <a:ea typeface="Times New Roman"/>
                <a:cs typeface="Times New Roman"/>
              </a:rPr>
              <a:t>What type of language should be avoided?</a:t>
            </a:r>
          </a:p>
          <a:p>
            <a:pPr lvl="0">
              <a:lnSpc>
                <a:spcPct val="115000"/>
              </a:lnSpc>
              <a:spcBef>
                <a:spcPts val="0"/>
              </a:spcBef>
              <a:buFont typeface="+mj-lt"/>
              <a:buAutoNum type="alphaLcParenR"/>
            </a:pPr>
            <a:r>
              <a:rPr lang="en-US" sz="2000" dirty="0">
                <a:solidFill>
                  <a:srgbClr val="000000"/>
                </a:solidFill>
                <a:ea typeface="Times New Roman"/>
                <a:cs typeface="Times New Roman"/>
              </a:rPr>
              <a:t>Short sentences </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Voice</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Commands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Jargon</a:t>
            </a:r>
            <a:endParaRPr lang="en-US" sz="2000" dirty="0">
              <a:ea typeface="Times New Roman"/>
              <a:cs typeface="Times New Roman"/>
            </a:endParaRPr>
          </a:p>
          <a:p>
            <a:endParaRPr lang="en-US" dirty="0" smtClean="0"/>
          </a:p>
        </p:txBody>
      </p:sp>
    </p:spTree>
    <p:extLst>
      <p:ext uri="{BB962C8B-B14F-4D97-AF65-F5344CB8AC3E}">
        <p14:creationId xmlns:p14="http://schemas.microsoft.com/office/powerpoint/2010/main" val="29379110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latin typeface="+mn-lt"/>
              </a:rPr>
              <a:t>Module </a:t>
            </a:r>
            <a:r>
              <a:rPr lang="en-US" b="1" dirty="0" smtClean="0">
                <a:latin typeface="+mn-lt"/>
              </a:rPr>
              <a:t>Six: </a:t>
            </a:r>
            <a:r>
              <a:rPr lang="en-US" b="1" dirty="0">
                <a:latin typeface="+mn-lt"/>
              </a:rPr>
              <a:t>Review Questions</a:t>
            </a:r>
            <a:endParaRPr lang="en-US" b="1"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a:bodyPr>
          <a:lstStyle/>
          <a:p>
            <a:pPr marL="514350" lvl="0" indent="-514350">
              <a:lnSpc>
                <a:spcPct val="115000"/>
              </a:lnSpc>
              <a:spcBef>
                <a:spcPts val="0"/>
              </a:spcBef>
              <a:spcAft>
                <a:spcPts val="1000"/>
              </a:spcAft>
              <a:buFont typeface="+mj-lt"/>
              <a:buAutoNum type="arabicPeriod" startAt="5"/>
            </a:pPr>
            <a:r>
              <a:rPr lang="en-US" sz="2000" dirty="0">
                <a:solidFill>
                  <a:srgbClr val="000000"/>
                </a:solidFill>
                <a:ea typeface="Times New Roman"/>
                <a:cs typeface="Times New Roman"/>
              </a:rPr>
              <a:t>What is Not a strategy of effective time management?</a:t>
            </a:r>
          </a:p>
          <a:p>
            <a:pPr lvl="0">
              <a:lnSpc>
                <a:spcPct val="115000"/>
              </a:lnSpc>
              <a:spcBef>
                <a:spcPts val="0"/>
              </a:spcBef>
              <a:buFont typeface="+mj-lt"/>
              <a:buAutoNum type="alphaLcParenR"/>
            </a:pPr>
            <a:r>
              <a:rPr lang="en-US" sz="2000" dirty="0">
                <a:solidFill>
                  <a:srgbClr val="000000"/>
                </a:solidFill>
                <a:ea typeface="Times New Roman"/>
                <a:cs typeface="Times New Roman"/>
              </a:rPr>
              <a:t>Make a schedule</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Reviews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Prioritize tasks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Delegate </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6"/>
            </a:pPr>
            <a:r>
              <a:rPr lang="en-US" sz="2000" dirty="0">
                <a:solidFill>
                  <a:srgbClr val="000000"/>
                </a:solidFill>
                <a:ea typeface="Times New Roman"/>
                <a:cs typeface="Times New Roman"/>
              </a:rPr>
              <a:t>Which task should be completed first?</a:t>
            </a:r>
          </a:p>
          <a:p>
            <a:pPr lvl="0">
              <a:lnSpc>
                <a:spcPct val="115000"/>
              </a:lnSpc>
              <a:spcBef>
                <a:spcPts val="0"/>
              </a:spcBef>
              <a:buFont typeface="+mj-lt"/>
              <a:buAutoNum type="alphaLcParenR"/>
            </a:pPr>
            <a:r>
              <a:rPr lang="en-US" sz="2000" dirty="0">
                <a:solidFill>
                  <a:srgbClr val="000000"/>
                </a:solidFill>
                <a:ea typeface="Times New Roman"/>
                <a:cs typeface="Times New Roman"/>
              </a:rPr>
              <a:t>Unimportant</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Boring</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Important</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Difficult</a:t>
            </a:r>
            <a:endParaRPr lang="en-US" sz="2000" dirty="0">
              <a:ea typeface="Times New Roman"/>
              <a:cs typeface="Times New Roman"/>
            </a:endParaRPr>
          </a:p>
          <a:p>
            <a:endParaRPr lang="en-US" dirty="0" smtClean="0"/>
          </a:p>
        </p:txBody>
      </p:sp>
    </p:spTree>
    <p:extLst>
      <p:ext uri="{BB962C8B-B14F-4D97-AF65-F5344CB8AC3E}">
        <p14:creationId xmlns:p14="http://schemas.microsoft.com/office/powerpoint/2010/main" val="29379110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latin typeface="+mn-lt"/>
              </a:rPr>
              <a:t>Module </a:t>
            </a:r>
            <a:r>
              <a:rPr lang="en-US" b="1" dirty="0" smtClean="0">
                <a:latin typeface="+mn-lt"/>
              </a:rPr>
              <a:t>Six: </a:t>
            </a:r>
            <a:r>
              <a:rPr lang="en-US" b="1" dirty="0">
                <a:latin typeface="+mn-lt"/>
              </a:rPr>
              <a:t>Review Questions</a:t>
            </a:r>
            <a:endParaRPr lang="en-US" b="1"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a:bodyPr>
          <a:lstStyle/>
          <a:p>
            <a:pPr marL="514350" lvl="0" indent="-514350">
              <a:lnSpc>
                <a:spcPct val="115000"/>
              </a:lnSpc>
              <a:spcBef>
                <a:spcPts val="0"/>
              </a:spcBef>
              <a:spcAft>
                <a:spcPts val="1000"/>
              </a:spcAft>
              <a:buFont typeface="+mj-lt"/>
              <a:buAutoNum type="arabicPeriod" startAt="7"/>
            </a:pPr>
            <a:r>
              <a:rPr lang="en-US" sz="2000" dirty="0">
                <a:solidFill>
                  <a:srgbClr val="000000"/>
                </a:solidFill>
                <a:ea typeface="Times New Roman"/>
                <a:cs typeface="Times New Roman"/>
              </a:rPr>
              <a:t>Which of the following is Not a task that you would include in a checklist?</a:t>
            </a:r>
          </a:p>
          <a:p>
            <a:pPr lvl="0">
              <a:lnSpc>
                <a:spcPct val="115000"/>
              </a:lnSpc>
              <a:spcBef>
                <a:spcPts val="0"/>
              </a:spcBef>
              <a:buFont typeface="+mj-lt"/>
              <a:buAutoNum type="alphaLcParenR"/>
            </a:pPr>
            <a:r>
              <a:rPr lang="en-US" sz="2000" dirty="0">
                <a:solidFill>
                  <a:srgbClr val="000000"/>
                </a:solidFill>
                <a:ea typeface="Times New Roman"/>
                <a:cs typeface="Times New Roman"/>
              </a:rPr>
              <a:t>Past meetings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Venue</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Sleeping arrangement</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Group size</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8"/>
            </a:pPr>
            <a:r>
              <a:rPr lang="en-US" sz="2000" dirty="0">
                <a:solidFill>
                  <a:srgbClr val="000000"/>
                </a:solidFill>
                <a:ea typeface="Times New Roman"/>
                <a:cs typeface="Times New Roman"/>
              </a:rPr>
              <a:t>Which meeting is easier to plan?</a:t>
            </a:r>
          </a:p>
          <a:p>
            <a:pPr lvl="0">
              <a:lnSpc>
                <a:spcPct val="115000"/>
              </a:lnSpc>
              <a:spcBef>
                <a:spcPts val="0"/>
              </a:spcBef>
              <a:buFont typeface="+mj-lt"/>
              <a:buAutoNum type="alphaLcParenR"/>
            </a:pPr>
            <a:r>
              <a:rPr lang="en-US" sz="2000" dirty="0">
                <a:solidFill>
                  <a:srgbClr val="000000"/>
                </a:solidFill>
                <a:ea typeface="Times New Roman"/>
                <a:cs typeface="Times New Roman"/>
              </a:rPr>
              <a:t>Out of town meetings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Annual meetings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Company meetings</a:t>
            </a:r>
            <a:endParaRPr lang="en-US" sz="2000" dirty="0">
              <a:ea typeface="Times New Roman"/>
              <a:cs typeface="Times New Roman"/>
            </a:endParaRPr>
          </a:p>
          <a:p>
            <a:pPr marL="514350" lvl="0" indent="-514350">
              <a:lnSpc>
                <a:spcPct val="115000"/>
              </a:lnSpc>
              <a:spcBef>
                <a:spcPts val="0"/>
              </a:spcBef>
              <a:spcAft>
                <a:spcPts val="1000"/>
              </a:spcAft>
              <a:buFont typeface="+mj-lt"/>
              <a:buAutoNum type="alphaLcParenR" startAt="7"/>
            </a:pPr>
            <a:r>
              <a:rPr lang="en-US" sz="2000" dirty="0">
                <a:solidFill>
                  <a:srgbClr val="000000"/>
                </a:solidFill>
                <a:ea typeface="Times New Roman"/>
                <a:cs typeface="Times New Roman"/>
              </a:rPr>
              <a:t>Weekly meetings</a:t>
            </a:r>
            <a:endParaRPr lang="en-US" sz="2000" dirty="0">
              <a:ea typeface="Times New Roman"/>
              <a:cs typeface="Times New Roman"/>
            </a:endParaRPr>
          </a:p>
        </p:txBody>
      </p:sp>
    </p:spTree>
    <p:extLst>
      <p:ext uri="{BB962C8B-B14F-4D97-AF65-F5344CB8AC3E}">
        <p14:creationId xmlns:p14="http://schemas.microsoft.com/office/powerpoint/2010/main" val="293791102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latin typeface="+mn-lt"/>
              </a:rPr>
              <a:t>Module </a:t>
            </a:r>
            <a:r>
              <a:rPr lang="en-US" b="1" dirty="0" smtClean="0">
                <a:latin typeface="+mn-lt"/>
              </a:rPr>
              <a:t>Six: </a:t>
            </a:r>
            <a:r>
              <a:rPr lang="en-US" b="1" dirty="0">
                <a:latin typeface="+mn-lt"/>
              </a:rPr>
              <a:t>Review Questions</a:t>
            </a:r>
            <a:endParaRPr lang="en-US" b="1"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a:bodyPr>
          <a:lstStyle/>
          <a:p>
            <a:pPr marL="514350" lvl="0" indent="-514350">
              <a:lnSpc>
                <a:spcPct val="115000"/>
              </a:lnSpc>
              <a:spcBef>
                <a:spcPts val="0"/>
              </a:spcBef>
              <a:spcAft>
                <a:spcPts val="1000"/>
              </a:spcAft>
              <a:buFont typeface="+mj-lt"/>
              <a:buAutoNum type="arabicPeriod" startAt="9"/>
            </a:pPr>
            <a:r>
              <a:rPr lang="en-US" sz="2000" dirty="0">
                <a:solidFill>
                  <a:srgbClr val="000000"/>
                </a:solidFill>
                <a:ea typeface="Times New Roman"/>
                <a:cs typeface="Times New Roman"/>
              </a:rPr>
              <a:t>How many people did not come the first day?</a:t>
            </a:r>
          </a:p>
          <a:p>
            <a:pPr lvl="0">
              <a:lnSpc>
                <a:spcPct val="115000"/>
              </a:lnSpc>
              <a:spcBef>
                <a:spcPts val="0"/>
              </a:spcBef>
              <a:buFont typeface="+mj-lt"/>
              <a:buAutoNum type="alphaLcParenR"/>
            </a:pPr>
            <a:r>
              <a:rPr lang="en-US" sz="2000" dirty="0">
                <a:solidFill>
                  <a:srgbClr val="000000"/>
                </a:solidFill>
                <a:ea typeface="Times New Roman"/>
                <a:cs typeface="Times New Roman"/>
              </a:rPr>
              <a:t>1</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2</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3</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0</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10"/>
            </a:pPr>
            <a:r>
              <a:rPr lang="en-US" sz="2000" dirty="0">
                <a:solidFill>
                  <a:srgbClr val="000000"/>
                </a:solidFill>
                <a:ea typeface="Times New Roman"/>
                <a:cs typeface="Times New Roman"/>
              </a:rPr>
              <a:t>What did George forget?</a:t>
            </a:r>
          </a:p>
          <a:p>
            <a:pPr lvl="0">
              <a:lnSpc>
                <a:spcPct val="115000"/>
              </a:lnSpc>
              <a:spcBef>
                <a:spcPts val="0"/>
              </a:spcBef>
              <a:buFont typeface="+mj-lt"/>
              <a:buAutoNum type="alphaLcParenR"/>
            </a:pPr>
            <a:r>
              <a:rPr lang="en-US" sz="2000" dirty="0">
                <a:solidFill>
                  <a:srgbClr val="000000"/>
                </a:solidFill>
                <a:ea typeface="Times New Roman"/>
                <a:cs typeface="Times New Roman"/>
              </a:rPr>
              <a:t>Nothing</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Video</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Follow up</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Unanswered questions</a:t>
            </a:r>
            <a:endParaRPr lang="en-US" sz="2000" dirty="0">
              <a:ea typeface="Times New Roman"/>
              <a:cs typeface="Times New Roman"/>
            </a:endParaRPr>
          </a:p>
          <a:p>
            <a:pPr marL="347663" marR="0" indent="-4763">
              <a:lnSpc>
                <a:spcPct val="115000"/>
              </a:lnSpc>
              <a:spcBef>
                <a:spcPts val="0"/>
              </a:spcBef>
              <a:spcAft>
                <a:spcPts val="1000"/>
              </a:spcAft>
            </a:pPr>
            <a:endParaRPr lang="en-US" dirty="0">
              <a:ea typeface="Times New Roman"/>
              <a:cs typeface="Times New Roman"/>
            </a:endParaRPr>
          </a:p>
        </p:txBody>
      </p:sp>
    </p:spTree>
    <p:extLst>
      <p:ext uri="{BB962C8B-B14F-4D97-AF65-F5344CB8AC3E}">
        <p14:creationId xmlns:p14="http://schemas.microsoft.com/office/powerpoint/2010/main" val="29379110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latin typeface="+mn-lt"/>
              </a:rPr>
              <a:t>Module </a:t>
            </a:r>
            <a:r>
              <a:rPr lang="en-US" b="1" dirty="0" smtClean="0">
                <a:latin typeface="+mn-lt"/>
              </a:rPr>
              <a:t>Six: </a:t>
            </a:r>
            <a:r>
              <a:rPr lang="en-US" b="1" dirty="0">
                <a:latin typeface="+mn-lt"/>
              </a:rPr>
              <a:t>Review Questions</a:t>
            </a:r>
            <a:endParaRPr lang="en-US" b="1" dirty="0" smtClean="0">
              <a:latin typeface="+mn-lt"/>
            </a:endParaRPr>
          </a:p>
        </p:txBody>
      </p:sp>
      <p:sp>
        <p:nvSpPr>
          <p:cNvPr id="33795" name="Content Placeholder 2"/>
          <p:cNvSpPr>
            <a:spLocks noGrp="1"/>
          </p:cNvSpPr>
          <p:nvPr>
            <p:ph idx="1"/>
          </p:nvPr>
        </p:nvSpPr>
        <p:spPr>
          <a:xfrm>
            <a:off x="457200" y="1219200"/>
            <a:ext cx="8229600" cy="5257800"/>
          </a:xfrm>
        </p:spPr>
        <p:txBody>
          <a:bodyPr>
            <a:noAutofit/>
          </a:bodyPr>
          <a:lstStyle/>
          <a:p>
            <a:pPr marL="0">
              <a:buNone/>
            </a:pPr>
            <a:r>
              <a:rPr lang="en-US" sz="2000" dirty="0" smtClean="0"/>
              <a:t>1</a:t>
            </a:r>
            <a:r>
              <a:rPr lang="en-US" sz="1800" dirty="0" smtClean="0"/>
              <a:t>. What determines the tone used on the phone? </a:t>
            </a:r>
          </a:p>
          <a:p>
            <a:pPr marL="0">
              <a:buNone/>
            </a:pPr>
            <a:r>
              <a:rPr lang="en-US" sz="1800" dirty="0" smtClean="0">
                <a:solidFill>
                  <a:srgbClr val="FF0000"/>
                </a:solidFill>
              </a:rPr>
              <a:t>a) Company </a:t>
            </a:r>
          </a:p>
          <a:p>
            <a:pPr marL="0">
              <a:buNone/>
            </a:pPr>
            <a:r>
              <a:rPr lang="en-US" sz="1800" dirty="0" smtClean="0"/>
              <a:t>b) Individual </a:t>
            </a:r>
          </a:p>
          <a:p>
            <a:pPr marL="0">
              <a:buNone/>
            </a:pPr>
            <a:r>
              <a:rPr lang="en-US" sz="1800" dirty="0" smtClean="0"/>
              <a:t>c) Topic </a:t>
            </a:r>
          </a:p>
          <a:p>
            <a:pPr marL="0">
              <a:buNone/>
            </a:pPr>
            <a:r>
              <a:rPr lang="en-US" sz="1800" dirty="0" smtClean="0"/>
              <a:t>d) All of the above </a:t>
            </a:r>
          </a:p>
          <a:p>
            <a:pPr marL="0" indent="0">
              <a:spcBef>
                <a:spcPts val="0"/>
              </a:spcBef>
              <a:buNone/>
            </a:pPr>
            <a:endParaRPr lang="en-US" sz="1800" dirty="0" smtClean="0"/>
          </a:p>
          <a:p>
            <a:pPr marL="0">
              <a:buNone/>
            </a:pPr>
            <a:r>
              <a:rPr lang="en-US" sz="1800" dirty="0" smtClean="0">
                <a:solidFill>
                  <a:srgbClr val="FF0000"/>
                </a:solidFill>
              </a:rPr>
              <a:t>The tone of the company will guide communication. It will determine the tone used on the phone. </a:t>
            </a:r>
          </a:p>
          <a:p>
            <a:pPr marL="0">
              <a:buNone/>
            </a:pPr>
            <a:endParaRPr lang="en-US" sz="1800" dirty="0" smtClean="0"/>
          </a:p>
          <a:p>
            <a:pPr marL="0">
              <a:buNone/>
            </a:pPr>
            <a:r>
              <a:rPr lang="en-US" sz="1800" dirty="0" smtClean="0"/>
              <a:t>2. What is Not included in basic phone etiquette? </a:t>
            </a:r>
          </a:p>
          <a:p>
            <a:pPr marL="0">
              <a:buNone/>
            </a:pPr>
            <a:r>
              <a:rPr lang="en-US" sz="1800" dirty="0" smtClean="0"/>
              <a:t>a) Standard greeting </a:t>
            </a:r>
          </a:p>
          <a:p>
            <a:pPr marL="0">
              <a:buNone/>
            </a:pPr>
            <a:r>
              <a:rPr lang="en-US" sz="1800" dirty="0" smtClean="0">
                <a:solidFill>
                  <a:srgbClr val="FF0000"/>
                </a:solidFill>
              </a:rPr>
              <a:t>b) Hold music </a:t>
            </a:r>
          </a:p>
          <a:p>
            <a:pPr marL="0">
              <a:buNone/>
            </a:pPr>
            <a:r>
              <a:rPr lang="en-US" sz="1800" dirty="0" smtClean="0"/>
              <a:t>c) Tone </a:t>
            </a:r>
          </a:p>
          <a:p>
            <a:pPr marL="0">
              <a:buNone/>
            </a:pPr>
            <a:r>
              <a:rPr lang="en-US" sz="1800" dirty="0" smtClean="0"/>
              <a:t>d) Answer on the third ring </a:t>
            </a:r>
          </a:p>
          <a:p>
            <a:pPr marL="0">
              <a:buNone/>
            </a:pPr>
            <a:endParaRPr lang="en-US" sz="1800" dirty="0" smtClean="0"/>
          </a:p>
          <a:p>
            <a:pPr marL="0">
              <a:buNone/>
            </a:pPr>
            <a:r>
              <a:rPr lang="en-US" sz="1800" dirty="0" smtClean="0">
                <a:solidFill>
                  <a:srgbClr val="FF0000"/>
                </a:solidFill>
              </a:rPr>
              <a:t>Hold music is not necessarily basic phone etiquette. The other answers are basic etiquette. </a:t>
            </a:r>
            <a:endParaRPr lang="en-US" sz="1800" dirty="0">
              <a:solidFill>
                <a:srgbClr val="FF0000"/>
              </a:solidFill>
            </a:endParaRPr>
          </a:p>
        </p:txBody>
      </p:sp>
    </p:spTree>
    <p:extLst>
      <p:ext uri="{BB962C8B-B14F-4D97-AF65-F5344CB8AC3E}">
        <p14:creationId xmlns:p14="http://schemas.microsoft.com/office/powerpoint/2010/main" val="634938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lvl="0"/>
            <a:r>
              <a:rPr lang="en-US" b="1" dirty="0" smtClean="0">
                <a:latin typeface="+mn-lt"/>
              </a:rPr>
              <a:t>Recovery Planning</a:t>
            </a:r>
            <a:endParaRPr lang="en-US" b="1" dirty="0">
              <a:latin typeface="+mn-lt"/>
            </a:endParaRPr>
          </a:p>
        </p:txBody>
      </p:sp>
      <p:sp>
        <p:nvSpPr>
          <p:cNvPr id="4" name="TextBox 3"/>
          <p:cNvSpPr txBox="1"/>
          <p:nvPr/>
        </p:nvSpPr>
        <p:spPr>
          <a:xfrm>
            <a:off x="838200" y="1828800"/>
            <a:ext cx="7740902" cy="4031873"/>
          </a:xfrm>
          <a:prstGeom prst="rect">
            <a:avLst/>
          </a:prstGeom>
          <a:noFill/>
        </p:spPr>
        <p:txBody>
          <a:bodyPr wrap="none" rtlCol="0">
            <a:spAutoFit/>
          </a:bodyPr>
          <a:lstStyle/>
          <a:p>
            <a:pPr marL="457200" indent="-457200">
              <a:buFont typeface="Arial" panose="020B0604020202020204" pitchFamily="34" charset="0"/>
              <a:buChar char="•"/>
            </a:pPr>
            <a:r>
              <a:rPr lang="en-CA" sz="3200" dirty="0"/>
              <a:t>Creating step-by-step instructions </a:t>
            </a:r>
            <a:r>
              <a:rPr lang="en-CA" sz="3200" dirty="0" smtClean="0"/>
              <a:t/>
            </a:r>
            <a:br>
              <a:rPr lang="en-CA" sz="3200" dirty="0" smtClean="0"/>
            </a:br>
            <a:r>
              <a:rPr lang="en-CA" sz="3200" dirty="0" smtClean="0"/>
              <a:t>based </a:t>
            </a:r>
            <a:r>
              <a:rPr lang="en-CA" sz="3200" dirty="0"/>
              <a:t>on the strategies </a:t>
            </a:r>
          </a:p>
          <a:p>
            <a:endParaRPr lang="en-CA" sz="3200" dirty="0"/>
          </a:p>
          <a:p>
            <a:pPr marL="457200" indent="-457200">
              <a:buFont typeface="Arial" panose="020B0604020202020204" pitchFamily="34" charset="0"/>
              <a:buChar char="•"/>
            </a:pPr>
            <a:r>
              <a:rPr lang="en-CA" sz="3200" dirty="0"/>
              <a:t>Identify critical systems and prioritize </a:t>
            </a:r>
            <a:r>
              <a:rPr lang="en-CA" sz="3200" dirty="0" smtClean="0"/>
              <a:t/>
            </a:r>
            <a:br>
              <a:rPr lang="en-CA" sz="3200" dirty="0" smtClean="0"/>
            </a:br>
            <a:r>
              <a:rPr lang="en-CA" sz="3200" dirty="0" smtClean="0"/>
              <a:t>them</a:t>
            </a:r>
            <a:r>
              <a:rPr lang="en-CA" sz="3200" dirty="0"/>
              <a:t>, and identify potential risks</a:t>
            </a:r>
          </a:p>
          <a:p>
            <a:endParaRPr lang="en-CA" sz="3200" dirty="0"/>
          </a:p>
          <a:p>
            <a:pPr marL="457200" indent="-457200">
              <a:buFont typeface="Arial" panose="020B0604020202020204" pitchFamily="34" charset="0"/>
              <a:buChar char="•"/>
            </a:pPr>
            <a:r>
              <a:rPr lang="en-CA" sz="3200" dirty="0"/>
              <a:t>Determine strategies for data, technology, </a:t>
            </a:r>
            <a:r>
              <a:rPr lang="en-CA" sz="3200" dirty="0" smtClean="0"/>
              <a:t/>
            </a:r>
            <a:br>
              <a:rPr lang="en-CA" sz="3200" dirty="0" smtClean="0"/>
            </a:br>
            <a:r>
              <a:rPr lang="en-CA" sz="3200" dirty="0" smtClean="0"/>
              <a:t>suppliers</a:t>
            </a:r>
            <a:r>
              <a:rPr lang="en-CA" sz="3200" dirty="0"/>
              <a:t>, people, and facilities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latin typeface="+mn-lt"/>
              </a:rPr>
              <a:t>Module </a:t>
            </a:r>
            <a:r>
              <a:rPr lang="en-US" b="1" dirty="0" smtClean="0">
                <a:latin typeface="+mn-lt"/>
              </a:rPr>
              <a:t>Six: </a:t>
            </a:r>
            <a:r>
              <a:rPr lang="en-US" b="1" dirty="0">
                <a:latin typeface="+mn-lt"/>
              </a:rPr>
              <a:t>Review Questions</a:t>
            </a:r>
            <a:endParaRPr lang="en-US" b="1"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55000" lnSpcReduction="20000"/>
          </a:bodyPr>
          <a:lstStyle/>
          <a:p>
            <a:pPr marL="0">
              <a:buNone/>
            </a:pPr>
            <a:r>
              <a:rPr lang="en-US" dirty="0" smtClean="0"/>
              <a:t>3. What should be used in business writing? </a:t>
            </a:r>
          </a:p>
          <a:p>
            <a:pPr marL="0">
              <a:buNone/>
            </a:pPr>
            <a:r>
              <a:rPr lang="en-US" dirty="0" smtClean="0"/>
              <a:t>a) Passive voice </a:t>
            </a:r>
          </a:p>
          <a:p>
            <a:pPr marL="0">
              <a:buNone/>
            </a:pPr>
            <a:r>
              <a:rPr lang="en-US" dirty="0" smtClean="0"/>
              <a:t>b) Subjunctive </a:t>
            </a:r>
          </a:p>
          <a:p>
            <a:pPr marL="0">
              <a:buNone/>
            </a:pPr>
            <a:r>
              <a:rPr lang="en-US" dirty="0" smtClean="0">
                <a:solidFill>
                  <a:srgbClr val="FF0000"/>
                </a:solidFill>
              </a:rPr>
              <a:t>c) Active voice </a:t>
            </a:r>
          </a:p>
          <a:p>
            <a:pPr marL="0">
              <a:buNone/>
            </a:pPr>
            <a:r>
              <a:rPr lang="en-US" dirty="0" smtClean="0"/>
              <a:t>d) All of the above </a:t>
            </a:r>
          </a:p>
          <a:p>
            <a:pPr marL="0">
              <a:buNone/>
            </a:pPr>
            <a:endParaRPr lang="en-US" dirty="0" smtClean="0"/>
          </a:p>
          <a:p>
            <a:pPr marL="0">
              <a:buNone/>
            </a:pPr>
            <a:r>
              <a:rPr lang="en-US" dirty="0" smtClean="0">
                <a:solidFill>
                  <a:srgbClr val="FF0000"/>
                </a:solidFill>
              </a:rPr>
              <a:t>Business writing should be done in the active voice. Passive voice needs to be avoided in business writing. </a:t>
            </a:r>
          </a:p>
          <a:p>
            <a:pPr marL="0">
              <a:buNone/>
            </a:pPr>
            <a:endParaRPr lang="en-US" dirty="0" smtClean="0"/>
          </a:p>
          <a:p>
            <a:pPr marL="0">
              <a:buNone/>
            </a:pPr>
            <a:r>
              <a:rPr lang="en-US" dirty="0" smtClean="0"/>
              <a:t>4. What type of language should be avoided? </a:t>
            </a:r>
          </a:p>
          <a:p>
            <a:pPr marL="0">
              <a:buNone/>
            </a:pPr>
            <a:r>
              <a:rPr lang="en-US" dirty="0" smtClean="0"/>
              <a:t>a) Short sentences </a:t>
            </a:r>
          </a:p>
          <a:p>
            <a:pPr marL="0">
              <a:buNone/>
            </a:pPr>
            <a:r>
              <a:rPr lang="en-US" dirty="0" smtClean="0"/>
              <a:t>b) Voice </a:t>
            </a:r>
          </a:p>
          <a:p>
            <a:pPr marL="0">
              <a:buNone/>
            </a:pPr>
            <a:r>
              <a:rPr lang="en-US" dirty="0" smtClean="0"/>
              <a:t>c) Commands </a:t>
            </a:r>
          </a:p>
          <a:p>
            <a:pPr marL="0">
              <a:buNone/>
            </a:pPr>
            <a:r>
              <a:rPr lang="en-US" dirty="0" smtClean="0">
                <a:solidFill>
                  <a:srgbClr val="FF0000"/>
                </a:solidFill>
              </a:rPr>
              <a:t>d) Jargon </a:t>
            </a:r>
          </a:p>
          <a:p>
            <a:pPr marL="0">
              <a:buNone/>
            </a:pPr>
            <a:endParaRPr lang="en-US" dirty="0" smtClean="0">
              <a:solidFill>
                <a:srgbClr val="FF0000"/>
              </a:solidFill>
            </a:endParaRPr>
          </a:p>
          <a:p>
            <a:pPr marL="0">
              <a:buNone/>
            </a:pPr>
            <a:r>
              <a:rPr lang="en-US" dirty="0" smtClean="0">
                <a:solidFill>
                  <a:srgbClr val="FF0000"/>
                </a:solidFill>
              </a:rPr>
              <a:t>The use of jargon and buzzwords need to be avoided in business writing. Short sentences and active voice should be used. </a:t>
            </a:r>
            <a:endParaRPr lang="en-US" dirty="0">
              <a:solidFill>
                <a:srgbClr val="FF0000"/>
              </a:solidFill>
            </a:endParaRPr>
          </a:p>
        </p:txBody>
      </p:sp>
    </p:spTree>
    <p:extLst>
      <p:ext uri="{BB962C8B-B14F-4D97-AF65-F5344CB8AC3E}">
        <p14:creationId xmlns:p14="http://schemas.microsoft.com/office/powerpoint/2010/main" val="27912000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latin typeface="+mn-lt"/>
              </a:rPr>
              <a:t>Module </a:t>
            </a:r>
            <a:r>
              <a:rPr lang="en-US" b="1" dirty="0" smtClean="0">
                <a:latin typeface="+mn-lt"/>
              </a:rPr>
              <a:t>Six: </a:t>
            </a:r>
            <a:r>
              <a:rPr lang="en-US" b="1" dirty="0">
                <a:latin typeface="+mn-lt"/>
              </a:rPr>
              <a:t>Review Questions</a:t>
            </a:r>
            <a:endParaRPr lang="en-US" b="1" dirty="0" smtClean="0">
              <a:latin typeface="+mn-lt"/>
            </a:endParaRPr>
          </a:p>
        </p:txBody>
      </p:sp>
      <p:sp>
        <p:nvSpPr>
          <p:cNvPr id="33795" name="Content Placeholder 2"/>
          <p:cNvSpPr>
            <a:spLocks noGrp="1"/>
          </p:cNvSpPr>
          <p:nvPr>
            <p:ph idx="1"/>
          </p:nvPr>
        </p:nvSpPr>
        <p:spPr>
          <a:xfrm>
            <a:off x="457200" y="1600200"/>
            <a:ext cx="8229600" cy="4953000"/>
          </a:xfrm>
        </p:spPr>
        <p:txBody>
          <a:bodyPr>
            <a:normAutofit fontScale="62500" lnSpcReduction="20000"/>
          </a:bodyPr>
          <a:lstStyle/>
          <a:p>
            <a:pPr marL="0">
              <a:buNone/>
            </a:pPr>
            <a:r>
              <a:rPr lang="en-US" dirty="0" smtClean="0"/>
              <a:t>5. What is Not a strategy of effective time management? </a:t>
            </a:r>
          </a:p>
          <a:p>
            <a:pPr marL="0">
              <a:buNone/>
            </a:pPr>
            <a:r>
              <a:rPr lang="en-US" dirty="0" smtClean="0"/>
              <a:t>a) Make a schedule </a:t>
            </a:r>
          </a:p>
          <a:p>
            <a:pPr marL="0">
              <a:buNone/>
            </a:pPr>
            <a:r>
              <a:rPr lang="en-US" dirty="0" smtClean="0">
                <a:solidFill>
                  <a:srgbClr val="FF0000"/>
                </a:solidFill>
              </a:rPr>
              <a:t>b) Reviews </a:t>
            </a:r>
          </a:p>
          <a:p>
            <a:pPr marL="0">
              <a:buNone/>
            </a:pPr>
            <a:r>
              <a:rPr lang="en-US" dirty="0" smtClean="0"/>
              <a:t>c) Prioritize tasks </a:t>
            </a:r>
          </a:p>
          <a:p>
            <a:pPr marL="0">
              <a:buNone/>
            </a:pPr>
            <a:r>
              <a:rPr lang="en-US" dirty="0" smtClean="0"/>
              <a:t>d) Delegate </a:t>
            </a:r>
          </a:p>
          <a:p>
            <a:pPr marL="0">
              <a:buNone/>
            </a:pPr>
            <a:endParaRPr lang="en-US" dirty="0" smtClean="0"/>
          </a:p>
          <a:p>
            <a:pPr marL="0">
              <a:buNone/>
            </a:pPr>
            <a:r>
              <a:rPr lang="en-US" dirty="0" smtClean="0">
                <a:solidFill>
                  <a:srgbClr val="FF0000"/>
                </a:solidFill>
              </a:rPr>
              <a:t>Reviews are not time management strategies. The other answers are.</a:t>
            </a:r>
            <a:r>
              <a:rPr lang="en-US" dirty="0" smtClean="0"/>
              <a:t> </a:t>
            </a:r>
          </a:p>
          <a:p>
            <a:pPr marL="0">
              <a:buNone/>
            </a:pPr>
            <a:endParaRPr lang="en-US" dirty="0" smtClean="0"/>
          </a:p>
          <a:p>
            <a:pPr marL="0">
              <a:buNone/>
            </a:pPr>
            <a:r>
              <a:rPr lang="en-US" dirty="0" smtClean="0"/>
              <a:t>6. Which task should be completed first? </a:t>
            </a:r>
          </a:p>
          <a:p>
            <a:pPr marL="0">
              <a:buNone/>
            </a:pPr>
            <a:r>
              <a:rPr lang="en-US" dirty="0" smtClean="0"/>
              <a:t>a) Unimportant </a:t>
            </a:r>
          </a:p>
          <a:p>
            <a:pPr marL="0">
              <a:buNone/>
            </a:pPr>
            <a:r>
              <a:rPr lang="en-US" dirty="0" smtClean="0"/>
              <a:t>b) Boring </a:t>
            </a:r>
          </a:p>
          <a:p>
            <a:pPr marL="0">
              <a:buNone/>
            </a:pPr>
            <a:r>
              <a:rPr lang="en-US" dirty="0" smtClean="0">
                <a:solidFill>
                  <a:srgbClr val="FF0000"/>
                </a:solidFill>
              </a:rPr>
              <a:t>c) Important </a:t>
            </a:r>
          </a:p>
          <a:p>
            <a:pPr marL="0">
              <a:buNone/>
            </a:pPr>
            <a:r>
              <a:rPr lang="en-US" dirty="0" smtClean="0"/>
              <a:t>d) Difficult </a:t>
            </a:r>
          </a:p>
          <a:p>
            <a:pPr marL="0">
              <a:buNone/>
            </a:pPr>
            <a:endParaRPr lang="en-US" dirty="0" smtClean="0"/>
          </a:p>
          <a:p>
            <a:pPr marL="0">
              <a:buNone/>
            </a:pPr>
            <a:r>
              <a:rPr lang="en-US" dirty="0" smtClean="0">
                <a:solidFill>
                  <a:srgbClr val="FF0000"/>
                </a:solidFill>
              </a:rPr>
              <a:t>Time management requires prioritizing tasks. Important tasks should be done first. </a:t>
            </a:r>
            <a:endParaRPr lang="en-US" dirty="0">
              <a:solidFill>
                <a:srgbClr val="FF0000"/>
              </a:solidFill>
            </a:endParaRPr>
          </a:p>
        </p:txBody>
      </p:sp>
    </p:spTree>
    <p:extLst>
      <p:ext uri="{BB962C8B-B14F-4D97-AF65-F5344CB8AC3E}">
        <p14:creationId xmlns:p14="http://schemas.microsoft.com/office/powerpoint/2010/main" val="49996859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latin typeface="+mn-lt"/>
              </a:rPr>
              <a:t>Module </a:t>
            </a:r>
            <a:r>
              <a:rPr lang="en-US" b="1" dirty="0" smtClean="0">
                <a:latin typeface="+mn-lt"/>
              </a:rPr>
              <a:t>Six: </a:t>
            </a:r>
            <a:r>
              <a:rPr lang="en-US" b="1" dirty="0">
                <a:latin typeface="+mn-lt"/>
              </a:rPr>
              <a:t>Review Questions</a:t>
            </a:r>
            <a:endParaRPr lang="en-US" b="1" dirty="0" smtClean="0">
              <a:latin typeface="+mn-lt"/>
            </a:endParaRPr>
          </a:p>
        </p:txBody>
      </p:sp>
      <p:sp>
        <p:nvSpPr>
          <p:cNvPr id="33795" name="Content Placeholder 2"/>
          <p:cNvSpPr>
            <a:spLocks noGrp="1"/>
          </p:cNvSpPr>
          <p:nvPr>
            <p:ph idx="1"/>
          </p:nvPr>
        </p:nvSpPr>
        <p:spPr>
          <a:xfrm>
            <a:off x="457200" y="1600200"/>
            <a:ext cx="8229600" cy="5257800"/>
          </a:xfrm>
        </p:spPr>
        <p:txBody>
          <a:bodyPr>
            <a:normAutofit fontScale="32500" lnSpcReduction="20000"/>
          </a:bodyPr>
          <a:lstStyle/>
          <a:p>
            <a:pPr marL="0">
              <a:buNone/>
            </a:pPr>
            <a:r>
              <a:rPr lang="en-US" sz="6200" dirty="0" smtClean="0"/>
              <a:t>7. Which of the following is Not a task that you would include in a checklist? </a:t>
            </a:r>
          </a:p>
          <a:p>
            <a:pPr marL="0">
              <a:buNone/>
            </a:pPr>
            <a:r>
              <a:rPr lang="en-US" sz="6200" dirty="0" smtClean="0">
                <a:solidFill>
                  <a:srgbClr val="FF0000"/>
                </a:solidFill>
              </a:rPr>
              <a:t>a) Past meetings </a:t>
            </a:r>
          </a:p>
          <a:p>
            <a:pPr marL="0">
              <a:buNone/>
            </a:pPr>
            <a:r>
              <a:rPr lang="en-US" sz="6200" dirty="0" smtClean="0"/>
              <a:t>b) Venue </a:t>
            </a:r>
          </a:p>
          <a:p>
            <a:pPr marL="0">
              <a:buNone/>
            </a:pPr>
            <a:r>
              <a:rPr lang="en-US" sz="6200" dirty="0" smtClean="0"/>
              <a:t>c) Sleeping arrangement </a:t>
            </a:r>
          </a:p>
          <a:p>
            <a:pPr marL="0">
              <a:buNone/>
            </a:pPr>
            <a:r>
              <a:rPr lang="en-US" sz="6200" dirty="0" smtClean="0"/>
              <a:t>d) Group size </a:t>
            </a:r>
          </a:p>
          <a:p>
            <a:pPr marL="0">
              <a:buNone/>
            </a:pPr>
            <a:endParaRPr lang="en-US" sz="6200" dirty="0" smtClean="0"/>
          </a:p>
          <a:p>
            <a:pPr marL="0">
              <a:buNone/>
            </a:pPr>
            <a:r>
              <a:rPr lang="en-US" sz="6200" dirty="0" smtClean="0">
                <a:solidFill>
                  <a:srgbClr val="FF0000"/>
                </a:solidFill>
              </a:rPr>
              <a:t>Past meetings are not necessary to include in a checklist. The other answers may be included in the checklist. </a:t>
            </a:r>
          </a:p>
          <a:p>
            <a:pPr marL="0">
              <a:buNone/>
            </a:pPr>
            <a:endParaRPr lang="en-US" sz="6200" dirty="0" smtClean="0"/>
          </a:p>
          <a:p>
            <a:pPr marL="0">
              <a:buNone/>
            </a:pPr>
            <a:r>
              <a:rPr lang="en-US" sz="6200" dirty="0" smtClean="0"/>
              <a:t>8. Which meeting is easier to plan? </a:t>
            </a:r>
          </a:p>
          <a:p>
            <a:pPr marL="0">
              <a:buNone/>
            </a:pPr>
            <a:r>
              <a:rPr lang="en-US" sz="6200" dirty="0" smtClean="0"/>
              <a:t>a) Out of town meetings </a:t>
            </a:r>
          </a:p>
          <a:p>
            <a:pPr marL="0">
              <a:buNone/>
            </a:pPr>
            <a:r>
              <a:rPr lang="en-US" sz="6200" dirty="0" smtClean="0"/>
              <a:t>b) Annual meetings </a:t>
            </a:r>
          </a:p>
          <a:p>
            <a:pPr marL="0">
              <a:buNone/>
            </a:pPr>
            <a:r>
              <a:rPr lang="en-US" sz="6200" dirty="0" smtClean="0"/>
              <a:t>c) Company meetings </a:t>
            </a:r>
          </a:p>
          <a:p>
            <a:pPr marL="0">
              <a:buNone/>
            </a:pPr>
            <a:r>
              <a:rPr lang="en-US" sz="6200" dirty="0" smtClean="0">
                <a:solidFill>
                  <a:srgbClr val="FF0000"/>
                </a:solidFill>
              </a:rPr>
              <a:t>d) Weekly meetings </a:t>
            </a:r>
          </a:p>
          <a:p>
            <a:pPr marL="0">
              <a:buNone/>
            </a:pPr>
            <a:endParaRPr lang="en-US" sz="6200" dirty="0" smtClean="0">
              <a:solidFill>
                <a:srgbClr val="FF0000"/>
              </a:solidFill>
            </a:endParaRPr>
          </a:p>
          <a:p>
            <a:pPr marL="0">
              <a:buNone/>
            </a:pPr>
            <a:r>
              <a:rPr lang="en-US" sz="6200" dirty="0" smtClean="0">
                <a:solidFill>
                  <a:srgbClr val="FF0000"/>
                </a:solidFill>
              </a:rPr>
              <a:t>The type of meeting being planned determines the preparation needed. Weekly meetings are typically onsite and easier to plan. </a:t>
            </a:r>
          </a:p>
          <a:p>
            <a:endParaRPr lang="en-US" dirty="0" smtClean="0"/>
          </a:p>
        </p:txBody>
      </p:sp>
    </p:spTree>
    <p:extLst>
      <p:ext uri="{BB962C8B-B14F-4D97-AF65-F5344CB8AC3E}">
        <p14:creationId xmlns:p14="http://schemas.microsoft.com/office/powerpoint/2010/main" val="41457980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b="1" dirty="0">
                <a:latin typeface="+mn-lt"/>
              </a:rPr>
              <a:t>Module </a:t>
            </a:r>
            <a:r>
              <a:rPr lang="en-US" b="1" dirty="0" smtClean="0">
                <a:latin typeface="+mn-lt"/>
              </a:rPr>
              <a:t>Six: </a:t>
            </a:r>
            <a:r>
              <a:rPr lang="en-US" b="1" dirty="0">
                <a:latin typeface="+mn-lt"/>
              </a:rPr>
              <a:t>Review Questions</a:t>
            </a:r>
            <a:endParaRPr lang="en-US" b="1" dirty="0" smtClean="0">
              <a:latin typeface="+mn-lt"/>
            </a:endParaRPr>
          </a:p>
        </p:txBody>
      </p:sp>
      <p:sp>
        <p:nvSpPr>
          <p:cNvPr id="33795" name="Content Placeholder 2"/>
          <p:cNvSpPr>
            <a:spLocks noGrp="1"/>
          </p:cNvSpPr>
          <p:nvPr>
            <p:ph idx="1"/>
          </p:nvPr>
        </p:nvSpPr>
        <p:spPr>
          <a:xfrm>
            <a:off x="457200" y="1600200"/>
            <a:ext cx="8229600" cy="5257800"/>
          </a:xfrm>
        </p:spPr>
        <p:txBody>
          <a:bodyPr>
            <a:normAutofit fontScale="62500" lnSpcReduction="20000"/>
          </a:bodyPr>
          <a:lstStyle/>
          <a:p>
            <a:pPr marL="0">
              <a:buNone/>
            </a:pPr>
            <a:r>
              <a:rPr lang="en-US" dirty="0" smtClean="0"/>
              <a:t>9. How many people did not come the first day? </a:t>
            </a:r>
          </a:p>
          <a:p>
            <a:pPr marL="0">
              <a:buNone/>
            </a:pPr>
            <a:r>
              <a:rPr lang="en-US" dirty="0" smtClean="0"/>
              <a:t>a) 1 </a:t>
            </a:r>
          </a:p>
          <a:p>
            <a:pPr marL="0">
              <a:buNone/>
            </a:pPr>
            <a:r>
              <a:rPr lang="en-US" dirty="0" smtClean="0">
                <a:solidFill>
                  <a:srgbClr val="FF0000"/>
                </a:solidFill>
              </a:rPr>
              <a:t>b) 2 </a:t>
            </a:r>
          </a:p>
          <a:p>
            <a:pPr marL="0">
              <a:buNone/>
            </a:pPr>
            <a:r>
              <a:rPr lang="en-US" dirty="0" smtClean="0"/>
              <a:t>c) 3 </a:t>
            </a:r>
          </a:p>
          <a:p>
            <a:pPr marL="0">
              <a:buNone/>
            </a:pPr>
            <a:r>
              <a:rPr lang="en-US" dirty="0" smtClean="0"/>
              <a:t>d) 0 </a:t>
            </a:r>
          </a:p>
          <a:p>
            <a:pPr marL="0">
              <a:buNone/>
            </a:pPr>
            <a:endParaRPr lang="en-US" dirty="0" smtClean="0"/>
          </a:p>
          <a:p>
            <a:pPr marL="0">
              <a:buNone/>
            </a:pPr>
            <a:r>
              <a:rPr lang="en-US" dirty="0" smtClean="0">
                <a:solidFill>
                  <a:srgbClr val="FF0000"/>
                </a:solidFill>
              </a:rPr>
              <a:t>Three people did not come the first day of the meeting. Two were being honored. </a:t>
            </a:r>
          </a:p>
          <a:p>
            <a:pPr marL="0">
              <a:buNone/>
            </a:pPr>
            <a:endParaRPr lang="en-US" dirty="0" smtClean="0"/>
          </a:p>
          <a:p>
            <a:pPr marL="0">
              <a:buNone/>
            </a:pPr>
            <a:r>
              <a:rPr lang="en-US" dirty="0" smtClean="0"/>
              <a:t>10. What did George forget? </a:t>
            </a:r>
          </a:p>
          <a:p>
            <a:pPr marL="0">
              <a:buNone/>
            </a:pPr>
            <a:r>
              <a:rPr lang="en-US" dirty="0" smtClean="0"/>
              <a:t>a) Nothing </a:t>
            </a:r>
          </a:p>
          <a:p>
            <a:pPr marL="0">
              <a:buNone/>
            </a:pPr>
            <a:r>
              <a:rPr lang="en-US" dirty="0" smtClean="0"/>
              <a:t>b) Video </a:t>
            </a:r>
          </a:p>
          <a:p>
            <a:pPr marL="0">
              <a:buNone/>
            </a:pPr>
            <a:r>
              <a:rPr lang="en-US" dirty="0" smtClean="0">
                <a:solidFill>
                  <a:srgbClr val="FF0000"/>
                </a:solidFill>
              </a:rPr>
              <a:t>c) Follow up </a:t>
            </a:r>
          </a:p>
          <a:p>
            <a:pPr marL="0">
              <a:buNone/>
            </a:pPr>
            <a:r>
              <a:rPr lang="en-US" dirty="0" smtClean="0"/>
              <a:t>d) Unanswered questions </a:t>
            </a:r>
          </a:p>
          <a:p>
            <a:pPr marL="0">
              <a:buNone/>
            </a:pPr>
            <a:endParaRPr lang="en-US" dirty="0" smtClean="0"/>
          </a:p>
          <a:p>
            <a:pPr marL="0">
              <a:buNone/>
            </a:pPr>
            <a:r>
              <a:rPr lang="en-US" dirty="0" smtClean="0">
                <a:solidFill>
                  <a:srgbClr val="FF0000"/>
                </a:solidFill>
              </a:rPr>
              <a:t>George forgot to follow up with people, which is why he did not realize some people were not coming. </a:t>
            </a:r>
            <a:endParaRPr lang="en-US" dirty="0">
              <a:solidFill>
                <a:srgbClr val="FF0000"/>
              </a:solidFill>
            </a:endParaRPr>
          </a:p>
        </p:txBody>
      </p:sp>
    </p:spTree>
    <p:extLst>
      <p:ext uri="{BB962C8B-B14F-4D97-AF65-F5344CB8AC3E}">
        <p14:creationId xmlns:p14="http://schemas.microsoft.com/office/powerpoint/2010/main" val="42346382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Autofit/>
          </a:bodyPr>
          <a:lstStyle/>
          <a:p>
            <a:r>
              <a:rPr lang="en-US" b="1" dirty="0">
                <a:solidFill>
                  <a:srgbClr val="C00000"/>
                </a:solidFill>
                <a:latin typeface="+mn-lt"/>
              </a:rPr>
              <a:t>Module Seven: </a:t>
            </a:r>
            <a:r>
              <a:rPr lang="en-US" b="1" dirty="0" smtClean="0">
                <a:solidFill>
                  <a:srgbClr val="C00000"/>
                </a:solidFill>
                <a:latin typeface="+mn-lt"/>
              </a:rPr>
              <a:t/>
            </a:r>
            <a:br>
              <a:rPr lang="en-US" b="1" dirty="0" smtClean="0">
                <a:solidFill>
                  <a:srgbClr val="C00000"/>
                </a:solidFill>
                <a:latin typeface="+mn-lt"/>
              </a:rPr>
            </a:br>
            <a:r>
              <a:rPr lang="en-US" b="1" dirty="0" smtClean="0">
                <a:solidFill>
                  <a:srgbClr val="C00000"/>
                </a:solidFill>
                <a:latin typeface="+mn-lt"/>
              </a:rPr>
              <a:t>What to Include in Your Binder II</a:t>
            </a:r>
          </a:p>
        </p:txBody>
      </p:sp>
      <p:sp>
        <p:nvSpPr>
          <p:cNvPr id="34819" name="Content Placeholder 2"/>
          <p:cNvSpPr>
            <a:spLocks noGrp="1"/>
          </p:cNvSpPr>
          <p:nvPr>
            <p:ph idx="1"/>
          </p:nvPr>
        </p:nvSpPr>
        <p:spPr>
          <a:xfrm>
            <a:off x="457200" y="2103437"/>
            <a:ext cx="8229600" cy="4525963"/>
          </a:xfrm>
        </p:spPr>
        <p:txBody>
          <a:bodyPr>
            <a:normAutofit/>
          </a:bodyPr>
          <a:lstStyle/>
          <a:p>
            <a:pPr algn="just">
              <a:buNone/>
            </a:pPr>
            <a:r>
              <a:rPr lang="en-US" dirty="0" smtClean="0"/>
              <a:t>Binders need to include basic policies that employees can easily consult if they have any questions. Policies that most companies should include in binders cover absences, breaks, benefits, and salaries.</a:t>
            </a:r>
          </a:p>
        </p:txBody>
      </p:sp>
      <p:sp>
        <p:nvSpPr>
          <p:cNvPr id="34820" name="Text Placeholder 3"/>
          <p:cNvSpPr>
            <a:spLocks noGrp="1"/>
          </p:cNvSpPr>
          <p:nvPr>
            <p:ph type="body" sz="quarter" idx="4294967295"/>
          </p:nvPr>
        </p:nvSpPr>
        <p:spPr>
          <a:xfrm>
            <a:off x="0" y="5486399"/>
            <a:ext cx="8686800" cy="1365325"/>
          </a:xfrm>
          <a:ln>
            <a:miter lim="800000"/>
            <a:headEnd/>
            <a:tailEnd/>
          </a:ln>
        </p:spPr>
        <p:txBody>
          <a:bodyPr>
            <a:normAutofit/>
          </a:bodyPr>
          <a:lstStyle/>
          <a:p>
            <a:pPr marL="0" indent="0" algn="r">
              <a:buNone/>
            </a:pPr>
            <a:r>
              <a:rPr lang="en-US" sz="1600" i="1" dirty="0" smtClean="0">
                <a:latin typeface="Cambria" pitchFamily="18" charset="0"/>
              </a:rPr>
              <a:t>A </a:t>
            </a:r>
            <a:r>
              <a:rPr lang="en-US" sz="1600" i="1" dirty="0">
                <a:latin typeface="Cambria" pitchFamily="18" charset="0"/>
              </a:rPr>
              <a:t>business that makes nothing but money is a poor </a:t>
            </a:r>
            <a:r>
              <a:rPr lang="en-US" sz="1600" i="1" dirty="0" smtClean="0">
                <a:latin typeface="Cambria" pitchFamily="18" charset="0"/>
              </a:rPr>
              <a:t>business.  </a:t>
            </a:r>
            <a:r>
              <a:rPr lang="en-US" sz="1600" b="1" dirty="0" smtClean="0">
                <a:latin typeface="Cambria" pitchFamily="18" charset="0"/>
              </a:rPr>
              <a:t>Henry </a:t>
            </a:r>
            <a:r>
              <a:rPr lang="en-US" sz="1600" b="1" dirty="0">
                <a:latin typeface="Cambria" pitchFamily="18" charset="0"/>
              </a:rPr>
              <a:t>Ford</a:t>
            </a:r>
          </a:p>
          <a:p>
            <a:pPr marL="0" indent="0">
              <a:buNone/>
            </a:pPr>
            <a:endParaRPr lang="en-US" b="1"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lvl="0"/>
            <a:r>
              <a:rPr lang="en-US" b="1" dirty="0" smtClean="0">
                <a:latin typeface="+mn-lt"/>
              </a:rPr>
              <a:t>Policy on Absences </a:t>
            </a:r>
            <a:endParaRPr lang="en-US" b="1" dirty="0">
              <a:latin typeface="+mn-lt"/>
            </a:endParaRPr>
          </a:p>
        </p:txBody>
      </p:sp>
      <p:sp>
        <p:nvSpPr>
          <p:cNvPr id="3" name="Content Placeholder 2"/>
          <p:cNvSpPr>
            <a:spLocks noGrp="1"/>
          </p:cNvSpPr>
          <p:nvPr>
            <p:ph idx="1"/>
          </p:nvPr>
        </p:nvSpPr>
        <p:spPr>
          <a:xfrm>
            <a:off x="457200" y="2667000"/>
            <a:ext cx="8229600" cy="3459163"/>
          </a:xfrm>
        </p:spPr>
        <p:txBody>
          <a:bodyPr/>
          <a:lstStyle/>
          <a:p>
            <a:pPr algn="ctr"/>
            <a:r>
              <a:rPr lang="en-US" dirty="0"/>
              <a:t>What to include in an absence </a:t>
            </a:r>
            <a:r>
              <a:rPr lang="en-US" dirty="0" smtClean="0"/>
              <a:t>policy</a:t>
            </a:r>
            <a:endParaRPr lang="en-US" dirty="0"/>
          </a:p>
          <a:p>
            <a:pPr algn="ctr"/>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419600"/>
            <a:ext cx="3524250" cy="2349500"/>
          </a:xfrm>
          <a:prstGeom prst="rect">
            <a:avLst/>
          </a:prstGeo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lvl="0"/>
            <a:r>
              <a:rPr lang="en-US" b="1" dirty="0" smtClean="0">
                <a:latin typeface="+mn-lt"/>
              </a:rPr>
              <a:t>Breaks</a:t>
            </a:r>
            <a:endParaRPr lang="en-US" b="1" dirty="0">
              <a:latin typeface="+mn-lt"/>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28057656"/>
              </p:ext>
            </p:extLst>
          </p:nvPr>
        </p:nvGraphicFramePr>
        <p:xfrm>
          <a:off x="838200" y="1676400"/>
          <a:ext cx="7467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lvl="0"/>
            <a:r>
              <a:rPr lang="en-US" b="1" dirty="0" smtClean="0">
                <a:latin typeface="+mn-lt"/>
              </a:rPr>
              <a:t>Salaries</a:t>
            </a:r>
            <a:endParaRPr lang="en-US" b="1" dirty="0">
              <a:latin typeface="+mn-lt"/>
            </a:endParaRPr>
          </a:p>
        </p:txBody>
      </p:sp>
      <p:sp>
        <p:nvSpPr>
          <p:cNvPr id="4" name="TextBox 3"/>
          <p:cNvSpPr txBox="1"/>
          <p:nvPr/>
        </p:nvSpPr>
        <p:spPr>
          <a:xfrm>
            <a:off x="1066800" y="1676400"/>
            <a:ext cx="6705600" cy="584775"/>
          </a:xfrm>
          <a:prstGeom prst="rect">
            <a:avLst/>
          </a:prstGeom>
          <a:noFill/>
        </p:spPr>
        <p:txBody>
          <a:bodyPr wrap="square" rtlCol="0">
            <a:spAutoFit/>
          </a:bodyPr>
          <a:lstStyle/>
          <a:p>
            <a:r>
              <a:rPr lang="en-CA" sz="3200" dirty="0"/>
              <a:t>Wage increases based on performance</a:t>
            </a:r>
          </a:p>
        </p:txBody>
      </p:sp>
      <p:sp>
        <p:nvSpPr>
          <p:cNvPr id="5" name="TextBox 4"/>
          <p:cNvSpPr txBox="1"/>
          <p:nvPr/>
        </p:nvSpPr>
        <p:spPr>
          <a:xfrm>
            <a:off x="1066800" y="2730510"/>
            <a:ext cx="6629400" cy="584775"/>
          </a:xfrm>
          <a:prstGeom prst="rect">
            <a:avLst/>
          </a:prstGeom>
          <a:noFill/>
        </p:spPr>
        <p:txBody>
          <a:bodyPr wrap="square" rtlCol="0">
            <a:spAutoFit/>
          </a:bodyPr>
          <a:lstStyle/>
          <a:p>
            <a:r>
              <a:rPr lang="en-CA" sz="3200" dirty="0"/>
              <a:t>The use of timesheets, timecards, etc.</a:t>
            </a:r>
          </a:p>
        </p:txBody>
      </p:sp>
      <p:sp>
        <p:nvSpPr>
          <p:cNvPr id="6" name="TextBox 5"/>
          <p:cNvSpPr txBox="1"/>
          <p:nvPr/>
        </p:nvSpPr>
        <p:spPr>
          <a:xfrm>
            <a:off x="1066800" y="3657600"/>
            <a:ext cx="6887270" cy="1077218"/>
          </a:xfrm>
          <a:prstGeom prst="rect">
            <a:avLst/>
          </a:prstGeom>
          <a:noFill/>
        </p:spPr>
        <p:txBody>
          <a:bodyPr wrap="none" rtlCol="0">
            <a:spAutoFit/>
          </a:bodyPr>
          <a:lstStyle/>
          <a:p>
            <a:r>
              <a:rPr lang="en-CA" sz="3200" dirty="0" smtClean="0"/>
              <a:t>Overtime </a:t>
            </a:r>
            <a:r>
              <a:rPr lang="en-CA" sz="3200" dirty="0"/>
              <a:t>requirements/for exempt and </a:t>
            </a:r>
            <a:r>
              <a:rPr lang="en-CA" sz="3200" dirty="0" smtClean="0"/>
              <a:t/>
            </a:r>
            <a:br>
              <a:rPr lang="en-CA" sz="3200" dirty="0" smtClean="0"/>
            </a:br>
            <a:r>
              <a:rPr lang="en-CA" sz="3200" dirty="0" err="1" smtClean="0"/>
              <a:t>nonexempt</a:t>
            </a:r>
            <a:r>
              <a:rPr lang="en-CA" sz="3200" dirty="0" smtClean="0"/>
              <a:t> </a:t>
            </a:r>
            <a:r>
              <a:rPr lang="en-CA" sz="3200" dirty="0"/>
              <a:t>employees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564828"/>
            <a:ext cx="3429000" cy="2286000"/>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pPr lvl="0"/>
            <a:r>
              <a:rPr lang="en-US" b="1" dirty="0" smtClean="0">
                <a:latin typeface="+mn-lt"/>
              </a:rPr>
              <a:t>Benefits</a:t>
            </a:r>
            <a:endParaRPr lang="en-US" b="1" dirty="0">
              <a:latin typeface="+mn-lt"/>
            </a:endParaRPr>
          </a:p>
        </p:txBody>
      </p:sp>
      <p:sp>
        <p:nvSpPr>
          <p:cNvPr id="3" name="Content Placeholder 2"/>
          <p:cNvSpPr>
            <a:spLocks noGrp="1"/>
          </p:cNvSpPr>
          <p:nvPr>
            <p:ph idx="1"/>
          </p:nvPr>
        </p:nvSpPr>
        <p:spPr>
          <a:xfrm>
            <a:off x="457200" y="1981200"/>
            <a:ext cx="8229600" cy="4144963"/>
          </a:xfrm>
        </p:spPr>
        <p:txBody>
          <a:bodyPr/>
          <a:lstStyle/>
          <a:p>
            <a:pPr algn="ctr"/>
            <a:r>
              <a:rPr lang="en-CA" dirty="0" smtClean="0"/>
              <a:t>Benefits to include in an </a:t>
            </a:r>
          </a:p>
          <a:p>
            <a:pPr algn="ctr"/>
            <a:r>
              <a:rPr lang="en-CA" dirty="0" smtClean="0"/>
              <a:t>Employee Benefits Binder</a:t>
            </a:r>
            <a:endParaRPr lang="en-CA" dirty="0"/>
          </a:p>
          <a:p>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4581525"/>
            <a:ext cx="1952625" cy="2276475"/>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a:latin typeface="+mn-lt"/>
              </a:rPr>
              <a:t>Case Study</a:t>
            </a:r>
            <a:endParaRPr lang="en-US" b="1" dirty="0" smtClean="0">
              <a:latin typeface="+mn-lt"/>
            </a:endParaRPr>
          </a:p>
        </p:txBody>
      </p:sp>
      <p:sp>
        <p:nvSpPr>
          <p:cNvPr id="2" name="Content Placeholder 1"/>
          <p:cNvSpPr>
            <a:spLocks noGrp="1"/>
          </p:cNvSpPr>
          <p:nvPr>
            <p:ph idx="1"/>
          </p:nvPr>
        </p:nvSpPr>
        <p:spPr>
          <a:xfrm>
            <a:off x="1219200" y="2209800"/>
            <a:ext cx="5029200" cy="3916363"/>
          </a:xfrm>
        </p:spPr>
        <p:txBody>
          <a:bodyPr/>
          <a:lstStyle/>
          <a:p>
            <a:r>
              <a:rPr lang="en-CA" dirty="0"/>
              <a:t>Hank disliked taking </a:t>
            </a:r>
            <a:r>
              <a:rPr lang="en-CA" dirty="0" smtClean="0"/>
              <a:t>breaks, </a:t>
            </a:r>
            <a:r>
              <a:rPr lang="en-US" dirty="0" smtClean="0"/>
              <a:t>he </a:t>
            </a:r>
            <a:r>
              <a:rPr lang="en-US" dirty="0"/>
              <a:t>would only stop long enough to eat his lunch and then begin working again. </a:t>
            </a:r>
            <a:r>
              <a:rPr lang="en-CA" dirty="0" smtClean="0"/>
              <a:t> </a:t>
            </a:r>
            <a:endParaRPr lang="en-CA"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193" y="2280621"/>
            <a:ext cx="3050807" cy="4572000"/>
          </a:xfrm>
          <a:prstGeom prst="rect">
            <a:avLst/>
          </a:prstGeom>
        </p:spPr>
      </p:pic>
    </p:spTree>
    <p:extLst>
      <p:ext uri="{BB962C8B-B14F-4D97-AF65-F5344CB8AC3E}">
        <p14:creationId xmlns:p14="http://schemas.microsoft.com/office/powerpoint/2010/main" val="2870682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r>
              <a:rPr lang="en-US" b="1" dirty="0" smtClean="0">
                <a:latin typeface="+mn-lt"/>
              </a:rPr>
              <a:t>Case Study</a:t>
            </a:r>
          </a:p>
        </p:txBody>
      </p:sp>
      <p:sp>
        <p:nvSpPr>
          <p:cNvPr id="2" name="Content Placeholder 1"/>
          <p:cNvSpPr>
            <a:spLocks noGrp="1"/>
          </p:cNvSpPr>
          <p:nvPr>
            <p:ph idx="1"/>
          </p:nvPr>
        </p:nvSpPr>
        <p:spPr>
          <a:xfrm>
            <a:off x="3276600" y="1981200"/>
            <a:ext cx="5257800" cy="3733800"/>
          </a:xfrm>
        </p:spPr>
        <p:txBody>
          <a:bodyPr>
            <a:noAutofit/>
          </a:bodyPr>
          <a:lstStyle/>
          <a:p>
            <a:r>
              <a:rPr lang="en-CA" dirty="0"/>
              <a:t>Sharon worked at the same company for 26 </a:t>
            </a:r>
            <a:r>
              <a:rPr lang="en-CA" dirty="0" smtClean="0"/>
              <a:t>years. She </a:t>
            </a:r>
            <a:r>
              <a:rPr lang="en-CA" dirty="0"/>
              <a:t>was coming close to retirement and asked her supervisor if her help was needed training her replacement.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2493374"/>
            <a:ext cx="2743200" cy="4109953"/>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b="1" dirty="0">
                <a:latin typeface="+mn-lt"/>
              </a:rPr>
              <a:t>Module </a:t>
            </a:r>
            <a:r>
              <a:rPr lang="en-US" b="1" dirty="0" smtClean="0">
                <a:latin typeface="+mn-lt"/>
              </a:rPr>
              <a:t>Seven: </a:t>
            </a:r>
            <a:r>
              <a:rPr lang="en-US" b="1" dirty="0">
                <a:latin typeface="+mn-lt"/>
              </a:rPr>
              <a:t>Review Questions</a:t>
            </a:r>
            <a:endParaRPr lang="en-US" b="1"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a:bodyPr>
          <a:lstStyle/>
          <a:p>
            <a:pPr lvl="0">
              <a:lnSpc>
                <a:spcPct val="115000"/>
              </a:lnSpc>
              <a:spcBef>
                <a:spcPts val="0"/>
              </a:spcBef>
              <a:spcAft>
                <a:spcPts val="1000"/>
              </a:spcAft>
              <a:buFont typeface="+mj-lt"/>
              <a:buAutoNum type="arabicPeriod"/>
            </a:pPr>
            <a:r>
              <a:rPr lang="en-US" sz="2000" dirty="0">
                <a:solidFill>
                  <a:srgbClr val="000000"/>
                </a:solidFill>
                <a:ea typeface="Times New Roman"/>
                <a:cs typeface="Times New Roman"/>
              </a:rPr>
              <a:t>What is costly?</a:t>
            </a:r>
          </a:p>
          <a:p>
            <a:pPr lvl="0">
              <a:lnSpc>
                <a:spcPct val="115000"/>
              </a:lnSpc>
              <a:spcBef>
                <a:spcPts val="0"/>
              </a:spcBef>
              <a:buFont typeface="+mj-lt"/>
              <a:buAutoNum type="alphaLcParenR"/>
            </a:pPr>
            <a:r>
              <a:rPr lang="en-US" sz="2000" dirty="0">
                <a:solidFill>
                  <a:srgbClr val="000000"/>
                </a:solidFill>
                <a:ea typeface="Times New Roman"/>
                <a:cs typeface="Times New Roman"/>
              </a:rPr>
              <a:t>Employee absence</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Policies </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Procedures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Everything</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2"/>
            </a:pPr>
            <a:r>
              <a:rPr lang="en-US" sz="2000" dirty="0">
                <a:solidFill>
                  <a:srgbClr val="000000"/>
                </a:solidFill>
                <a:ea typeface="Times New Roman"/>
                <a:cs typeface="Times New Roman"/>
              </a:rPr>
              <a:t>What should be addressed with absences?</a:t>
            </a:r>
          </a:p>
          <a:p>
            <a:pPr lvl="0">
              <a:lnSpc>
                <a:spcPct val="115000"/>
              </a:lnSpc>
              <a:spcBef>
                <a:spcPts val="0"/>
              </a:spcBef>
              <a:buFont typeface="+mj-lt"/>
              <a:buAutoNum type="alphaLcParenR"/>
            </a:pPr>
            <a:r>
              <a:rPr lang="en-US" sz="2000" dirty="0">
                <a:solidFill>
                  <a:srgbClr val="000000"/>
                </a:solidFill>
                <a:ea typeface="Times New Roman"/>
                <a:cs typeface="Times New Roman"/>
              </a:rPr>
              <a:t>Job description</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Nothing</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Timing</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Punctuality</a:t>
            </a:r>
            <a:endParaRPr lang="en-US" sz="2000" dirty="0">
              <a:ea typeface="Times New Roman"/>
              <a:cs typeface="Times New Roman"/>
            </a:endParaRPr>
          </a:p>
          <a:p>
            <a:endParaRPr lang="en-US" dirty="0"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b="1" dirty="0">
                <a:latin typeface="+mn-lt"/>
              </a:rPr>
              <a:t>Module </a:t>
            </a:r>
            <a:r>
              <a:rPr lang="en-US" b="1" dirty="0" smtClean="0">
                <a:latin typeface="+mn-lt"/>
              </a:rPr>
              <a:t>Seven: </a:t>
            </a:r>
            <a:r>
              <a:rPr lang="en-US" b="1" dirty="0">
                <a:latin typeface="+mn-lt"/>
              </a:rPr>
              <a:t>Review Questions</a:t>
            </a:r>
            <a:endParaRPr lang="en-US" b="1"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a:bodyPr>
          <a:lstStyle/>
          <a:p>
            <a:pPr marL="742950" lvl="0" indent="-742950">
              <a:lnSpc>
                <a:spcPct val="115000"/>
              </a:lnSpc>
              <a:spcBef>
                <a:spcPts val="0"/>
              </a:spcBef>
              <a:spcAft>
                <a:spcPts val="1000"/>
              </a:spcAft>
              <a:buFont typeface="+mj-lt"/>
              <a:buAutoNum type="arabicPeriod" startAt="3"/>
            </a:pPr>
            <a:r>
              <a:rPr lang="en-US" sz="2000" dirty="0">
                <a:solidFill>
                  <a:srgbClr val="000000"/>
                </a:solidFill>
                <a:ea typeface="Times New Roman"/>
                <a:cs typeface="Times New Roman"/>
              </a:rPr>
              <a:t>Break policies prevent  _____.</a:t>
            </a:r>
          </a:p>
          <a:p>
            <a:pPr lvl="0">
              <a:lnSpc>
                <a:spcPct val="115000"/>
              </a:lnSpc>
              <a:spcBef>
                <a:spcPts val="0"/>
              </a:spcBef>
              <a:buFont typeface="+mj-lt"/>
              <a:buAutoNum type="alphaLcParenR"/>
            </a:pPr>
            <a:r>
              <a:rPr lang="en-US" sz="2000" dirty="0">
                <a:solidFill>
                  <a:srgbClr val="000000"/>
                </a:solidFill>
                <a:ea typeface="Times New Roman"/>
                <a:cs typeface="Times New Roman"/>
              </a:rPr>
              <a:t>Illegal actions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Abuse by employees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Short breaks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None of the above</a:t>
            </a:r>
            <a:endParaRPr lang="en-US" sz="2000" dirty="0">
              <a:ea typeface="Times New Roman"/>
              <a:cs typeface="Times New Roman"/>
            </a:endParaRPr>
          </a:p>
          <a:p>
            <a:pPr marL="742950" lvl="0" indent="-742950">
              <a:lnSpc>
                <a:spcPct val="115000"/>
              </a:lnSpc>
              <a:spcBef>
                <a:spcPts val="0"/>
              </a:spcBef>
              <a:spcAft>
                <a:spcPts val="1000"/>
              </a:spcAft>
              <a:buFont typeface="+mj-lt"/>
              <a:buAutoNum type="arabicPeriod" startAt="4"/>
            </a:pPr>
            <a:r>
              <a:rPr lang="en-US" sz="2000" dirty="0">
                <a:solidFill>
                  <a:srgbClr val="000000"/>
                </a:solidFill>
                <a:ea typeface="Times New Roman"/>
                <a:cs typeface="Times New Roman"/>
              </a:rPr>
              <a:t>What should breaks comply with?</a:t>
            </a:r>
          </a:p>
          <a:p>
            <a:pPr lvl="0">
              <a:lnSpc>
                <a:spcPct val="115000"/>
              </a:lnSpc>
              <a:spcBef>
                <a:spcPts val="0"/>
              </a:spcBef>
              <a:buFont typeface="+mj-lt"/>
              <a:buAutoNum type="alphaLcParenR"/>
            </a:pPr>
            <a:r>
              <a:rPr lang="en-US" sz="2000" dirty="0">
                <a:solidFill>
                  <a:srgbClr val="000000"/>
                </a:solidFill>
                <a:ea typeface="Times New Roman"/>
                <a:cs typeface="Times New Roman"/>
              </a:rPr>
              <a:t>Company policy</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Employee </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Legal requirements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Nothing</a:t>
            </a:r>
            <a:endParaRPr lang="en-US" sz="2000" dirty="0">
              <a:ea typeface="Times New Roman"/>
              <a:cs typeface="Times New Roman"/>
            </a:endParaRPr>
          </a:p>
        </p:txBody>
      </p:sp>
    </p:spTree>
    <p:extLst>
      <p:ext uri="{BB962C8B-B14F-4D97-AF65-F5344CB8AC3E}">
        <p14:creationId xmlns:p14="http://schemas.microsoft.com/office/powerpoint/2010/main" val="109290083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b="1" dirty="0">
                <a:latin typeface="+mn-lt"/>
              </a:rPr>
              <a:t>Module </a:t>
            </a:r>
            <a:r>
              <a:rPr lang="en-US" b="1" dirty="0" smtClean="0">
                <a:latin typeface="+mn-lt"/>
              </a:rPr>
              <a:t>Seven: </a:t>
            </a:r>
            <a:r>
              <a:rPr lang="en-US" b="1" dirty="0">
                <a:latin typeface="+mn-lt"/>
              </a:rPr>
              <a:t>Review Questions</a:t>
            </a:r>
            <a:endParaRPr lang="en-US" b="1"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a:bodyPr>
          <a:lstStyle/>
          <a:p>
            <a:pPr marL="514350" lvl="0" indent="-514350">
              <a:lnSpc>
                <a:spcPct val="115000"/>
              </a:lnSpc>
              <a:spcBef>
                <a:spcPts val="0"/>
              </a:spcBef>
              <a:spcAft>
                <a:spcPts val="1000"/>
              </a:spcAft>
              <a:buFont typeface="+mj-lt"/>
              <a:buAutoNum type="arabicPeriod" startAt="5"/>
            </a:pPr>
            <a:r>
              <a:rPr lang="en-US" sz="2000" dirty="0">
                <a:solidFill>
                  <a:srgbClr val="000000"/>
                </a:solidFill>
                <a:ea typeface="Times New Roman"/>
                <a:cs typeface="Times New Roman"/>
              </a:rPr>
              <a:t>Where would you find cost of living increases in the binder?</a:t>
            </a:r>
          </a:p>
          <a:p>
            <a:pPr lvl="0">
              <a:lnSpc>
                <a:spcPct val="115000"/>
              </a:lnSpc>
              <a:spcBef>
                <a:spcPts val="0"/>
              </a:spcBef>
              <a:buFont typeface="+mj-lt"/>
              <a:buAutoNum type="alphaLcParenR"/>
            </a:pPr>
            <a:r>
              <a:rPr lang="en-US" sz="2000" dirty="0">
                <a:solidFill>
                  <a:srgbClr val="000000"/>
                </a:solidFill>
                <a:ea typeface="Times New Roman"/>
                <a:cs typeface="Times New Roman"/>
              </a:rPr>
              <a:t>Breaks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Benefits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Salary</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All of the above</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6"/>
            </a:pPr>
            <a:r>
              <a:rPr lang="en-US" sz="2000" dirty="0">
                <a:solidFill>
                  <a:srgbClr val="000000"/>
                </a:solidFill>
                <a:ea typeface="Times New Roman"/>
                <a:cs typeface="Times New Roman"/>
              </a:rPr>
              <a:t>What would not be included in the salary explanation in the binder?</a:t>
            </a:r>
          </a:p>
          <a:p>
            <a:pPr lvl="0">
              <a:lnSpc>
                <a:spcPct val="115000"/>
              </a:lnSpc>
              <a:spcBef>
                <a:spcPts val="0"/>
              </a:spcBef>
              <a:buFont typeface="+mj-lt"/>
              <a:buAutoNum type="alphaLcParenR"/>
            </a:pPr>
            <a:r>
              <a:rPr lang="en-US" sz="2000" dirty="0">
                <a:solidFill>
                  <a:srgbClr val="000000"/>
                </a:solidFill>
                <a:ea typeface="Times New Roman"/>
                <a:cs typeface="Times New Roman"/>
              </a:rPr>
              <a:t>Overtime</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Timecards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Wage increases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Insurance</a:t>
            </a:r>
            <a:endParaRPr lang="en-US" sz="2000" dirty="0">
              <a:ea typeface="Times New Roman"/>
              <a:cs typeface="Times New Roman"/>
            </a:endParaRPr>
          </a:p>
          <a:p>
            <a:endParaRPr lang="en-US" dirty="0" smtClean="0"/>
          </a:p>
        </p:txBody>
      </p:sp>
    </p:spTree>
    <p:extLst>
      <p:ext uri="{BB962C8B-B14F-4D97-AF65-F5344CB8AC3E}">
        <p14:creationId xmlns:p14="http://schemas.microsoft.com/office/powerpoint/2010/main" val="109290083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b="1" dirty="0">
                <a:latin typeface="+mn-lt"/>
              </a:rPr>
              <a:t>Module </a:t>
            </a:r>
            <a:r>
              <a:rPr lang="en-US" b="1" dirty="0" smtClean="0">
                <a:latin typeface="+mn-lt"/>
              </a:rPr>
              <a:t>Seven: </a:t>
            </a:r>
            <a:r>
              <a:rPr lang="en-US" b="1" dirty="0">
                <a:latin typeface="+mn-lt"/>
              </a:rPr>
              <a:t>Review Questions</a:t>
            </a:r>
            <a:endParaRPr lang="en-US" b="1"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a:bodyPr>
          <a:lstStyle/>
          <a:p>
            <a:pPr marL="514350" lvl="0" indent="-514350">
              <a:lnSpc>
                <a:spcPct val="115000"/>
              </a:lnSpc>
              <a:spcBef>
                <a:spcPts val="0"/>
              </a:spcBef>
              <a:spcAft>
                <a:spcPts val="1000"/>
              </a:spcAft>
              <a:buFont typeface="+mj-lt"/>
              <a:buAutoNum type="arabicPeriod" startAt="7"/>
            </a:pPr>
            <a:r>
              <a:rPr lang="en-US" sz="2000" dirty="0">
                <a:solidFill>
                  <a:srgbClr val="000000"/>
                </a:solidFill>
                <a:ea typeface="Times New Roman"/>
                <a:cs typeface="Times New Roman"/>
              </a:rPr>
              <a:t>What may benefits overlap with?</a:t>
            </a:r>
          </a:p>
          <a:p>
            <a:pPr lvl="0">
              <a:lnSpc>
                <a:spcPct val="115000"/>
              </a:lnSpc>
              <a:spcBef>
                <a:spcPts val="0"/>
              </a:spcBef>
              <a:buFont typeface="+mj-lt"/>
              <a:buAutoNum type="alphaLcParenR"/>
            </a:pPr>
            <a:r>
              <a:rPr lang="en-US" sz="2000" dirty="0">
                <a:solidFill>
                  <a:srgbClr val="000000"/>
                </a:solidFill>
                <a:ea typeface="Times New Roman"/>
                <a:cs typeface="Times New Roman"/>
              </a:rPr>
              <a:t>Absences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Salary</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Both of the above</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None of the above</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8"/>
            </a:pPr>
            <a:r>
              <a:rPr lang="en-US" sz="2000" dirty="0">
                <a:solidFill>
                  <a:srgbClr val="000000"/>
                </a:solidFill>
                <a:ea typeface="Times New Roman"/>
                <a:cs typeface="Times New Roman"/>
              </a:rPr>
              <a:t>What information on benefits must be disclosed?</a:t>
            </a:r>
          </a:p>
          <a:p>
            <a:pPr lvl="0">
              <a:lnSpc>
                <a:spcPct val="115000"/>
              </a:lnSpc>
              <a:spcBef>
                <a:spcPts val="0"/>
              </a:spcBef>
              <a:buFont typeface="+mj-lt"/>
              <a:buAutoNum type="alphaLcParenR"/>
            </a:pPr>
            <a:r>
              <a:rPr lang="en-US" sz="2000" dirty="0">
                <a:solidFill>
                  <a:srgbClr val="000000"/>
                </a:solidFill>
                <a:ea typeface="Times New Roman"/>
                <a:cs typeface="Times New Roman"/>
              </a:rPr>
              <a:t>Length of coverage</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Eligibility</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History of benefits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None of the above</a:t>
            </a:r>
            <a:endParaRPr lang="en-US" sz="2000" dirty="0">
              <a:ea typeface="Times New Roman"/>
              <a:cs typeface="Times New Roman"/>
            </a:endParaRPr>
          </a:p>
        </p:txBody>
      </p:sp>
    </p:spTree>
    <p:extLst>
      <p:ext uri="{BB962C8B-B14F-4D97-AF65-F5344CB8AC3E}">
        <p14:creationId xmlns:p14="http://schemas.microsoft.com/office/powerpoint/2010/main" val="10929008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b="1" dirty="0">
                <a:latin typeface="+mn-lt"/>
              </a:rPr>
              <a:t>Module </a:t>
            </a:r>
            <a:r>
              <a:rPr lang="en-US" b="1" dirty="0" smtClean="0">
                <a:latin typeface="+mn-lt"/>
              </a:rPr>
              <a:t>Seven: </a:t>
            </a:r>
            <a:r>
              <a:rPr lang="en-US" b="1" dirty="0">
                <a:latin typeface="+mn-lt"/>
              </a:rPr>
              <a:t>Review Questions</a:t>
            </a:r>
            <a:endParaRPr lang="en-US" b="1" dirty="0" smtClean="0">
              <a:latin typeface="+mn-lt"/>
            </a:endParaRPr>
          </a:p>
        </p:txBody>
      </p:sp>
      <p:sp>
        <p:nvSpPr>
          <p:cNvPr id="38915" name="Content Placeholder 2"/>
          <p:cNvSpPr>
            <a:spLocks noGrp="1"/>
          </p:cNvSpPr>
          <p:nvPr>
            <p:ph idx="1"/>
          </p:nvPr>
        </p:nvSpPr>
        <p:spPr>
          <a:xfrm>
            <a:off x="457200" y="1600200"/>
            <a:ext cx="8229600" cy="4953000"/>
          </a:xfrm>
        </p:spPr>
        <p:txBody>
          <a:bodyPr>
            <a:normAutofit/>
          </a:bodyPr>
          <a:lstStyle/>
          <a:p>
            <a:pPr marL="514350" lvl="0" indent="-514350">
              <a:lnSpc>
                <a:spcPct val="115000"/>
              </a:lnSpc>
              <a:spcBef>
                <a:spcPts val="0"/>
              </a:spcBef>
              <a:spcAft>
                <a:spcPts val="1000"/>
              </a:spcAft>
              <a:buFont typeface="+mj-lt"/>
              <a:buAutoNum type="arabicPeriod" startAt="9"/>
            </a:pPr>
            <a:r>
              <a:rPr lang="en-US" sz="2000" dirty="0">
                <a:solidFill>
                  <a:srgbClr val="000000"/>
                </a:solidFill>
                <a:ea typeface="Times New Roman"/>
                <a:cs typeface="Times New Roman"/>
              </a:rPr>
              <a:t>What did the manager encourage employees to do?</a:t>
            </a:r>
          </a:p>
          <a:p>
            <a:pPr lvl="0">
              <a:lnSpc>
                <a:spcPct val="115000"/>
              </a:lnSpc>
              <a:spcBef>
                <a:spcPts val="0"/>
              </a:spcBef>
              <a:buFont typeface="+mj-lt"/>
              <a:buAutoNum type="alphaLcParenR"/>
            </a:pPr>
            <a:r>
              <a:rPr lang="en-US" sz="2000" dirty="0">
                <a:solidFill>
                  <a:srgbClr val="000000"/>
                </a:solidFill>
                <a:ea typeface="Times New Roman"/>
                <a:cs typeface="Times New Roman"/>
              </a:rPr>
              <a:t>Copy Hank on breaks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Take complete break</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Give up breaks</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Take long breaks</a:t>
            </a:r>
            <a:endParaRPr lang="en-US" sz="2000" dirty="0">
              <a:ea typeface="Times New Roman"/>
              <a:cs typeface="Times New Roman"/>
            </a:endParaRPr>
          </a:p>
          <a:p>
            <a:pPr marL="514350" lvl="0" indent="-514350">
              <a:lnSpc>
                <a:spcPct val="115000"/>
              </a:lnSpc>
              <a:spcBef>
                <a:spcPts val="0"/>
              </a:spcBef>
              <a:spcAft>
                <a:spcPts val="1000"/>
              </a:spcAft>
              <a:buFont typeface="+mj-lt"/>
              <a:buAutoNum type="arabicPeriod" startAt="10"/>
            </a:pPr>
            <a:r>
              <a:rPr lang="en-US" sz="2000" dirty="0">
                <a:solidFill>
                  <a:srgbClr val="000000"/>
                </a:solidFill>
                <a:ea typeface="Times New Roman"/>
                <a:cs typeface="Times New Roman"/>
              </a:rPr>
              <a:t>Hank was told by ____ to take complete breaks.</a:t>
            </a:r>
          </a:p>
          <a:p>
            <a:pPr lvl="0">
              <a:lnSpc>
                <a:spcPct val="115000"/>
              </a:lnSpc>
              <a:spcBef>
                <a:spcPts val="0"/>
              </a:spcBef>
              <a:buFont typeface="+mj-lt"/>
              <a:buAutoNum type="alphaLcParenR"/>
            </a:pPr>
            <a:r>
              <a:rPr lang="en-US" sz="2000" dirty="0">
                <a:solidFill>
                  <a:srgbClr val="000000"/>
                </a:solidFill>
                <a:ea typeface="Times New Roman"/>
                <a:cs typeface="Times New Roman"/>
              </a:rPr>
              <a:t>Peers</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Family</a:t>
            </a:r>
            <a:endParaRPr lang="en-US" sz="2000" dirty="0">
              <a:ea typeface="Times New Roman"/>
              <a:cs typeface="Times New Roman"/>
            </a:endParaRPr>
          </a:p>
          <a:p>
            <a:pPr lvl="0">
              <a:lnSpc>
                <a:spcPct val="115000"/>
              </a:lnSpc>
              <a:spcBef>
                <a:spcPts val="0"/>
              </a:spcBef>
              <a:buFont typeface="+mj-lt"/>
              <a:buAutoNum type="alphaLcParenR"/>
            </a:pPr>
            <a:r>
              <a:rPr lang="en-US" sz="2000" dirty="0">
                <a:solidFill>
                  <a:srgbClr val="000000"/>
                </a:solidFill>
                <a:ea typeface="Times New Roman"/>
                <a:cs typeface="Times New Roman"/>
              </a:rPr>
              <a:t>Supervisor</a:t>
            </a:r>
            <a:endParaRPr lang="en-US" sz="2000" dirty="0">
              <a:ea typeface="Times New Roman"/>
              <a:cs typeface="Times New Roman"/>
            </a:endParaRPr>
          </a:p>
          <a:p>
            <a:pPr lvl="0">
              <a:lnSpc>
                <a:spcPct val="115000"/>
              </a:lnSpc>
              <a:spcBef>
                <a:spcPts val="0"/>
              </a:spcBef>
              <a:spcAft>
                <a:spcPts val="1000"/>
              </a:spcAft>
              <a:buFont typeface="+mj-lt"/>
              <a:buAutoNum type="alphaLcParenR"/>
            </a:pPr>
            <a:r>
              <a:rPr lang="en-US" sz="2000" dirty="0">
                <a:solidFill>
                  <a:srgbClr val="000000"/>
                </a:solidFill>
                <a:ea typeface="Times New Roman"/>
                <a:cs typeface="Times New Roman"/>
              </a:rPr>
              <a:t>HR</a:t>
            </a:r>
            <a:endParaRPr lang="en-US" sz="2000" dirty="0">
              <a:ea typeface="Times New Roman"/>
              <a:cs typeface="Times New Roman"/>
            </a:endParaRPr>
          </a:p>
          <a:p>
            <a:endParaRPr lang="en-US" dirty="0" smtClean="0"/>
          </a:p>
        </p:txBody>
      </p:sp>
    </p:spTree>
    <p:extLst>
      <p:ext uri="{BB962C8B-B14F-4D97-AF65-F5344CB8AC3E}">
        <p14:creationId xmlns:p14="http://schemas.microsoft.com/office/powerpoint/2010/main" val="109290083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b="1" dirty="0">
                <a:latin typeface="+mn-lt"/>
              </a:rPr>
              <a:t>Module </a:t>
            </a:r>
            <a:r>
              <a:rPr lang="en-US" b="1" dirty="0" smtClean="0">
                <a:latin typeface="+mn-lt"/>
              </a:rPr>
              <a:t>Seven: </a:t>
            </a:r>
            <a:r>
              <a:rPr lang="en-US" b="1" dirty="0">
                <a:latin typeface="+mn-lt"/>
              </a:rPr>
              <a:t>Review Questions</a:t>
            </a:r>
            <a:endParaRPr lang="en-US" b="1" dirty="0" smtClean="0">
              <a:latin typeface="+mn-lt"/>
            </a:endParaRPr>
          </a:p>
        </p:txBody>
      </p:sp>
      <p:sp>
        <p:nvSpPr>
          <p:cNvPr id="38915" name="Content Placeholder 2"/>
          <p:cNvSpPr>
            <a:spLocks noGrp="1"/>
          </p:cNvSpPr>
          <p:nvPr>
            <p:ph idx="1"/>
          </p:nvPr>
        </p:nvSpPr>
        <p:spPr>
          <a:xfrm>
            <a:off x="457200" y="1600200"/>
            <a:ext cx="8229600" cy="5257800"/>
          </a:xfrm>
        </p:spPr>
        <p:txBody>
          <a:bodyPr>
            <a:normAutofit fontScale="62500" lnSpcReduction="20000"/>
          </a:bodyPr>
          <a:lstStyle/>
          <a:p>
            <a:pPr marL="0">
              <a:buNone/>
            </a:pPr>
            <a:r>
              <a:rPr lang="en-US" dirty="0" smtClean="0"/>
              <a:t>1. What is costly? </a:t>
            </a:r>
          </a:p>
          <a:p>
            <a:pPr marL="0">
              <a:buNone/>
            </a:pPr>
            <a:r>
              <a:rPr lang="en-US" dirty="0" smtClean="0">
                <a:solidFill>
                  <a:srgbClr val="FF0000"/>
                </a:solidFill>
              </a:rPr>
              <a:t>a) Employee absence </a:t>
            </a:r>
          </a:p>
          <a:p>
            <a:pPr marL="0">
              <a:buNone/>
            </a:pPr>
            <a:r>
              <a:rPr lang="en-US" dirty="0" smtClean="0"/>
              <a:t>b) Policies </a:t>
            </a:r>
          </a:p>
          <a:p>
            <a:pPr marL="0">
              <a:buNone/>
            </a:pPr>
            <a:r>
              <a:rPr lang="en-US" dirty="0" smtClean="0"/>
              <a:t>c) Procedures </a:t>
            </a:r>
          </a:p>
          <a:p>
            <a:pPr marL="0">
              <a:buNone/>
            </a:pPr>
            <a:r>
              <a:rPr lang="en-US" dirty="0" smtClean="0"/>
              <a:t>d) Everything </a:t>
            </a:r>
          </a:p>
          <a:p>
            <a:pPr marL="0">
              <a:buNone/>
            </a:pPr>
            <a:endParaRPr lang="en-US" dirty="0" smtClean="0"/>
          </a:p>
          <a:p>
            <a:pPr marL="0">
              <a:buNone/>
            </a:pPr>
            <a:r>
              <a:rPr lang="en-US" dirty="0" smtClean="0">
                <a:solidFill>
                  <a:srgbClr val="FF0000"/>
                </a:solidFill>
              </a:rPr>
              <a:t>Employee absences are costly to companies. Policies should be established to prevent absences. </a:t>
            </a:r>
          </a:p>
          <a:p>
            <a:pPr marL="0">
              <a:buNone/>
            </a:pPr>
            <a:endParaRPr lang="en-US" dirty="0" smtClean="0"/>
          </a:p>
          <a:p>
            <a:pPr marL="0">
              <a:buNone/>
            </a:pPr>
            <a:r>
              <a:rPr lang="en-US" dirty="0" smtClean="0"/>
              <a:t>2. What should be addressed with absences? </a:t>
            </a:r>
          </a:p>
          <a:p>
            <a:pPr marL="0">
              <a:buNone/>
            </a:pPr>
            <a:r>
              <a:rPr lang="en-US" dirty="0" smtClean="0"/>
              <a:t>a) Job description </a:t>
            </a:r>
          </a:p>
          <a:p>
            <a:pPr marL="0">
              <a:buNone/>
            </a:pPr>
            <a:r>
              <a:rPr lang="en-US" dirty="0" smtClean="0"/>
              <a:t>b) Nothing </a:t>
            </a:r>
          </a:p>
          <a:p>
            <a:pPr marL="0">
              <a:buNone/>
            </a:pPr>
            <a:r>
              <a:rPr lang="en-US" dirty="0" smtClean="0"/>
              <a:t>c) Timing </a:t>
            </a:r>
          </a:p>
          <a:p>
            <a:pPr marL="0">
              <a:buNone/>
            </a:pPr>
            <a:r>
              <a:rPr lang="en-US" dirty="0" smtClean="0">
                <a:solidFill>
                  <a:srgbClr val="FF0000"/>
                </a:solidFill>
              </a:rPr>
              <a:t>d) Punctuality </a:t>
            </a:r>
          </a:p>
          <a:p>
            <a:pPr marL="0">
              <a:buNone/>
            </a:pPr>
            <a:endParaRPr lang="en-US" dirty="0" smtClean="0">
              <a:solidFill>
                <a:srgbClr val="FF0000"/>
              </a:solidFill>
            </a:endParaRPr>
          </a:p>
          <a:p>
            <a:pPr marL="0">
              <a:buNone/>
            </a:pPr>
            <a:r>
              <a:rPr lang="en-US" dirty="0" smtClean="0">
                <a:solidFill>
                  <a:srgbClr val="FF0000"/>
                </a:solidFill>
              </a:rPr>
              <a:t>Punctuality needs to be addressed with absences. There is a point at which tardiness becomes an absence. </a:t>
            </a:r>
            <a:endParaRPr lang="en-US" dirty="0">
              <a:solidFill>
                <a:srgbClr val="FF0000"/>
              </a:solidFill>
            </a:endParaRPr>
          </a:p>
        </p:txBody>
      </p:sp>
    </p:spTree>
    <p:extLst>
      <p:ext uri="{BB962C8B-B14F-4D97-AF65-F5344CB8AC3E}">
        <p14:creationId xmlns:p14="http://schemas.microsoft.com/office/powerpoint/2010/main" val="16298062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b="1" dirty="0">
                <a:latin typeface="+mn-lt"/>
              </a:rPr>
              <a:t>Module </a:t>
            </a:r>
            <a:r>
              <a:rPr lang="en-US" b="1" dirty="0" smtClean="0">
                <a:latin typeface="+mn-lt"/>
              </a:rPr>
              <a:t>Seven: </a:t>
            </a:r>
            <a:r>
              <a:rPr lang="en-US" b="1" dirty="0">
                <a:latin typeface="+mn-lt"/>
              </a:rPr>
              <a:t>Review Questions</a:t>
            </a:r>
            <a:endParaRPr lang="en-US" b="1" dirty="0" smtClean="0">
              <a:latin typeface="+mn-lt"/>
            </a:endParaRPr>
          </a:p>
        </p:txBody>
      </p:sp>
      <p:sp>
        <p:nvSpPr>
          <p:cNvPr id="38915" name="Content Placeholder 2"/>
          <p:cNvSpPr>
            <a:spLocks noGrp="1"/>
          </p:cNvSpPr>
          <p:nvPr>
            <p:ph idx="1"/>
          </p:nvPr>
        </p:nvSpPr>
        <p:spPr>
          <a:xfrm>
            <a:off x="457200" y="1600200"/>
            <a:ext cx="8229600" cy="5257800"/>
          </a:xfrm>
        </p:spPr>
        <p:txBody>
          <a:bodyPr>
            <a:normAutofit fontScale="55000" lnSpcReduction="20000"/>
          </a:bodyPr>
          <a:lstStyle/>
          <a:p>
            <a:pPr marL="0">
              <a:buNone/>
            </a:pPr>
            <a:r>
              <a:rPr lang="en-US" sz="3600" dirty="0" smtClean="0"/>
              <a:t>3. Break policies prevent _____. </a:t>
            </a:r>
          </a:p>
          <a:p>
            <a:pPr marL="0">
              <a:buNone/>
            </a:pPr>
            <a:r>
              <a:rPr lang="en-US" sz="3600" dirty="0" smtClean="0"/>
              <a:t>a) Illegal actions </a:t>
            </a:r>
          </a:p>
          <a:p>
            <a:pPr marL="0">
              <a:buNone/>
            </a:pPr>
            <a:r>
              <a:rPr lang="en-US" sz="3600" dirty="0" smtClean="0">
                <a:solidFill>
                  <a:srgbClr val="FF0000"/>
                </a:solidFill>
              </a:rPr>
              <a:t>b) Abuse by employees </a:t>
            </a:r>
          </a:p>
          <a:p>
            <a:pPr marL="0">
              <a:buNone/>
            </a:pPr>
            <a:r>
              <a:rPr lang="en-US" sz="3600" dirty="0" smtClean="0"/>
              <a:t>c) Short breaks </a:t>
            </a:r>
          </a:p>
          <a:p>
            <a:pPr marL="0">
              <a:buNone/>
            </a:pPr>
            <a:r>
              <a:rPr lang="en-US" sz="3600" dirty="0" smtClean="0"/>
              <a:t>d) None of the above </a:t>
            </a:r>
          </a:p>
          <a:p>
            <a:pPr marL="0">
              <a:buNone/>
            </a:pPr>
            <a:endParaRPr lang="en-US" sz="3600" dirty="0" smtClean="0"/>
          </a:p>
          <a:p>
            <a:pPr marL="0">
              <a:buNone/>
            </a:pPr>
            <a:r>
              <a:rPr lang="en-US" sz="3600" dirty="0" smtClean="0">
                <a:solidFill>
                  <a:srgbClr val="FF0000"/>
                </a:solidFill>
              </a:rPr>
              <a:t>Break policies prevent employees from abusing their breaks. </a:t>
            </a:r>
          </a:p>
          <a:p>
            <a:pPr marL="0">
              <a:buNone/>
            </a:pPr>
            <a:endParaRPr lang="en-US" sz="3600" dirty="0" smtClean="0"/>
          </a:p>
          <a:p>
            <a:pPr marL="0">
              <a:buNone/>
            </a:pPr>
            <a:r>
              <a:rPr lang="en-US" sz="3600" dirty="0" smtClean="0"/>
              <a:t>4. What should breaks comply with? </a:t>
            </a:r>
          </a:p>
          <a:p>
            <a:pPr marL="0">
              <a:buNone/>
            </a:pPr>
            <a:r>
              <a:rPr lang="en-US" sz="3600" dirty="0" smtClean="0"/>
              <a:t>a) Company policy </a:t>
            </a:r>
          </a:p>
          <a:p>
            <a:pPr marL="0">
              <a:buNone/>
            </a:pPr>
            <a:r>
              <a:rPr lang="en-US" sz="3600" dirty="0" smtClean="0"/>
              <a:t>b) Employee </a:t>
            </a:r>
          </a:p>
          <a:p>
            <a:pPr marL="0">
              <a:buNone/>
            </a:pPr>
            <a:r>
              <a:rPr lang="en-US" sz="3600" dirty="0" smtClean="0">
                <a:solidFill>
                  <a:srgbClr val="FF0000"/>
                </a:solidFill>
              </a:rPr>
              <a:t>c) Legal requirements </a:t>
            </a:r>
          </a:p>
          <a:p>
            <a:pPr marL="0">
              <a:buNone/>
            </a:pPr>
            <a:r>
              <a:rPr lang="en-US" sz="3600" dirty="0" smtClean="0"/>
              <a:t>d) Nothing </a:t>
            </a:r>
          </a:p>
          <a:p>
            <a:pPr marL="0">
              <a:buNone/>
            </a:pPr>
            <a:endParaRPr lang="en-US" sz="3600" dirty="0" smtClean="0"/>
          </a:p>
          <a:p>
            <a:pPr marL="0">
              <a:buNone/>
            </a:pPr>
            <a:r>
              <a:rPr lang="en-US" sz="3600" dirty="0" smtClean="0">
                <a:solidFill>
                  <a:srgbClr val="FF0000"/>
                </a:solidFill>
              </a:rPr>
              <a:t>Break policies are necessary, and they need to comply with legal requirements </a:t>
            </a:r>
            <a:endParaRPr lang="en-US" sz="3600" dirty="0">
              <a:solidFill>
                <a:srgbClr val="FF0000"/>
              </a:solidFill>
            </a:endParaRPr>
          </a:p>
        </p:txBody>
      </p:sp>
    </p:spTree>
    <p:extLst>
      <p:ext uri="{BB962C8B-B14F-4D97-AF65-F5344CB8AC3E}">
        <p14:creationId xmlns:p14="http://schemas.microsoft.com/office/powerpoint/2010/main" val="14935763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b="1" dirty="0">
                <a:latin typeface="+mn-lt"/>
              </a:rPr>
              <a:t>Module </a:t>
            </a:r>
            <a:r>
              <a:rPr lang="en-US" b="1" dirty="0" smtClean="0">
                <a:latin typeface="+mn-lt"/>
              </a:rPr>
              <a:t>Seven: </a:t>
            </a:r>
            <a:r>
              <a:rPr lang="en-US" b="1" dirty="0">
                <a:latin typeface="+mn-lt"/>
              </a:rPr>
              <a:t>Review Questions</a:t>
            </a:r>
            <a:endParaRPr lang="en-US" b="1" dirty="0" smtClean="0">
              <a:latin typeface="+mn-lt"/>
            </a:endParaRPr>
          </a:p>
        </p:txBody>
      </p:sp>
      <p:sp>
        <p:nvSpPr>
          <p:cNvPr id="38915" name="Content Placeholder 2"/>
          <p:cNvSpPr>
            <a:spLocks noGrp="1"/>
          </p:cNvSpPr>
          <p:nvPr>
            <p:ph idx="1"/>
          </p:nvPr>
        </p:nvSpPr>
        <p:spPr>
          <a:xfrm>
            <a:off x="457200" y="1600200"/>
            <a:ext cx="8229600" cy="5105400"/>
          </a:xfrm>
        </p:spPr>
        <p:txBody>
          <a:bodyPr>
            <a:normAutofit fontScale="62500" lnSpcReduction="20000"/>
          </a:bodyPr>
          <a:lstStyle/>
          <a:p>
            <a:pPr marL="0">
              <a:buNone/>
            </a:pPr>
            <a:r>
              <a:rPr lang="en-US" dirty="0" smtClean="0"/>
              <a:t>5. Where would you find cost of living increases in the binder? </a:t>
            </a:r>
          </a:p>
          <a:p>
            <a:pPr marL="0">
              <a:buNone/>
            </a:pPr>
            <a:r>
              <a:rPr lang="en-US" dirty="0" smtClean="0"/>
              <a:t>a) Breaks </a:t>
            </a:r>
          </a:p>
          <a:p>
            <a:pPr marL="0">
              <a:buNone/>
            </a:pPr>
            <a:r>
              <a:rPr lang="en-US" dirty="0" smtClean="0"/>
              <a:t>b) Benefits </a:t>
            </a:r>
          </a:p>
          <a:p>
            <a:pPr marL="0">
              <a:buNone/>
            </a:pPr>
            <a:r>
              <a:rPr lang="en-US" dirty="0" smtClean="0">
                <a:solidFill>
                  <a:srgbClr val="FF0000"/>
                </a:solidFill>
              </a:rPr>
              <a:t>c) Salary </a:t>
            </a:r>
          </a:p>
          <a:p>
            <a:pPr marL="0">
              <a:buNone/>
            </a:pPr>
            <a:r>
              <a:rPr lang="en-US" dirty="0" smtClean="0"/>
              <a:t>d) All of the above </a:t>
            </a:r>
          </a:p>
          <a:p>
            <a:pPr marL="0">
              <a:buNone/>
            </a:pPr>
            <a:endParaRPr lang="en-US" dirty="0" smtClean="0"/>
          </a:p>
          <a:p>
            <a:pPr marL="0">
              <a:buNone/>
            </a:pPr>
            <a:r>
              <a:rPr lang="en-US" dirty="0" smtClean="0">
                <a:solidFill>
                  <a:srgbClr val="FF0000"/>
                </a:solidFill>
              </a:rPr>
              <a:t>Salaries should cover basic information. This includes whether cost of living increases are provided. </a:t>
            </a:r>
          </a:p>
          <a:p>
            <a:pPr marL="0">
              <a:buNone/>
            </a:pPr>
            <a:endParaRPr lang="en-US" dirty="0" smtClean="0"/>
          </a:p>
          <a:p>
            <a:pPr marL="0">
              <a:buNone/>
            </a:pPr>
            <a:r>
              <a:rPr lang="en-US" dirty="0" smtClean="0"/>
              <a:t>6. What would not be included in the salary explanation in the binder? </a:t>
            </a:r>
          </a:p>
          <a:p>
            <a:pPr marL="0">
              <a:buNone/>
            </a:pPr>
            <a:r>
              <a:rPr lang="en-US" dirty="0" smtClean="0"/>
              <a:t>a) Overtime </a:t>
            </a:r>
          </a:p>
          <a:p>
            <a:pPr marL="0">
              <a:buNone/>
            </a:pPr>
            <a:r>
              <a:rPr lang="en-US" dirty="0" smtClean="0"/>
              <a:t>b) Timecards </a:t>
            </a:r>
          </a:p>
          <a:p>
            <a:pPr marL="0">
              <a:buNone/>
            </a:pPr>
            <a:r>
              <a:rPr lang="en-US" dirty="0" smtClean="0"/>
              <a:t>c) Wage increases </a:t>
            </a:r>
          </a:p>
          <a:p>
            <a:pPr marL="0">
              <a:buNone/>
            </a:pPr>
            <a:r>
              <a:rPr lang="en-US" dirty="0" smtClean="0">
                <a:solidFill>
                  <a:srgbClr val="FF0000"/>
                </a:solidFill>
              </a:rPr>
              <a:t>d) Insurance </a:t>
            </a:r>
          </a:p>
          <a:p>
            <a:pPr marL="0">
              <a:buNone/>
            </a:pPr>
            <a:endParaRPr lang="en-US" dirty="0" smtClean="0">
              <a:solidFill>
                <a:srgbClr val="FF0000"/>
              </a:solidFill>
            </a:endParaRPr>
          </a:p>
          <a:p>
            <a:pPr marL="0">
              <a:buNone/>
            </a:pPr>
            <a:r>
              <a:rPr lang="en-US" dirty="0" smtClean="0">
                <a:solidFill>
                  <a:srgbClr val="FF0000"/>
                </a:solidFill>
              </a:rPr>
              <a:t>Insurance would fall under employee benefits. The other answers are included in salaries. </a:t>
            </a:r>
            <a:endParaRPr lang="en-US" dirty="0">
              <a:solidFill>
                <a:srgbClr val="FF0000"/>
              </a:solidFill>
            </a:endParaRPr>
          </a:p>
        </p:txBody>
      </p:sp>
    </p:spTree>
    <p:extLst>
      <p:ext uri="{BB962C8B-B14F-4D97-AF65-F5344CB8AC3E}">
        <p14:creationId xmlns:p14="http://schemas.microsoft.com/office/powerpoint/2010/main" val="15707169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b="1" dirty="0">
                <a:latin typeface="+mn-lt"/>
              </a:rPr>
              <a:t>Module </a:t>
            </a:r>
            <a:r>
              <a:rPr lang="en-US" b="1" dirty="0" smtClean="0">
                <a:latin typeface="+mn-lt"/>
              </a:rPr>
              <a:t>Seven: </a:t>
            </a:r>
            <a:r>
              <a:rPr lang="en-US" b="1" dirty="0">
                <a:latin typeface="+mn-lt"/>
              </a:rPr>
              <a:t>Review Questions</a:t>
            </a:r>
            <a:endParaRPr lang="en-US" b="1" dirty="0" smtClean="0">
              <a:latin typeface="+mn-lt"/>
            </a:endParaRPr>
          </a:p>
        </p:txBody>
      </p:sp>
      <p:sp>
        <p:nvSpPr>
          <p:cNvPr id="38915" name="Content Placeholder 2"/>
          <p:cNvSpPr>
            <a:spLocks noGrp="1"/>
          </p:cNvSpPr>
          <p:nvPr>
            <p:ph idx="1"/>
          </p:nvPr>
        </p:nvSpPr>
        <p:spPr>
          <a:xfrm>
            <a:off x="457200" y="1600200"/>
            <a:ext cx="8229600" cy="5257800"/>
          </a:xfrm>
        </p:spPr>
        <p:txBody>
          <a:bodyPr>
            <a:normAutofit fontScale="62500" lnSpcReduction="20000"/>
          </a:bodyPr>
          <a:lstStyle/>
          <a:p>
            <a:pPr marL="0">
              <a:buNone/>
            </a:pPr>
            <a:r>
              <a:rPr lang="en-US" dirty="0" smtClean="0"/>
              <a:t>7. What may benefits overlap with? </a:t>
            </a:r>
          </a:p>
          <a:p>
            <a:pPr marL="0">
              <a:buNone/>
            </a:pPr>
            <a:r>
              <a:rPr lang="en-US" dirty="0" smtClean="0">
                <a:solidFill>
                  <a:srgbClr val="FF0000"/>
                </a:solidFill>
              </a:rPr>
              <a:t>a) Absences </a:t>
            </a:r>
          </a:p>
          <a:p>
            <a:pPr marL="0">
              <a:buNone/>
            </a:pPr>
            <a:r>
              <a:rPr lang="en-US" dirty="0" smtClean="0"/>
              <a:t>b) Salary </a:t>
            </a:r>
          </a:p>
          <a:p>
            <a:pPr marL="0">
              <a:buNone/>
            </a:pPr>
            <a:r>
              <a:rPr lang="en-US" dirty="0" smtClean="0"/>
              <a:t>c) Both of the above </a:t>
            </a:r>
          </a:p>
          <a:p>
            <a:pPr marL="0">
              <a:buNone/>
            </a:pPr>
            <a:r>
              <a:rPr lang="en-US" dirty="0" smtClean="0"/>
              <a:t>d) None of the above </a:t>
            </a:r>
          </a:p>
          <a:p>
            <a:pPr marL="0">
              <a:buNone/>
            </a:pPr>
            <a:endParaRPr lang="en-US" dirty="0" smtClean="0"/>
          </a:p>
          <a:p>
            <a:pPr marL="0">
              <a:buNone/>
            </a:pPr>
            <a:r>
              <a:rPr lang="en-US" dirty="0" smtClean="0">
                <a:solidFill>
                  <a:srgbClr val="FF0000"/>
                </a:solidFill>
              </a:rPr>
              <a:t>Benefits include paid time off. This may overlap with policies on absences. </a:t>
            </a:r>
          </a:p>
          <a:p>
            <a:pPr marL="0">
              <a:buNone/>
            </a:pPr>
            <a:endParaRPr lang="en-US" dirty="0" smtClean="0"/>
          </a:p>
          <a:p>
            <a:pPr marL="0">
              <a:buNone/>
            </a:pPr>
            <a:r>
              <a:rPr lang="en-US" dirty="0" smtClean="0"/>
              <a:t>8. What information on benefits must be disclosed? </a:t>
            </a:r>
          </a:p>
          <a:p>
            <a:pPr marL="0">
              <a:buNone/>
            </a:pPr>
            <a:r>
              <a:rPr lang="en-US" dirty="0" smtClean="0"/>
              <a:t>a) Length of coverage </a:t>
            </a:r>
          </a:p>
          <a:p>
            <a:pPr marL="0">
              <a:buNone/>
            </a:pPr>
            <a:r>
              <a:rPr lang="en-US" dirty="0" smtClean="0">
                <a:solidFill>
                  <a:srgbClr val="FF0000"/>
                </a:solidFill>
              </a:rPr>
              <a:t>b) Eligibility </a:t>
            </a:r>
          </a:p>
          <a:p>
            <a:pPr marL="0">
              <a:buNone/>
            </a:pPr>
            <a:r>
              <a:rPr lang="en-US" dirty="0" smtClean="0"/>
              <a:t>c) History of benefits </a:t>
            </a:r>
          </a:p>
          <a:p>
            <a:pPr marL="0">
              <a:buNone/>
            </a:pPr>
            <a:r>
              <a:rPr lang="en-US" dirty="0" smtClean="0"/>
              <a:t>d) None of the above </a:t>
            </a:r>
          </a:p>
          <a:p>
            <a:pPr marL="0">
              <a:buNone/>
            </a:pPr>
            <a:endParaRPr lang="en-US" dirty="0" smtClean="0"/>
          </a:p>
          <a:p>
            <a:pPr marL="0">
              <a:buNone/>
            </a:pPr>
            <a:r>
              <a:rPr lang="en-US" dirty="0" smtClean="0">
                <a:solidFill>
                  <a:srgbClr val="FF0000"/>
                </a:solidFill>
              </a:rPr>
              <a:t>The eligibility for benefits needs to be disclosed. The other answers do not. </a:t>
            </a:r>
            <a:endParaRPr lang="en-US" dirty="0">
              <a:solidFill>
                <a:srgbClr val="FF0000"/>
              </a:solidFill>
            </a:endParaRPr>
          </a:p>
        </p:txBody>
      </p:sp>
    </p:spTree>
    <p:extLst>
      <p:ext uri="{BB962C8B-B14F-4D97-AF65-F5344CB8AC3E}">
        <p14:creationId xmlns:p14="http://schemas.microsoft.com/office/powerpoint/2010/main" val="162287682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b="1" dirty="0">
                <a:latin typeface="+mn-lt"/>
              </a:rPr>
              <a:t>Module </a:t>
            </a:r>
            <a:r>
              <a:rPr lang="en-US" b="1" dirty="0" smtClean="0">
                <a:latin typeface="+mn-lt"/>
              </a:rPr>
              <a:t>Seven: </a:t>
            </a:r>
            <a:r>
              <a:rPr lang="en-US" b="1" dirty="0">
                <a:latin typeface="+mn-lt"/>
              </a:rPr>
              <a:t>Review Questions</a:t>
            </a:r>
            <a:endParaRPr lang="en-US" b="1" dirty="0" smtClean="0">
              <a:latin typeface="+mn-lt"/>
            </a:endParaRPr>
          </a:p>
        </p:txBody>
      </p:sp>
      <p:sp>
        <p:nvSpPr>
          <p:cNvPr id="38915" name="Content Placeholder 2"/>
          <p:cNvSpPr>
            <a:spLocks noGrp="1"/>
          </p:cNvSpPr>
          <p:nvPr>
            <p:ph idx="1"/>
          </p:nvPr>
        </p:nvSpPr>
        <p:spPr>
          <a:xfrm>
            <a:off x="457200" y="1600200"/>
            <a:ext cx="8229600" cy="5257800"/>
          </a:xfrm>
        </p:spPr>
        <p:txBody>
          <a:bodyPr>
            <a:normAutofit fontScale="62500" lnSpcReduction="20000"/>
          </a:bodyPr>
          <a:lstStyle/>
          <a:p>
            <a:pPr marL="0">
              <a:buNone/>
            </a:pPr>
            <a:r>
              <a:rPr lang="en-US" dirty="0" smtClean="0"/>
              <a:t>9. What did the manager encourage employees to do? </a:t>
            </a:r>
          </a:p>
          <a:p>
            <a:pPr marL="0">
              <a:buNone/>
            </a:pPr>
            <a:r>
              <a:rPr lang="en-US" dirty="0" smtClean="0">
                <a:solidFill>
                  <a:srgbClr val="FF0000"/>
                </a:solidFill>
              </a:rPr>
              <a:t>a) Copy Hank on breaks </a:t>
            </a:r>
          </a:p>
          <a:p>
            <a:pPr marL="0">
              <a:buNone/>
            </a:pPr>
            <a:r>
              <a:rPr lang="en-US" dirty="0" smtClean="0"/>
              <a:t>b) Take complete break </a:t>
            </a:r>
          </a:p>
          <a:p>
            <a:pPr marL="0">
              <a:buNone/>
            </a:pPr>
            <a:r>
              <a:rPr lang="en-US" dirty="0" smtClean="0"/>
              <a:t>c) Give up breaks </a:t>
            </a:r>
          </a:p>
          <a:p>
            <a:pPr marL="0">
              <a:buNone/>
            </a:pPr>
            <a:r>
              <a:rPr lang="en-US" dirty="0" smtClean="0"/>
              <a:t>d) Take long breaks </a:t>
            </a:r>
          </a:p>
          <a:p>
            <a:pPr marL="0">
              <a:buNone/>
            </a:pPr>
            <a:endParaRPr lang="en-US" dirty="0" smtClean="0"/>
          </a:p>
          <a:p>
            <a:pPr marL="0">
              <a:buNone/>
            </a:pPr>
            <a:r>
              <a:rPr lang="en-US" dirty="0" smtClean="0">
                <a:solidFill>
                  <a:srgbClr val="FF0000"/>
                </a:solidFill>
              </a:rPr>
              <a:t>The supervisor encouraged other employees to copy Hank and not take their complete breaks. </a:t>
            </a:r>
          </a:p>
          <a:p>
            <a:pPr marL="0">
              <a:buNone/>
            </a:pPr>
            <a:endParaRPr lang="en-US" dirty="0" smtClean="0"/>
          </a:p>
          <a:p>
            <a:pPr marL="0">
              <a:buNone/>
            </a:pPr>
            <a:r>
              <a:rPr lang="en-US" dirty="0" smtClean="0"/>
              <a:t>10. Hank was told by ____ to take complete breaks. </a:t>
            </a:r>
          </a:p>
          <a:p>
            <a:pPr marL="0">
              <a:buNone/>
            </a:pPr>
            <a:r>
              <a:rPr lang="en-US" dirty="0" smtClean="0"/>
              <a:t>a) Peers </a:t>
            </a:r>
          </a:p>
          <a:p>
            <a:pPr marL="0">
              <a:buNone/>
            </a:pPr>
            <a:r>
              <a:rPr lang="en-US" dirty="0" smtClean="0"/>
              <a:t>b) Family </a:t>
            </a:r>
          </a:p>
          <a:p>
            <a:pPr marL="0">
              <a:buNone/>
            </a:pPr>
            <a:r>
              <a:rPr lang="en-US" dirty="0" smtClean="0"/>
              <a:t>c) Supervisor </a:t>
            </a:r>
          </a:p>
          <a:p>
            <a:pPr marL="0">
              <a:buNone/>
            </a:pPr>
            <a:r>
              <a:rPr lang="en-US" dirty="0" smtClean="0">
                <a:solidFill>
                  <a:srgbClr val="FF0000"/>
                </a:solidFill>
              </a:rPr>
              <a:t>d) HR </a:t>
            </a:r>
          </a:p>
          <a:p>
            <a:pPr marL="0">
              <a:buNone/>
            </a:pPr>
            <a:endParaRPr lang="en-US" dirty="0" smtClean="0">
              <a:solidFill>
                <a:srgbClr val="FF0000"/>
              </a:solidFill>
            </a:endParaRPr>
          </a:p>
          <a:p>
            <a:pPr marL="0">
              <a:buNone/>
            </a:pPr>
            <a:r>
              <a:rPr lang="en-US" dirty="0" smtClean="0">
                <a:solidFill>
                  <a:srgbClr val="FF0000"/>
                </a:solidFill>
              </a:rPr>
              <a:t>Hank was told by HR to take complete breaks after employees reported their supervisor to HR. </a:t>
            </a:r>
            <a:endParaRPr lang="en-US" dirty="0">
              <a:solidFill>
                <a:srgbClr val="FF0000"/>
              </a:solidFill>
            </a:endParaRPr>
          </a:p>
        </p:txBody>
      </p:sp>
    </p:spTree>
    <p:extLst>
      <p:ext uri="{BB962C8B-B14F-4D97-AF65-F5344CB8AC3E}">
        <p14:creationId xmlns:p14="http://schemas.microsoft.com/office/powerpoint/2010/main" val="3536602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2643</TotalTime>
  <Words>14443</Words>
  <Application>Microsoft Office PowerPoint</Application>
  <PresentationFormat>On-screen Show (4:3)</PresentationFormat>
  <Paragraphs>1940</Paragraphs>
  <Slides>165</Slides>
  <Notes>64</Notes>
  <HiddenSlides>0</HiddenSlides>
  <MMClips>0</MMClips>
  <ScaleCrop>false</ScaleCrop>
  <HeadingPairs>
    <vt:vector size="4" baseType="variant">
      <vt:variant>
        <vt:lpstr>Theme</vt:lpstr>
      </vt:variant>
      <vt:variant>
        <vt:i4>1</vt:i4>
      </vt:variant>
      <vt:variant>
        <vt:lpstr>Slide Titles</vt:lpstr>
      </vt:variant>
      <vt:variant>
        <vt:i4>165</vt:i4>
      </vt:variant>
    </vt:vector>
  </HeadingPairs>
  <TitlesOfParts>
    <vt:vector size="166" baseType="lpstr">
      <vt:lpstr>Office Theme</vt:lpstr>
      <vt:lpstr>PowerPoint Presentation</vt:lpstr>
      <vt:lpstr>Module One:  Getting Started</vt:lpstr>
      <vt:lpstr>Workshop Objectives</vt:lpstr>
      <vt:lpstr>Module Two: Why Your Office Needs Administrative Procedures</vt:lpstr>
      <vt:lpstr>Business Continuity</vt:lpstr>
      <vt:lpstr>Succession Planning</vt:lpstr>
      <vt:lpstr>Internal and External  Audit Requirements</vt:lpstr>
      <vt:lpstr>Recovery Planning</vt:lpstr>
      <vt:lpstr>Case Study</vt:lpstr>
      <vt:lpstr>Module Two: Review Questions</vt:lpstr>
      <vt:lpstr>Module Two: Review Questions</vt:lpstr>
      <vt:lpstr>Module Two: Review Questions</vt:lpstr>
      <vt:lpstr>Module Two: Review Questions</vt:lpstr>
      <vt:lpstr>Module Two: Review Questions</vt:lpstr>
      <vt:lpstr>Module Two: Review Questions</vt:lpstr>
      <vt:lpstr>Module Two: Review Questions</vt:lpstr>
      <vt:lpstr>Module Two: Review Questions</vt:lpstr>
      <vt:lpstr>Module Two: Review Questions</vt:lpstr>
      <vt:lpstr>Module Two: Review Questions</vt:lpstr>
      <vt:lpstr>Module Three:  Gathering the Right Tools</vt:lpstr>
      <vt:lpstr>Binder</vt:lpstr>
      <vt:lpstr>Section Divider</vt:lpstr>
      <vt:lpstr>Sheet Protectors</vt:lpstr>
      <vt:lpstr>Cover To Cover Binders</vt:lpstr>
      <vt:lpstr>Case Study</vt:lpstr>
      <vt:lpstr>Module Three: Review Questions</vt:lpstr>
      <vt:lpstr>Module Three: Review Questions</vt:lpstr>
      <vt:lpstr>Module Three: Review Questions</vt:lpstr>
      <vt:lpstr>Module Three: Review Questions</vt:lpstr>
      <vt:lpstr>Module Three: Review Questions</vt:lpstr>
      <vt:lpstr>Module Three: Review Questions</vt:lpstr>
      <vt:lpstr>Module Three: Review Questions</vt:lpstr>
      <vt:lpstr>Module Three: Review Questions</vt:lpstr>
      <vt:lpstr>Module Three: Review Questions</vt:lpstr>
      <vt:lpstr>Module Three: Review Questions</vt:lpstr>
      <vt:lpstr>Module Four:  Identifying Procedures to Include</vt:lpstr>
      <vt:lpstr>Tracking Tasks for Some Days</vt:lpstr>
      <vt:lpstr>Reach Out to Other Employees for Feedback/Ideas</vt:lpstr>
      <vt:lpstr>Write Down Daily Tasks</vt:lpstr>
      <vt:lpstr>Keep Track Using a Spreadsheet</vt:lpstr>
      <vt:lpstr>Case Study</vt:lpstr>
      <vt:lpstr>Module Four: Review Questions</vt:lpstr>
      <vt:lpstr>Module Four: Review Questions</vt:lpstr>
      <vt:lpstr>Module Four: Review Questions</vt:lpstr>
      <vt:lpstr>Module Four: Review Questions</vt:lpstr>
      <vt:lpstr>Module Four: Review Questions</vt:lpstr>
      <vt:lpstr>Module Four: Review Questions</vt:lpstr>
      <vt:lpstr>Module Four: Review Questions</vt:lpstr>
      <vt:lpstr>Module Four: Review Questions</vt:lpstr>
      <vt:lpstr>Module Four: Review Questions</vt:lpstr>
      <vt:lpstr>Module Four: Review Questions</vt:lpstr>
      <vt:lpstr>Module Five:  Problem-Solving</vt:lpstr>
      <vt:lpstr>Use a Template to Stay Consistent from Track to Track</vt:lpstr>
      <vt:lpstr>Be as Detailed as Possible</vt:lpstr>
      <vt:lpstr>Use Bullet Points Instead of Paragraphs</vt:lpstr>
      <vt:lpstr>Ask Someone to Execute the Procedure</vt:lpstr>
      <vt:lpstr>Case Study</vt:lpstr>
      <vt:lpstr>Module Five: Review Questions</vt:lpstr>
      <vt:lpstr>Module Five: Review Questions</vt:lpstr>
      <vt:lpstr>Module Five: Review Questions</vt:lpstr>
      <vt:lpstr>Module Five: Review Questions</vt:lpstr>
      <vt:lpstr>Module Five: Review Questions</vt:lpstr>
      <vt:lpstr>Module Five: Review Questions</vt:lpstr>
      <vt:lpstr>Module Five: Review Questions</vt:lpstr>
      <vt:lpstr>Module Five: Review Questions</vt:lpstr>
      <vt:lpstr>Module Five: Review Questions</vt:lpstr>
      <vt:lpstr>Module Five: Review Questions</vt:lpstr>
      <vt:lpstr>Module Six:  Time Management</vt:lpstr>
      <vt:lpstr>Phone Etiquette</vt:lpstr>
      <vt:lpstr>Business Writing</vt:lpstr>
      <vt:lpstr>Effective Time Management</vt:lpstr>
      <vt:lpstr>Creating Meeting Arrangements</vt:lpstr>
      <vt:lpstr>Case Study</vt:lpstr>
      <vt:lpstr>Module Six: Review Questions</vt:lpstr>
      <vt:lpstr>Module Six: Review Questions</vt:lpstr>
      <vt:lpstr>Module Six: Review Questions</vt:lpstr>
      <vt:lpstr>Module Six: Review Questions</vt:lpstr>
      <vt:lpstr>Module Six: Review Questions</vt:lpstr>
      <vt:lpstr>Module Six: Review Questions</vt:lpstr>
      <vt:lpstr>Module Six: Review Questions</vt:lpstr>
      <vt:lpstr>Module Six: Review Questions</vt:lpstr>
      <vt:lpstr>Module Six: Review Questions</vt:lpstr>
      <vt:lpstr>Module Six: Review Questions</vt:lpstr>
      <vt:lpstr>Module Seven:  What to Include in Your Binder II</vt:lpstr>
      <vt:lpstr>Policy on Absences </vt:lpstr>
      <vt:lpstr>Breaks</vt:lpstr>
      <vt:lpstr>Salaries</vt:lpstr>
      <vt:lpstr>Benefits</vt:lpstr>
      <vt:lpstr>Case Study</vt:lpstr>
      <vt:lpstr>Module Seven: Review Questions</vt:lpstr>
      <vt:lpstr>Module Seven: Review Questions</vt:lpstr>
      <vt:lpstr>Module Seven: Review Questions</vt:lpstr>
      <vt:lpstr>Module Seven: Review Questions</vt:lpstr>
      <vt:lpstr>Module Seven: Review Questions</vt:lpstr>
      <vt:lpstr>Module Seven: Review Questions</vt:lpstr>
      <vt:lpstr>Module Seven: Review Questions</vt:lpstr>
      <vt:lpstr>Module Seven: Review Questions</vt:lpstr>
      <vt:lpstr>Module Seven: Review Questions</vt:lpstr>
      <vt:lpstr>Module Seven: Review Questions</vt:lpstr>
      <vt:lpstr>Module Eight:  Organizing Your Binder</vt:lpstr>
      <vt:lpstr>Create a Table of Contents</vt:lpstr>
      <vt:lpstr>List Each Section </vt:lpstr>
      <vt:lpstr>List Procedures in that Section</vt:lpstr>
      <vt:lpstr>Keep Binder Updated  with any New Changes</vt:lpstr>
      <vt:lpstr>Case Study</vt:lpstr>
      <vt:lpstr>Module Eight: Review Questions</vt:lpstr>
      <vt:lpstr>Module Eight: Review Questions</vt:lpstr>
      <vt:lpstr>Module Eight: Review Questions</vt:lpstr>
      <vt:lpstr>Module Eight: Review Questions</vt:lpstr>
      <vt:lpstr>Module Eight: Review Questions</vt:lpstr>
      <vt:lpstr>Module Eight: Review Questions</vt:lpstr>
      <vt:lpstr>Module Eight: Review Questions</vt:lpstr>
      <vt:lpstr>Module Eight: Review Questions</vt:lpstr>
      <vt:lpstr>Module Eight: Review Questions</vt:lpstr>
      <vt:lpstr>Module Eight: Review Questions</vt:lpstr>
      <vt:lpstr> Module Nine:  What Not to Include in  the Procedure Guide</vt:lpstr>
      <vt:lpstr>Passwords</vt:lpstr>
      <vt:lpstr>Identify Other Confidential Information Via Your Employer</vt:lpstr>
      <vt:lpstr>Store Information in a Separate Folder Outside of the Guide</vt:lpstr>
      <vt:lpstr>Find a Secure Location to Store</vt:lpstr>
      <vt:lpstr>Case Study</vt:lpstr>
      <vt:lpstr>Module Nine: Review Questions</vt:lpstr>
      <vt:lpstr>Module Nine: Review Questions</vt:lpstr>
      <vt:lpstr>Module Nine: Review Questions</vt:lpstr>
      <vt:lpstr>Module Nine: Review Questions</vt:lpstr>
      <vt:lpstr>Module Nine: Review Questions</vt:lpstr>
      <vt:lpstr>Module Nine: Review Questions</vt:lpstr>
      <vt:lpstr>Module Nine: Review Questions</vt:lpstr>
      <vt:lpstr>Module Nine: Review Questions</vt:lpstr>
      <vt:lpstr>Module Nine: Review Questions</vt:lpstr>
      <vt:lpstr>Module Nine: Review Questions</vt:lpstr>
      <vt:lpstr>Module Ten:  Share Office Procedure Guide</vt:lpstr>
      <vt:lpstr>Give Guide to Boss/Executive  to Review</vt:lpstr>
      <vt:lpstr>Inform Office Personnel  of Procedure Guide</vt:lpstr>
      <vt:lpstr>Place Guide in a Visible Area</vt:lpstr>
      <vt:lpstr>Allow Office Personnel to Express Improvements/Updates if Needed</vt:lpstr>
      <vt:lpstr>Case Study</vt:lpstr>
      <vt:lpstr>Module Ten: Review Questions</vt:lpstr>
      <vt:lpstr>Module Ten: Review Questions</vt:lpstr>
      <vt:lpstr>Module Ten: Review Questions</vt:lpstr>
      <vt:lpstr>Module Ten: Review Questions</vt:lpstr>
      <vt:lpstr>Module Ten: Review Questions</vt:lpstr>
      <vt:lpstr>Module Ten: Review Questions</vt:lpstr>
      <vt:lpstr>Module Ten: Review Questions</vt:lpstr>
      <vt:lpstr>Module Ten: Review Questions</vt:lpstr>
      <vt:lpstr>Module Ten: Review Questions</vt:lpstr>
      <vt:lpstr>Module Ten: Review Questions</vt:lpstr>
      <vt:lpstr> Module Eleven:  Successfully Executing the Guide</vt:lpstr>
      <vt:lpstr>Create a One Hour Meeting/Seminar for Employees</vt:lpstr>
      <vt:lpstr>Stay Consistent with Procedures</vt:lpstr>
      <vt:lpstr>Make Employees Aware of any Updated Changes</vt:lpstr>
      <vt:lpstr>Keep Open to Improvements</vt:lpstr>
      <vt:lpstr>Case Study</vt:lpstr>
      <vt:lpstr>Module Eleven: Review Questions</vt:lpstr>
      <vt:lpstr>Module Eleven: Review Questions</vt:lpstr>
      <vt:lpstr>Module Eleven: Review Questions</vt:lpstr>
      <vt:lpstr>Module Eleven: Review Questions</vt:lpstr>
      <vt:lpstr>Module Eleven: Review Questions</vt:lpstr>
      <vt:lpstr>Module Eleven: Review Questions</vt:lpstr>
      <vt:lpstr>Module Eleven: Review Questions</vt:lpstr>
      <vt:lpstr>Module Eleven: Review Questions</vt:lpstr>
      <vt:lpstr>Module Eleven: Review Questions</vt:lpstr>
      <vt:lpstr>Module Eleven: Review Questions</vt:lpstr>
      <vt:lpstr>Module Twelve:  Wrapping Up</vt:lpstr>
      <vt:lpstr>Words from the Wise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Amber Mack</dc:creator>
  <cp:lastModifiedBy>Lori</cp:lastModifiedBy>
  <cp:revision>242</cp:revision>
  <dcterms:created xsi:type="dcterms:W3CDTF">2014-08-01T21:11:27Z</dcterms:created>
  <dcterms:modified xsi:type="dcterms:W3CDTF">2018-03-26T17:30:08Z</dcterms:modified>
</cp:coreProperties>
</file>