
<file path=[Content_Types].xml><?xml version="1.0" encoding="utf-8"?>
<Types xmlns="http://schemas.openxmlformats.org/package/2006/content-types">
  <Default Extension="png" ContentType="image/png"/>
  <Default Extension="emf" ContentType="image/x-emf"/>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7"/>
  </p:notesMasterIdLst>
  <p:sldIdLst>
    <p:sldId id="322" r:id="rId2"/>
    <p:sldId id="323" r:id="rId3"/>
    <p:sldId id="324" r:id="rId4"/>
    <p:sldId id="327" r:id="rId5"/>
    <p:sldId id="330" r:id="rId6"/>
    <p:sldId id="329" r:id="rId7"/>
    <p:sldId id="328" r:id="rId8"/>
    <p:sldId id="377" r:id="rId9"/>
    <p:sldId id="378" r:id="rId10"/>
    <p:sldId id="379" r:id="rId11"/>
    <p:sldId id="380" r:id="rId12"/>
    <p:sldId id="381" r:id="rId13"/>
    <p:sldId id="331" r:id="rId14"/>
    <p:sldId id="334" r:id="rId15"/>
    <p:sldId id="333" r:id="rId16"/>
    <p:sldId id="332" r:id="rId17"/>
    <p:sldId id="382" r:id="rId18"/>
    <p:sldId id="383" r:id="rId19"/>
    <p:sldId id="384" r:id="rId20"/>
    <p:sldId id="386" r:id="rId21"/>
    <p:sldId id="385" r:id="rId22"/>
    <p:sldId id="387" r:id="rId23"/>
    <p:sldId id="388" r:id="rId24"/>
    <p:sldId id="389" r:id="rId25"/>
    <p:sldId id="390" r:id="rId26"/>
    <p:sldId id="335" r:id="rId27"/>
    <p:sldId id="336" r:id="rId28"/>
    <p:sldId id="337" r:id="rId29"/>
    <p:sldId id="393" r:id="rId30"/>
    <p:sldId id="392" r:id="rId31"/>
    <p:sldId id="391" r:id="rId32"/>
    <p:sldId id="338" r:id="rId33"/>
    <p:sldId id="339" r:id="rId34"/>
    <p:sldId id="394" r:id="rId35"/>
    <p:sldId id="395" r:id="rId36"/>
    <p:sldId id="396" r:id="rId37"/>
    <p:sldId id="397" r:id="rId38"/>
    <p:sldId id="340" r:id="rId39"/>
    <p:sldId id="341" r:id="rId40"/>
    <p:sldId id="344" r:id="rId41"/>
    <p:sldId id="343" r:id="rId42"/>
    <p:sldId id="342" r:id="rId43"/>
    <p:sldId id="400" r:id="rId44"/>
    <p:sldId id="398" r:id="rId45"/>
    <p:sldId id="402" r:id="rId46"/>
    <p:sldId id="403" r:id="rId47"/>
    <p:sldId id="404" r:id="rId48"/>
    <p:sldId id="345" r:id="rId49"/>
    <p:sldId id="346" r:id="rId50"/>
    <p:sldId id="350" r:id="rId51"/>
    <p:sldId id="349" r:id="rId52"/>
    <p:sldId id="348" r:id="rId53"/>
    <p:sldId id="347" r:id="rId54"/>
    <p:sldId id="408" r:id="rId55"/>
    <p:sldId id="407" r:id="rId56"/>
    <p:sldId id="406" r:id="rId57"/>
    <p:sldId id="409" r:id="rId58"/>
    <p:sldId id="410" r:id="rId59"/>
    <p:sldId id="351" r:id="rId60"/>
    <p:sldId id="352" r:id="rId61"/>
    <p:sldId id="355" r:id="rId62"/>
    <p:sldId id="354" r:id="rId63"/>
    <p:sldId id="353" r:id="rId64"/>
    <p:sldId id="414" r:id="rId65"/>
    <p:sldId id="413" r:id="rId66"/>
    <p:sldId id="412" r:id="rId67"/>
    <p:sldId id="415" r:id="rId68"/>
    <p:sldId id="416" r:id="rId69"/>
    <p:sldId id="356" r:id="rId70"/>
    <p:sldId id="360" r:id="rId71"/>
    <p:sldId id="359" r:id="rId72"/>
    <p:sldId id="358" r:id="rId73"/>
    <p:sldId id="418" r:id="rId74"/>
    <p:sldId id="357" r:id="rId75"/>
    <p:sldId id="417" r:id="rId76"/>
    <p:sldId id="419" r:id="rId77"/>
    <p:sldId id="420" r:id="rId78"/>
    <p:sldId id="361" r:id="rId79"/>
    <p:sldId id="365" r:id="rId80"/>
    <p:sldId id="364" r:id="rId81"/>
    <p:sldId id="363" r:id="rId82"/>
    <p:sldId id="362" r:id="rId83"/>
    <p:sldId id="421" r:id="rId84"/>
    <p:sldId id="422" r:id="rId85"/>
    <p:sldId id="423" r:id="rId86"/>
    <p:sldId id="424" r:id="rId87"/>
    <p:sldId id="366" r:id="rId88"/>
    <p:sldId id="370" r:id="rId89"/>
    <p:sldId id="369" r:id="rId90"/>
    <p:sldId id="368" r:id="rId91"/>
    <p:sldId id="426" r:id="rId92"/>
    <p:sldId id="425" r:id="rId93"/>
    <p:sldId id="367" r:id="rId94"/>
    <p:sldId id="427" r:id="rId95"/>
    <p:sldId id="428" r:id="rId96"/>
    <p:sldId id="371" r:id="rId97"/>
    <p:sldId id="376" r:id="rId98"/>
    <p:sldId id="375" r:id="rId99"/>
    <p:sldId id="374" r:id="rId100"/>
    <p:sldId id="373" r:id="rId101"/>
    <p:sldId id="372" r:id="rId102"/>
    <p:sldId id="429" r:id="rId103"/>
    <p:sldId id="430" r:id="rId104"/>
    <p:sldId id="319" r:id="rId105"/>
    <p:sldId id="320" r:id="rId10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F81BD"/>
    <a:srgbClr val="4F59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385" autoAdjust="0"/>
  </p:normalViewPr>
  <p:slideViewPr>
    <p:cSldViewPr>
      <p:cViewPr varScale="1">
        <p:scale>
          <a:sx n="100" d="100"/>
          <a:sy n="100" d="100"/>
        </p:scale>
        <p:origin x="-1920"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notesMaster" Target="notesMasters/notesMaster1.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viewProps" Target="viewProp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F9C8CCC2-21C1-4386-81C2-CAB2EF15AB3A}" type="datetimeFigureOut">
              <a:rPr lang="en-US"/>
              <a:pPr>
                <a:defRPr/>
              </a:pPr>
              <a:t>1/10/2012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ADD04847-B840-4D37-BBCA-64349D2C2A63}" type="slidenum">
              <a:rPr lang="en-US"/>
              <a:pPr>
                <a:defRPr/>
              </a:pPr>
              <a:t>‹#›</a:t>
            </a:fld>
            <a:endParaRPr lang="en-US" dirty="0"/>
          </a:p>
        </p:txBody>
      </p:sp>
    </p:spTree>
    <p:extLst>
      <p:ext uri="{BB962C8B-B14F-4D97-AF65-F5344CB8AC3E}">
        <p14:creationId xmlns:p14="http://schemas.microsoft.com/office/powerpoint/2010/main" val="112127151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dirty="0" smtClean="0"/>
              <a:t>•	Open and close documents in reading or editing view</a:t>
            </a:r>
          </a:p>
          <a:p>
            <a:r>
              <a:rPr lang="en-US" dirty="0" smtClean="0"/>
              <a:t>•	Understand the Office 365 web interface, including the home page, the team site, and the shared documents list</a:t>
            </a:r>
          </a:p>
          <a:p>
            <a:r>
              <a:rPr lang="en-US" dirty="0" smtClean="0"/>
              <a:t>•	Understand the Word 365 browser interface</a:t>
            </a:r>
          </a:p>
          <a:p>
            <a:r>
              <a:rPr lang="en-US" dirty="0" smtClean="0"/>
              <a:t>•	Upload a document to the Shared Documents library </a:t>
            </a:r>
          </a:p>
          <a:p>
            <a:r>
              <a:rPr lang="en-US" dirty="0" smtClean="0"/>
              <a:t>•	Open a document in Reading View or Editing View</a:t>
            </a:r>
          </a:p>
          <a:p>
            <a:r>
              <a:rPr lang="en-US" dirty="0" smtClean="0"/>
              <a:t>•	Page through documents</a:t>
            </a:r>
          </a:p>
          <a:p>
            <a:r>
              <a:rPr lang="en-US" dirty="0" smtClean="0"/>
              <a:t>•	Print from the reading view</a:t>
            </a:r>
          </a:p>
          <a:p>
            <a:r>
              <a:rPr lang="en-US" dirty="0" smtClean="0"/>
              <a:t>•	Find text</a:t>
            </a:r>
          </a:p>
          <a:p>
            <a:r>
              <a:rPr lang="en-US" dirty="0" smtClean="0"/>
              <a:t>•	Close a document</a:t>
            </a:r>
          </a:p>
          <a:p>
            <a:r>
              <a:rPr lang="en-US" dirty="0" smtClean="0"/>
              <a:t>•	Zoom to a different view</a:t>
            </a:r>
          </a:p>
          <a:p>
            <a:r>
              <a:rPr lang="en-US" dirty="0" smtClean="0"/>
              <a:t>•	Open the pop out</a:t>
            </a:r>
          </a:p>
          <a:p>
            <a:r>
              <a:rPr lang="en-US" dirty="0" smtClean="0"/>
              <a:t>•	Open in Editing View</a:t>
            </a:r>
          </a:p>
          <a:p>
            <a:r>
              <a:rPr lang="en-US" dirty="0" smtClean="0"/>
              <a:t>•	Understand document conversion</a:t>
            </a:r>
          </a:p>
          <a:p>
            <a:r>
              <a:rPr lang="en-US" dirty="0" smtClean="0"/>
              <a:t>•	Open a selected document in the Word desktop application</a:t>
            </a:r>
          </a:p>
          <a:p>
            <a:r>
              <a:rPr lang="en-US" dirty="0" smtClean="0"/>
              <a:t>•	Create a new file</a:t>
            </a:r>
          </a:p>
          <a:p>
            <a:r>
              <a:rPr lang="en-US" dirty="0" smtClean="0"/>
              <a:t>•	Save documents</a:t>
            </a:r>
          </a:p>
          <a:p>
            <a:r>
              <a:rPr lang="en-US" dirty="0" smtClean="0"/>
              <a:t>•	Type, select, and edit text</a:t>
            </a:r>
          </a:p>
          <a:p>
            <a:r>
              <a:rPr lang="en-US" dirty="0" smtClean="0"/>
              <a:t>•	Understand the Word web app interface</a:t>
            </a:r>
          </a:p>
          <a:p>
            <a:r>
              <a:rPr lang="en-US" dirty="0" smtClean="0"/>
              <a:t>•	Use cut, copy, and paste</a:t>
            </a:r>
          </a:p>
          <a:p>
            <a:r>
              <a:rPr lang="en-US" dirty="0" smtClean="0"/>
              <a:t>•	Undo and redo tasks</a:t>
            </a:r>
          </a:p>
          <a:p>
            <a:r>
              <a:rPr lang="en-US" dirty="0" smtClean="0"/>
              <a:t>•	Check spelling</a:t>
            </a:r>
          </a:p>
          <a:p>
            <a:r>
              <a:rPr lang="en-US" dirty="0" smtClean="0"/>
              <a:t>•	Print from the Editing View</a:t>
            </a:r>
          </a:p>
          <a:p>
            <a:r>
              <a:rPr lang="en-US" dirty="0" smtClean="0"/>
              <a:t>•	Access the Reading View</a:t>
            </a:r>
          </a:p>
          <a:p>
            <a:r>
              <a:rPr lang="en-US" dirty="0" smtClean="0"/>
              <a:t>•	Format fonts and paragraphs with a variety of features</a:t>
            </a:r>
          </a:p>
          <a:p>
            <a:r>
              <a:rPr lang="en-US" dirty="0" smtClean="0"/>
              <a:t>•	Use bullets and numbering</a:t>
            </a:r>
          </a:p>
          <a:p>
            <a:r>
              <a:rPr lang="en-US" dirty="0" smtClean="0"/>
              <a:t>•	Understand and use styles</a:t>
            </a:r>
          </a:p>
          <a:p>
            <a:r>
              <a:rPr lang="en-US" dirty="0" smtClean="0"/>
              <a:t>•	Insert and work with tables</a:t>
            </a:r>
          </a:p>
          <a:p>
            <a:r>
              <a:rPr lang="en-US" dirty="0" smtClean="0"/>
              <a:t>•	Insert links</a:t>
            </a:r>
          </a:p>
          <a:p>
            <a:r>
              <a:rPr lang="en-US" dirty="0" smtClean="0"/>
              <a:t>•	Insert and work with pictures</a:t>
            </a:r>
          </a:p>
          <a:p>
            <a:r>
              <a:rPr lang="en-US" dirty="0" smtClean="0"/>
              <a:t>•	Insert clip art</a:t>
            </a:r>
          </a:p>
          <a:p>
            <a:endParaRPr lang="en-US" dirty="0"/>
          </a:p>
        </p:txBody>
      </p:sp>
      <p:sp>
        <p:nvSpPr>
          <p:cNvPr id="4" name="Slide Number Placeholder 3"/>
          <p:cNvSpPr>
            <a:spLocks noGrp="1"/>
          </p:cNvSpPr>
          <p:nvPr>
            <p:ph type="sldNum" sz="quarter" idx="10"/>
          </p:nvPr>
        </p:nvSpPr>
        <p:spPr/>
        <p:txBody>
          <a:bodyPr/>
          <a:lstStyle/>
          <a:p>
            <a:pPr>
              <a:defRPr/>
            </a:pPr>
            <a:fld id="{ADD04847-B840-4D37-BBCA-64349D2C2A63}" type="slidenum">
              <a:rPr lang="en-US" smtClean="0"/>
              <a:pPr>
                <a:defRPr/>
              </a:pPr>
              <a:t>3</a:t>
            </a:fld>
            <a:endParaRPr lang="en-US" dirty="0"/>
          </a:p>
        </p:txBody>
      </p:sp>
    </p:spTree>
    <p:extLst>
      <p:ext uri="{BB962C8B-B14F-4D97-AF65-F5344CB8AC3E}">
        <p14:creationId xmlns:p14="http://schemas.microsoft.com/office/powerpoint/2010/main" val="20004274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Select the File tab.</a:t>
            </a:r>
          </a:p>
          <a:p>
            <a:r>
              <a:rPr lang="en-US" dirty="0" smtClean="0"/>
              <a:t>2.	Select Print.</a:t>
            </a:r>
          </a:p>
          <a:p>
            <a:r>
              <a:rPr lang="en-US" dirty="0" smtClean="0"/>
              <a:t> </a:t>
            </a:r>
          </a:p>
          <a:p>
            <a:r>
              <a:rPr lang="en-US" dirty="0" smtClean="0"/>
              <a:t>3.	The standard Print dialog box opens. Adjust the printer, print range, page handling, and other settings as necessary and select OK.</a:t>
            </a:r>
          </a:p>
          <a:p>
            <a:endParaRPr lang="en-US" dirty="0"/>
          </a:p>
        </p:txBody>
      </p:sp>
      <p:sp>
        <p:nvSpPr>
          <p:cNvPr id="4" name="Slide Number Placeholder 3"/>
          <p:cNvSpPr>
            <a:spLocks noGrp="1"/>
          </p:cNvSpPr>
          <p:nvPr>
            <p:ph type="sldNum" sz="quarter" idx="10"/>
          </p:nvPr>
        </p:nvSpPr>
        <p:spPr/>
        <p:txBody>
          <a:bodyPr/>
          <a:lstStyle/>
          <a:p>
            <a:pPr>
              <a:defRPr/>
            </a:pPr>
            <a:fld id="{ADD04847-B840-4D37-BBCA-64349D2C2A63}" type="slidenum">
              <a:rPr lang="en-US" smtClean="0"/>
              <a:pPr>
                <a:defRPr/>
              </a:pPr>
              <a:t>17</a:t>
            </a:fld>
            <a:endParaRPr lang="en-US" dirty="0"/>
          </a:p>
        </p:txBody>
      </p:sp>
    </p:spTree>
    <p:extLst>
      <p:ext uri="{BB962C8B-B14F-4D97-AF65-F5344CB8AC3E}">
        <p14:creationId xmlns:p14="http://schemas.microsoft.com/office/powerpoint/2010/main" val="40358693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Select the Find command on the Ribbon.</a:t>
            </a:r>
          </a:p>
          <a:p>
            <a:r>
              <a:rPr lang="en-US" dirty="0" smtClean="0"/>
              <a:t>2.	The Find in Document pane opens on the left side of the screen.</a:t>
            </a:r>
          </a:p>
          <a:p>
            <a:r>
              <a:rPr lang="en-US" dirty="0" smtClean="0"/>
              <a:t>3.	Enter the text you want to find.</a:t>
            </a:r>
          </a:p>
          <a:p>
            <a:r>
              <a:rPr lang="en-US" dirty="0" smtClean="0"/>
              <a:t>4.	Select the Magnifying glass icon to begin the search.</a:t>
            </a:r>
          </a:p>
          <a:p>
            <a:r>
              <a:rPr lang="en-US" dirty="0" smtClean="0"/>
              <a:t> </a:t>
            </a:r>
          </a:p>
          <a:p>
            <a:r>
              <a:rPr lang="en-US" dirty="0" smtClean="0"/>
              <a:t>5.	The Find in Document pane displays a selection of text from the paragraphs that include the search text. You can use the up and down arrows to navigate through the list. You can also click on the listing to jump to that location in the document.</a:t>
            </a:r>
          </a:p>
          <a:p>
            <a:r>
              <a:rPr lang="en-US" dirty="0" smtClean="0"/>
              <a:t> </a:t>
            </a:r>
          </a:p>
          <a:p>
            <a:r>
              <a:rPr lang="en-US" dirty="0" smtClean="0"/>
              <a:t>6.	Select the X next to the search term to begin a new search.</a:t>
            </a:r>
          </a:p>
          <a:p>
            <a:r>
              <a:rPr lang="en-US" dirty="0" smtClean="0"/>
              <a:t>7.	Select the X next to Find in Document to close the search pane.</a:t>
            </a:r>
          </a:p>
          <a:p>
            <a:endParaRPr lang="en-US" dirty="0"/>
          </a:p>
        </p:txBody>
      </p:sp>
      <p:sp>
        <p:nvSpPr>
          <p:cNvPr id="4" name="Slide Number Placeholder 3"/>
          <p:cNvSpPr>
            <a:spLocks noGrp="1"/>
          </p:cNvSpPr>
          <p:nvPr>
            <p:ph type="sldNum" sz="quarter" idx="10"/>
          </p:nvPr>
        </p:nvSpPr>
        <p:spPr/>
        <p:txBody>
          <a:bodyPr/>
          <a:lstStyle/>
          <a:p>
            <a:pPr>
              <a:defRPr/>
            </a:pPr>
            <a:fld id="{ADD04847-B840-4D37-BBCA-64349D2C2A63}" type="slidenum">
              <a:rPr lang="en-US" smtClean="0"/>
              <a:pPr>
                <a:defRPr/>
              </a:pPr>
              <a:t>18</a:t>
            </a:fld>
            <a:endParaRPr lang="en-US" dirty="0"/>
          </a:p>
        </p:txBody>
      </p:sp>
    </p:spTree>
    <p:extLst>
      <p:ext uri="{BB962C8B-B14F-4D97-AF65-F5344CB8AC3E}">
        <p14:creationId xmlns:p14="http://schemas.microsoft.com/office/powerpoint/2010/main" val="21478840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Click the X in the top right portion of the screen (next to the Help icon and the Pop Out icon).</a:t>
            </a:r>
          </a:p>
          <a:p>
            <a:r>
              <a:rPr lang="en-US" dirty="0" smtClean="0"/>
              <a:t> </a:t>
            </a:r>
          </a:p>
          <a:p>
            <a:r>
              <a:rPr lang="en-US" dirty="0" smtClean="0"/>
              <a:t>2.	The browser returns to the Shared Documents list on your Team Site.</a:t>
            </a:r>
          </a:p>
          <a:p>
            <a:endParaRPr lang="en-US" dirty="0"/>
          </a:p>
        </p:txBody>
      </p:sp>
      <p:sp>
        <p:nvSpPr>
          <p:cNvPr id="4" name="Slide Number Placeholder 3"/>
          <p:cNvSpPr>
            <a:spLocks noGrp="1"/>
          </p:cNvSpPr>
          <p:nvPr>
            <p:ph type="sldNum" sz="quarter" idx="10"/>
          </p:nvPr>
        </p:nvSpPr>
        <p:spPr/>
        <p:txBody>
          <a:bodyPr/>
          <a:lstStyle/>
          <a:p>
            <a:pPr>
              <a:defRPr/>
            </a:pPr>
            <a:fld id="{ADD04847-B840-4D37-BBCA-64349D2C2A63}" type="slidenum">
              <a:rPr lang="en-US" smtClean="0"/>
              <a:pPr>
                <a:defRPr/>
              </a:pPr>
              <a:t>19</a:t>
            </a:fld>
            <a:endParaRPr lang="en-US" dirty="0"/>
          </a:p>
        </p:txBody>
      </p:sp>
    </p:spTree>
    <p:extLst>
      <p:ext uri="{BB962C8B-B14F-4D97-AF65-F5344CB8AC3E}">
        <p14:creationId xmlns:p14="http://schemas.microsoft.com/office/powerpoint/2010/main" val="19233505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 module, we continue working with the Reading View. First, you’ll learn how to change your view by zooming or using the Pop out. Next, you’ll learn how to open a document for editing in the browser. We’ll discuss the conversion process for opening certain types of documents. When we look at the Editing View (in the next module), you’ll see that you can only perform certain types of edits in the web app. In this module, you’ll learn how to open the document in Word from the Reading View so that you can use the more advanced features of Office 2010 Professional to polish your document. </a:t>
            </a:r>
            <a:endParaRPr lang="en-US" dirty="0"/>
          </a:p>
        </p:txBody>
      </p:sp>
      <p:sp>
        <p:nvSpPr>
          <p:cNvPr id="4" name="Slide Number Placeholder 3"/>
          <p:cNvSpPr>
            <a:spLocks noGrp="1"/>
          </p:cNvSpPr>
          <p:nvPr>
            <p:ph type="sldNum" sz="quarter" idx="10"/>
          </p:nvPr>
        </p:nvSpPr>
        <p:spPr/>
        <p:txBody>
          <a:bodyPr/>
          <a:lstStyle/>
          <a:p>
            <a:pPr>
              <a:defRPr/>
            </a:pPr>
            <a:fld id="{ADD04847-B840-4D37-BBCA-64349D2C2A63}" type="slidenum">
              <a:rPr lang="en-US" smtClean="0"/>
              <a:pPr>
                <a:defRPr/>
              </a:pPr>
              <a:t>26</a:t>
            </a:fld>
            <a:endParaRPr lang="en-US" dirty="0"/>
          </a:p>
        </p:txBody>
      </p:sp>
    </p:spTree>
    <p:extLst>
      <p:ext uri="{BB962C8B-B14F-4D97-AF65-F5344CB8AC3E}">
        <p14:creationId xmlns:p14="http://schemas.microsoft.com/office/powerpoint/2010/main" val="41355983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adjust the zoom level in the Reading View, use the following procedure.</a:t>
            </a:r>
          </a:p>
          <a:p>
            <a:r>
              <a:rPr lang="en-US" dirty="0" smtClean="0"/>
              <a:t>1.	To select one of the present zoom levels, select the arrow next to the 100% on the Ribbon.</a:t>
            </a:r>
          </a:p>
          <a:p>
            <a:r>
              <a:rPr lang="en-US" dirty="0" smtClean="0"/>
              <a:t>2.	Select an option from the drop down list.</a:t>
            </a:r>
          </a:p>
          <a:p>
            <a:r>
              <a:rPr lang="en-US" dirty="0" smtClean="0"/>
              <a:t>•	200%</a:t>
            </a:r>
          </a:p>
          <a:p>
            <a:r>
              <a:rPr lang="en-US" dirty="0" smtClean="0"/>
              <a:t>•	150%</a:t>
            </a:r>
          </a:p>
          <a:p>
            <a:r>
              <a:rPr lang="en-US" dirty="0" smtClean="0"/>
              <a:t>•	100%</a:t>
            </a:r>
          </a:p>
          <a:p>
            <a:r>
              <a:rPr lang="en-US" dirty="0" smtClean="0"/>
              <a:t>•	75%</a:t>
            </a:r>
          </a:p>
          <a:p>
            <a:r>
              <a:rPr lang="en-US" dirty="0" smtClean="0"/>
              <a:t>•	50%</a:t>
            </a:r>
          </a:p>
          <a:p>
            <a:r>
              <a:rPr lang="en-US" dirty="0" smtClean="0"/>
              <a:t>•	Full Page (based on the size of your window, but shows the full page top to bottom)</a:t>
            </a:r>
          </a:p>
          <a:p>
            <a:r>
              <a:rPr lang="en-US" dirty="0" smtClean="0"/>
              <a:t>•	Page Width (based on the size of your window, but shows the full page left to right)</a:t>
            </a:r>
            <a:endParaRPr lang="en-US" dirty="0"/>
          </a:p>
        </p:txBody>
      </p:sp>
      <p:sp>
        <p:nvSpPr>
          <p:cNvPr id="4" name="Slide Number Placeholder 3"/>
          <p:cNvSpPr>
            <a:spLocks noGrp="1"/>
          </p:cNvSpPr>
          <p:nvPr>
            <p:ph type="sldNum" sz="quarter" idx="10"/>
          </p:nvPr>
        </p:nvSpPr>
        <p:spPr/>
        <p:txBody>
          <a:bodyPr/>
          <a:lstStyle/>
          <a:p>
            <a:pPr>
              <a:defRPr/>
            </a:pPr>
            <a:fld id="{ADD04847-B840-4D37-BBCA-64349D2C2A63}" type="slidenum">
              <a:rPr lang="en-US" smtClean="0"/>
              <a:pPr>
                <a:defRPr/>
              </a:pPr>
              <a:t>27</a:t>
            </a:fld>
            <a:endParaRPr lang="en-US" dirty="0"/>
          </a:p>
        </p:txBody>
      </p:sp>
    </p:spTree>
    <p:extLst>
      <p:ext uri="{BB962C8B-B14F-4D97-AF65-F5344CB8AC3E}">
        <p14:creationId xmlns:p14="http://schemas.microsoft.com/office/powerpoint/2010/main" val="32303570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use the Pop Out command, use the following procedure.</a:t>
            </a:r>
          </a:p>
          <a:p>
            <a:r>
              <a:rPr lang="en-US" dirty="0" smtClean="0"/>
              <a:t>1.	The Pop Out command sits between the question mark icon and the X icon on the top right portion of the screen. Click the Pop Out command.</a:t>
            </a:r>
          </a:p>
          <a:p>
            <a:r>
              <a:rPr lang="en-US" dirty="0" smtClean="0"/>
              <a:t> </a:t>
            </a:r>
          </a:p>
          <a:p>
            <a:r>
              <a:rPr lang="en-US" dirty="0" smtClean="0"/>
              <a:t>2.	The document opens in a separate window. Now you have a little more room, top to bottom, for viewing your document.</a:t>
            </a:r>
            <a:endParaRPr lang="en-US" dirty="0"/>
          </a:p>
        </p:txBody>
      </p:sp>
      <p:sp>
        <p:nvSpPr>
          <p:cNvPr id="4" name="Slide Number Placeholder 3"/>
          <p:cNvSpPr>
            <a:spLocks noGrp="1"/>
          </p:cNvSpPr>
          <p:nvPr>
            <p:ph type="sldNum" sz="quarter" idx="10"/>
          </p:nvPr>
        </p:nvSpPr>
        <p:spPr/>
        <p:txBody>
          <a:bodyPr/>
          <a:lstStyle/>
          <a:p>
            <a:pPr>
              <a:defRPr/>
            </a:pPr>
            <a:fld id="{ADD04847-B840-4D37-BBCA-64349D2C2A63}" type="slidenum">
              <a:rPr lang="en-US" smtClean="0"/>
              <a:pPr>
                <a:defRPr/>
              </a:pPr>
              <a:t>28</a:t>
            </a:fld>
            <a:endParaRPr lang="en-US" dirty="0"/>
          </a:p>
        </p:txBody>
      </p:sp>
    </p:spTree>
    <p:extLst>
      <p:ext uri="{BB962C8B-B14F-4D97-AF65-F5344CB8AC3E}">
        <p14:creationId xmlns:p14="http://schemas.microsoft.com/office/powerpoint/2010/main" val="6271683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the document you are opening requires conversion, the Word web app will display the following message.</a:t>
            </a:r>
          </a:p>
          <a:p>
            <a:r>
              <a:rPr lang="en-US" dirty="0" smtClean="0"/>
              <a:t> </a:t>
            </a:r>
          </a:p>
          <a:p>
            <a:r>
              <a:rPr lang="en-US" dirty="0" smtClean="0"/>
              <a:t>Select Convert.</a:t>
            </a:r>
          </a:p>
          <a:p>
            <a:r>
              <a:rPr lang="en-US" dirty="0" smtClean="0"/>
              <a:t>If Word had to make changes to the layout during the conversion process, you will see the following message.</a:t>
            </a:r>
          </a:p>
          <a:p>
            <a:r>
              <a:rPr lang="en-US" dirty="0" smtClean="0"/>
              <a:t> </a:t>
            </a:r>
          </a:p>
          <a:p>
            <a:r>
              <a:rPr lang="en-US" dirty="0" smtClean="0"/>
              <a:t>Select View to open the document in the Reading View. Select Edit to open the document in the editing view.</a:t>
            </a:r>
          </a:p>
          <a:p>
            <a:r>
              <a:rPr lang="en-US" dirty="0" smtClean="0"/>
              <a:t>Note that you will now have an additional file on your Shared Documents list for the converted file.</a:t>
            </a:r>
          </a:p>
          <a:p>
            <a:endParaRPr lang="en-US" dirty="0"/>
          </a:p>
        </p:txBody>
      </p:sp>
      <p:sp>
        <p:nvSpPr>
          <p:cNvPr id="4" name="Slide Number Placeholder 3"/>
          <p:cNvSpPr>
            <a:spLocks noGrp="1"/>
          </p:cNvSpPr>
          <p:nvPr>
            <p:ph type="sldNum" sz="quarter" idx="10"/>
          </p:nvPr>
        </p:nvSpPr>
        <p:spPr/>
        <p:txBody>
          <a:bodyPr/>
          <a:lstStyle/>
          <a:p>
            <a:pPr>
              <a:defRPr/>
            </a:pPr>
            <a:fld id="{ADD04847-B840-4D37-BBCA-64349D2C2A63}" type="slidenum">
              <a:rPr lang="en-US" smtClean="0"/>
              <a:pPr>
                <a:defRPr/>
              </a:pPr>
              <a:t>30</a:t>
            </a:fld>
            <a:endParaRPr lang="en-US" dirty="0"/>
          </a:p>
        </p:txBody>
      </p:sp>
    </p:spTree>
    <p:extLst>
      <p:ext uri="{BB962C8B-B14F-4D97-AF65-F5344CB8AC3E}">
        <p14:creationId xmlns:p14="http://schemas.microsoft.com/office/powerpoint/2010/main" val="26740428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To open a document in Word 2010, use the following procedure.</a:t>
            </a:r>
          </a:p>
          <a:p>
            <a:r>
              <a:rPr lang="en-US" dirty="0" smtClean="0"/>
              <a:t>1.	Select the Open in Word option from the Ribbon.</a:t>
            </a:r>
          </a:p>
          <a:p>
            <a:r>
              <a:rPr lang="en-US" dirty="0" smtClean="0"/>
              <a:t> </a:t>
            </a:r>
          </a:p>
          <a:p>
            <a:r>
              <a:rPr lang="en-US" dirty="0" smtClean="0"/>
              <a:t>2.	You will receive an Open Document message, as illustrated below. Select whether to open the document as Read Only or with Edit capabilities. Then select OK.</a:t>
            </a:r>
          </a:p>
          <a:p>
            <a:r>
              <a:rPr lang="en-US" dirty="0" smtClean="0"/>
              <a:t> </a:t>
            </a:r>
          </a:p>
          <a:p>
            <a:r>
              <a:rPr lang="en-US" dirty="0" smtClean="0"/>
              <a:t>3.	The Office 365 Sign in page appears. You need to sign in again, even though you’ve signed into the site through the browser. This will establish the connection with your desktop application as well. Click below your user name, enter your password, and select Sign In.</a:t>
            </a:r>
          </a:p>
          <a:p>
            <a:r>
              <a:rPr lang="en-US" dirty="0" smtClean="0"/>
              <a:t> </a:t>
            </a:r>
          </a:p>
          <a:p>
            <a:r>
              <a:rPr lang="en-US" dirty="0" smtClean="0"/>
              <a:t>4.	Word 2010 opens with your document loaded. It may take a few moments, depending on your internet connection speed. You will see a yellow Protected View message at the top.</a:t>
            </a:r>
          </a:p>
          <a:p>
            <a:r>
              <a:rPr lang="en-US" dirty="0" smtClean="0"/>
              <a:t> </a:t>
            </a:r>
          </a:p>
          <a:p>
            <a:r>
              <a:rPr lang="en-US" dirty="0" smtClean="0"/>
              <a:t>5.	Click Enable Editing to begin working with the document.</a:t>
            </a:r>
          </a:p>
          <a:p>
            <a:pPr lvl="0"/>
            <a:r>
              <a:rPr lang="en-US" sz="1200" kern="1200" dirty="0" smtClean="0">
                <a:solidFill>
                  <a:schemeClr val="tx1"/>
                </a:solidFill>
                <a:effectLst/>
                <a:latin typeface="+mn-lt"/>
                <a:ea typeface="+mn-ea"/>
                <a:cs typeface="+mn-cs"/>
              </a:rPr>
              <a:t>Select the Open in Word option from the Ribbon.</a:t>
            </a:r>
          </a:p>
          <a:p>
            <a:pPr lvl="0"/>
            <a:r>
              <a:rPr lang="en-US" sz="1200" kern="1200" dirty="0" smtClean="0">
                <a:solidFill>
                  <a:schemeClr val="tx1"/>
                </a:solidFill>
                <a:effectLst/>
                <a:latin typeface="+mn-lt"/>
                <a:ea typeface="+mn-ea"/>
                <a:cs typeface="+mn-cs"/>
              </a:rPr>
              <a:t>You will receive an Open Document message, as illustrated below. Select whether to open the document as </a:t>
            </a:r>
            <a:r>
              <a:rPr lang="en-US" sz="1200" b="1" kern="1200" dirty="0" smtClean="0">
                <a:solidFill>
                  <a:schemeClr val="tx1"/>
                </a:solidFill>
                <a:effectLst/>
                <a:latin typeface="+mn-lt"/>
                <a:ea typeface="+mn-ea"/>
                <a:cs typeface="+mn-cs"/>
              </a:rPr>
              <a:t>Read Only</a:t>
            </a:r>
            <a:r>
              <a:rPr lang="en-US" sz="1200" kern="1200" dirty="0" smtClean="0">
                <a:solidFill>
                  <a:schemeClr val="tx1"/>
                </a:solidFill>
                <a:effectLst/>
                <a:latin typeface="+mn-lt"/>
                <a:ea typeface="+mn-ea"/>
                <a:cs typeface="+mn-cs"/>
              </a:rPr>
              <a:t> or with </a:t>
            </a:r>
            <a:r>
              <a:rPr lang="en-US" sz="1200" b="1" kern="1200" dirty="0" smtClean="0">
                <a:solidFill>
                  <a:schemeClr val="tx1"/>
                </a:solidFill>
                <a:effectLst/>
                <a:latin typeface="+mn-lt"/>
                <a:ea typeface="+mn-ea"/>
                <a:cs typeface="+mn-cs"/>
              </a:rPr>
              <a:t>Edit</a:t>
            </a:r>
            <a:r>
              <a:rPr lang="en-US" sz="1200" kern="1200" dirty="0" smtClean="0">
                <a:solidFill>
                  <a:schemeClr val="tx1"/>
                </a:solidFill>
                <a:effectLst/>
                <a:latin typeface="+mn-lt"/>
                <a:ea typeface="+mn-ea"/>
                <a:cs typeface="+mn-cs"/>
              </a:rPr>
              <a:t> capabilities. Then select </a:t>
            </a:r>
            <a:r>
              <a:rPr lang="en-US" sz="1200" b="1" kern="1200" dirty="0" smtClean="0">
                <a:solidFill>
                  <a:schemeClr val="tx1"/>
                </a:solidFill>
                <a:effectLst/>
                <a:latin typeface="+mn-lt"/>
                <a:ea typeface="+mn-ea"/>
                <a:cs typeface="+mn-cs"/>
              </a:rPr>
              <a:t>OK</a:t>
            </a:r>
            <a:r>
              <a:rPr lang="en-US" sz="1200" kern="1200" dirty="0" smtClean="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pPr>
              <a:defRPr/>
            </a:pPr>
            <a:fld id="{ADD04847-B840-4D37-BBCA-64349D2C2A63}" type="slidenum">
              <a:rPr lang="en-US" smtClean="0"/>
              <a:pPr>
                <a:defRPr/>
              </a:pPr>
              <a:t>31</a:t>
            </a:fld>
            <a:endParaRPr lang="en-US" dirty="0"/>
          </a:p>
        </p:txBody>
      </p:sp>
    </p:spTree>
    <p:extLst>
      <p:ext uri="{BB962C8B-B14F-4D97-AF65-F5344CB8AC3E}">
        <p14:creationId xmlns:p14="http://schemas.microsoft.com/office/powerpoint/2010/main" val="12199567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From the Home page on your SharePoint site, click on the Word icon.</a:t>
            </a:r>
          </a:p>
          <a:p>
            <a:r>
              <a:rPr lang="en-US" dirty="0" smtClean="0"/>
              <a:t> </a:t>
            </a:r>
          </a:p>
          <a:p>
            <a:r>
              <a:rPr lang="en-US" dirty="0" smtClean="0"/>
              <a:t>2.	Enter a File Name for the new document and select OK.</a:t>
            </a:r>
          </a:p>
          <a:p>
            <a:r>
              <a:rPr lang="en-US" dirty="0" smtClean="0"/>
              <a:t> </a:t>
            </a:r>
          </a:p>
          <a:p>
            <a:r>
              <a:rPr lang="en-US" dirty="0" smtClean="0"/>
              <a:t>3.	The document opens in the Editing View.</a:t>
            </a:r>
          </a:p>
          <a:p>
            <a:endParaRPr lang="en-US" dirty="0"/>
          </a:p>
        </p:txBody>
      </p:sp>
      <p:sp>
        <p:nvSpPr>
          <p:cNvPr id="4" name="Slide Number Placeholder 3"/>
          <p:cNvSpPr>
            <a:spLocks noGrp="1"/>
          </p:cNvSpPr>
          <p:nvPr>
            <p:ph type="sldNum" sz="quarter" idx="10"/>
          </p:nvPr>
        </p:nvSpPr>
        <p:spPr/>
        <p:txBody>
          <a:bodyPr/>
          <a:lstStyle/>
          <a:p>
            <a:pPr>
              <a:defRPr/>
            </a:pPr>
            <a:fld id="{ADD04847-B840-4D37-BBCA-64349D2C2A63}" type="slidenum">
              <a:rPr lang="en-US" smtClean="0"/>
              <a:pPr>
                <a:defRPr/>
              </a:pPr>
              <a:t>39</a:t>
            </a:fld>
            <a:endParaRPr lang="en-US" dirty="0"/>
          </a:p>
        </p:txBody>
      </p:sp>
    </p:spTree>
    <p:extLst>
      <p:ext uri="{BB962C8B-B14F-4D97-AF65-F5344CB8AC3E}">
        <p14:creationId xmlns:p14="http://schemas.microsoft.com/office/powerpoint/2010/main" val="1320841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You’ll see a “Saving” box flash in the middle of the screen while your changes are saved and uploaded to the Team Site. </a:t>
            </a:r>
            <a:endParaRPr lang="en-US" dirty="0"/>
          </a:p>
        </p:txBody>
      </p:sp>
      <p:sp>
        <p:nvSpPr>
          <p:cNvPr id="4" name="Slide Number Placeholder 3"/>
          <p:cNvSpPr>
            <a:spLocks noGrp="1"/>
          </p:cNvSpPr>
          <p:nvPr>
            <p:ph type="sldNum" sz="quarter" idx="10"/>
          </p:nvPr>
        </p:nvSpPr>
        <p:spPr/>
        <p:txBody>
          <a:bodyPr/>
          <a:lstStyle/>
          <a:p>
            <a:pPr>
              <a:defRPr/>
            </a:pPr>
            <a:fld id="{ADD04847-B840-4D37-BBCA-64349D2C2A63}" type="slidenum">
              <a:rPr lang="en-US" smtClean="0"/>
              <a:pPr>
                <a:defRPr/>
              </a:pPr>
              <a:t>40</a:t>
            </a:fld>
            <a:endParaRPr lang="en-US" dirty="0"/>
          </a:p>
        </p:txBody>
      </p:sp>
    </p:spTree>
    <p:extLst>
      <p:ext uri="{BB962C8B-B14F-4D97-AF65-F5344CB8AC3E}">
        <p14:creationId xmlns:p14="http://schemas.microsoft.com/office/powerpoint/2010/main" val="25983602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n-ea"/>
                <a:cs typeface="+mn-cs"/>
              </a:rPr>
              <a:t>While the Office 365 Web Apps are available to anyone who has either a Windows Skydrive account or a SharePoint site, in this course, we will assume that your organization is using the SharePoint site. In this module, we’ll introduce the web apps by discussing the Home Page, the Team Site, and the Shared Documents list. We’ll also explain how to upload one of your existing Word documents to the site.</a:t>
            </a:r>
          </a:p>
          <a:p>
            <a:endParaRPr lang="en-US" dirty="0"/>
          </a:p>
        </p:txBody>
      </p:sp>
      <p:sp>
        <p:nvSpPr>
          <p:cNvPr id="4" name="Slide Number Placeholder 3"/>
          <p:cNvSpPr>
            <a:spLocks noGrp="1"/>
          </p:cNvSpPr>
          <p:nvPr>
            <p:ph type="sldNum" sz="quarter" idx="10"/>
          </p:nvPr>
        </p:nvSpPr>
        <p:spPr/>
        <p:txBody>
          <a:bodyPr/>
          <a:lstStyle/>
          <a:p>
            <a:pPr>
              <a:defRPr/>
            </a:pPr>
            <a:fld id="{ADD04847-B840-4D37-BBCA-64349D2C2A63}" type="slidenum">
              <a:rPr lang="en-US" smtClean="0"/>
              <a:pPr>
                <a:defRPr/>
              </a:pPr>
              <a:t>4</a:t>
            </a:fld>
            <a:endParaRPr lang="en-US" dirty="0"/>
          </a:p>
        </p:txBody>
      </p:sp>
    </p:spTree>
    <p:extLst>
      <p:ext uri="{BB962C8B-B14F-4D97-AF65-F5344CB8AC3E}">
        <p14:creationId xmlns:p14="http://schemas.microsoft.com/office/powerpoint/2010/main" val="18432398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Notice that once you type a 1 with a period and a space, the Word web app assumes that you are making a list, and the remaining numbers do not need to be entered</a:t>
            </a:r>
            <a:endParaRPr lang="en-US" dirty="0"/>
          </a:p>
        </p:txBody>
      </p:sp>
      <p:sp>
        <p:nvSpPr>
          <p:cNvPr id="4" name="Slide Number Placeholder 3"/>
          <p:cNvSpPr>
            <a:spLocks noGrp="1"/>
          </p:cNvSpPr>
          <p:nvPr>
            <p:ph type="sldNum" sz="quarter" idx="10"/>
          </p:nvPr>
        </p:nvSpPr>
        <p:spPr/>
        <p:txBody>
          <a:bodyPr/>
          <a:lstStyle/>
          <a:p>
            <a:pPr>
              <a:defRPr/>
            </a:pPr>
            <a:fld id="{ADD04847-B840-4D37-BBCA-64349D2C2A63}" type="slidenum">
              <a:rPr lang="en-US" smtClean="0"/>
              <a:pPr>
                <a:defRPr/>
              </a:pPr>
              <a:t>42</a:t>
            </a:fld>
            <a:endParaRPr lang="en-US" dirty="0"/>
          </a:p>
        </p:txBody>
      </p:sp>
    </p:spTree>
    <p:extLst>
      <p:ext uri="{BB962C8B-B14F-4D97-AF65-F5344CB8AC3E}">
        <p14:creationId xmlns:p14="http://schemas.microsoft.com/office/powerpoint/2010/main" val="1713132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To use the keyboard to select text, use the following procedure.</a:t>
            </a:r>
          </a:p>
          <a:p>
            <a:r>
              <a:rPr lang="en-US" dirty="0" smtClean="0"/>
              <a:t>1.	Using the arrow keys, place the cursor either at the beginning of the text you want to select, or at the end of the text you want to select.</a:t>
            </a:r>
          </a:p>
          <a:p>
            <a:r>
              <a:rPr lang="en-US" dirty="0" smtClean="0"/>
              <a:t>2.	Hold down the shift key while pressing the arrow key to select text in that direction.</a:t>
            </a:r>
          </a:p>
          <a:p>
            <a:r>
              <a:rPr lang="en-US" dirty="0" smtClean="0"/>
              <a:t>The selected text is highlighted in blue.</a:t>
            </a:r>
          </a:p>
          <a:p>
            <a:r>
              <a:rPr lang="en-US" dirty="0" smtClean="0"/>
              <a:t> </a:t>
            </a:r>
          </a:p>
          <a:p>
            <a:r>
              <a:rPr lang="en-US" dirty="0" smtClean="0"/>
              <a:t>To use the mouse to select text, use the following procedure.</a:t>
            </a:r>
          </a:p>
          <a:p>
            <a:r>
              <a:rPr lang="en-US" dirty="0" smtClean="0"/>
              <a:t>1.	Point the mouse to either the beginning or the end of the text you want to select.</a:t>
            </a:r>
          </a:p>
          <a:p>
            <a:r>
              <a:rPr lang="en-US" dirty="0" smtClean="0"/>
              <a:t>2.	Hold the left mouse button down.</a:t>
            </a:r>
          </a:p>
          <a:p>
            <a:r>
              <a:rPr lang="en-US" dirty="0" smtClean="0"/>
              <a:t>3.	Move the mouse to select the text. You can move left, right, up and/or down. </a:t>
            </a:r>
          </a:p>
          <a:p>
            <a:r>
              <a:rPr lang="en-US" dirty="0" smtClean="0"/>
              <a:t>4.	Let the mouse button up when you have finished selecting the text.</a:t>
            </a:r>
          </a:p>
          <a:p>
            <a:r>
              <a:rPr lang="en-US" dirty="0" smtClean="0"/>
              <a:t>The mouse shortcuts for selecting text. </a:t>
            </a:r>
          </a:p>
          <a:p>
            <a:r>
              <a:rPr lang="en-US" dirty="0" smtClean="0"/>
              <a:t>•	You can double click on a word to select it.</a:t>
            </a:r>
          </a:p>
          <a:p>
            <a:r>
              <a:rPr lang="en-US" dirty="0" smtClean="0"/>
              <a:t>•	You can press Shift while clicking to add to your selection. The selections must be next to each other.</a:t>
            </a:r>
          </a:p>
          <a:p>
            <a:r>
              <a:rPr lang="en-US" dirty="0" smtClean="0"/>
              <a:t>Note that the other keyboard shortcuts for selecting text that are available in Word 2010 are not available in the web app.</a:t>
            </a:r>
          </a:p>
          <a:p>
            <a:endParaRPr lang="en-US" dirty="0"/>
          </a:p>
        </p:txBody>
      </p:sp>
      <p:sp>
        <p:nvSpPr>
          <p:cNvPr id="4" name="Slide Number Placeholder 3"/>
          <p:cNvSpPr>
            <a:spLocks noGrp="1"/>
          </p:cNvSpPr>
          <p:nvPr>
            <p:ph type="sldNum" sz="quarter" idx="10"/>
          </p:nvPr>
        </p:nvSpPr>
        <p:spPr/>
        <p:txBody>
          <a:bodyPr/>
          <a:lstStyle/>
          <a:p>
            <a:pPr>
              <a:defRPr/>
            </a:pPr>
            <a:fld id="{ADD04847-B840-4D37-BBCA-64349D2C2A63}" type="slidenum">
              <a:rPr lang="en-US" smtClean="0"/>
              <a:pPr>
                <a:defRPr/>
              </a:pPr>
              <a:t>43</a:t>
            </a:fld>
            <a:endParaRPr lang="en-US" dirty="0"/>
          </a:p>
        </p:txBody>
      </p:sp>
    </p:spTree>
    <p:extLst>
      <p:ext uri="{BB962C8B-B14F-4D97-AF65-F5344CB8AC3E}">
        <p14:creationId xmlns:p14="http://schemas.microsoft.com/office/powerpoint/2010/main" val="3467269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cut and paste text, use the following procedure.</a:t>
            </a:r>
          </a:p>
          <a:p>
            <a:r>
              <a:rPr lang="en-US" dirty="0" smtClean="0"/>
              <a:t>1.	Highlight the text you want to cut.</a:t>
            </a:r>
          </a:p>
          <a:p>
            <a:r>
              <a:rPr lang="en-US" dirty="0" smtClean="0"/>
              <a:t>2.	Select the Cut command from the Ribbon (or use the Ctrl + X keyboard shortcut).</a:t>
            </a:r>
          </a:p>
          <a:p>
            <a:r>
              <a:rPr lang="en-US" dirty="0" smtClean="0"/>
              <a:t> </a:t>
            </a:r>
          </a:p>
          <a:p>
            <a:r>
              <a:rPr lang="en-US" dirty="0" smtClean="0"/>
              <a:t>3.	Move the cursor to the new location.</a:t>
            </a:r>
          </a:p>
          <a:p>
            <a:r>
              <a:rPr lang="en-US" dirty="0" smtClean="0"/>
              <a:t>4.	Select the Paste icon from the Ribbon (or use the Ctrl + V keyboard shortcut).</a:t>
            </a:r>
          </a:p>
          <a:p>
            <a:r>
              <a:rPr lang="en-US" dirty="0" smtClean="0"/>
              <a:t> </a:t>
            </a:r>
          </a:p>
          <a:p>
            <a:r>
              <a:rPr lang="en-US" dirty="0" smtClean="0"/>
              <a:t>To copy and paste text using the keyboard shortcuts, use the following procedure.</a:t>
            </a:r>
          </a:p>
          <a:p>
            <a:r>
              <a:rPr lang="en-US" dirty="0" smtClean="0"/>
              <a:t>1.	Highlight the text you want to copy and press the Control key and the C key at the same time.</a:t>
            </a:r>
          </a:p>
          <a:p>
            <a:r>
              <a:rPr lang="en-US" dirty="0" smtClean="0"/>
              <a:t>2.	Move the cursor to the new location.</a:t>
            </a:r>
          </a:p>
          <a:p>
            <a:r>
              <a:rPr lang="en-US" dirty="0" smtClean="0"/>
              <a:t>3.	Press the Control key and the V key at the same time.</a:t>
            </a:r>
          </a:p>
          <a:p>
            <a:endParaRPr lang="en-US" dirty="0"/>
          </a:p>
        </p:txBody>
      </p:sp>
      <p:sp>
        <p:nvSpPr>
          <p:cNvPr id="4" name="Slide Number Placeholder 3"/>
          <p:cNvSpPr>
            <a:spLocks noGrp="1"/>
          </p:cNvSpPr>
          <p:nvPr>
            <p:ph type="sldNum" sz="quarter" idx="10"/>
          </p:nvPr>
        </p:nvSpPr>
        <p:spPr/>
        <p:txBody>
          <a:bodyPr/>
          <a:lstStyle/>
          <a:p>
            <a:pPr>
              <a:defRPr/>
            </a:pPr>
            <a:fld id="{ADD04847-B840-4D37-BBCA-64349D2C2A63}" type="slidenum">
              <a:rPr lang="en-US" smtClean="0"/>
              <a:pPr>
                <a:defRPr/>
              </a:pPr>
              <a:t>49</a:t>
            </a:fld>
            <a:endParaRPr lang="en-US" dirty="0"/>
          </a:p>
        </p:txBody>
      </p:sp>
    </p:spTree>
    <p:extLst>
      <p:ext uri="{BB962C8B-B14F-4D97-AF65-F5344CB8AC3E}">
        <p14:creationId xmlns:p14="http://schemas.microsoft.com/office/powerpoint/2010/main" val="7140197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Right click on a misspelled word to display the context menu.</a:t>
            </a:r>
          </a:p>
          <a:p>
            <a:r>
              <a:rPr lang="en-US" dirty="0" smtClean="0"/>
              <a:t> </a:t>
            </a:r>
          </a:p>
          <a:p>
            <a:r>
              <a:rPr lang="en-US" dirty="0" smtClean="0"/>
              <a:t> </a:t>
            </a:r>
          </a:p>
          <a:p>
            <a:r>
              <a:rPr lang="en-US" dirty="0" smtClean="0"/>
              <a:t>To use the Spelling command from the Ribbon, use the following procedure.</a:t>
            </a:r>
          </a:p>
          <a:p>
            <a:r>
              <a:rPr lang="en-US" dirty="0" smtClean="0"/>
              <a:t>1.	Select SPELLING from the Ribbon. </a:t>
            </a:r>
          </a:p>
          <a:p>
            <a:r>
              <a:rPr lang="en-US" dirty="0" smtClean="0"/>
              <a:t> </a:t>
            </a:r>
          </a:p>
          <a:p>
            <a:r>
              <a:rPr lang="en-US" dirty="0" smtClean="0"/>
              <a:t>The Word web app highlights the first suspect word in the document, with the context menu of possible corrections displayed.</a:t>
            </a:r>
          </a:p>
          <a:p>
            <a:r>
              <a:rPr lang="en-US" dirty="0" smtClean="0"/>
              <a:t> </a:t>
            </a:r>
          </a:p>
          <a:p>
            <a:r>
              <a:rPr lang="en-US" dirty="0" smtClean="0"/>
              <a:t>Select the correction from the list. You’ll need to select the Spelling tool again to continue the spell check.</a:t>
            </a:r>
          </a:p>
          <a:p>
            <a:endParaRPr lang="en-US" dirty="0"/>
          </a:p>
        </p:txBody>
      </p:sp>
      <p:sp>
        <p:nvSpPr>
          <p:cNvPr id="4" name="Slide Number Placeholder 3"/>
          <p:cNvSpPr>
            <a:spLocks noGrp="1"/>
          </p:cNvSpPr>
          <p:nvPr>
            <p:ph type="sldNum" sz="quarter" idx="10"/>
          </p:nvPr>
        </p:nvSpPr>
        <p:spPr/>
        <p:txBody>
          <a:bodyPr/>
          <a:lstStyle/>
          <a:p>
            <a:pPr>
              <a:defRPr/>
            </a:pPr>
            <a:fld id="{ADD04847-B840-4D37-BBCA-64349D2C2A63}" type="slidenum">
              <a:rPr lang="en-US" smtClean="0"/>
              <a:pPr>
                <a:defRPr/>
              </a:pPr>
              <a:t>51</a:t>
            </a:fld>
            <a:endParaRPr lang="en-US" dirty="0"/>
          </a:p>
        </p:txBody>
      </p:sp>
    </p:spTree>
    <p:extLst>
      <p:ext uri="{BB962C8B-B14F-4D97-AF65-F5344CB8AC3E}">
        <p14:creationId xmlns:p14="http://schemas.microsoft.com/office/powerpoint/2010/main" val="4039859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Select the text you want to change.</a:t>
            </a:r>
          </a:p>
          <a:p>
            <a:r>
              <a:rPr lang="en-US" dirty="0" smtClean="0"/>
              <a:t>2.	Select the arrow next to the current font name to display the list of available fonts.</a:t>
            </a:r>
          </a:p>
          <a:p>
            <a:r>
              <a:rPr lang="en-US" dirty="0" smtClean="0"/>
              <a:t>3.	Use the scroll bar or the down arrow to scroll down the list of fonts.</a:t>
            </a:r>
          </a:p>
          <a:p>
            <a:r>
              <a:rPr lang="en-US" dirty="0" smtClean="0"/>
              <a:t>4.	Select the desired font to change the font of text.</a:t>
            </a:r>
          </a:p>
          <a:p>
            <a:r>
              <a:rPr lang="en-US" dirty="0" smtClean="0"/>
              <a:t>5.	With the text still selected, select the arrow next to the current font size to see a list of common font sizes.</a:t>
            </a:r>
          </a:p>
          <a:p>
            <a:r>
              <a:rPr lang="en-US" dirty="0" smtClean="0"/>
              <a:t>6.	Use the scroll bar or the down arrow key to scroll to the size you want and select it. You can also highlight the current font size and type in a new number to indicate the font size you want.</a:t>
            </a:r>
          </a:p>
          <a:p>
            <a:endParaRPr lang="en-US" dirty="0"/>
          </a:p>
        </p:txBody>
      </p:sp>
      <p:sp>
        <p:nvSpPr>
          <p:cNvPr id="4" name="Slide Number Placeholder 3"/>
          <p:cNvSpPr>
            <a:spLocks noGrp="1"/>
          </p:cNvSpPr>
          <p:nvPr>
            <p:ph type="sldNum" sz="quarter" idx="10"/>
          </p:nvPr>
        </p:nvSpPr>
        <p:spPr/>
        <p:txBody>
          <a:bodyPr/>
          <a:lstStyle/>
          <a:p>
            <a:pPr>
              <a:defRPr/>
            </a:pPr>
            <a:fld id="{ADD04847-B840-4D37-BBCA-64349D2C2A63}" type="slidenum">
              <a:rPr lang="en-US" smtClean="0"/>
              <a:pPr>
                <a:defRPr/>
              </a:pPr>
              <a:t>61</a:t>
            </a:fld>
            <a:endParaRPr lang="en-US" dirty="0"/>
          </a:p>
        </p:txBody>
      </p:sp>
    </p:spTree>
    <p:extLst>
      <p:ext uri="{BB962C8B-B14F-4D97-AF65-F5344CB8AC3E}">
        <p14:creationId xmlns:p14="http://schemas.microsoft.com/office/powerpoint/2010/main" val="14104101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Select the text you want to change.</a:t>
            </a:r>
          </a:p>
          <a:p>
            <a:r>
              <a:rPr lang="en-US" dirty="0" smtClean="0"/>
              <a:t>2.	Select the arrow next to the Font Color tool on the Ribbon to display the gallery.</a:t>
            </a:r>
          </a:p>
          <a:p>
            <a:r>
              <a:rPr lang="en-US" dirty="0" smtClean="0"/>
              <a:t> </a:t>
            </a:r>
          </a:p>
          <a:p>
            <a:r>
              <a:rPr lang="en-US" dirty="0" smtClean="0"/>
              <a:t>3.	Select the color to change the font color.</a:t>
            </a:r>
          </a:p>
          <a:p>
            <a:endParaRPr lang="en-US" dirty="0"/>
          </a:p>
        </p:txBody>
      </p:sp>
      <p:sp>
        <p:nvSpPr>
          <p:cNvPr id="4" name="Slide Number Placeholder 3"/>
          <p:cNvSpPr>
            <a:spLocks noGrp="1"/>
          </p:cNvSpPr>
          <p:nvPr>
            <p:ph type="sldNum" sz="quarter" idx="10"/>
          </p:nvPr>
        </p:nvSpPr>
        <p:spPr/>
        <p:txBody>
          <a:bodyPr/>
          <a:lstStyle/>
          <a:p>
            <a:pPr>
              <a:defRPr/>
            </a:pPr>
            <a:fld id="{ADD04847-B840-4D37-BBCA-64349D2C2A63}" type="slidenum">
              <a:rPr lang="en-US" smtClean="0"/>
              <a:pPr>
                <a:defRPr/>
              </a:pPr>
              <a:t>62</a:t>
            </a:fld>
            <a:endParaRPr lang="en-US" dirty="0"/>
          </a:p>
        </p:txBody>
      </p:sp>
    </p:spTree>
    <p:extLst>
      <p:ext uri="{BB962C8B-B14F-4D97-AF65-F5344CB8AC3E}">
        <p14:creationId xmlns:p14="http://schemas.microsoft.com/office/powerpoint/2010/main" val="14747022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Select the text you want to change.</a:t>
            </a:r>
          </a:p>
          <a:p>
            <a:r>
              <a:rPr lang="en-US" dirty="0" smtClean="0"/>
              <a:t>2.	Select the Bold tool from the Ribbon.</a:t>
            </a:r>
          </a:p>
          <a:p>
            <a:endParaRPr lang="en-US" dirty="0"/>
          </a:p>
        </p:txBody>
      </p:sp>
      <p:sp>
        <p:nvSpPr>
          <p:cNvPr id="4" name="Slide Number Placeholder 3"/>
          <p:cNvSpPr>
            <a:spLocks noGrp="1"/>
          </p:cNvSpPr>
          <p:nvPr>
            <p:ph type="sldNum" sz="quarter" idx="10"/>
          </p:nvPr>
        </p:nvSpPr>
        <p:spPr/>
        <p:txBody>
          <a:bodyPr/>
          <a:lstStyle/>
          <a:p>
            <a:pPr>
              <a:defRPr/>
            </a:pPr>
            <a:fld id="{ADD04847-B840-4D37-BBCA-64349D2C2A63}" type="slidenum">
              <a:rPr lang="en-US" smtClean="0"/>
              <a:pPr>
                <a:defRPr/>
              </a:pPr>
              <a:t>63</a:t>
            </a:fld>
            <a:endParaRPr lang="en-US" dirty="0"/>
          </a:p>
        </p:txBody>
      </p:sp>
    </p:spTree>
    <p:extLst>
      <p:ext uri="{BB962C8B-B14F-4D97-AF65-F5344CB8AC3E}">
        <p14:creationId xmlns:p14="http://schemas.microsoft.com/office/powerpoint/2010/main" val="41808660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To adjust the alignment for the paragraph, use the following procedure.</a:t>
            </a:r>
          </a:p>
          <a:p>
            <a:pPr lvl="0"/>
            <a:r>
              <a:rPr lang="en-US" sz="1200" kern="1200" dirty="0" smtClean="0">
                <a:solidFill>
                  <a:schemeClr val="tx1"/>
                </a:solidFill>
                <a:effectLst/>
                <a:latin typeface="+mn-lt"/>
                <a:ea typeface="+mn-ea"/>
                <a:cs typeface="+mn-cs"/>
              </a:rPr>
              <a:t>With your cursor anywhere in the paragraph you want to adjust (the text does not have to be selected), select the desired alignment tool from the Ribbon. You can also select multiple paragraphs by selecting the text.</a:t>
            </a:r>
          </a:p>
          <a:p>
            <a:endParaRPr lang="en-US" dirty="0"/>
          </a:p>
        </p:txBody>
      </p:sp>
      <p:sp>
        <p:nvSpPr>
          <p:cNvPr id="4" name="Slide Number Placeholder 3"/>
          <p:cNvSpPr>
            <a:spLocks noGrp="1"/>
          </p:cNvSpPr>
          <p:nvPr>
            <p:ph type="sldNum" sz="quarter" idx="10"/>
          </p:nvPr>
        </p:nvSpPr>
        <p:spPr/>
        <p:txBody>
          <a:bodyPr/>
          <a:lstStyle/>
          <a:p>
            <a:pPr>
              <a:defRPr/>
            </a:pPr>
            <a:fld id="{ADD04847-B840-4D37-BBCA-64349D2C2A63}" type="slidenum">
              <a:rPr lang="en-US" smtClean="0"/>
              <a:pPr>
                <a:defRPr/>
              </a:pPr>
              <a:t>70</a:t>
            </a:fld>
            <a:endParaRPr lang="en-US" dirty="0"/>
          </a:p>
        </p:txBody>
      </p:sp>
    </p:spTree>
    <p:extLst>
      <p:ext uri="{BB962C8B-B14F-4D97-AF65-F5344CB8AC3E}">
        <p14:creationId xmlns:p14="http://schemas.microsoft.com/office/powerpoint/2010/main" val="36840141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To add a whole paragraph indent, use the following procedure.</a:t>
            </a:r>
          </a:p>
          <a:p>
            <a:pPr lvl="0"/>
            <a:r>
              <a:rPr lang="en-US" sz="1200" kern="1200" dirty="0" smtClean="0">
                <a:solidFill>
                  <a:schemeClr val="tx1"/>
                </a:solidFill>
                <a:effectLst/>
                <a:latin typeface="+mn-lt"/>
                <a:ea typeface="+mn-ea"/>
                <a:cs typeface="+mn-cs"/>
              </a:rPr>
              <a:t>With your cursor anywhere in the paragraph you want to adjust (the text does not have to be selected), select the Indent tool from the Ribbon. You can also select multiple paragraphs by selecting the text.</a:t>
            </a:r>
          </a:p>
          <a:p>
            <a:endParaRPr lang="en-US" dirty="0"/>
          </a:p>
        </p:txBody>
      </p:sp>
      <p:sp>
        <p:nvSpPr>
          <p:cNvPr id="4" name="Slide Number Placeholder 3"/>
          <p:cNvSpPr>
            <a:spLocks noGrp="1"/>
          </p:cNvSpPr>
          <p:nvPr>
            <p:ph type="sldNum" sz="quarter" idx="10"/>
          </p:nvPr>
        </p:nvSpPr>
        <p:spPr/>
        <p:txBody>
          <a:bodyPr/>
          <a:lstStyle/>
          <a:p>
            <a:pPr>
              <a:defRPr/>
            </a:pPr>
            <a:fld id="{ADD04847-B840-4D37-BBCA-64349D2C2A63}" type="slidenum">
              <a:rPr lang="en-US" smtClean="0"/>
              <a:pPr>
                <a:defRPr/>
              </a:pPr>
              <a:t>71</a:t>
            </a:fld>
            <a:endParaRPr lang="en-US" dirty="0"/>
          </a:p>
        </p:txBody>
      </p:sp>
    </p:spTree>
    <p:extLst>
      <p:ext uri="{BB962C8B-B14F-4D97-AF65-F5344CB8AC3E}">
        <p14:creationId xmlns:p14="http://schemas.microsoft.com/office/powerpoint/2010/main" val="241902685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Select the paragraphs for which you want to change the direction.</a:t>
            </a:r>
          </a:p>
          <a:p>
            <a:pPr lvl="0"/>
            <a:r>
              <a:rPr lang="en-US" sz="1200" kern="1200" dirty="0" smtClean="0">
                <a:solidFill>
                  <a:schemeClr val="tx1"/>
                </a:solidFill>
                <a:effectLst/>
                <a:latin typeface="+mn-lt"/>
                <a:ea typeface="+mn-ea"/>
                <a:cs typeface="+mn-cs"/>
              </a:rPr>
              <a:t>Select the appropriate Text Direction tool from the Ribbon.</a:t>
            </a:r>
          </a:p>
          <a:p>
            <a:endParaRPr lang="en-US" dirty="0"/>
          </a:p>
        </p:txBody>
      </p:sp>
      <p:sp>
        <p:nvSpPr>
          <p:cNvPr id="4" name="Slide Number Placeholder 3"/>
          <p:cNvSpPr>
            <a:spLocks noGrp="1"/>
          </p:cNvSpPr>
          <p:nvPr>
            <p:ph type="sldNum" sz="quarter" idx="10"/>
          </p:nvPr>
        </p:nvSpPr>
        <p:spPr/>
        <p:txBody>
          <a:bodyPr/>
          <a:lstStyle/>
          <a:p>
            <a:pPr>
              <a:defRPr/>
            </a:pPr>
            <a:fld id="{ADD04847-B840-4D37-BBCA-64349D2C2A63}" type="slidenum">
              <a:rPr lang="en-US" smtClean="0"/>
              <a:pPr>
                <a:defRPr/>
              </a:pPr>
              <a:t>73</a:t>
            </a:fld>
            <a:endParaRPr lang="en-US" dirty="0"/>
          </a:p>
        </p:txBody>
      </p:sp>
    </p:spTree>
    <p:extLst>
      <p:ext uri="{BB962C8B-B14F-4D97-AF65-F5344CB8AC3E}">
        <p14:creationId xmlns:p14="http://schemas.microsoft.com/office/powerpoint/2010/main" val="28266051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sign into the Home Page, use the following procedure.</a:t>
            </a:r>
          </a:p>
          <a:p>
            <a:r>
              <a:rPr lang="en-US" dirty="0" smtClean="0"/>
              <a:t>1.	Open your web browser to the page: https://portal.microsoftonline.com/admin/default.aspx.</a:t>
            </a:r>
          </a:p>
          <a:p>
            <a:r>
              <a:rPr lang="en-US" dirty="0" smtClean="0"/>
              <a:t> </a:t>
            </a:r>
          </a:p>
          <a:p>
            <a:r>
              <a:rPr lang="en-US" dirty="0" smtClean="0"/>
              <a:t>2.	Enter your User ID and Password. You should have received an email from Microsoft or your administrator containing this information.</a:t>
            </a:r>
          </a:p>
          <a:p>
            <a:r>
              <a:rPr lang="en-US" dirty="0" smtClean="0"/>
              <a:t>3.	Check the Remember Me box if you are using your own computer and you want the computer to remember your User ID.</a:t>
            </a:r>
          </a:p>
          <a:p>
            <a:r>
              <a:rPr lang="en-US" dirty="0" smtClean="0"/>
              <a:t>4.	Check the Keep me signed in box if you are using your own computer and you want to skip the sign in page on future visits.</a:t>
            </a:r>
          </a:p>
          <a:p>
            <a:r>
              <a:rPr lang="en-US" dirty="0" smtClean="0"/>
              <a:t>5.	Select Sign In.</a:t>
            </a:r>
          </a:p>
          <a:p>
            <a:r>
              <a:rPr lang="en-US" dirty="0" smtClean="0"/>
              <a:t>Note that you don’t want to use the Remember Me or Keep Me Signed In options if you are using a shared computer, as this will potentially allow others access to your files.</a:t>
            </a:r>
          </a:p>
          <a:p>
            <a:endParaRPr lang="en-US" dirty="0"/>
          </a:p>
        </p:txBody>
      </p:sp>
      <p:sp>
        <p:nvSpPr>
          <p:cNvPr id="4" name="Slide Number Placeholder 3"/>
          <p:cNvSpPr>
            <a:spLocks noGrp="1"/>
          </p:cNvSpPr>
          <p:nvPr>
            <p:ph type="sldNum" sz="quarter" idx="10"/>
          </p:nvPr>
        </p:nvSpPr>
        <p:spPr/>
        <p:txBody>
          <a:bodyPr/>
          <a:lstStyle/>
          <a:p>
            <a:pPr>
              <a:defRPr/>
            </a:pPr>
            <a:fld id="{ADD04847-B840-4D37-BBCA-64349D2C2A63}" type="slidenum">
              <a:rPr lang="en-US" smtClean="0"/>
              <a:pPr>
                <a:defRPr/>
              </a:pPr>
              <a:t>5</a:t>
            </a:fld>
            <a:endParaRPr lang="en-US" dirty="0"/>
          </a:p>
        </p:txBody>
      </p:sp>
    </p:spTree>
    <p:extLst>
      <p:ext uri="{BB962C8B-B14F-4D97-AF65-F5344CB8AC3E}">
        <p14:creationId xmlns:p14="http://schemas.microsoft.com/office/powerpoint/2010/main" val="5760189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implications of using styles may not be apparent in shorter documents, but they are a great time saver for longer documents. They also help ensure that your document is consistently formatted. Styles also provide an easy way to easily change the look of the whole document if styles have been applied appropriately. </a:t>
            </a:r>
          </a:p>
          <a:p>
            <a:r>
              <a:rPr lang="en-US" sz="1200" kern="1200" dirty="0" smtClean="0">
                <a:solidFill>
                  <a:schemeClr val="tx1"/>
                </a:solidFill>
                <a:effectLst/>
                <a:latin typeface="+mn-lt"/>
                <a:ea typeface="+mn-ea"/>
                <a:cs typeface="+mn-cs"/>
              </a:rPr>
              <a:t>Note that if the document will need a Table of Contents (which must be done in Word 2010), the headings will need to have styles applied for the TOC to be properly generated.</a:t>
            </a:r>
          </a:p>
          <a:p>
            <a:endParaRPr lang="en-US" dirty="0"/>
          </a:p>
        </p:txBody>
      </p:sp>
      <p:sp>
        <p:nvSpPr>
          <p:cNvPr id="4" name="Slide Number Placeholder 3"/>
          <p:cNvSpPr>
            <a:spLocks noGrp="1"/>
          </p:cNvSpPr>
          <p:nvPr>
            <p:ph type="sldNum" sz="quarter" idx="10"/>
          </p:nvPr>
        </p:nvSpPr>
        <p:spPr/>
        <p:txBody>
          <a:bodyPr/>
          <a:lstStyle/>
          <a:p>
            <a:pPr>
              <a:defRPr/>
            </a:pPr>
            <a:fld id="{ADD04847-B840-4D37-BBCA-64349D2C2A63}" type="slidenum">
              <a:rPr lang="en-US" smtClean="0"/>
              <a:pPr>
                <a:defRPr/>
              </a:pPr>
              <a:t>79</a:t>
            </a:fld>
            <a:endParaRPr lang="en-US" dirty="0"/>
          </a:p>
        </p:txBody>
      </p:sp>
    </p:spTree>
    <p:extLst>
      <p:ext uri="{BB962C8B-B14F-4D97-AF65-F5344CB8AC3E}">
        <p14:creationId xmlns:p14="http://schemas.microsoft.com/office/powerpoint/2010/main" val="362212687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To open the Apply Styles dialog box, use the following procedure.</a:t>
            </a:r>
          </a:p>
          <a:p>
            <a:pPr lvl="0"/>
            <a:r>
              <a:rPr lang="en-US" sz="1200" kern="1200" dirty="0" smtClean="0">
                <a:solidFill>
                  <a:schemeClr val="tx1"/>
                </a:solidFill>
                <a:effectLst/>
                <a:latin typeface="+mn-lt"/>
                <a:ea typeface="+mn-ea"/>
                <a:cs typeface="+mn-cs"/>
              </a:rPr>
              <a:t>Click the arrow next to the Styles group.</a:t>
            </a:r>
          </a:p>
          <a:p>
            <a:pPr lvl="0"/>
            <a:r>
              <a:rPr lang="en-US" sz="1200" kern="1200" dirty="0" smtClean="0">
                <a:solidFill>
                  <a:schemeClr val="tx1"/>
                </a:solidFill>
                <a:effectLst/>
                <a:latin typeface="+mn-lt"/>
                <a:ea typeface="+mn-ea"/>
                <a:cs typeface="+mn-cs"/>
              </a:rPr>
              <a:t>Select Apply Styles from the list.</a:t>
            </a:r>
          </a:p>
          <a:p>
            <a:endParaRPr lang="en-US" dirty="0"/>
          </a:p>
        </p:txBody>
      </p:sp>
      <p:sp>
        <p:nvSpPr>
          <p:cNvPr id="4" name="Slide Number Placeholder 3"/>
          <p:cNvSpPr>
            <a:spLocks noGrp="1"/>
          </p:cNvSpPr>
          <p:nvPr>
            <p:ph type="sldNum" sz="quarter" idx="10"/>
          </p:nvPr>
        </p:nvSpPr>
        <p:spPr/>
        <p:txBody>
          <a:bodyPr/>
          <a:lstStyle/>
          <a:p>
            <a:pPr>
              <a:defRPr/>
            </a:pPr>
            <a:fld id="{ADD04847-B840-4D37-BBCA-64349D2C2A63}" type="slidenum">
              <a:rPr lang="en-US" smtClean="0"/>
              <a:pPr>
                <a:defRPr/>
              </a:pPr>
              <a:t>80</a:t>
            </a:fld>
            <a:endParaRPr lang="en-US" dirty="0"/>
          </a:p>
        </p:txBody>
      </p:sp>
    </p:spTree>
    <p:extLst>
      <p:ext uri="{BB962C8B-B14F-4D97-AF65-F5344CB8AC3E}">
        <p14:creationId xmlns:p14="http://schemas.microsoft.com/office/powerpoint/2010/main" val="318122985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To use the Style gallery to apply a paragraph or character style. </a:t>
            </a:r>
          </a:p>
          <a:p>
            <a:pPr lvl="0"/>
            <a:r>
              <a:rPr lang="en-US" sz="1200" kern="1200" dirty="0" smtClean="0">
                <a:solidFill>
                  <a:schemeClr val="tx1"/>
                </a:solidFill>
                <a:effectLst/>
                <a:latin typeface="+mn-lt"/>
                <a:ea typeface="+mn-ea"/>
                <a:cs typeface="+mn-cs"/>
              </a:rPr>
              <a:t>Select the text you want to format, or simply place your cursor in the word or paragraph you want to format (if you are selecting a paragraph style).</a:t>
            </a:r>
          </a:p>
          <a:p>
            <a:pPr lvl="0"/>
            <a:r>
              <a:rPr lang="en-US" sz="1200" kern="1200" dirty="0" smtClean="0">
                <a:solidFill>
                  <a:schemeClr val="tx1"/>
                </a:solidFill>
                <a:effectLst/>
                <a:latin typeface="+mn-lt"/>
                <a:ea typeface="+mn-ea"/>
                <a:cs typeface="+mn-cs"/>
              </a:rPr>
              <a:t>Open the Style Gallery by clicking the down arrow next to the styles shown in the Styles group.</a:t>
            </a:r>
          </a:p>
          <a:p>
            <a:pPr lvl="0"/>
            <a:r>
              <a:rPr lang="en-US" sz="1200" kern="1200" dirty="0" smtClean="0">
                <a:solidFill>
                  <a:schemeClr val="tx1"/>
                </a:solidFill>
                <a:effectLst/>
                <a:latin typeface="+mn-lt"/>
                <a:ea typeface="+mn-ea"/>
                <a:cs typeface="+mn-cs"/>
              </a:rPr>
              <a:t>Select the desired style to apply it to the current word or paragraph. </a:t>
            </a:r>
          </a:p>
          <a:p>
            <a:endParaRPr lang="en-US" dirty="0"/>
          </a:p>
        </p:txBody>
      </p:sp>
      <p:sp>
        <p:nvSpPr>
          <p:cNvPr id="4" name="Slide Number Placeholder 3"/>
          <p:cNvSpPr>
            <a:spLocks noGrp="1"/>
          </p:cNvSpPr>
          <p:nvPr>
            <p:ph type="sldNum" sz="quarter" idx="10"/>
          </p:nvPr>
        </p:nvSpPr>
        <p:spPr/>
        <p:txBody>
          <a:bodyPr/>
          <a:lstStyle/>
          <a:p>
            <a:pPr>
              <a:defRPr/>
            </a:pPr>
            <a:fld id="{ADD04847-B840-4D37-BBCA-64349D2C2A63}" type="slidenum">
              <a:rPr lang="en-US" smtClean="0"/>
              <a:pPr>
                <a:defRPr/>
              </a:pPr>
              <a:t>81</a:t>
            </a:fld>
            <a:endParaRPr lang="en-US" dirty="0"/>
          </a:p>
        </p:txBody>
      </p:sp>
    </p:spTree>
    <p:extLst>
      <p:ext uri="{BB962C8B-B14F-4D97-AF65-F5344CB8AC3E}">
        <p14:creationId xmlns:p14="http://schemas.microsoft.com/office/powerpoint/2010/main" val="180781468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insert a table, use the following procedure.</a:t>
            </a:r>
          </a:p>
          <a:p>
            <a:r>
              <a:rPr lang="en-US" dirty="0" smtClean="0"/>
              <a:t>1.	Select the Insert tab from the Ribbon.</a:t>
            </a:r>
          </a:p>
          <a:p>
            <a:r>
              <a:rPr lang="en-US" dirty="0" smtClean="0"/>
              <a:t>2.	Select Table.</a:t>
            </a:r>
          </a:p>
          <a:p>
            <a:r>
              <a:rPr lang="en-US" dirty="0" smtClean="0"/>
              <a:t>3.	Highlight the number of rows and columns that you want to insert.</a:t>
            </a:r>
          </a:p>
          <a:p>
            <a:r>
              <a:rPr lang="en-US" dirty="0" smtClean="0"/>
              <a:t> </a:t>
            </a:r>
          </a:p>
          <a:p>
            <a:r>
              <a:rPr lang="en-US" dirty="0" smtClean="0"/>
              <a:t>Word inserts the table in the document at the current cursor position.</a:t>
            </a:r>
          </a:p>
          <a:p>
            <a:endParaRPr lang="en-US" dirty="0"/>
          </a:p>
        </p:txBody>
      </p:sp>
      <p:sp>
        <p:nvSpPr>
          <p:cNvPr id="4" name="Slide Number Placeholder 3"/>
          <p:cNvSpPr>
            <a:spLocks noGrp="1"/>
          </p:cNvSpPr>
          <p:nvPr>
            <p:ph type="sldNum" sz="quarter" idx="10"/>
          </p:nvPr>
        </p:nvSpPr>
        <p:spPr/>
        <p:txBody>
          <a:bodyPr/>
          <a:lstStyle/>
          <a:p>
            <a:pPr>
              <a:defRPr/>
            </a:pPr>
            <a:fld id="{ADD04847-B840-4D37-BBCA-64349D2C2A63}" type="slidenum">
              <a:rPr lang="en-US" smtClean="0"/>
              <a:pPr>
                <a:defRPr/>
              </a:pPr>
              <a:t>88</a:t>
            </a:fld>
            <a:endParaRPr lang="en-US" dirty="0"/>
          </a:p>
        </p:txBody>
      </p:sp>
    </p:spTree>
    <p:extLst>
      <p:ext uri="{BB962C8B-B14F-4D97-AF65-F5344CB8AC3E}">
        <p14:creationId xmlns:p14="http://schemas.microsoft.com/office/powerpoint/2010/main" val="29800815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To select items in the table, use the following procedure.</a:t>
            </a:r>
          </a:p>
          <a:p>
            <a:r>
              <a:rPr lang="en-US" dirty="0" smtClean="0"/>
              <a:t>1.	Place the cursor in the row or column that you want to select. </a:t>
            </a:r>
          </a:p>
          <a:p>
            <a:r>
              <a:rPr lang="en-US" dirty="0" smtClean="0"/>
              <a:t>2.	Click on the selection tool. </a:t>
            </a:r>
          </a:p>
          <a:p>
            <a:r>
              <a:rPr lang="en-US" dirty="0" smtClean="0"/>
              <a:t> </a:t>
            </a:r>
          </a:p>
          <a:p>
            <a:r>
              <a:rPr lang="en-US" dirty="0" smtClean="0"/>
              <a:t>To use the Alignment tools, use the following procedure.</a:t>
            </a:r>
          </a:p>
          <a:p>
            <a:r>
              <a:rPr lang="en-US" dirty="0" smtClean="0"/>
              <a:t>1.	Select the rows, columns or cells (or the whole table) that you want to align.</a:t>
            </a:r>
          </a:p>
          <a:p>
            <a:r>
              <a:rPr lang="en-US" dirty="0" smtClean="0"/>
              <a:t>2.	Click on the Alignment tool.</a:t>
            </a:r>
          </a:p>
          <a:p>
            <a:r>
              <a:rPr lang="en-US" dirty="0" smtClean="0"/>
              <a:t> </a:t>
            </a:r>
          </a:p>
          <a:p>
            <a:r>
              <a:rPr lang="en-US" dirty="0" smtClean="0"/>
              <a:t>To insert a row, use the following procedure.</a:t>
            </a:r>
          </a:p>
          <a:p>
            <a:r>
              <a:rPr lang="en-US" dirty="0" smtClean="0"/>
              <a:t>1.	Place the cursor in a row above or below where you want the new row.</a:t>
            </a:r>
          </a:p>
          <a:p>
            <a:r>
              <a:rPr lang="en-US" dirty="0" smtClean="0"/>
              <a:t>2.	Click the Insert tool.</a:t>
            </a:r>
          </a:p>
          <a:p>
            <a:r>
              <a:rPr lang="en-US" dirty="0" smtClean="0"/>
              <a:t> </a:t>
            </a:r>
          </a:p>
          <a:p>
            <a:r>
              <a:rPr lang="en-US" dirty="0" smtClean="0"/>
              <a:t>Note that the new row is not selected or highlighted in any way.</a:t>
            </a:r>
          </a:p>
          <a:p>
            <a:r>
              <a:rPr lang="en-US" dirty="0" smtClean="0"/>
              <a:t>To delete a row, use the following procedure.</a:t>
            </a:r>
          </a:p>
          <a:p>
            <a:r>
              <a:rPr lang="en-US" dirty="0" smtClean="0"/>
              <a:t>1.	Place the cursor in the row you want to delete.</a:t>
            </a:r>
          </a:p>
          <a:p>
            <a:r>
              <a:rPr lang="en-US" dirty="0" smtClean="0"/>
              <a:t>2.	Click the Delete Row tool.</a:t>
            </a:r>
          </a:p>
          <a:p>
            <a:endParaRPr lang="en-US" dirty="0"/>
          </a:p>
        </p:txBody>
      </p:sp>
      <p:sp>
        <p:nvSpPr>
          <p:cNvPr id="4" name="Slide Number Placeholder 3"/>
          <p:cNvSpPr>
            <a:spLocks noGrp="1"/>
          </p:cNvSpPr>
          <p:nvPr>
            <p:ph type="sldNum" sz="quarter" idx="10"/>
          </p:nvPr>
        </p:nvSpPr>
        <p:spPr/>
        <p:txBody>
          <a:bodyPr/>
          <a:lstStyle/>
          <a:p>
            <a:pPr>
              <a:defRPr/>
            </a:pPr>
            <a:fld id="{ADD04847-B840-4D37-BBCA-64349D2C2A63}" type="slidenum">
              <a:rPr lang="en-US" smtClean="0"/>
              <a:pPr>
                <a:defRPr/>
              </a:pPr>
              <a:t>90</a:t>
            </a:fld>
            <a:endParaRPr lang="en-US" dirty="0"/>
          </a:p>
        </p:txBody>
      </p:sp>
    </p:spTree>
    <p:extLst>
      <p:ext uri="{BB962C8B-B14F-4D97-AF65-F5344CB8AC3E}">
        <p14:creationId xmlns:p14="http://schemas.microsoft.com/office/powerpoint/2010/main" val="354436287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Select the text that you want to use as a link.</a:t>
            </a:r>
          </a:p>
          <a:p>
            <a:pPr lvl="0"/>
            <a:r>
              <a:rPr lang="en-US" sz="1200" kern="1200" dirty="0" smtClean="0">
                <a:solidFill>
                  <a:schemeClr val="tx1"/>
                </a:solidFill>
                <a:effectLst/>
                <a:latin typeface="+mn-lt"/>
                <a:ea typeface="+mn-ea"/>
                <a:cs typeface="+mn-cs"/>
              </a:rPr>
              <a:t>Select the </a:t>
            </a:r>
            <a:r>
              <a:rPr lang="en-US" sz="1200" b="1" kern="1200" dirty="0" smtClean="0">
                <a:solidFill>
                  <a:schemeClr val="tx1"/>
                </a:solidFill>
                <a:effectLst/>
                <a:latin typeface="+mn-lt"/>
                <a:ea typeface="+mn-ea"/>
                <a:cs typeface="+mn-cs"/>
              </a:rPr>
              <a:t>Insert</a:t>
            </a:r>
            <a:r>
              <a:rPr lang="en-US" sz="1200" kern="1200" dirty="0" smtClean="0">
                <a:solidFill>
                  <a:schemeClr val="tx1"/>
                </a:solidFill>
                <a:effectLst/>
                <a:latin typeface="+mn-lt"/>
                <a:ea typeface="+mn-ea"/>
                <a:cs typeface="+mn-cs"/>
              </a:rPr>
              <a:t> tab from the Ribbon.</a:t>
            </a:r>
          </a:p>
          <a:p>
            <a:pPr lvl="0"/>
            <a:r>
              <a:rPr lang="en-US" sz="1200" kern="1200" dirty="0" smtClean="0">
                <a:solidFill>
                  <a:schemeClr val="tx1"/>
                </a:solidFill>
                <a:effectLst/>
                <a:latin typeface="+mn-lt"/>
                <a:ea typeface="+mn-ea"/>
                <a:cs typeface="+mn-cs"/>
              </a:rPr>
              <a:t>Select the </a:t>
            </a:r>
            <a:r>
              <a:rPr lang="en-US" sz="1200" b="1" kern="1200" dirty="0" smtClean="0">
                <a:solidFill>
                  <a:schemeClr val="tx1"/>
                </a:solidFill>
                <a:effectLst/>
                <a:latin typeface="+mn-lt"/>
                <a:ea typeface="+mn-ea"/>
                <a:cs typeface="+mn-cs"/>
              </a:rPr>
              <a:t>Link</a:t>
            </a:r>
            <a:r>
              <a:rPr lang="en-US" sz="1200" kern="1200" dirty="0" smtClean="0">
                <a:solidFill>
                  <a:schemeClr val="tx1"/>
                </a:solidFill>
                <a:effectLst/>
                <a:latin typeface="+mn-lt"/>
                <a:ea typeface="+mn-ea"/>
                <a:cs typeface="+mn-cs"/>
              </a:rPr>
              <a:t> tool.</a:t>
            </a:r>
          </a:p>
          <a:p>
            <a:pPr lvl="0"/>
            <a:r>
              <a:rPr lang="en-US" sz="1200" kern="1200" dirty="0" smtClean="0">
                <a:solidFill>
                  <a:schemeClr val="tx1"/>
                </a:solidFill>
                <a:effectLst/>
                <a:latin typeface="+mn-lt"/>
                <a:ea typeface="+mn-ea"/>
                <a:cs typeface="+mn-cs"/>
              </a:rPr>
              <a:t>In the </a:t>
            </a:r>
            <a:r>
              <a:rPr lang="en-US" sz="1200" i="1" kern="1200" dirty="0" smtClean="0">
                <a:solidFill>
                  <a:schemeClr val="tx1"/>
                </a:solidFill>
                <a:effectLst/>
                <a:latin typeface="+mn-lt"/>
                <a:ea typeface="+mn-ea"/>
                <a:cs typeface="+mn-cs"/>
              </a:rPr>
              <a:t>Link</a:t>
            </a:r>
            <a:r>
              <a:rPr lang="en-US" sz="1200" kern="1200" dirty="0" smtClean="0">
                <a:solidFill>
                  <a:schemeClr val="tx1"/>
                </a:solidFill>
                <a:effectLst/>
                <a:latin typeface="+mn-lt"/>
                <a:ea typeface="+mn-ea"/>
                <a:cs typeface="+mn-cs"/>
              </a:rPr>
              <a:t> dialog box, enter the </a:t>
            </a:r>
            <a:r>
              <a:rPr lang="en-US" sz="1200" b="1" kern="1200" dirty="0" smtClean="0">
                <a:solidFill>
                  <a:schemeClr val="tx1"/>
                </a:solidFill>
                <a:effectLst/>
                <a:latin typeface="+mn-lt"/>
                <a:ea typeface="+mn-ea"/>
                <a:cs typeface="+mn-cs"/>
              </a:rPr>
              <a:t>Address</a:t>
            </a:r>
            <a:r>
              <a:rPr lang="en-US" sz="1200" kern="1200" dirty="0" smtClean="0">
                <a:solidFill>
                  <a:schemeClr val="tx1"/>
                </a:solidFill>
                <a:effectLst/>
                <a:latin typeface="+mn-lt"/>
                <a:ea typeface="+mn-ea"/>
                <a:cs typeface="+mn-cs"/>
              </a:rPr>
              <a:t> for your link. It can be any web URL, including another document from your SharePoint team site.</a:t>
            </a:r>
          </a:p>
          <a:p>
            <a:pPr lvl="0"/>
            <a:r>
              <a:rPr lang="en-US" sz="1200" kern="1200" dirty="0" smtClean="0">
                <a:solidFill>
                  <a:schemeClr val="tx1"/>
                </a:solidFill>
                <a:effectLst/>
                <a:latin typeface="+mn-lt"/>
                <a:ea typeface="+mn-ea"/>
                <a:cs typeface="+mn-cs"/>
              </a:rPr>
              <a:t>You can change the </a:t>
            </a:r>
            <a:r>
              <a:rPr lang="en-US" sz="1200" b="1" kern="1200" dirty="0" smtClean="0">
                <a:solidFill>
                  <a:schemeClr val="tx1"/>
                </a:solidFill>
                <a:effectLst/>
                <a:latin typeface="+mn-lt"/>
                <a:ea typeface="+mn-ea"/>
                <a:cs typeface="+mn-cs"/>
              </a:rPr>
              <a:t>Display</a:t>
            </a:r>
            <a:r>
              <a:rPr lang="en-US" sz="1200" kern="1200" dirty="0" smtClean="0">
                <a:solidFill>
                  <a:schemeClr val="tx1"/>
                </a:solidFill>
                <a:effectLst/>
                <a:latin typeface="+mn-lt"/>
                <a:ea typeface="+mn-ea"/>
                <a:cs typeface="+mn-cs"/>
              </a:rPr>
              <a:t> text, if desired.</a:t>
            </a:r>
          </a:p>
          <a:p>
            <a:pPr lvl="0"/>
            <a:r>
              <a:rPr lang="en-US" sz="1200" kern="1200" dirty="0" smtClean="0">
                <a:solidFill>
                  <a:schemeClr val="tx1"/>
                </a:solidFill>
                <a:effectLst/>
                <a:latin typeface="+mn-lt"/>
                <a:ea typeface="+mn-ea"/>
                <a:cs typeface="+mn-cs"/>
              </a:rPr>
              <a:t>Select </a:t>
            </a:r>
            <a:r>
              <a:rPr lang="en-US" sz="1200" b="1" kern="1200" dirty="0" smtClean="0">
                <a:solidFill>
                  <a:schemeClr val="tx1"/>
                </a:solidFill>
                <a:effectLst/>
                <a:latin typeface="+mn-lt"/>
                <a:ea typeface="+mn-ea"/>
                <a:cs typeface="+mn-cs"/>
              </a:rPr>
              <a:t>Insert</a:t>
            </a:r>
            <a:r>
              <a:rPr lang="en-US" sz="1200" kern="1200" dirty="0" smtClean="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pPr>
              <a:defRPr/>
            </a:pPr>
            <a:fld id="{ADD04847-B840-4D37-BBCA-64349D2C2A63}" type="slidenum">
              <a:rPr lang="en-US" smtClean="0"/>
              <a:pPr>
                <a:defRPr/>
              </a:pPr>
              <a:t>91</a:t>
            </a:fld>
            <a:endParaRPr lang="en-US" dirty="0"/>
          </a:p>
        </p:txBody>
      </p:sp>
    </p:spTree>
    <p:extLst>
      <p:ext uri="{BB962C8B-B14F-4D97-AF65-F5344CB8AC3E}">
        <p14:creationId xmlns:p14="http://schemas.microsoft.com/office/powerpoint/2010/main" val="105946698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insert a picture, use the following procedure.</a:t>
            </a:r>
          </a:p>
          <a:p>
            <a:r>
              <a:rPr lang="en-US" dirty="0" smtClean="0"/>
              <a:t>1.	Place your cursor in the location in the document where you want the picture to appear.</a:t>
            </a:r>
          </a:p>
          <a:p>
            <a:r>
              <a:rPr lang="en-US" dirty="0" smtClean="0"/>
              <a:t>2.	Select the Insert Tab.</a:t>
            </a:r>
          </a:p>
          <a:p>
            <a:r>
              <a:rPr lang="en-US" dirty="0" smtClean="0"/>
              <a:t>3.	Select Picture.</a:t>
            </a:r>
          </a:p>
          <a:p>
            <a:r>
              <a:rPr lang="en-US" dirty="0" smtClean="0"/>
              <a:t> </a:t>
            </a:r>
          </a:p>
          <a:p>
            <a:r>
              <a:rPr lang="en-US" dirty="0" smtClean="0"/>
              <a:t>4.	In the Choose File to Upload dialog box, navigate to the location of the picture file you want to use. Highlight the file and select Open.</a:t>
            </a:r>
          </a:p>
          <a:p>
            <a:r>
              <a:rPr lang="en-US" dirty="0" smtClean="0"/>
              <a:t> </a:t>
            </a:r>
          </a:p>
          <a:p>
            <a:r>
              <a:rPr lang="en-US" dirty="0" smtClean="0"/>
              <a:t>The file must be uploaded to the site, so the insertion may take a few moments, depending on the size of the file and the connection speed.</a:t>
            </a:r>
          </a:p>
          <a:p>
            <a:endParaRPr lang="en-US" dirty="0"/>
          </a:p>
        </p:txBody>
      </p:sp>
      <p:sp>
        <p:nvSpPr>
          <p:cNvPr id="4" name="Slide Number Placeholder 3"/>
          <p:cNvSpPr>
            <a:spLocks noGrp="1"/>
          </p:cNvSpPr>
          <p:nvPr>
            <p:ph type="sldNum" sz="quarter" idx="10"/>
          </p:nvPr>
        </p:nvSpPr>
        <p:spPr/>
        <p:txBody>
          <a:bodyPr/>
          <a:lstStyle/>
          <a:p>
            <a:pPr>
              <a:defRPr/>
            </a:pPr>
            <a:fld id="{ADD04847-B840-4D37-BBCA-64349D2C2A63}" type="slidenum">
              <a:rPr lang="en-US" smtClean="0"/>
              <a:pPr>
                <a:defRPr/>
              </a:pPr>
              <a:t>97</a:t>
            </a:fld>
            <a:endParaRPr lang="en-US" dirty="0"/>
          </a:p>
        </p:txBody>
      </p:sp>
    </p:spTree>
    <p:extLst>
      <p:ext uri="{BB962C8B-B14F-4D97-AF65-F5344CB8AC3E}">
        <p14:creationId xmlns:p14="http://schemas.microsoft.com/office/powerpoint/2010/main" val="363847198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Place your cursor in the location in the document where you want the Clip Art to appear.</a:t>
            </a:r>
          </a:p>
          <a:p>
            <a:r>
              <a:rPr lang="en-US" dirty="0" smtClean="0"/>
              <a:t>2.	Select the Insert Tab.</a:t>
            </a:r>
          </a:p>
          <a:p>
            <a:r>
              <a:rPr lang="en-US" dirty="0" smtClean="0"/>
              <a:t>3.	Select Clip Art.</a:t>
            </a:r>
          </a:p>
          <a:p>
            <a:r>
              <a:rPr lang="en-US" dirty="0" smtClean="0"/>
              <a:t> </a:t>
            </a:r>
          </a:p>
          <a:p>
            <a:r>
              <a:rPr lang="en-US" dirty="0" smtClean="0"/>
              <a:t>4.	In the Insert Clip Art dialog box, enter one or more keywords to describe the type of image you want.</a:t>
            </a:r>
          </a:p>
          <a:p>
            <a:r>
              <a:rPr lang="en-US" dirty="0" smtClean="0"/>
              <a:t>5.	Select the Magnifying glass to begin the search.</a:t>
            </a:r>
          </a:p>
          <a:p>
            <a:r>
              <a:rPr lang="en-US" dirty="0" smtClean="0"/>
              <a:t> </a:t>
            </a:r>
          </a:p>
          <a:p>
            <a:r>
              <a:rPr lang="en-US" dirty="0" smtClean="0"/>
              <a:t>6.	Any matching images are displayed. Highlight the one you want to use. You can read a description with more information about the image on the right.</a:t>
            </a:r>
          </a:p>
          <a:p>
            <a:r>
              <a:rPr lang="en-US" dirty="0" smtClean="0"/>
              <a:t> </a:t>
            </a:r>
          </a:p>
          <a:p>
            <a:r>
              <a:rPr lang="en-US" dirty="0" smtClean="0"/>
              <a:t>7.	Select Insert.</a:t>
            </a:r>
          </a:p>
          <a:p>
            <a:endParaRPr lang="en-US" dirty="0"/>
          </a:p>
        </p:txBody>
      </p:sp>
      <p:sp>
        <p:nvSpPr>
          <p:cNvPr id="4" name="Slide Number Placeholder 3"/>
          <p:cNvSpPr>
            <a:spLocks noGrp="1"/>
          </p:cNvSpPr>
          <p:nvPr>
            <p:ph type="sldNum" sz="quarter" idx="10"/>
          </p:nvPr>
        </p:nvSpPr>
        <p:spPr/>
        <p:txBody>
          <a:bodyPr/>
          <a:lstStyle/>
          <a:p>
            <a:pPr>
              <a:defRPr/>
            </a:pPr>
            <a:fld id="{ADD04847-B840-4D37-BBCA-64349D2C2A63}" type="slidenum">
              <a:rPr lang="en-US" smtClean="0"/>
              <a:pPr>
                <a:defRPr/>
              </a:pPr>
              <a:t>98</a:t>
            </a:fld>
            <a:endParaRPr lang="en-US" dirty="0"/>
          </a:p>
        </p:txBody>
      </p:sp>
    </p:spTree>
    <p:extLst>
      <p:ext uri="{BB962C8B-B14F-4D97-AF65-F5344CB8AC3E}">
        <p14:creationId xmlns:p14="http://schemas.microsoft.com/office/powerpoint/2010/main" val="276139026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dirty="0" smtClean="0"/>
              <a:t>To provide Alternative Text for the image, use the following procedure.</a:t>
            </a:r>
          </a:p>
          <a:p>
            <a:r>
              <a:rPr lang="en-US" dirty="0" smtClean="0"/>
              <a:t>1.	Select the picture you want to modify.</a:t>
            </a:r>
          </a:p>
          <a:p>
            <a:r>
              <a:rPr lang="en-US" dirty="0" smtClean="0"/>
              <a:t>2.	Select the Picture Tools tab from the Ribbon.</a:t>
            </a:r>
          </a:p>
          <a:p>
            <a:r>
              <a:rPr lang="en-US" dirty="0" smtClean="0"/>
              <a:t>3.	Select Alt Text.</a:t>
            </a:r>
          </a:p>
          <a:p>
            <a:r>
              <a:rPr lang="en-US" dirty="0" smtClean="0"/>
              <a:t>4.	In the Alternative Text dialog box, enter the text to appear if the picture does not show for some reason.</a:t>
            </a:r>
          </a:p>
          <a:p>
            <a:r>
              <a:rPr lang="en-US" dirty="0" smtClean="0"/>
              <a:t>5.	Select OK.</a:t>
            </a:r>
          </a:p>
          <a:p>
            <a:r>
              <a:rPr lang="en-US" dirty="0" smtClean="0"/>
              <a:t> </a:t>
            </a:r>
          </a:p>
          <a:p>
            <a:r>
              <a:rPr lang="en-US" dirty="0" smtClean="0"/>
              <a:t>To Grow or Shrink an image, use the following procedure.</a:t>
            </a:r>
          </a:p>
          <a:p>
            <a:r>
              <a:rPr lang="en-US" dirty="0" smtClean="0"/>
              <a:t>1.	Select the picture you want to modify.</a:t>
            </a:r>
          </a:p>
          <a:p>
            <a:r>
              <a:rPr lang="en-US" dirty="0" smtClean="0"/>
              <a:t>2.	Select the Picture Tools tab from the Ribbon.</a:t>
            </a:r>
          </a:p>
          <a:p>
            <a:r>
              <a:rPr lang="en-US" dirty="0" smtClean="0"/>
              <a:t>3.	Select Grow to make the image larger. Select Shrink to make the image smaller. Notice that the number in the Scale box changes.</a:t>
            </a:r>
          </a:p>
          <a:p>
            <a:r>
              <a:rPr lang="en-US" dirty="0" smtClean="0"/>
              <a:t>             </a:t>
            </a:r>
          </a:p>
          <a:p>
            <a:r>
              <a:rPr lang="en-US" dirty="0" smtClean="0"/>
              <a:t>To Scale the image, use the following procedure.</a:t>
            </a:r>
          </a:p>
          <a:p>
            <a:r>
              <a:rPr lang="en-US" dirty="0" smtClean="0"/>
              <a:t>1.	Select the picture you want to modify.</a:t>
            </a:r>
          </a:p>
          <a:p>
            <a:r>
              <a:rPr lang="en-US" dirty="0" smtClean="0"/>
              <a:t>2.	Select the Picture Tools tab from the Ribbon.</a:t>
            </a:r>
          </a:p>
          <a:p>
            <a:r>
              <a:rPr lang="en-US" dirty="0" smtClean="0"/>
              <a:t>3.	Use the Up or Down arrows next to Scale to change the size of the picture one percentage point at a time. You can also enter a new percentage in the Scale box.</a:t>
            </a:r>
          </a:p>
          <a:p>
            <a:endParaRPr lang="en-US" dirty="0"/>
          </a:p>
        </p:txBody>
      </p:sp>
      <p:sp>
        <p:nvSpPr>
          <p:cNvPr id="4" name="Slide Number Placeholder 3"/>
          <p:cNvSpPr>
            <a:spLocks noGrp="1"/>
          </p:cNvSpPr>
          <p:nvPr>
            <p:ph type="sldNum" sz="quarter" idx="10"/>
          </p:nvPr>
        </p:nvSpPr>
        <p:spPr/>
        <p:txBody>
          <a:bodyPr/>
          <a:lstStyle/>
          <a:p>
            <a:pPr>
              <a:defRPr/>
            </a:pPr>
            <a:fld id="{ADD04847-B840-4D37-BBCA-64349D2C2A63}" type="slidenum">
              <a:rPr lang="en-US" smtClean="0"/>
              <a:pPr>
                <a:defRPr/>
              </a:pPr>
              <a:t>99</a:t>
            </a:fld>
            <a:endParaRPr lang="en-US" dirty="0"/>
          </a:p>
        </p:txBody>
      </p:sp>
    </p:spTree>
    <p:extLst>
      <p:ext uri="{BB962C8B-B14F-4D97-AF65-F5344CB8AC3E}">
        <p14:creationId xmlns:p14="http://schemas.microsoft.com/office/powerpoint/2010/main" val="13276790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Team Site includes some SharePoint tools, which you do not need to understand to be able to use the Word Web App.</a:t>
            </a:r>
          </a:p>
          <a:p>
            <a:r>
              <a:rPr lang="en-US" dirty="0" smtClean="0"/>
              <a:t>The important features are the Site Pages list on the left, and the posts on the right.</a:t>
            </a:r>
          </a:p>
          <a:p>
            <a:r>
              <a:rPr lang="en-US" dirty="0" smtClean="0"/>
              <a:t>The Share this site link is the way you can invite anyone to view your documents, regardless of whether they are part of your team or not. To invite a visitor to the site, use the following procedure.</a:t>
            </a:r>
          </a:p>
          <a:p>
            <a:r>
              <a:rPr lang="en-US" dirty="0" smtClean="0"/>
              <a:t>1.	Select the Share this site link.</a:t>
            </a:r>
          </a:p>
          <a:p>
            <a:r>
              <a:rPr lang="en-US" dirty="0" smtClean="0"/>
              <a:t> </a:t>
            </a:r>
          </a:p>
          <a:p>
            <a:r>
              <a:rPr lang="en-US" dirty="0" smtClean="0"/>
              <a:t>2.	Enter the email address for the people that you want to invite to see the site (and the documents stored there). Visitors are people outside of your organization. They don’t even need to have an Office 365 account. Members are other members of your team.</a:t>
            </a:r>
          </a:p>
          <a:p>
            <a:r>
              <a:rPr lang="en-US" dirty="0" smtClean="0"/>
              <a:t>3.	Enter a Message to explain your invitation, if desired.</a:t>
            </a:r>
          </a:p>
          <a:p>
            <a:r>
              <a:rPr lang="en-US" dirty="0" smtClean="0"/>
              <a:t>4.	Select Share.</a:t>
            </a:r>
          </a:p>
          <a:p>
            <a:endParaRPr lang="en-US" dirty="0"/>
          </a:p>
        </p:txBody>
      </p:sp>
      <p:sp>
        <p:nvSpPr>
          <p:cNvPr id="4" name="Slide Number Placeholder 3"/>
          <p:cNvSpPr>
            <a:spLocks noGrp="1"/>
          </p:cNvSpPr>
          <p:nvPr>
            <p:ph type="sldNum" sz="quarter" idx="10"/>
          </p:nvPr>
        </p:nvSpPr>
        <p:spPr/>
        <p:txBody>
          <a:bodyPr/>
          <a:lstStyle/>
          <a:p>
            <a:pPr>
              <a:defRPr/>
            </a:pPr>
            <a:fld id="{ADD04847-B840-4D37-BBCA-64349D2C2A63}" type="slidenum">
              <a:rPr lang="en-US" smtClean="0"/>
              <a:pPr>
                <a:defRPr/>
              </a:pPr>
              <a:t>6</a:t>
            </a:fld>
            <a:endParaRPr lang="en-US" dirty="0"/>
          </a:p>
        </p:txBody>
      </p:sp>
    </p:spTree>
    <p:extLst>
      <p:ext uri="{BB962C8B-B14F-4D97-AF65-F5344CB8AC3E}">
        <p14:creationId xmlns:p14="http://schemas.microsoft.com/office/powerpoint/2010/main" val="28206551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dirty="0" smtClean="0"/>
              <a:t>Select the Documents link on the left side of the Team Site to open the Documents list.</a:t>
            </a:r>
          </a:p>
          <a:p>
            <a:r>
              <a:rPr lang="en-US" dirty="0" smtClean="0"/>
              <a:t> </a:t>
            </a:r>
          </a:p>
          <a:p>
            <a:r>
              <a:rPr lang="en-US" dirty="0" smtClean="0"/>
              <a:t>The Documents list includes any files that anyone in your team has uploaded to the list.</a:t>
            </a:r>
          </a:p>
          <a:p>
            <a:r>
              <a:rPr lang="en-US" dirty="0" smtClean="0"/>
              <a:t>To sort the list, use the following procedure.</a:t>
            </a:r>
          </a:p>
          <a:p>
            <a:r>
              <a:rPr lang="en-US" dirty="0" smtClean="0"/>
              <a:t>1.	Select the heading you want to use for the sort. In this example, we’ll sort by Name, which is the name of the file.</a:t>
            </a:r>
          </a:p>
          <a:p>
            <a:r>
              <a:rPr lang="en-US" dirty="0" smtClean="0"/>
              <a:t>2.	When you click on the heading, an arrow appears on the right hand side. You also see a context menu, where you can select your sorting preference.</a:t>
            </a:r>
          </a:p>
          <a:p>
            <a:r>
              <a:rPr lang="en-US" dirty="0" smtClean="0"/>
              <a:t>3.	You can also filter the Documents list. If you select the Type, Modified, or Modified By columns, you will see filtering options, based on what documents are in your list.</a:t>
            </a:r>
          </a:p>
          <a:p>
            <a:r>
              <a:rPr lang="en-US" dirty="0" smtClean="0"/>
              <a:t>  </a:t>
            </a:r>
          </a:p>
          <a:p>
            <a:r>
              <a:rPr lang="en-US" dirty="0" smtClean="0"/>
              <a:t>The filter icon next to the column heading indicates that the list has been filtered. Select the column again to see the list for removing the filter. Select Clear Filter From to remove the filter.</a:t>
            </a:r>
          </a:p>
          <a:p>
            <a:endParaRPr lang="en-US" dirty="0"/>
          </a:p>
        </p:txBody>
      </p:sp>
      <p:sp>
        <p:nvSpPr>
          <p:cNvPr id="4" name="Slide Number Placeholder 3"/>
          <p:cNvSpPr>
            <a:spLocks noGrp="1"/>
          </p:cNvSpPr>
          <p:nvPr>
            <p:ph type="sldNum" sz="quarter" idx="10"/>
          </p:nvPr>
        </p:nvSpPr>
        <p:spPr/>
        <p:txBody>
          <a:bodyPr/>
          <a:lstStyle/>
          <a:p>
            <a:pPr>
              <a:defRPr/>
            </a:pPr>
            <a:fld id="{ADD04847-B840-4D37-BBCA-64349D2C2A63}" type="slidenum">
              <a:rPr lang="en-US" smtClean="0"/>
              <a:pPr>
                <a:defRPr/>
              </a:pPr>
              <a:t>7</a:t>
            </a:fld>
            <a:endParaRPr lang="en-US" dirty="0"/>
          </a:p>
        </p:txBody>
      </p:sp>
    </p:spTree>
    <p:extLst>
      <p:ext uri="{BB962C8B-B14F-4D97-AF65-F5344CB8AC3E}">
        <p14:creationId xmlns:p14="http://schemas.microsoft.com/office/powerpoint/2010/main" val="41475893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dirty="0" smtClean="0"/>
              <a:t>1.	From the Shared Documents list, select the Add Document link.</a:t>
            </a:r>
          </a:p>
          <a:p>
            <a:r>
              <a:rPr lang="en-US" dirty="0" smtClean="0"/>
              <a:t> </a:t>
            </a:r>
          </a:p>
          <a:p>
            <a:r>
              <a:rPr lang="en-US" dirty="0" smtClean="0"/>
              <a:t>2.	Select Browse.</a:t>
            </a:r>
          </a:p>
          <a:p>
            <a:r>
              <a:rPr lang="en-US" dirty="0" smtClean="0"/>
              <a:t>3.	Navigate to the location of the file on your computer or network and select Open.</a:t>
            </a:r>
          </a:p>
          <a:p>
            <a:r>
              <a:rPr lang="en-US" dirty="0" smtClean="0"/>
              <a:t> </a:t>
            </a:r>
          </a:p>
          <a:p>
            <a:r>
              <a:rPr lang="en-US" dirty="0" smtClean="0"/>
              <a:t>4.	Check the Overwrite existing files box if you want any changes you make to overwrite the existing file. If you do not want to overwrite the file, make sure you uncheck this box.</a:t>
            </a:r>
          </a:p>
          <a:p>
            <a:r>
              <a:rPr lang="en-US" dirty="0" smtClean="0"/>
              <a:t>5.	Select OK.</a:t>
            </a:r>
          </a:p>
          <a:p>
            <a:r>
              <a:rPr lang="en-US" dirty="0" smtClean="0"/>
              <a:t>To upload multiple files, use the following procedure.</a:t>
            </a:r>
          </a:p>
          <a:p>
            <a:r>
              <a:rPr lang="en-US" dirty="0" smtClean="0"/>
              <a:t>1.	From the Shared Documents list, select the Upload link.</a:t>
            </a:r>
          </a:p>
          <a:p>
            <a:r>
              <a:rPr lang="en-US" dirty="0" smtClean="0"/>
              <a:t> </a:t>
            </a:r>
          </a:p>
          <a:p>
            <a:r>
              <a:rPr lang="en-US" dirty="0" smtClean="0"/>
              <a:t>2.	The easiest way to drag and drop multiple files is to open Windows Explorer to the folder containing the files you want to upload.</a:t>
            </a:r>
          </a:p>
          <a:p>
            <a:r>
              <a:rPr lang="en-US" dirty="0" smtClean="0"/>
              <a:t> </a:t>
            </a:r>
          </a:p>
          <a:p>
            <a:r>
              <a:rPr lang="en-US" dirty="0" smtClean="0"/>
              <a:t>The cursor changes to a plus sign. Just drop the file icons onto the dialog box.</a:t>
            </a:r>
          </a:p>
          <a:p>
            <a:r>
              <a:rPr lang="en-US" dirty="0" smtClean="0"/>
              <a:t> </a:t>
            </a:r>
          </a:p>
          <a:p>
            <a:r>
              <a:rPr lang="en-US" dirty="0" smtClean="0"/>
              <a:t>3.	Check the Overwrite existing files box if you want any changes you make to overwrite the existing files. If you do not want to overwrite the files, make sure you uncheck this box.</a:t>
            </a:r>
          </a:p>
          <a:p>
            <a:r>
              <a:rPr lang="en-US" dirty="0" smtClean="0"/>
              <a:t>4.	Select OK.</a:t>
            </a:r>
          </a:p>
          <a:p>
            <a:endParaRPr lang="en-US" dirty="0"/>
          </a:p>
        </p:txBody>
      </p:sp>
      <p:sp>
        <p:nvSpPr>
          <p:cNvPr id="4" name="Slide Number Placeholder 3"/>
          <p:cNvSpPr>
            <a:spLocks noGrp="1"/>
          </p:cNvSpPr>
          <p:nvPr>
            <p:ph type="sldNum" sz="quarter" idx="10"/>
          </p:nvPr>
        </p:nvSpPr>
        <p:spPr/>
        <p:txBody>
          <a:bodyPr/>
          <a:lstStyle/>
          <a:p>
            <a:pPr>
              <a:defRPr/>
            </a:pPr>
            <a:fld id="{ADD04847-B840-4D37-BBCA-64349D2C2A63}" type="slidenum">
              <a:rPr lang="en-US" smtClean="0"/>
              <a:pPr>
                <a:defRPr/>
              </a:pPr>
              <a:t>8</a:t>
            </a:fld>
            <a:endParaRPr lang="en-US" dirty="0"/>
          </a:p>
        </p:txBody>
      </p:sp>
    </p:spTree>
    <p:extLst>
      <p:ext uri="{BB962C8B-B14F-4D97-AF65-F5344CB8AC3E}">
        <p14:creationId xmlns:p14="http://schemas.microsoft.com/office/powerpoint/2010/main" val="16987969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From the Shared Documents list, select the document you want to open.</a:t>
            </a:r>
          </a:p>
          <a:p>
            <a:r>
              <a:rPr lang="en-US" dirty="0" smtClean="0"/>
              <a:t>You can also click the arrow to the right of the document name to see a list of options. Select View in Browser to open the Reading View.</a:t>
            </a:r>
          </a:p>
          <a:p>
            <a:endParaRPr lang="en-US" dirty="0"/>
          </a:p>
        </p:txBody>
      </p:sp>
      <p:sp>
        <p:nvSpPr>
          <p:cNvPr id="4" name="Slide Number Placeholder 3"/>
          <p:cNvSpPr>
            <a:spLocks noGrp="1"/>
          </p:cNvSpPr>
          <p:nvPr>
            <p:ph type="sldNum" sz="quarter" idx="10"/>
          </p:nvPr>
        </p:nvSpPr>
        <p:spPr/>
        <p:txBody>
          <a:bodyPr/>
          <a:lstStyle/>
          <a:p>
            <a:pPr>
              <a:defRPr/>
            </a:pPr>
            <a:fld id="{ADD04847-B840-4D37-BBCA-64349D2C2A63}" type="slidenum">
              <a:rPr lang="en-US" smtClean="0"/>
              <a:pPr>
                <a:defRPr/>
              </a:pPr>
              <a:t>14</a:t>
            </a:fld>
            <a:endParaRPr lang="en-US" dirty="0"/>
          </a:p>
        </p:txBody>
      </p:sp>
    </p:spTree>
    <p:extLst>
      <p:ext uri="{BB962C8B-B14F-4D97-AF65-F5344CB8AC3E}">
        <p14:creationId xmlns:p14="http://schemas.microsoft.com/office/powerpoint/2010/main" val="33908998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top of the screen includes links to return to the Team Site and the Shared Documents list. At the right side of this top banner, your user name is listed. There is an arrow to the right of your user name. You can select this arrow to see a list of options for managing your user account.</a:t>
            </a:r>
          </a:p>
          <a:p>
            <a:r>
              <a:rPr lang="en-US" dirty="0" smtClean="0"/>
              <a:t> </a:t>
            </a:r>
          </a:p>
          <a:p>
            <a:r>
              <a:rPr lang="en-US" dirty="0" smtClean="0"/>
              <a:t>In the Reading View, there are only a few commands available. The Ribbon of commands is below the banner with the links for your team site and the shared documents list. We’ll talk about how to do each of these items later in this module and in the next module.</a:t>
            </a:r>
          </a:p>
          <a:p>
            <a:r>
              <a:rPr lang="en-US" dirty="0" smtClean="0"/>
              <a:t> </a:t>
            </a:r>
          </a:p>
          <a:p>
            <a:r>
              <a:rPr lang="en-US" dirty="0" smtClean="0"/>
              <a:t>The main portion of the screen is the document view. </a:t>
            </a:r>
          </a:p>
          <a:p>
            <a:endParaRPr lang="en-US" dirty="0"/>
          </a:p>
        </p:txBody>
      </p:sp>
      <p:sp>
        <p:nvSpPr>
          <p:cNvPr id="4" name="Slide Number Placeholder 3"/>
          <p:cNvSpPr>
            <a:spLocks noGrp="1"/>
          </p:cNvSpPr>
          <p:nvPr>
            <p:ph type="sldNum" sz="quarter" idx="10"/>
          </p:nvPr>
        </p:nvSpPr>
        <p:spPr/>
        <p:txBody>
          <a:bodyPr/>
          <a:lstStyle/>
          <a:p>
            <a:pPr>
              <a:defRPr/>
            </a:pPr>
            <a:fld id="{ADD04847-B840-4D37-BBCA-64349D2C2A63}" type="slidenum">
              <a:rPr lang="en-US" smtClean="0"/>
              <a:pPr>
                <a:defRPr/>
              </a:pPr>
              <a:t>15</a:t>
            </a:fld>
            <a:endParaRPr lang="en-US" dirty="0"/>
          </a:p>
        </p:txBody>
      </p:sp>
    </p:spTree>
    <p:extLst>
      <p:ext uri="{BB962C8B-B14F-4D97-AF65-F5344CB8AC3E}">
        <p14:creationId xmlns:p14="http://schemas.microsoft.com/office/powerpoint/2010/main" val="10427676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use the navigation commands on the Ribbon, use the following procedure.</a:t>
            </a:r>
          </a:p>
          <a:p>
            <a:r>
              <a:rPr lang="en-US" dirty="0" smtClean="0"/>
              <a:t>1.	Select Next Page to move to the top of the next page in the document.</a:t>
            </a:r>
          </a:p>
          <a:p>
            <a:r>
              <a:rPr lang="en-US" dirty="0" smtClean="0"/>
              <a:t>2.	Select Previous Page to move to the top of the previous page in the document.</a:t>
            </a:r>
          </a:p>
          <a:p>
            <a:r>
              <a:rPr lang="en-US" dirty="0" smtClean="0"/>
              <a:t>3.	You can also enter a page number to jump directly to that page. Type the number in the Page box and press Enter.</a:t>
            </a:r>
            <a:endParaRPr lang="en-US" dirty="0"/>
          </a:p>
        </p:txBody>
      </p:sp>
      <p:sp>
        <p:nvSpPr>
          <p:cNvPr id="4" name="Slide Number Placeholder 3"/>
          <p:cNvSpPr>
            <a:spLocks noGrp="1"/>
          </p:cNvSpPr>
          <p:nvPr>
            <p:ph type="sldNum" sz="quarter" idx="10"/>
          </p:nvPr>
        </p:nvSpPr>
        <p:spPr/>
        <p:txBody>
          <a:bodyPr/>
          <a:lstStyle/>
          <a:p>
            <a:pPr>
              <a:defRPr/>
            </a:pPr>
            <a:fld id="{ADD04847-B840-4D37-BBCA-64349D2C2A63}" type="slidenum">
              <a:rPr lang="en-US" smtClean="0"/>
              <a:pPr>
                <a:defRPr/>
              </a:pPr>
              <a:t>16</a:t>
            </a:fld>
            <a:endParaRPr lang="en-US" dirty="0"/>
          </a:p>
        </p:txBody>
      </p:sp>
    </p:spTree>
    <p:extLst>
      <p:ext uri="{BB962C8B-B14F-4D97-AF65-F5344CB8AC3E}">
        <p14:creationId xmlns:p14="http://schemas.microsoft.com/office/powerpoint/2010/main" val="19100781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odule Intro Slide">
    <p:spTree>
      <p:nvGrpSpPr>
        <p:cNvPr id="1" name=""/>
        <p:cNvGrpSpPr/>
        <p:nvPr/>
      </p:nvGrpSpPr>
      <p:grpSpPr>
        <a:xfrm>
          <a:off x="0" y="0"/>
          <a:ext cx="0" cy="0"/>
          <a:chOff x="0" y="0"/>
          <a:chExt cx="0" cy="0"/>
        </a:xfrm>
      </p:grpSpPr>
      <p:sp>
        <p:nvSpPr>
          <p:cNvPr id="5" name="Rectangle 4"/>
          <p:cNvSpPr/>
          <p:nvPr userDrawn="1"/>
        </p:nvSpPr>
        <p:spPr>
          <a:xfrm>
            <a:off x="7391400" y="0"/>
            <a:ext cx="1752600" cy="6858000"/>
          </a:xfrm>
          <a:prstGeom prst="rect">
            <a:avLst/>
          </a:prstGeom>
          <a:solidFill>
            <a:srgbClr val="4F81B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dirty="0"/>
          </a:p>
        </p:txBody>
      </p:sp>
      <p:sp>
        <p:nvSpPr>
          <p:cNvPr id="2" name="Title 1"/>
          <p:cNvSpPr>
            <a:spLocks noGrp="1"/>
          </p:cNvSpPr>
          <p:nvPr>
            <p:ph type="title"/>
          </p:nvPr>
        </p:nvSpPr>
        <p:spPr>
          <a:xfrm>
            <a:off x="457200" y="274638"/>
            <a:ext cx="6400800" cy="1143000"/>
          </a:xfrm>
        </p:spPr>
        <p:txBody>
          <a:bodyPr/>
          <a:lstStyle>
            <a:lvl1pPr>
              <a:defRPr b="1" baseline="0">
                <a:solidFill>
                  <a:srgbClr val="365F91"/>
                </a:solidFill>
                <a:latin typeface="+mj-lt"/>
              </a:defRPr>
            </a:lvl1pPr>
          </a:lstStyle>
          <a:p>
            <a:r>
              <a:rPr lang="en-US" smtClean="0"/>
              <a:t>Click to edit Master title style</a:t>
            </a:r>
            <a:endParaRPr lang="en-CA" dirty="0"/>
          </a:p>
        </p:txBody>
      </p:sp>
      <p:sp>
        <p:nvSpPr>
          <p:cNvPr id="3" name="Content Placeholder 2"/>
          <p:cNvSpPr>
            <a:spLocks noGrp="1"/>
          </p:cNvSpPr>
          <p:nvPr>
            <p:ph idx="1"/>
          </p:nvPr>
        </p:nvSpPr>
        <p:spPr>
          <a:xfrm>
            <a:off x="457200" y="1600200"/>
            <a:ext cx="6400800" cy="4525963"/>
          </a:xfrm>
        </p:spPr>
        <p:txBody>
          <a:bodyPr/>
          <a:lstStyle>
            <a:lvl1pPr>
              <a:defRPr baseline="0">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smtClean="0"/>
              <a:t>Click to edit Master text styles</a:t>
            </a:r>
          </a:p>
        </p:txBody>
      </p:sp>
      <p:sp>
        <p:nvSpPr>
          <p:cNvPr id="13" name="Text Placeholder 12"/>
          <p:cNvSpPr>
            <a:spLocks noGrp="1"/>
          </p:cNvSpPr>
          <p:nvPr>
            <p:ph type="body" sz="quarter" idx="10"/>
          </p:nvPr>
        </p:nvSpPr>
        <p:spPr>
          <a:xfrm>
            <a:off x="7391400" y="381000"/>
            <a:ext cx="1752600" cy="2590800"/>
          </a:xfrm>
          <a:solidFill>
            <a:schemeClr val="tx1"/>
          </a:solidFill>
          <a:ln>
            <a:solidFill>
              <a:schemeClr val="tx1"/>
            </a:solidFill>
          </a:ln>
        </p:spPr>
        <p:txBody>
          <a:bodyPr/>
          <a:lstStyle>
            <a:lvl1pPr marL="0" indent="0">
              <a:buNone/>
              <a:defRPr i="1" baseline="0">
                <a:solidFill>
                  <a:schemeClr val="bg1"/>
                </a:solidFill>
              </a:defRPr>
            </a:lvl1pPr>
          </a:lstStyle>
          <a:p>
            <a:pPr lvl="0"/>
            <a:r>
              <a:rPr lang="en-US" smtClean="0"/>
              <a:t>Click to edit Master text styles</a:t>
            </a:r>
          </a:p>
        </p:txBody>
      </p:sp>
    </p:spTree>
    <p:extLst>
      <p:ext uri="{BB962C8B-B14F-4D97-AF65-F5344CB8AC3E}">
        <p14:creationId xmlns:p14="http://schemas.microsoft.com/office/powerpoint/2010/main" val="20958955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opic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b="1" baseline="0">
                <a:solidFill>
                  <a:srgbClr val="4F81BD"/>
                </a:solidFill>
                <a:latin typeface="Cambria" pitchFamily="18" charset="0"/>
              </a:defRPr>
            </a:lvl1pPr>
          </a:lstStyle>
          <a:p>
            <a:r>
              <a:rPr lang="en-US" smtClean="0"/>
              <a:t>Click to edit Master title style</a:t>
            </a:r>
            <a:endParaRPr lang="en-CA" dirty="0"/>
          </a:p>
        </p:txBody>
      </p:sp>
      <p:sp>
        <p:nvSpPr>
          <p:cNvPr id="3" name="Content Placeholder 2"/>
          <p:cNvSpPr>
            <a:spLocks noGrp="1"/>
          </p:cNvSpPr>
          <p:nvPr>
            <p:ph idx="1"/>
          </p:nvPr>
        </p:nvSpPr>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smtClean="0"/>
              <a:t>Click to edit Master text styles</a:t>
            </a:r>
          </a:p>
        </p:txBody>
      </p:sp>
    </p:spTree>
    <p:extLst>
      <p:ext uri="{BB962C8B-B14F-4D97-AF65-F5344CB8AC3E}">
        <p14:creationId xmlns:p14="http://schemas.microsoft.com/office/powerpoint/2010/main" val="235839221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CA"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endParaRPr lang="en-CA"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E95D9F1C-38F4-4477-A1D3-7110B6EC99A8}" type="datetimeFigureOut">
              <a:rPr lang="en-US"/>
              <a:pPr>
                <a:defRPr/>
              </a:pPr>
              <a:t>1/10/2012</a:t>
            </a:fld>
            <a:endParaRPr lang="en-CA"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8122C906-4941-4871-87D7-FC6E414F427A}" type="slidenum">
              <a:rPr lang="en-CA"/>
              <a:pPr>
                <a:defRPr/>
              </a:pPr>
              <a:t>‹#›</a:t>
            </a:fld>
            <a:endParaRPr lang="en-CA" dirty="0"/>
          </a:p>
        </p:txBody>
      </p:sp>
    </p:spTree>
  </p:cSld>
  <p:clrMap bg1="lt1" tx1="dk1" bg2="lt2" tx2="dk2" accent1="accent1" accent2="accent2" accent3="accent3" accent4="accent4" accent5="accent5" accent6="accent6" hlink="hlink" folHlink="folHlink"/>
  <p:sldLayoutIdLst>
    <p:sldLayoutId id="2147483687" r:id="rId1"/>
    <p:sldLayoutId id="2147483688" r:id="rId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mbria" pitchFamily="18" charset="0"/>
        </a:defRPr>
      </a:lvl2pPr>
      <a:lvl3pPr algn="ctr" rtl="0" eaLnBrk="0" fontAlgn="base" hangingPunct="0">
        <a:spcBef>
          <a:spcPct val="0"/>
        </a:spcBef>
        <a:spcAft>
          <a:spcPct val="0"/>
        </a:spcAft>
        <a:defRPr sz="4400">
          <a:solidFill>
            <a:schemeClr val="tx1"/>
          </a:solidFill>
          <a:latin typeface="Cambria" pitchFamily="18" charset="0"/>
        </a:defRPr>
      </a:lvl3pPr>
      <a:lvl4pPr algn="ctr" rtl="0" eaLnBrk="0" fontAlgn="base" hangingPunct="0">
        <a:spcBef>
          <a:spcPct val="0"/>
        </a:spcBef>
        <a:spcAft>
          <a:spcPct val="0"/>
        </a:spcAft>
        <a:defRPr sz="4400">
          <a:solidFill>
            <a:schemeClr val="tx1"/>
          </a:solidFill>
          <a:latin typeface="Cambria" pitchFamily="18" charset="0"/>
        </a:defRPr>
      </a:lvl4pPr>
      <a:lvl5pPr algn="ctr" rtl="0" eaLnBrk="0" fontAlgn="base" hangingPunct="0">
        <a:spcBef>
          <a:spcPct val="0"/>
        </a:spcBef>
        <a:spcAft>
          <a:spcPct val="0"/>
        </a:spcAft>
        <a:defRPr sz="4400">
          <a:solidFill>
            <a:schemeClr val="tx1"/>
          </a:solidFill>
          <a:latin typeface="Cambria" pitchFamily="18" charset="0"/>
        </a:defRPr>
      </a:lvl5pPr>
      <a:lvl6pPr marL="457200" algn="ctr" rtl="0" fontAlgn="base">
        <a:spcBef>
          <a:spcPct val="0"/>
        </a:spcBef>
        <a:spcAft>
          <a:spcPct val="0"/>
        </a:spcAft>
        <a:defRPr sz="4400">
          <a:solidFill>
            <a:schemeClr val="tx1"/>
          </a:solidFill>
          <a:latin typeface="Cambria" pitchFamily="18" charset="0"/>
        </a:defRPr>
      </a:lvl6pPr>
      <a:lvl7pPr marL="914400" algn="ctr" rtl="0" fontAlgn="base">
        <a:spcBef>
          <a:spcPct val="0"/>
        </a:spcBef>
        <a:spcAft>
          <a:spcPct val="0"/>
        </a:spcAft>
        <a:defRPr sz="4400">
          <a:solidFill>
            <a:schemeClr val="tx1"/>
          </a:solidFill>
          <a:latin typeface="Cambria" pitchFamily="18" charset="0"/>
        </a:defRPr>
      </a:lvl7pPr>
      <a:lvl8pPr marL="1371600" algn="ctr" rtl="0" fontAlgn="base">
        <a:spcBef>
          <a:spcPct val="0"/>
        </a:spcBef>
        <a:spcAft>
          <a:spcPct val="0"/>
        </a:spcAft>
        <a:defRPr sz="4400">
          <a:solidFill>
            <a:schemeClr val="tx1"/>
          </a:solidFill>
          <a:latin typeface="Cambria" pitchFamily="18" charset="0"/>
        </a:defRPr>
      </a:lvl8pPr>
      <a:lvl9pPr marL="1828800" algn="ctr" rtl="0" fontAlgn="base">
        <a:spcBef>
          <a:spcPct val="0"/>
        </a:spcBef>
        <a:spcAft>
          <a:spcPct val="0"/>
        </a:spcAft>
        <a:defRPr sz="4400">
          <a:solidFill>
            <a:schemeClr val="tx1"/>
          </a:solidFill>
          <a:latin typeface="Cambria" pitchFamily="18" charset="0"/>
        </a:defRPr>
      </a:lvl9pPr>
    </p:titleStyle>
    <p:bodyStyle>
      <a:lvl1pPr marL="342900" indent="-342900" algn="l" rtl="0" eaLnBrk="0" fontAlgn="base" hangingPunct="0">
        <a:spcBef>
          <a:spcPct val="20000"/>
        </a:spcBef>
        <a:spcAft>
          <a:spcPct val="0"/>
        </a:spcAft>
        <a:buFont typeface="Arial" charset="0"/>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2" Type="http://schemas.openxmlformats.org/officeDocument/2006/relationships/image" Target="../media/image45.w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5474" name="Text Box 2"/>
          <p:cNvSpPr txBox="1">
            <a:spLocks noChangeArrowheads="1"/>
          </p:cNvSpPr>
          <p:nvPr/>
        </p:nvSpPr>
        <p:spPr bwMode="auto">
          <a:xfrm>
            <a:off x="0" y="2590800"/>
            <a:ext cx="9144000" cy="2590800"/>
          </a:xfrm>
          <a:prstGeom prst="rect">
            <a:avLst/>
          </a:prstGeom>
          <a:gradFill rotWithShape="0">
            <a:gsLst>
              <a:gs pos="0">
                <a:srgbClr val="FFFFFF"/>
              </a:gs>
              <a:gs pos="100000">
                <a:srgbClr val="4F81BD"/>
              </a:gs>
            </a:gsLst>
            <a:lin ang="5400000" scaled="1"/>
          </a:gradFill>
          <a:ln w="12700">
            <a:noFill/>
            <a:miter lim="800000"/>
            <a:headEnd/>
            <a:tailEnd/>
          </a:ln>
          <a:effectLst>
            <a:outerShdw dist="28398" dir="3806097" algn="ctr" rotWithShape="0">
              <a:srgbClr val="243F60">
                <a:alpha val="50000"/>
              </a:srgbClr>
            </a:outerShdw>
          </a:effectLst>
        </p:spPr>
        <p:txBody>
          <a:bodyPr/>
          <a:lstStyle/>
          <a:p>
            <a:pPr algn="r">
              <a:spcAft>
                <a:spcPts val="1000"/>
              </a:spcAft>
              <a:defRPr/>
            </a:pPr>
            <a:r>
              <a:rPr lang="en-US" sz="4400" b="1" dirty="0"/>
              <a:t>Office 365 Word </a:t>
            </a:r>
            <a:r>
              <a:rPr lang="en-US" sz="4400" b="1" dirty="0" smtClean="0"/>
              <a:t>Essentials</a:t>
            </a:r>
            <a:r>
              <a:rPr lang="en-CA" sz="4300" b="1" dirty="0">
                <a:solidFill>
                  <a:schemeClr val="tx2">
                    <a:lumMod val="50000"/>
                  </a:schemeClr>
                </a:solidFill>
                <a:latin typeface="Calibri" pitchFamily="34" charset="0"/>
                <a:cs typeface="Arial" pitchFamily="34" charset="0"/>
              </a:rPr>
              <a:t>	</a:t>
            </a:r>
          </a:p>
          <a:p>
            <a:pPr algn="r">
              <a:spcAft>
                <a:spcPts val="1000"/>
              </a:spcAft>
              <a:defRPr/>
            </a:pPr>
            <a:r>
              <a:rPr lang="en-CA" sz="4300" b="1" dirty="0">
                <a:solidFill>
                  <a:srgbClr val="17365D"/>
                </a:solidFill>
                <a:latin typeface="Calibri" pitchFamily="34" charset="0"/>
                <a:cs typeface="Arial" pitchFamily="34" charset="0"/>
              </a:rPr>
              <a:t>   </a:t>
            </a:r>
            <a:r>
              <a:rPr lang="en-CA" sz="1100" b="1" dirty="0">
                <a:solidFill>
                  <a:srgbClr val="17365D"/>
                </a:solidFill>
                <a:latin typeface="Calibri" pitchFamily="34" charset="0"/>
                <a:cs typeface="Arial" pitchFamily="34" charset="0"/>
              </a:rPr>
              <a:t>Corporate Training Materials	</a:t>
            </a:r>
            <a:endParaRPr lang="en-CA" sz="1100" b="1" dirty="0">
              <a:solidFill>
                <a:srgbClr val="17365D"/>
              </a:solidFill>
              <a:latin typeface="Times New Roman" pitchFamily="18" charset="0"/>
              <a:cs typeface="Arial" pitchFamily="34" charset="0"/>
            </a:endParaRPr>
          </a:p>
          <a:p>
            <a:pPr marL="640080" algn="r">
              <a:spcAft>
                <a:spcPts val="1000"/>
              </a:spcAft>
              <a:defRPr/>
            </a:pPr>
            <a:r>
              <a:rPr lang="en-CA" sz="1100" b="1" dirty="0">
                <a:solidFill>
                  <a:srgbClr val="17365D"/>
                </a:solidFill>
                <a:latin typeface="Calibri" pitchFamily="34" charset="0"/>
                <a:cs typeface="Arial" pitchFamily="34" charset="0"/>
              </a:rPr>
              <a:t>           </a:t>
            </a:r>
          </a:p>
          <a:p>
            <a:pPr>
              <a:spcAft>
                <a:spcPts val="1000"/>
              </a:spcAft>
              <a:defRPr/>
            </a:pPr>
            <a:endParaRPr lang="en-CA" sz="1100" b="1" dirty="0">
              <a:solidFill>
                <a:srgbClr val="17365D"/>
              </a:solidFill>
              <a:latin typeface="Calibri" pitchFamily="34" charset="0"/>
              <a:cs typeface="Arial" pitchFamily="34" charset="0"/>
            </a:endParaRPr>
          </a:p>
          <a:p>
            <a:pPr>
              <a:spcAft>
                <a:spcPts val="1000"/>
              </a:spcAft>
              <a:defRPr/>
            </a:pPr>
            <a:r>
              <a:rPr lang="en-CA" sz="1100" b="1" dirty="0">
                <a:solidFill>
                  <a:srgbClr val="17365D"/>
                </a:solidFill>
                <a:latin typeface="Calibri" pitchFamily="34" charset="0"/>
                <a:cs typeface="Arial" pitchFamily="34" charset="0"/>
              </a:rPr>
              <a:t>           </a:t>
            </a:r>
            <a:r>
              <a:rPr lang="en-CA" sz="1100" b="1" dirty="0">
                <a:solidFill>
                  <a:srgbClr val="17365D"/>
                </a:solidFill>
                <a:latin typeface="Times New Roman" pitchFamily="18" charset="0"/>
                <a:cs typeface="Arial" pitchFamily="34" charset="0"/>
              </a:rPr>
              <a:t/>
            </a:r>
            <a:br>
              <a:rPr lang="en-CA" sz="1100" b="1" dirty="0">
                <a:solidFill>
                  <a:srgbClr val="17365D"/>
                </a:solidFill>
                <a:latin typeface="Times New Roman" pitchFamily="18" charset="0"/>
                <a:cs typeface="Arial" pitchFamily="34" charset="0"/>
              </a:rPr>
            </a:br>
            <a:endParaRPr lang="en-US" dirty="0">
              <a:latin typeface="Arial" pitchFamily="34" charset="0"/>
              <a:cs typeface="Arial" pitchFamily="34" charset="0"/>
            </a:endParaRPr>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1676399" y="4114800"/>
            <a:ext cx="1645920" cy="1645920"/>
          </a:xfrm>
          <a:prstGeom prst="rect">
            <a:avLst/>
          </a:prstGeom>
          <a:noFill/>
          <a:ln>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Module Two: Review Questions</a:t>
            </a:r>
          </a:p>
        </p:txBody>
      </p:sp>
      <p:sp>
        <p:nvSpPr>
          <p:cNvPr id="3" name="Content Placeholder 2"/>
          <p:cNvSpPr>
            <a:spLocks noGrp="1"/>
          </p:cNvSpPr>
          <p:nvPr>
            <p:ph idx="1"/>
          </p:nvPr>
        </p:nvSpPr>
        <p:spPr>
          <a:xfrm>
            <a:off x="457200" y="1524000"/>
            <a:ext cx="4114800" cy="4525963"/>
          </a:xfrm>
        </p:spPr>
        <p:txBody>
          <a:bodyPr>
            <a:normAutofit fontScale="70000" lnSpcReduction="20000"/>
          </a:bodyPr>
          <a:lstStyle/>
          <a:p>
            <a:pPr lvl="0"/>
            <a:r>
              <a:rPr lang="en-US" sz="2900" dirty="0" smtClean="0"/>
              <a:t>5.  You </a:t>
            </a:r>
            <a:r>
              <a:rPr lang="en-US" sz="2900" dirty="0"/>
              <a:t>can sort the documents list by Type, Name, Modified date and time, and Modified By author</a:t>
            </a:r>
            <a:r>
              <a:rPr lang="en-US" sz="2900" dirty="0" smtClean="0"/>
              <a:t>.</a:t>
            </a:r>
          </a:p>
          <a:p>
            <a:pPr lvl="0"/>
            <a:endParaRPr lang="en-US" sz="2900" dirty="0"/>
          </a:p>
          <a:p>
            <a:pPr marL="971550" lvl="1" indent="-514350">
              <a:buFont typeface="+mj-lt"/>
              <a:buAutoNum type="alphaLcParenR"/>
            </a:pPr>
            <a:r>
              <a:rPr lang="en-US" sz="2900" dirty="0"/>
              <a:t>True</a:t>
            </a:r>
          </a:p>
          <a:p>
            <a:pPr marL="971550" lvl="1" indent="-514350">
              <a:buFont typeface="+mj-lt"/>
              <a:buAutoNum type="alphaLcParenR"/>
            </a:pPr>
            <a:r>
              <a:rPr lang="en-US" sz="2900" dirty="0" smtClean="0"/>
              <a:t>False</a:t>
            </a:r>
          </a:p>
          <a:p>
            <a:pPr lvl="1"/>
            <a:endParaRPr lang="en-US" sz="2900" dirty="0"/>
          </a:p>
          <a:p>
            <a:pPr lvl="0"/>
            <a:r>
              <a:rPr lang="en-US" sz="2900" dirty="0" smtClean="0"/>
              <a:t>6.  You </a:t>
            </a:r>
            <a:r>
              <a:rPr lang="en-US" sz="2900" dirty="0"/>
              <a:t>can filter the documents list by Type, Name, Modified Date and time, and Modified by author</a:t>
            </a:r>
            <a:r>
              <a:rPr lang="en-US" sz="2900" dirty="0" smtClean="0"/>
              <a:t>.</a:t>
            </a:r>
          </a:p>
          <a:p>
            <a:pPr lvl="0"/>
            <a:endParaRPr lang="en-US" sz="2900" dirty="0"/>
          </a:p>
          <a:p>
            <a:pPr marL="971550" lvl="1" indent="-514350">
              <a:buFont typeface="+mj-lt"/>
              <a:buAutoNum type="alphaLcParenR"/>
            </a:pPr>
            <a:r>
              <a:rPr lang="en-US" sz="2900" dirty="0"/>
              <a:t>True</a:t>
            </a:r>
          </a:p>
          <a:p>
            <a:pPr marL="971550" lvl="1" indent="-514350">
              <a:buFont typeface="+mj-lt"/>
              <a:buAutoNum type="alphaLcParenR"/>
            </a:pPr>
            <a:r>
              <a:rPr lang="en-US" sz="2900" dirty="0"/>
              <a:t>False: You cannot filter by name.</a:t>
            </a:r>
          </a:p>
          <a:p>
            <a:endParaRPr lang="en-US" dirty="0"/>
          </a:p>
        </p:txBody>
      </p:sp>
      <p:sp>
        <p:nvSpPr>
          <p:cNvPr id="5" name="Content Placeholder 2"/>
          <p:cNvSpPr txBox="1">
            <a:spLocks/>
          </p:cNvSpPr>
          <p:nvPr/>
        </p:nvSpPr>
        <p:spPr bwMode="auto">
          <a:xfrm>
            <a:off x="4724400" y="1524000"/>
            <a:ext cx="4114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342900" indent="-342900" algn="l" rtl="0" eaLnBrk="0" fontAlgn="base" hangingPunct="0">
              <a:spcBef>
                <a:spcPct val="20000"/>
              </a:spcBef>
              <a:spcAft>
                <a:spcPct val="0"/>
              </a:spcAft>
              <a:buFont typeface="Arial" charset="0"/>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dirty="0" smtClean="0"/>
              <a:t>7.  You can upload by which of the following?</a:t>
            </a:r>
          </a:p>
          <a:p>
            <a:endParaRPr lang="en-US" sz="2000" dirty="0" smtClean="0"/>
          </a:p>
          <a:p>
            <a:pPr marL="971550" lvl="1" indent="-514350">
              <a:buFont typeface="+mj-lt"/>
              <a:buAutoNum type="alphaLcParenR"/>
            </a:pPr>
            <a:r>
              <a:rPr lang="en-US" sz="2000" dirty="0" smtClean="0"/>
              <a:t>Browsing, using a Choose File to Upload dialog box.</a:t>
            </a:r>
          </a:p>
          <a:p>
            <a:pPr marL="971550" lvl="1" indent="-514350">
              <a:buFont typeface="+mj-lt"/>
              <a:buAutoNum type="alphaLcParenR"/>
            </a:pPr>
            <a:r>
              <a:rPr lang="en-US" sz="2000" dirty="0" smtClean="0"/>
              <a:t>Dragging and dropping, using Windows Explorer to drag in the documents.</a:t>
            </a:r>
          </a:p>
          <a:p>
            <a:pPr marL="971550" lvl="1" indent="-514350">
              <a:buFont typeface="+mj-lt"/>
              <a:buAutoNum type="alphaLcParenR"/>
            </a:pPr>
            <a:r>
              <a:rPr lang="en-US" sz="2000" dirty="0" smtClean="0"/>
              <a:t>All of the above.</a:t>
            </a:r>
          </a:p>
          <a:p>
            <a:pPr marL="971550" lvl="1" indent="-514350">
              <a:buFont typeface="+mj-lt"/>
              <a:buAutoNum type="alphaLcParenR"/>
            </a:pPr>
            <a:r>
              <a:rPr lang="en-US" sz="2000" dirty="0" smtClean="0"/>
              <a:t>None of the above.</a:t>
            </a:r>
          </a:p>
          <a:p>
            <a:endParaRPr lang="en-US" dirty="0"/>
          </a:p>
        </p:txBody>
      </p:sp>
    </p:spTree>
    <p:extLst>
      <p:ext uri="{BB962C8B-B14F-4D97-AF65-F5344CB8AC3E}">
        <p14:creationId xmlns:p14="http://schemas.microsoft.com/office/powerpoint/2010/main" val="3414327630"/>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normAutofit fontScale="90000"/>
          </a:bodyPr>
          <a:lstStyle/>
          <a:p>
            <a:r>
              <a:rPr lang="en-US" dirty="0"/>
              <a:t>Module Eleven: Review Questions</a:t>
            </a:r>
            <a:endParaRPr lang="en-US" dirty="0" smtClean="0"/>
          </a:p>
        </p:txBody>
      </p:sp>
      <p:sp>
        <p:nvSpPr>
          <p:cNvPr id="59395" name="Content Placeholder 2"/>
          <p:cNvSpPr>
            <a:spLocks noGrp="1"/>
          </p:cNvSpPr>
          <p:nvPr>
            <p:ph idx="1"/>
          </p:nvPr>
        </p:nvSpPr>
        <p:spPr>
          <a:xfrm>
            <a:off x="457200" y="1600200"/>
            <a:ext cx="4114800" cy="4525963"/>
          </a:xfrm>
        </p:spPr>
        <p:txBody>
          <a:bodyPr>
            <a:normAutofit fontScale="62500" lnSpcReduction="20000"/>
          </a:bodyPr>
          <a:lstStyle/>
          <a:p>
            <a:pPr lvl="0"/>
            <a:r>
              <a:rPr lang="en-US" dirty="0" smtClean="0"/>
              <a:t>1.  You </a:t>
            </a:r>
            <a:r>
              <a:rPr lang="en-US" dirty="0"/>
              <a:t>can insert a picture into a Word web app document by dragging the picture from Windows Explorer and dropping it onto the document</a:t>
            </a:r>
            <a:r>
              <a:rPr lang="en-US" dirty="0" smtClean="0"/>
              <a:t>.</a:t>
            </a:r>
          </a:p>
          <a:p>
            <a:pPr lvl="0"/>
            <a:endParaRPr lang="en-US" dirty="0"/>
          </a:p>
          <a:p>
            <a:pPr marL="971550" lvl="1" indent="-514350">
              <a:buFont typeface="+mj-lt"/>
              <a:buAutoNum type="alphaLcParenR"/>
            </a:pPr>
            <a:r>
              <a:rPr lang="en-US" dirty="0"/>
              <a:t>True</a:t>
            </a:r>
          </a:p>
          <a:p>
            <a:pPr marL="971550" lvl="1" indent="-514350">
              <a:buFont typeface="+mj-lt"/>
              <a:buAutoNum type="alphaLcParenR"/>
            </a:pPr>
            <a:r>
              <a:rPr lang="en-US" dirty="0" smtClean="0"/>
              <a:t>False</a:t>
            </a:r>
          </a:p>
          <a:p>
            <a:pPr lvl="1"/>
            <a:endParaRPr lang="en-US" dirty="0"/>
          </a:p>
          <a:p>
            <a:pPr lvl="0"/>
            <a:r>
              <a:rPr lang="en-US" dirty="0" smtClean="0"/>
              <a:t>2.  Which </a:t>
            </a:r>
            <a:r>
              <a:rPr lang="en-US" dirty="0"/>
              <a:t>of the following items is NOT on the Insert tab</a:t>
            </a:r>
            <a:r>
              <a:rPr lang="en-US" dirty="0" smtClean="0"/>
              <a:t>?</a:t>
            </a:r>
          </a:p>
          <a:p>
            <a:pPr lvl="0"/>
            <a:endParaRPr lang="en-US" dirty="0"/>
          </a:p>
          <a:p>
            <a:pPr marL="971550" lvl="1" indent="-514350">
              <a:buFont typeface="+mj-lt"/>
              <a:buAutoNum type="alphaLcParenR"/>
            </a:pPr>
            <a:r>
              <a:rPr lang="en-US" dirty="0"/>
              <a:t>Table</a:t>
            </a:r>
          </a:p>
          <a:p>
            <a:pPr marL="971550" lvl="1" indent="-514350">
              <a:buFont typeface="+mj-lt"/>
              <a:buAutoNum type="alphaLcParenR"/>
            </a:pPr>
            <a:r>
              <a:rPr lang="en-US" dirty="0"/>
              <a:t>Picture</a:t>
            </a:r>
          </a:p>
          <a:p>
            <a:pPr marL="971550" lvl="1" indent="-514350">
              <a:buFont typeface="+mj-lt"/>
              <a:buAutoNum type="alphaLcParenR"/>
            </a:pPr>
            <a:r>
              <a:rPr lang="en-US" dirty="0"/>
              <a:t>Link</a:t>
            </a:r>
          </a:p>
          <a:p>
            <a:pPr marL="971550" lvl="1" indent="-514350">
              <a:buFont typeface="+mj-lt"/>
              <a:buAutoNum type="alphaLcParenR"/>
            </a:pPr>
            <a:r>
              <a:rPr lang="en-US" dirty="0"/>
              <a:t>Chart</a:t>
            </a:r>
          </a:p>
          <a:p>
            <a:endParaRPr lang="en-US" dirty="0" smtClean="0"/>
          </a:p>
        </p:txBody>
      </p:sp>
      <p:sp>
        <p:nvSpPr>
          <p:cNvPr id="4" name="Content Placeholder 2"/>
          <p:cNvSpPr txBox="1">
            <a:spLocks/>
          </p:cNvSpPr>
          <p:nvPr/>
        </p:nvSpPr>
        <p:spPr bwMode="auto">
          <a:xfrm>
            <a:off x="4724400" y="1600200"/>
            <a:ext cx="4114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77500" lnSpcReduction="20000"/>
          </a:bodyPr>
          <a:lstStyle>
            <a:lvl1pPr marL="342900" indent="-342900" algn="l" rtl="0" eaLnBrk="0" fontAlgn="base" hangingPunct="0">
              <a:spcBef>
                <a:spcPct val="20000"/>
              </a:spcBef>
              <a:spcAft>
                <a:spcPct val="0"/>
              </a:spcAft>
              <a:buFont typeface="Arial" charset="0"/>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3. You can insert a picture from a file on your network or computer.</a:t>
            </a:r>
          </a:p>
          <a:p>
            <a:endParaRPr lang="en-US" dirty="0" smtClean="0"/>
          </a:p>
          <a:p>
            <a:pPr marL="971550" lvl="1" indent="-514350">
              <a:buFont typeface="+mj-lt"/>
              <a:buAutoNum type="alphaLcParenR"/>
            </a:pPr>
            <a:r>
              <a:rPr lang="en-US" dirty="0" smtClean="0"/>
              <a:t>True</a:t>
            </a:r>
          </a:p>
          <a:p>
            <a:pPr marL="971550" lvl="1" indent="-514350">
              <a:buFont typeface="+mj-lt"/>
              <a:buAutoNum type="alphaLcParenR"/>
            </a:pPr>
            <a:r>
              <a:rPr lang="en-US" dirty="0" smtClean="0"/>
              <a:t>False</a:t>
            </a:r>
          </a:p>
          <a:p>
            <a:pPr lvl="1"/>
            <a:endParaRPr lang="en-US" dirty="0" smtClean="0"/>
          </a:p>
          <a:p>
            <a:r>
              <a:rPr lang="en-US" dirty="0" smtClean="0"/>
              <a:t>4. To search Microsoft’s Clip Art collection you need to enter a search keyword.</a:t>
            </a:r>
          </a:p>
          <a:p>
            <a:endParaRPr lang="en-US" dirty="0" smtClean="0"/>
          </a:p>
          <a:p>
            <a:pPr marL="971550" lvl="1" indent="-514350">
              <a:buFont typeface="+mj-lt"/>
              <a:buAutoNum type="alphaLcParenR"/>
            </a:pPr>
            <a:r>
              <a:rPr lang="en-US" dirty="0" smtClean="0"/>
              <a:t>True</a:t>
            </a:r>
          </a:p>
          <a:p>
            <a:pPr marL="971550" lvl="1" indent="-514350">
              <a:buFont typeface="+mj-lt"/>
              <a:buAutoNum type="alphaLcParenR"/>
            </a:pPr>
            <a:r>
              <a:rPr lang="en-US" dirty="0" smtClean="0"/>
              <a:t>False</a:t>
            </a:r>
          </a:p>
          <a:p>
            <a:endParaRPr lang="en-US" dirty="0" smtClean="0"/>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normAutofit fontScale="90000"/>
          </a:bodyPr>
          <a:lstStyle/>
          <a:p>
            <a:r>
              <a:rPr lang="en-US" dirty="0" smtClean="0"/>
              <a:t>Module Eleven: Review Questions</a:t>
            </a:r>
            <a:endParaRPr lang="en-US" dirty="0" smtClean="0"/>
          </a:p>
        </p:txBody>
      </p:sp>
      <p:sp>
        <p:nvSpPr>
          <p:cNvPr id="60419" name="Content Placeholder 2"/>
          <p:cNvSpPr>
            <a:spLocks noGrp="1"/>
          </p:cNvSpPr>
          <p:nvPr>
            <p:ph idx="1"/>
          </p:nvPr>
        </p:nvSpPr>
        <p:spPr>
          <a:xfrm>
            <a:off x="457200" y="1428750"/>
            <a:ext cx="4114800" cy="4525963"/>
          </a:xfrm>
        </p:spPr>
        <p:txBody>
          <a:bodyPr>
            <a:normAutofit fontScale="70000" lnSpcReduction="20000"/>
          </a:bodyPr>
          <a:lstStyle/>
          <a:p>
            <a:pPr lvl="0"/>
            <a:r>
              <a:rPr lang="en-US" dirty="0" smtClean="0"/>
              <a:t>5.  Which </a:t>
            </a:r>
            <a:r>
              <a:rPr lang="en-US" dirty="0"/>
              <a:t>of the following tools is NOT on the Picture Tools tab</a:t>
            </a:r>
            <a:r>
              <a:rPr lang="en-US" dirty="0" smtClean="0"/>
              <a:t>?</a:t>
            </a:r>
          </a:p>
          <a:p>
            <a:pPr lvl="0"/>
            <a:endParaRPr lang="en-US" dirty="0"/>
          </a:p>
          <a:p>
            <a:pPr marL="971550" lvl="1" indent="-514350">
              <a:buFont typeface="+mj-lt"/>
              <a:buAutoNum type="alphaLcParenR"/>
            </a:pPr>
            <a:r>
              <a:rPr lang="en-US" dirty="0"/>
              <a:t>Alt Text</a:t>
            </a:r>
          </a:p>
          <a:p>
            <a:pPr marL="971550" lvl="1" indent="-514350">
              <a:buFont typeface="+mj-lt"/>
              <a:buAutoNum type="alphaLcParenR"/>
            </a:pPr>
            <a:r>
              <a:rPr lang="en-US" dirty="0"/>
              <a:t>Grow</a:t>
            </a:r>
          </a:p>
          <a:p>
            <a:pPr marL="971550" lvl="1" indent="-514350">
              <a:buFont typeface="+mj-lt"/>
              <a:buAutoNum type="alphaLcParenR"/>
            </a:pPr>
            <a:r>
              <a:rPr lang="en-US" dirty="0"/>
              <a:t>Shrink</a:t>
            </a:r>
          </a:p>
          <a:p>
            <a:pPr marL="971550" lvl="1" indent="-514350">
              <a:buFont typeface="+mj-lt"/>
              <a:buAutoNum type="alphaLcParenR"/>
            </a:pPr>
            <a:r>
              <a:rPr lang="en-US" dirty="0" smtClean="0"/>
              <a:t>Link</a:t>
            </a:r>
          </a:p>
          <a:p>
            <a:pPr lvl="1"/>
            <a:endParaRPr lang="en-US" dirty="0"/>
          </a:p>
          <a:p>
            <a:pPr lvl="0"/>
            <a:r>
              <a:rPr lang="en-US" dirty="0" smtClean="0"/>
              <a:t>6. The </a:t>
            </a:r>
            <a:r>
              <a:rPr lang="en-US" dirty="0"/>
              <a:t>Grow command makes your picture larger by one percentage point at a time</a:t>
            </a:r>
            <a:r>
              <a:rPr lang="en-US" dirty="0" smtClean="0"/>
              <a:t>.</a:t>
            </a:r>
          </a:p>
          <a:p>
            <a:pPr lvl="0"/>
            <a:endParaRPr lang="en-US" dirty="0"/>
          </a:p>
          <a:p>
            <a:pPr marL="971550" lvl="1" indent="-514350">
              <a:buFont typeface="+mj-lt"/>
              <a:buAutoNum type="alphaLcParenR"/>
            </a:pPr>
            <a:r>
              <a:rPr lang="en-US" dirty="0"/>
              <a:t>True</a:t>
            </a:r>
          </a:p>
          <a:p>
            <a:pPr marL="971550" lvl="1" indent="-514350">
              <a:buFont typeface="+mj-lt"/>
              <a:buAutoNum type="alphaLcParenR"/>
            </a:pPr>
            <a:r>
              <a:rPr lang="en-US" dirty="0"/>
              <a:t>False</a:t>
            </a:r>
          </a:p>
          <a:p>
            <a:endParaRPr lang="en-US" dirty="0" smtClean="0"/>
          </a:p>
        </p:txBody>
      </p:sp>
      <p:sp>
        <p:nvSpPr>
          <p:cNvPr id="4" name="Content Placeholder 2"/>
          <p:cNvSpPr txBox="1">
            <a:spLocks/>
          </p:cNvSpPr>
          <p:nvPr/>
        </p:nvSpPr>
        <p:spPr bwMode="auto">
          <a:xfrm>
            <a:off x="4724400" y="1447800"/>
            <a:ext cx="4114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342900" indent="-342900" algn="l" rtl="0" eaLnBrk="0" fontAlgn="base" hangingPunct="0">
              <a:spcBef>
                <a:spcPct val="20000"/>
              </a:spcBef>
              <a:spcAft>
                <a:spcPct val="0"/>
              </a:spcAft>
              <a:buFont typeface="Arial" charset="0"/>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smtClean="0"/>
              <a:t>7. You can enter an exact percentage size in the Scale box.</a:t>
            </a:r>
          </a:p>
          <a:p>
            <a:endParaRPr lang="en-US" sz="2000" dirty="0" smtClean="0"/>
          </a:p>
          <a:p>
            <a:pPr marL="914400" lvl="1" indent="-457200">
              <a:buFont typeface="+mj-lt"/>
              <a:buAutoNum type="alphaLcParenR"/>
            </a:pPr>
            <a:r>
              <a:rPr lang="en-US" sz="2400" dirty="0" smtClean="0"/>
              <a:t>True</a:t>
            </a:r>
          </a:p>
          <a:p>
            <a:pPr marL="914400" lvl="1" indent="-457200">
              <a:buFont typeface="+mj-lt"/>
              <a:buAutoNum type="alphaLcParenR"/>
            </a:pPr>
            <a:r>
              <a:rPr lang="en-US" sz="2400" dirty="0" smtClean="0"/>
              <a:t>False</a:t>
            </a:r>
          </a:p>
          <a:p>
            <a:endParaRPr lang="en-US" dirty="0" smtClean="0"/>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normAutofit fontScale="90000"/>
          </a:bodyPr>
          <a:lstStyle/>
          <a:p>
            <a:r>
              <a:rPr lang="en-US" dirty="0"/>
              <a:t>Module Eleven: Review Questions</a:t>
            </a:r>
            <a:endParaRPr lang="en-US" dirty="0" smtClean="0"/>
          </a:p>
        </p:txBody>
      </p:sp>
      <p:sp>
        <p:nvSpPr>
          <p:cNvPr id="59395" name="Content Placeholder 2"/>
          <p:cNvSpPr>
            <a:spLocks noGrp="1"/>
          </p:cNvSpPr>
          <p:nvPr>
            <p:ph idx="1"/>
          </p:nvPr>
        </p:nvSpPr>
        <p:spPr>
          <a:xfrm>
            <a:off x="457200" y="1600200"/>
            <a:ext cx="4114800" cy="4525963"/>
          </a:xfrm>
        </p:spPr>
        <p:txBody>
          <a:bodyPr>
            <a:normAutofit fontScale="62500" lnSpcReduction="20000"/>
          </a:bodyPr>
          <a:lstStyle/>
          <a:p>
            <a:pPr lvl="0"/>
            <a:r>
              <a:rPr lang="en-US" dirty="0" smtClean="0"/>
              <a:t>1.  You </a:t>
            </a:r>
            <a:r>
              <a:rPr lang="en-US" dirty="0"/>
              <a:t>can insert a picture into a Word web app document by dragging the picture from Windows Explorer and dropping it onto the document</a:t>
            </a:r>
            <a:r>
              <a:rPr lang="en-US" dirty="0" smtClean="0"/>
              <a:t>.</a:t>
            </a:r>
          </a:p>
          <a:p>
            <a:pPr lvl="0"/>
            <a:endParaRPr lang="en-US" dirty="0"/>
          </a:p>
          <a:p>
            <a:pPr marL="971550" lvl="1" indent="-514350">
              <a:buFont typeface="+mj-lt"/>
              <a:buAutoNum type="alphaLcParenR"/>
            </a:pPr>
            <a:r>
              <a:rPr lang="en-US" dirty="0"/>
              <a:t>True</a:t>
            </a:r>
          </a:p>
          <a:p>
            <a:pPr marL="971550" lvl="1" indent="-514350">
              <a:buFont typeface="+mj-lt"/>
              <a:buAutoNum type="alphaLcParenR"/>
            </a:pPr>
            <a:r>
              <a:rPr lang="en-US" dirty="0" smtClean="0">
                <a:solidFill>
                  <a:srgbClr val="FF0000"/>
                </a:solidFill>
              </a:rPr>
              <a:t>False</a:t>
            </a:r>
          </a:p>
          <a:p>
            <a:pPr lvl="1"/>
            <a:endParaRPr lang="en-US" dirty="0"/>
          </a:p>
          <a:p>
            <a:pPr lvl="0"/>
            <a:r>
              <a:rPr lang="en-US" dirty="0" smtClean="0"/>
              <a:t>2.  Which </a:t>
            </a:r>
            <a:r>
              <a:rPr lang="en-US" dirty="0"/>
              <a:t>of the following items is NOT on the Insert tab</a:t>
            </a:r>
            <a:r>
              <a:rPr lang="en-US" dirty="0" smtClean="0"/>
              <a:t>?</a:t>
            </a:r>
          </a:p>
          <a:p>
            <a:pPr lvl="0"/>
            <a:endParaRPr lang="en-US" dirty="0"/>
          </a:p>
          <a:p>
            <a:pPr marL="971550" lvl="1" indent="-514350">
              <a:buFont typeface="+mj-lt"/>
              <a:buAutoNum type="alphaLcParenR"/>
            </a:pPr>
            <a:r>
              <a:rPr lang="en-US" dirty="0"/>
              <a:t>Table</a:t>
            </a:r>
          </a:p>
          <a:p>
            <a:pPr marL="971550" lvl="1" indent="-514350">
              <a:buFont typeface="+mj-lt"/>
              <a:buAutoNum type="alphaLcParenR"/>
            </a:pPr>
            <a:r>
              <a:rPr lang="en-US" dirty="0"/>
              <a:t>Picture</a:t>
            </a:r>
          </a:p>
          <a:p>
            <a:pPr marL="971550" lvl="1" indent="-514350">
              <a:buFont typeface="+mj-lt"/>
              <a:buAutoNum type="alphaLcParenR"/>
            </a:pPr>
            <a:r>
              <a:rPr lang="en-US" dirty="0"/>
              <a:t>Link</a:t>
            </a:r>
          </a:p>
          <a:p>
            <a:pPr marL="971550" lvl="1" indent="-514350">
              <a:buFont typeface="+mj-lt"/>
              <a:buAutoNum type="alphaLcParenR"/>
            </a:pPr>
            <a:r>
              <a:rPr lang="en-US" dirty="0">
                <a:solidFill>
                  <a:srgbClr val="FF0000"/>
                </a:solidFill>
              </a:rPr>
              <a:t>Chart</a:t>
            </a:r>
          </a:p>
          <a:p>
            <a:endParaRPr lang="en-US" dirty="0" smtClean="0"/>
          </a:p>
        </p:txBody>
      </p:sp>
      <p:sp>
        <p:nvSpPr>
          <p:cNvPr id="4" name="Content Placeholder 2"/>
          <p:cNvSpPr txBox="1">
            <a:spLocks/>
          </p:cNvSpPr>
          <p:nvPr/>
        </p:nvSpPr>
        <p:spPr bwMode="auto">
          <a:xfrm>
            <a:off x="4724400" y="1600200"/>
            <a:ext cx="4114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77500" lnSpcReduction="20000"/>
          </a:bodyPr>
          <a:lstStyle>
            <a:lvl1pPr marL="342900" indent="-342900" algn="l" rtl="0" eaLnBrk="0" fontAlgn="base" hangingPunct="0">
              <a:spcBef>
                <a:spcPct val="20000"/>
              </a:spcBef>
              <a:spcAft>
                <a:spcPct val="0"/>
              </a:spcAft>
              <a:buFont typeface="Arial" charset="0"/>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3. You can insert a picture from a file on your network or computer.</a:t>
            </a:r>
          </a:p>
          <a:p>
            <a:endParaRPr lang="en-US" dirty="0" smtClean="0"/>
          </a:p>
          <a:p>
            <a:pPr marL="971550" lvl="1" indent="-514350">
              <a:buFont typeface="+mj-lt"/>
              <a:buAutoNum type="alphaLcParenR"/>
            </a:pPr>
            <a:r>
              <a:rPr lang="en-US" dirty="0" smtClean="0">
                <a:solidFill>
                  <a:srgbClr val="FF0000"/>
                </a:solidFill>
              </a:rPr>
              <a:t>True</a:t>
            </a:r>
          </a:p>
          <a:p>
            <a:pPr marL="971550" lvl="1" indent="-514350">
              <a:buFont typeface="+mj-lt"/>
              <a:buAutoNum type="alphaLcParenR"/>
            </a:pPr>
            <a:r>
              <a:rPr lang="en-US" dirty="0" smtClean="0"/>
              <a:t>False</a:t>
            </a:r>
          </a:p>
          <a:p>
            <a:pPr lvl="1"/>
            <a:endParaRPr lang="en-US" dirty="0" smtClean="0"/>
          </a:p>
          <a:p>
            <a:r>
              <a:rPr lang="en-US" dirty="0" smtClean="0"/>
              <a:t>4. To search Microsoft’s Clip Art collection you need to enter a search keyword.</a:t>
            </a:r>
          </a:p>
          <a:p>
            <a:endParaRPr lang="en-US" dirty="0" smtClean="0"/>
          </a:p>
          <a:p>
            <a:pPr marL="971550" lvl="1" indent="-514350">
              <a:buFont typeface="+mj-lt"/>
              <a:buAutoNum type="alphaLcParenR"/>
            </a:pPr>
            <a:r>
              <a:rPr lang="en-US" dirty="0" smtClean="0">
                <a:solidFill>
                  <a:srgbClr val="FF0000"/>
                </a:solidFill>
              </a:rPr>
              <a:t>True</a:t>
            </a:r>
          </a:p>
          <a:p>
            <a:pPr marL="971550" lvl="1" indent="-514350">
              <a:buFont typeface="+mj-lt"/>
              <a:buAutoNum type="alphaLcParenR"/>
            </a:pPr>
            <a:r>
              <a:rPr lang="en-US" dirty="0" smtClean="0"/>
              <a:t>False</a:t>
            </a:r>
          </a:p>
          <a:p>
            <a:endParaRPr lang="en-US" dirty="0" smtClean="0"/>
          </a:p>
        </p:txBody>
      </p:sp>
    </p:spTree>
    <p:extLst>
      <p:ext uri="{BB962C8B-B14F-4D97-AF65-F5344CB8AC3E}">
        <p14:creationId xmlns:p14="http://schemas.microsoft.com/office/powerpoint/2010/main" val="3574303991"/>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normAutofit fontScale="90000"/>
          </a:bodyPr>
          <a:lstStyle/>
          <a:p>
            <a:r>
              <a:rPr lang="en-US" dirty="0" smtClean="0"/>
              <a:t>Module Eleven: Review Questions</a:t>
            </a:r>
            <a:endParaRPr lang="en-US" dirty="0" smtClean="0"/>
          </a:p>
        </p:txBody>
      </p:sp>
      <p:sp>
        <p:nvSpPr>
          <p:cNvPr id="60419" name="Content Placeholder 2"/>
          <p:cNvSpPr>
            <a:spLocks noGrp="1"/>
          </p:cNvSpPr>
          <p:nvPr>
            <p:ph idx="1"/>
          </p:nvPr>
        </p:nvSpPr>
        <p:spPr>
          <a:xfrm>
            <a:off x="457200" y="1428750"/>
            <a:ext cx="4114800" cy="4525963"/>
          </a:xfrm>
        </p:spPr>
        <p:txBody>
          <a:bodyPr>
            <a:normAutofit fontScale="70000" lnSpcReduction="20000"/>
          </a:bodyPr>
          <a:lstStyle/>
          <a:p>
            <a:pPr lvl="0"/>
            <a:r>
              <a:rPr lang="en-US" dirty="0" smtClean="0"/>
              <a:t>5.  Which </a:t>
            </a:r>
            <a:r>
              <a:rPr lang="en-US" dirty="0"/>
              <a:t>of the following tools is NOT on the Picture Tools tab</a:t>
            </a:r>
            <a:r>
              <a:rPr lang="en-US" dirty="0" smtClean="0"/>
              <a:t>?</a:t>
            </a:r>
          </a:p>
          <a:p>
            <a:pPr lvl="0"/>
            <a:endParaRPr lang="en-US" dirty="0"/>
          </a:p>
          <a:p>
            <a:pPr marL="971550" lvl="1" indent="-514350">
              <a:buFont typeface="+mj-lt"/>
              <a:buAutoNum type="alphaLcParenR"/>
            </a:pPr>
            <a:r>
              <a:rPr lang="en-US" dirty="0"/>
              <a:t>Alt Text</a:t>
            </a:r>
          </a:p>
          <a:p>
            <a:pPr marL="971550" lvl="1" indent="-514350">
              <a:buFont typeface="+mj-lt"/>
              <a:buAutoNum type="alphaLcParenR"/>
            </a:pPr>
            <a:r>
              <a:rPr lang="en-US" dirty="0"/>
              <a:t>Grow</a:t>
            </a:r>
          </a:p>
          <a:p>
            <a:pPr marL="971550" lvl="1" indent="-514350">
              <a:buFont typeface="+mj-lt"/>
              <a:buAutoNum type="alphaLcParenR"/>
            </a:pPr>
            <a:r>
              <a:rPr lang="en-US" dirty="0"/>
              <a:t>Shrink</a:t>
            </a:r>
          </a:p>
          <a:p>
            <a:pPr marL="971550" lvl="1" indent="-514350">
              <a:buFont typeface="+mj-lt"/>
              <a:buAutoNum type="alphaLcParenR"/>
            </a:pPr>
            <a:r>
              <a:rPr lang="en-US" dirty="0" smtClean="0">
                <a:solidFill>
                  <a:srgbClr val="FF0000"/>
                </a:solidFill>
              </a:rPr>
              <a:t>Link</a:t>
            </a:r>
          </a:p>
          <a:p>
            <a:pPr lvl="1"/>
            <a:endParaRPr lang="en-US" dirty="0"/>
          </a:p>
          <a:p>
            <a:pPr lvl="0"/>
            <a:r>
              <a:rPr lang="en-US" dirty="0" smtClean="0"/>
              <a:t>6. The </a:t>
            </a:r>
            <a:r>
              <a:rPr lang="en-US" dirty="0"/>
              <a:t>Grow command makes your picture larger by one percentage point at a time</a:t>
            </a:r>
            <a:r>
              <a:rPr lang="en-US" dirty="0" smtClean="0"/>
              <a:t>.</a:t>
            </a:r>
          </a:p>
          <a:p>
            <a:pPr lvl="0"/>
            <a:endParaRPr lang="en-US" dirty="0"/>
          </a:p>
          <a:p>
            <a:pPr marL="971550" lvl="1" indent="-514350">
              <a:buFont typeface="+mj-lt"/>
              <a:buAutoNum type="alphaLcParenR"/>
            </a:pPr>
            <a:r>
              <a:rPr lang="en-US" dirty="0"/>
              <a:t>True</a:t>
            </a:r>
          </a:p>
          <a:p>
            <a:pPr marL="971550" lvl="1" indent="-514350">
              <a:buFont typeface="+mj-lt"/>
              <a:buAutoNum type="alphaLcParenR"/>
            </a:pPr>
            <a:r>
              <a:rPr lang="en-US" dirty="0">
                <a:solidFill>
                  <a:srgbClr val="FF0000"/>
                </a:solidFill>
              </a:rPr>
              <a:t>False</a:t>
            </a:r>
          </a:p>
          <a:p>
            <a:endParaRPr lang="en-US" dirty="0" smtClean="0"/>
          </a:p>
        </p:txBody>
      </p:sp>
      <p:sp>
        <p:nvSpPr>
          <p:cNvPr id="4" name="Content Placeholder 2"/>
          <p:cNvSpPr txBox="1">
            <a:spLocks/>
          </p:cNvSpPr>
          <p:nvPr/>
        </p:nvSpPr>
        <p:spPr bwMode="auto">
          <a:xfrm>
            <a:off x="4724400" y="1447800"/>
            <a:ext cx="4114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342900" indent="-342900" algn="l" rtl="0" eaLnBrk="0" fontAlgn="base" hangingPunct="0">
              <a:spcBef>
                <a:spcPct val="20000"/>
              </a:spcBef>
              <a:spcAft>
                <a:spcPct val="0"/>
              </a:spcAft>
              <a:buFont typeface="Arial" charset="0"/>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smtClean="0"/>
              <a:t>7. You can enter an exact percentage size in the Scale box.</a:t>
            </a:r>
          </a:p>
          <a:p>
            <a:endParaRPr lang="en-US" sz="2000" dirty="0" smtClean="0"/>
          </a:p>
          <a:p>
            <a:pPr marL="914400" lvl="1" indent="-457200">
              <a:buFont typeface="+mj-lt"/>
              <a:buAutoNum type="alphaLcParenR"/>
            </a:pPr>
            <a:r>
              <a:rPr lang="en-US" sz="2400" dirty="0" smtClean="0">
                <a:solidFill>
                  <a:srgbClr val="FF0000"/>
                </a:solidFill>
              </a:rPr>
              <a:t>True</a:t>
            </a:r>
          </a:p>
          <a:p>
            <a:pPr marL="914400" lvl="1" indent="-457200">
              <a:buFont typeface="+mj-lt"/>
              <a:buAutoNum type="alphaLcParenR"/>
            </a:pPr>
            <a:r>
              <a:rPr lang="en-US" sz="2400" dirty="0" smtClean="0"/>
              <a:t>False</a:t>
            </a:r>
          </a:p>
          <a:p>
            <a:endParaRPr lang="en-US" dirty="0" smtClean="0"/>
          </a:p>
        </p:txBody>
      </p:sp>
    </p:spTree>
    <p:extLst>
      <p:ext uri="{BB962C8B-B14F-4D97-AF65-F5344CB8AC3E}">
        <p14:creationId xmlns:p14="http://schemas.microsoft.com/office/powerpoint/2010/main" val="3908647732"/>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Module Twelve: </a:t>
            </a:r>
            <a:br>
              <a:rPr lang="en-US" dirty="0" smtClean="0"/>
            </a:br>
            <a:r>
              <a:rPr lang="en-US" dirty="0" smtClean="0"/>
              <a:t>Wrapping Up</a:t>
            </a:r>
            <a:endParaRPr lang="en-US" dirty="0"/>
          </a:p>
        </p:txBody>
      </p:sp>
      <p:sp>
        <p:nvSpPr>
          <p:cNvPr id="3" name="Content Placeholder 2"/>
          <p:cNvSpPr>
            <a:spLocks noGrp="1"/>
          </p:cNvSpPr>
          <p:nvPr>
            <p:ph idx="1"/>
          </p:nvPr>
        </p:nvSpPr>
        <p:spPr/>
        <p:txBody>
          <a:bodyPr rtlCol="0">
            <a:normAutofit lnSpcReduction="10000"/>
          </a:bodyPr>
          <a:lstStyle/>
          <a:p>
            <a:pPr marL="0"/>
            <a:r>
              <a:rPr lang="en-US" dirty="0"/>
              <a:t>Although this workshop is coming to a close, we hope that your journey to improve your Word web app skills is just beginning. Please take a moment to review and update your action plan. This will be a key tool to guide your progress in the days, weeks, months, and years to come. We wish you the best of luck on the rest of your travels! </a:t>
            </a:r>
          </a:p>
        </p:txBody>
      </p:sp>
      <p:sp>
        <p:nvSpPr>
          <p:cNvPr id="4" name="Text Placeholder 3"/>
          <p:cNvSpPr>
            <a:spLocks noGrp="1"/>
          </p:cNvSpPr>
          <p:nvPr>
            <p:ph type="body" sz="quarter" idx="10"/>
          </p:nvPr>
        </p:nvSpPr>
        <p:spPr>
          <a:xfrm>
            <a:off x="7391400" y="381000"/>
            <a:ext cx="1752600" cy="3733800"/>
          </a:xfrm>
        </p:spPr>
        <p:txBody>
          <a:bodyPr rtlCol="0">
            <a:normAutofit fontScale="55000" lnSpcReduction="20000"/>
          </a:bodyPr>
          <a:lstStyle/>
          <a:p>
            <a:pPr>
              <a:lnSpc>
                <a:spcPct val="115000"/>
              </a:lnSpc>
              <a:spcBef>
                <a:spcPts val="0"/>
              </a:spcBef>
              <a:spcAft>
                <a:spcPts val="1000"/>
              </a:spcAft>
            </a:pPr>
            <a:r>
              <a:rPr lang="en-US" dirty="0">
                <a:latin typeface="Cambria"/>
                <a:ea typeface="Times New Roman"/>
                <a:cs typeface="Times New Roman"/>
              </a:rPr>
              <a:t>Practice means to perform, over and over again in the face of all obstacles, some act of vision, of faith, of desire. Practice is a means of inviting the perfection desired.</a:t>
            </a:r>
            <a:endParaRPr lang="en-US" sz="2400" dirty="0">
              <a:ea typeface="Times New Roman"/>
              <a:cs typeface="Times New Roman"/>
            </a:endParaRPr>
          </a:p>
          <a:p>
            <a:pPr algn="ctr">
              <a:lnSpc>
                <a:spcPct val="115000"/>
              </a:lnSpc>
              <a:spcBef>
                <a:spcPts val="0"/>
              </a:spcBef>
              <a:spcAft>
                <a:spcPts val="1000"/>
              </a:spcAft>
            </a:pPr>
            <a:r>
              <a:rPr lang="en-US" dirty="0">
                <a:latin typeface="Cambria"/>
                <a:ea typeface="Times New Roman"/>
                <a:cs typeface="Times New Roman"/>
              </a:rPr>
              <a:t>Martha Graham</a:t>
            </a:r>
            <a:endParaRPr lang="en-US" sz="2400" dirty="0">
              <a:ea typeface="Times New Roman"/>
              <a:cs typeface="Times New Roman"/>
            </a:endParaRPr>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lstStyle/>
          <a:p>
            <a:pPr eaLnBrk="1" hangingPunct="1"/>
            <a:r>
              <a:rPr lang="en-US" smtClean="0"/>
              <a:t>Words from the Wise</a:t>
            </a:r>
          </a:p>
        </p:txBody>
      </p:sp>
      <p:sp>
        <p:nvSpPr>
          <p:cNvPr id="3" name="Content Placeholder 2"/>
          <p:cNvSpPr>
            <a:spLocks noGrp="1"/>
          </p:cNvSpPr>
          <p:nvPr>
            <p:ph idx="1"/>
          </p:nvPr>
        </p:nvSpPr>
        <p:spPr/>
        <p:txBody>
          <a:bodyPr rtlCol="0">
            <a:normAutofit fontScale="92500" lnSpcReduction="10000"/>
          </a:bodyPr>
          <a:lstStyle/>
          <a:p>
            <a:pPr marL="457200" lvl="0" indent="-457200">
              <a:buFont typeface="Arial" pitchFamily="34" charset="0"/>
              <a:buChar char="•"/>
            </a:pPr>
            <a:r>
              <a:rPr lang="en-US" dirty="0"/>
              <a:t>Remember that the web app is designed to make just a few edits available from almost anywhere. Use Word 2010 to do more complicated edits.</a:t>
            </a:r>
          </a:p>
          <a:p>
            <a:pPr marL="457200" lvl="0" indent="-457200">
              <a:buFont typeface="Arial" pitchFamily="34" charset="0"/>
              <a:buChar char="•"/>
            </a:pPr>
            <a:r>
              <a:rPr lang="en-US" dirty="0"/>
              <a:t>You can check your spelling and format your fonts in the Word web app</a:t>
            </a:r>
          </a:p>
          <a:p>
            <a:pPr marL="457200" lvl="0" indent="-457200">
              <a:buFont typeface="Arial" pitchFamily="34" charset="0"/>
              <a:buChar char="•"/>
            </a:pPr>
            <a:r>
              <a:rPr lang="en-US" dirty="0"/>
              <a:t>The Word web app includes a few paragraph formatting tools to enhance the look of your documents.</a:t>
            </a:r>
          </a:p>
          <a:p>
            <a:pPr marL="457200" lvl="0" indent="-457200">
              <a:buFont typeface="Arial" pitchFamily="34" charset="0"/>
              <a:buChar char="•"/>
            </a:pPr>
            <a:r>
              <a:rPr lang="en-US" dirty="0"/>
              <a:t>Use styles to ensure consistent formatting throughout your document.</a:t>
            </a:r>
          </a:p>
        </p:txBody>
      </p:sp>
      <p:pic>
        <p:nvPicPr>
          <p:cNvPr id="62468" name="Picture 4" descr="MC900370486[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32763" y="5562600"/>
            <a:ext cx="841375" cy="1157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Module Two: Review Questions</a:t>
            </a:r>
          </a:p>
        </p:txBody>
      </p:sp>
      <p:sp>
        <p:nvSpPr>
          <p:cNvPr id="3" name="Content Placeholder 2"/>
          <p:cNvSpPr>
            <a:spLocks noGrp="1"/>
          </p:cNvSpPr>
          <p:nvPr>
            <p:ph idx="1"/>
          </p:nvPr>
        </p:nvSpPr>
        <p:spPr>
          <a:xfrm>
            <a:off x="457200" y="1600200"/>
            <a:ext cx="4114800" cy="4525963"/>
          </a:xfrm>
        </p:spPr>
        <p:txBody>
          <a:bodyPr>
            <a:normAutofit fontScale="25000" lnSpcReduction="20000"/>
          </a:bodyPr>
          <a:lstStyle/>
          <a:p>
            <a:pPr lvl="0"/>
            <a:r>
              <a:rPr lang="en-US" sz="7200" dirty="0" smtClean="0"/>
              <a:t>1.   What </a:t>
            </a:r>
            <a:r>
              <a:rPr lang="en-US" sz="7200" dirty="0"/>
              <a:t>is the first step to accessing the Office 365 web apps</a:t>
            </a:r>
            <a:r>
              <a:rPr lang="en-US" sz="7200" dirty="0" smtClean="0"/>
              <a:t>?</a:t>
            </a:r>
          </a:p>
          <a:p>
            <a:pPr lvl="0"/>
            <a:endParaRPr lang="en-US" sz="7200" dirty="0"/>
          </a:p>
          <a:p>
            <a:pPr marL="971550" lvl="1" indent="-514350">
              <a:buFont typeface="+mj-lt"/>
              <a:buAutoNum type="alphaLcParenR"/>
            </a:pPr>
            <a:r>
              <a:rPr lang="en-US" sz="7200" dirty="0"/>
              <a:t>Open Office 365 on your desktop.</a:t>
            </a:r>
          </a:p>
          <a:p>
            <a:pPr marL="971550" lvl="1" indent="-514350">
              <a:buFont typeface="+mj-lt"/>
              <a:buAutoNum type="alphaLcParenR"/>
            </a:pPr>
            <a:r>
              <a:rPr lang="en-US" sz="7200" dirty="0">
                <a:solidFill>
                  <a:srgbClr val="FF0000"/>
                </a:solidFill>
              </a:rPr>
              <a:t>Sign in to the </a:t>
            </a:r>
            <a:r>
              <a:rPr lang="en-US" sz="7200" dirty="0" err="1">
                <a:solidFill>
                  <a:srgbClr val="FF0000"/>
                </a:solidFill>
              </a:rPr>
              <a:t>Microsoftonline</a:t>
            </a:r>
            <a:r>
              <a:rPr lang="en-US" sz="7200" dirty="0">
                <a:solidFill>
                  <a:srgbClr val="FF0000"/>
                </a:solidFill>
              </a:rPr>
              <a:t> portal.</a:t>
            </a:r>
          </a:p>
          <a:p>
            <a:pPr marL="971550" lvl="1" indent="-514350">
              <a:buFont typeface="+mj-lt"/>
              <a:buAutoNum type="alphaLcParenR"/>
            </a:pPr>
            <a:r>
              <a:rPr lang="en-US" sz="7200" dirty="0"/>
              <a:t>Go to your Company’s public facing website.</a:t>
            </a:r>
          </a:p>
          <a:p>
            <a:pPr marL="971550" lvl="1" indent="-514350">
              <a:buFont typeface="+mj-lt"/>
              <a:buAutoNum type="alphaLcParenR"/>
            </a:pPr>
            <a:r>
              <a:rPr lang="en-US" sz="7200" dirty="0"/>
              <a:t>Select the web app from the Team Site</a:t>
            </a:r>
            <a:r>
              <a:rPr lang="en-US" sz="7200" dirty="0" smtClean="0"/>
              <a:t>.</a:t>
            </a:r>
          </a:p>
          <a:p>
            <a:pPr lvl="1"/>
            <a:endParaRPr lang="en-US" sz="7200" dirty="0"/>
          </a:p>
          <a:p>
            <a:pPr lvl="0"/>
            <a:r>
              <a:rPr lang="en-US" sz="7200" dirty="0" smtClean="0"/>
              <a:t>2.   You </a:t>
            </a:r>
            <a:r>
              <a:rPr lang="en-US" sz="7200" dirty="0"/>
              <a:t>should use Remember Me and Keep Me Signed in on a shared computer to protect your information</a:t>
            </a:r>
            <a:r>
              <a:rPr lang="en-US" sz="7200" dirty="0" smtClean="0"/>
              <a:t>.</a:t>
            </a:r>
          </a:p>
          <a:p>
            <a:pPr lvl="0"/>
            <a:endParaRPr lang="en-US" sz="7200" dirty="0"/>
          </a:p>
          <a:p>
            <a:pPr marL="971550" lvl="1" indent="-514350">
              <a:buFont typeface="+mj-lt"/>
              <a:buAutoNum type="alphaLcParenR"/>
            </a:pPr>
            <a:r>
              <a:rPr lang="en-US" sz="7200" dirty="0"/>
              <a:t>True</a:t>
            </a:r>
          </a:p>
          <a:p>
            <a:pPr marL="971550" lvl="1" indent="-514350">
              <a:buFont typeface="+mj-lt"/>
              <a:buAutoNum type="alphaLcParenR"/>
            </a:pPr>
            <a:r>
              <a:rPr lang="en-US" sz="7200" dirty="0">
                <a:solidFill>
                  <a:srgbClr val="FF0000"/>
                </a:solidFill>
              </a:rPr>
              <a:t>False</a:t>
            </a:r>
          </a:p>
          <a:p>
            <a:endParaRPr lang="en-US" dirty="0"/>
          </a:p>
        </p:txBody>
      </p:sp>
      <p:sp>
        <p:nvSpPr>
          <p:cNvPr id="4" name="Content Placeholder 2"/>
          <p:cNvSpPr txBox="1">
            <a:spLocks/>
          </p:cNvSpPr>
          <p:nvPr/>
        </p:nvSpPr>
        <p:spPr bwMode="auto">
          <a:xfrm>
            <a:off x="4724400" y="1524000"/>
            <a:ext cx="4114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2500" lnSpcReduction="20000"/>
          </a:bodyPr>
          <a:lstStyle>
            <a:lvl1pPr marL="342900" indent="-342900" algn="l" rtl="0" eaLnBrk="0" fontAlgn="base" hangingPunct="0">
              <a:spcBef>
                <a:spcPct val="20000"/>
              </a:spcBef>
              <a:spcAft>
                <a:spcPct val="0"/>
              </a:spcAft>
              <a:buFont typeface="Arial" charset="0"/>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smtClean="0"/>
              <a:t>3.  The Team Site allows you to post messages to your team.</a:t>
            </a:r>
          </a:p>
          <a:p>
            <a:endParaRPr lang="en-US" sz="2400" dirty="0" smtClean="0"/>
          </a:p>
          <a:p>
            <a:pPr marL="971550" lvl="1" indent="-514350">
              <a:buFont typeface="+mj-lt"/>
              <a:buAutoNum type="alphaLcParenR"/>
            </a:pPr>
            <a:r>
              <a:rPr lang="en-US" sz="2400" dirty="0" smtClean="0">
                <a:solidFill>
                  <a:srgbClr val="FF0000"/>
                </a:solidFill>
              </a:rPr>
              <a:t>True</a:t>
            </a:r>
          </a:p>
          <a:p>
            <a:pPr marL="971550" lvl="1" indent="-514350">
              <a:buFont typeface="+mj-lt"/>
              <a:buAutoNum type="alphaLcParenR"/>
            </a:pPr>
            <a:r>
              <a:rPr lang="en-US" sz="2400" dirty="0" smtClean="0"/>
              <a:t>False</a:t>
            </a:r>
          </a:p>
          <a:p>
            <a:pPr marL="971550" lvl="1" indent="-514350">
              <a:buFont typeface="+mj-lt"/>
              <a:buAutoNum type="alphaLcParenR"/>
            </a:pPr>
            <a:endParaRPr lang="en-US" sz="2400" dirty="0" smtClean="0"/>
          </a:p>
          <a:p>
            <a:r>
              <a:rPr lang="en-US" sz="2400" dirty="0" smtClean="0"/>
              <a:t>4.  Does a person need to be on your Team to view your documents?</a:t>
            </a:r>
          </a:p>
          <a:p>
            <a:endParaRPr lang="en-US" sz="2400" dirty="0" smtClean="0"/>
          </a:p>
          <a:p>
            <a:pPr marL="514350" indent="-514350">
              <a:buFont typeface="+mj-lt"/>
              <a:buAutoNum type="alphaLcParenR"/>
            </a:pPr>
            <a:r>
              <a:rPr lang="en-US" sz="2400" dirty="0" smtClean="0"/>
              <a:t>Yes</a:t>
            </a:r>
          </a:p>
          <a:p>
            <a:pPr marL="514350" indent="-514350">
              <a:buFont typeface="+mj-lt"/>
              <a:buAutoNum type="alphaLcParenR"/>
            </a:pPr>
            <a:r>
              <a:rPr lang="en-US" sz="2400" dirty="0" smtClean="0">
                <a:solidFill>
                  <a:srgbClr val="FF0000"/>
                </a:solidFill>
              </a:rPr>
              <a:t>No, not if you’ve sent an invitation to share the site with them</a:t>
            </a:r>
          </a:p>
          <a:p>
            <a:endParaRPr lang="en-US" dirty="0"/>
          </a:p>
        </p:txBody>
      </p:sp>
    </p:spTree>
    <p:extLst>
      <p:ext uri="{BB962C8B-B14F-4D97-AF65-F5344CB8AC3E}">
        <p14:creationId xmlns:p14="http://schemas.microsoft.com/office/powerpoint/2010/main" val="17027847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Module Two: Review Questions</a:t>
            </a:r>
          </a:p>
        </p:txBody>
      </p:sp>
      <p:sp>
        <p:nvSpPr>
          <p:cNvPr id="3" name="Content Placeholder 2"/>
          <p:cNvSpPr>
            <a:spLocks noGrp="1"/>
          </p:cNvSpPr>
          <p:nvPr>
            <p:ph idx="1"/>
          </p:nvPr>
        </p:nvSpPr>
        <p:spPr>
          <a:xfrm>
            <a:off x="457200" y="1524000"/>
            <a:ext cx="4114800" cy="4525963"/>
          </a:xfrm>
        </p:spPr>
        <p:txBody>
          <a:bodyPr>
            <a:normAutofit fontScale="70000" lnSpcReduction="20000"/>
          </a:bodyPr>
          <a:lstStyle/>
          <a:p>
            <a:pPr lvl="0"/>
            <a:r>
              <a:rPr lang="en-US" sz="2900" dirty="0" smtClean="0"/>
              <a:t>5.  You </a:t>
            </a:r>
            <a:r>
              <a:rPr lang="en-US" sz="2900" dirty="0"/>
              <a:t>can sort the documents list by Type, Name, Modified date and time, and Modified By author</a:t>
            </a:r>
            <a:r>
              <a:rPr lang="en-US" sz="2900" dirty="0" smtClean="0"/>
              <a:t>.</a:t>
            </a:r>
          </a:p>
          <a:p>
            <a:pPr lvl="0"/>
            <a:endParaRPr lang="en-US" sz="2900" dirty="0"/>
          </a:p>
          <a:p>
            <a:pPr marL="971550" lvl="1" indent="-514350">
              <a:buFont typeface="+mj-lt"/>
              <a:buAutoNum type="alphaLcParenR"/>
            </a:pPr>
            <a:r>
              <a:rPr lang="en-US" sz="2900" dirty="0">
                <a:solidFill>
                  <a:srgbClr val="FF0000"/>
                </a:solidFill>
              </a:rPr>
              <a:t>True</a:t>
            </a:r>
          </a:p>
          <a:p>
            <a:pPr marL="971550" lvl="1" indent="-514350">
              <a:buFont typeface="+mj-lt"/>
              <a:buAutoNum type="alphaLcParenR"/>
            </a:pPr>
            <a:r>
              <a:rPr lang="en-US" sz="2900" dirty="0" smtClean="0"/>
              <a:t>False</a:t>
            </a:r>
          </a:p>
          <a:p>
            <a:pPr lvl="1"/>
            <a:endParaRPr lang="en-US" sz="2900" dirty="0"/>
          </a:p>
          <a:p>
            <a:pPr lvl="0"/>
            <a:r>
              <a:rPr lang="en-US" sz="2900" dirty="0" smtClean="0"/>
              <a:t>6.  You </a:t>
            </a:r>
            <a:r>
              <a:rPr lang="en-US" sz="2900" dirty="0"/>
              <a:t>can filter the documents list by Type, Name, Modified Date and time, and Modified by author</a:t>
            </a:r>
            <a:r>
              <a:rPr lang="en-US" sz="2900" dirty="0" smtClean="0"/>
              <a:t>.</a:t>
            </a:r>
          </a:p>
          <a:p>
            <a:pPr lvl="0"/>
            <a:endParaRPr lang="en-US" sz="2900" dirty="0"/>
          </a:p>
          <a:p>
            <a:pPr marL="971550" lvl="1" indent="-514350">
              <a:buFont typeface="+mj-lt"/>
              <a:buAutoNum type="alphaLcParenR"/>
            </a:pPr>
            <a:r>
              <a:rPr lang="en-US" sz="2900" dirty="0"/>
              <a:t>True</a:t>
            </a:r>
          </a:p>
          <a:p>
            <a:pPr marL="971550" lvl="1" indent="-514350">
              <a:buFont typeface="+mj-lt"/>
              <a:buAutoNum type="alphaLcParenR"/>
            </a:pPr>
            <a:r>
              <a:rPr lang="en-US" sz="2900" dirty="0">
                <a:solidFill>
                  <a:srgbClr val="FF0000"/>
                </a:solidFill>
              </a:rPr>
              <a:t>False: You cannot filter by name.</a:t>
            </a:r>
          </a:p>
          <a:p>
            <a:endParaRPr lang="en-US" dirty="0"/>
          </a:p>
        </p:txBody>
      </p:sp>
      <p:sp>
        <p:nvSpPr>
          <p:cNvPr id="5" name="Content Placeholder 2"/>
          <p:cNvSpPr txBox="1">
            <a:spLocks/>
          </p:cNvSpPr>
          <p:nvPr/>
        </p:nvSpPr>
        <p:spPr bwMode="auto">
          <a:xfrm>
            <a:off x="4724400" y="1524000"/>
            <a:ext cx="4114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342900" indent="-342900" algn="l" rtl="0" eaLnBrk="0" fontAlgn="base" hangingPunct="0">
              <a:spcBef>
                <a:spcPct val="20000"/>
              </a:spcBef>
              <a:spcAft>
                <a:spcPct val="0"/>
              </a:spcAft>
              <a:buFont typeface="Arial" charset="0"/>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dirty="0" smtClean="0"/>
              <a:t>7.  You can upload by which of the following?</a:t>
            </a:r>
          </a:p>
          <a:p>
            <a:endParaRPr lang="en-US" sz="2000" dirty="0" smtClean="0"/>
          </a:p>
          <a:p>
            <a:pPr marL="971550" lvl="1" indent="-514350">
              <a:buFont typeface="+mj-lt"/>
              <a:buAutoNum type="alphaLcParenR"/>
            </a:pPr>
            <a:r>
              <a:rPr lang="en-US" sz="2000" dirty="0" smtClean="0"/>
              <a:t>Browsing, using a Choose File to Upload dialog box.</a:t>
            </a:r>
          </a:p>
          <a:p>
            <a:pPr marL="971550" lvl="1" indent="-514350">
              <a:buFont typeface="+mj-lt"/>
              <a:buAutoNum type="alphaLcParenR"/>
            </a:pPr>
            <a:r>
              <a:rPr lang="en-US" sz="2000" dirty="0" smtClean="0"/>
              <a:t>Dragging and dropping, using Windows Explorer to drag in the documents.</a:t>
            </a:r>
          </a:p>
          <a:p>
            <a:pPr marL="971550" lvl="1" indent="-514350">
              <a:buFont typeface="+mj-lt"/>
              <a:buAutoNum type="alphaLcParenR"/>
            </a:pPr>
            <a:r>
              <a:rPr lang="en-US" sz="2000" dirty="0" smtClean="0">
                <a:solidFill>
                  <a:srgbClr val="FF0000"/>
                </a:solidFill>
              </a:rPr>
              <a:t>All of the above.</a:t>
            </a:r>
          </a:p>
          <a:p>
            <a:pPr marL="971550" lvl="1" indent="-514350">
              <a:buFont typeface="+mj-lt"/>
              <a:buAutoNum type="alphaLcParenR"/>
            </a:pPr>
            <a:r>
              <a:rPr lang="en-US" sz="2000" dirty="0" smtClean="0"/>
              <a:t>None of the above.</a:t>
            </a:r>
          </a:p>
          <a:p>
            <a:endParaRPr lang="en-US" dirty="0"/>
          </a:p>
        </p:txBody>
      </p:sp>
    </p:spTree>
    <p:extLst>
      <p:ext uri="{BB962C8B-B14F-4D97-AF65-F5344CB8AC3E}">
        <p14:creationId xmlns:p14="http://schemas.microsoft.com/office/powerpoint/2010/main" val="35510013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normAutofit fontScale="90000"/>
          </a:bodyPr>
          <a:lstStyle/>
          <a:p>
            <a:r>
              <a:rPr lang="en-US" dirty="0"/>
              <a:t>Module Three: Viewing Web App Documents (I)</a:t>
            </a:r>
            <a:endParaRPr lang="en-US" dirty="0" smtClean="0"/>
          </a:p>
        </p:txBody>
      </p:sp>
      <p:sp>
        <p:nvSpPr>
          <p:cNvPr id="14339" name="Content Placeholder 2"/>
          <p:cNvSpPr>
            <a:spLocks noGrp="1"/>
          </p:cNvSpPr>
          <p:nvPr>
            <p:ph idx="1"/>
          </p:nvPr>
        </p:nvSpPr>
        <p:spPr/>
        <p:txBody>
          <a:bodyPr/>
          <a:lstStyle/>
          <a:p>
            <a:pPr marL="0"/>
            <a:r>
              <a:rPr lang="en-US" dirty="0"/>
              <a:t>First, you’ll learn how to open a document for review and get an overview of the Reading View. You’ll learn how to page through your document and print it from the Reading View. You’ll also learn how to find text. Finally, this module explains how to close a document without closing the Word web app.</a:t>
            </a:r>
            <a:endParaRPr lang="en-US" dirty="0" smtClean="0"/>
          </a:p>
        </p:txBody>
      </p:sp>
      <p:sp>
        <p:nvSpPr>
          <p:cNvPr id="14340" name="Text Placeholder 3"/>
          <p:cNvSpPr>
            <a:spLocks noGrp="1"/>
          </p:cNvSpPr>
          <p:nvPr>
            <p:ph type="body" sz="quarter" idx="10"/>
          </p:nvPr>
        </p:nvSpPr>
        <p:spPr>
          <a:ln>
            <a:miter lim="800000"/>
            <a:headEnd/>
            <a:tailEnd/>
          </a:ln>
        </p:spPr>
        <p:txBody>
          <a:bodyPr>
            <a:normAutofit fontScale="62500" lnSpcReduction="20000"/>
          </a:bodyPr>
          <a:lstStyle/>
          <a:p>
            <a:r>
              <a:rPr lang="en-US" dirty="0">
                <a:latin typeface="Cambria"/>
                <a:ea typeface="Times New Roman"/>
                <a:cs typeface="Times New Roman"/>
              </a:rPr>
              <a:t>Quick Tip: You can access your Word document from any device with a browser: smart phones, tablets, or computers</a:t>
            </a:r>
            <a:endParaRPr lang="en-US"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dirty="0"/>
              <a:t>Opening a Document</a:t>
            </a:r>
            <a:endParaRPr lang="en-US" dirty="0" smtClean="0"/>
          </a:p>
        </p:txBody>
      </p:sp>
      <p:sp>
        <p:nvSpPr>
          <p:cNvPr id="15363" name="Content Placeholder 2"/>
          <p:cNvSpPr>
            <a:spLocks noGrp="1"/>
          </p:cNvSpPr>
          <p:nvPr>
            <p:ph idx="1"/>
          </p:nvPr>
        </p:nvSpPr>
        <p:spPr/>
        <p:txBody>
          <a:bodyPr/>
          <a:lstStyle/>
          <a:p>
            <a:pPr marL="457200" lvl="0" indent="-457200">
              <a:buFont typeface="Arial" pitchFamily="34" charset="0"/>
              <a:buChar char="•"/>
            </a:pPr>
            <a:endParaRPr lang="en-US" dirty="0" smtClean="0"/>
          </a:p>
          <a:p>
            <a:pPr marL="457200" lvl="0" indent="-457200">
              <a:buFont typeface="Arial" pitchFamily="34" charset="0"/>
              <a:buChar char="•"/>
            </a:pPr>
            <a:r>
              <a:rPr lang="en-US" dirty="0" smtClean="0"/>
              <a:t>From </a:t>
            </a:r>
            <a:r>
              <a:rPr lang="en-US" dirty="0"/>
              <a:t>the Shared Documents list, select the document you want to open</a:t>
            </a:r>
            <a:r>
              <a:rPr lang="en-US" dirty="0" smtClean="0"/>
              <a:t>.</a:t>
            </a:r>
          </a:p>
          <a:p>
            <a:pPr marL="457200" lvl="0" indent="-457200">
              <a:buFont typeface="Arial" pitchFamily="34" charset="0"/>
              <a:buChar char="•"/>
            </a:pPr>
            <a:endParaRPr lang="en-US" dirty="0"/>
          </a:p>
          <a:p>
            <a:pPr marL="457200" indent="-457200">
              <a:buFont typeface="Arial" pitchFamily="34" charset="0"/>
              <a:buChar char="•"/>
            </a:pPr>
            <a:r>
              <a:rPr lang="en-US" dirty="0"/>
              <a:t>You can also click the arrow to the right of the document name to see a list of options. Select </a:t>
            </a:r>
            <a:r>
              <a:rPr lang="en-US" b="1" dirty="0"/>
              <a:t>View in Browser</a:t>
            </a:r>
            <a:r>
              <a:rPr lang="en-US" dirty="0"/>
              <a:t> to open the Reading View.</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dirty="0"/>
              <a:t>Overview of the Reading View</a:t>
            </a:r>
            <a:endParaRPr lang="en-US" dirty="0" smtClean="0"/>
          </a:p>
        </p:txBody>
      </p:sp>
      <p:pic>
        <p:nvPicPr>
          <p:cNvPr id="4" name="Content Placeholder 3"/>
          <p:cNvPicPr>
            <a:picLocks noGrp="1" noChangeAspect="1"/>
          </p:cNvPicPr>
          <p:nvPr>
            <p:ph idx="1"/>
          </p:nvPr>
        </p:nvPicPr>
        <p:blipFill>
          <a:blip r:embed="rId3"/>
          <a:stretch>
            <a:fillRect/>
          </a:stretch>
        </p:blipFill>
        <p:spPr>
          <a:xfrm>
            <a:off x="1371600" y="1371600"/>
            <a:ext cx="6408198" cy="5120640"/>
          </a:xfrm>
          <a:prstGeom prst="rect">
            <a:avLst/>
          </a:prstGeom>
        </p:spPr>
      </p:pic>
      <p:sp>
        <p:nvSpPr>
          <p:cNvPr id="5" name="AutoShape 163"/>
          <p:cNvSpPr>
            <a:spLocks/>
          </p:cNvSpPr>
          <p:nvPr/>
        </p:nvSpPr>
        <p:spPr bwMode="auto">
          <a:xfrm>
            <a:off x="2286000" y="2713674"/>
            <a:ext cx="2007235" cy="834708"/>
          </a:xfrm>
          <a:prstGeom prst="borderCallout1">
            <a:avLst>
              <a:gd name="adj1" fmla="val 37961"/>
              <a:gd name="adj2" fmla="val 3190"/>
              <a:gd name="adj3" fmla="val -31228"/>
              <a:gd name="adj4" fmla="val -6374"/>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marL="0" marR="0">
              <a:lnSpc>
                <a:spcPct val="115000"/>
              </a:lnSpc>
              <a:spcBef>
                <a:spcPts val="0"/>
              </a:spcBef>
              <a:spcAft>
                <a:spcPts val="1000"/>
              </a:spcAft>
            </a:pPr>
            <a:r>
              <a:rPr lang="en-US" sz="1600" dirty="0">
                <a:effectLst/>
                <a:latin typeface="Calibri"/>
                <a:ea typeface="Times New Roman"/>
                <a:cs typeface="Times New Roman"/>
              </a:rPr>
              <a:t>A simplified “Ribbon” with a few basic commands</a:t>
            </a:r>
          </a:p>
        </p:txBody>
      </p:sp>
      <p:sp>
        <p:nvSpPr>
          <p:cNvPr id="6" name="AutoShape 162"/>
          <p:cNvSpPr>
            <a:spLocks/>
          </p:cNvSpPr>
          <p:nvPr/>
        </p:nvSpPr>
        <p:spPr bwMode="auto">
          <a:xfrm>
            <a:off x="4419600" y="2553176"/>
            <a:ext cx="2792095" cy="691357"/>
          </a:xfrm>
          <a:prstGeom prst="borderCallout1">
            <a:avLst>
              <a:gd name="adj1" fmla="val 1456"/>
              <a:gd name="adj2" fmla="val -202"/>
              <a:gd name="adj3" fmla="val -67568"/>
              <a:gd name="adj4" fmla="val -34709"/>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marL="0" marR="0">
              <a:lnSpc>
                <a:spcPct val="115000"/>
              </a:lnSpc>
              <a:spcBef>
                <a:spcPts val="0"/>
              </a:spcBef>
              <a:spcAft>
                <a:spcPts val="1000"/>
              </a:spcAft>
            </a:pPr>
            <a:r>
              <a:rPr lang="en-US" sz="1600" dirty="0">
                <a:effectLst/>
                <a:latin typeface="Calibri"/>
                <a:ea typeface="Times New Roman"/>
                <a:cs typeface="Times New Roman"/>
              </a:rPr>
              <a:t>Links for the Team Site and the Shared Documents list</a:t>
            </a:r>
          </a:p>
        </p:txBody>
      </p:sp>
      <p:sp>
        <p:nvSpPr>
          <p:cNvPr id="7" name="AutoShape 164"/>
          <p:cNvSpPr>
            <a:spLocks/>
          </p:cNvSpPr>
          <p:nvPr/>
        </p:nvSpPr>
        <p:spPr bwMode="auto">
          <a:xfrm flipH="1">
            <a:off x="4876797" y="4114800"/>
            <a:ext cx="2514601" cy="762000"/>
          </a:xfrm>
          <a:prstGeom prst="borderCallout1">
            <a:avLst>
              <a:gd name="adj1" fmla="val -16116"/>
              <a:gd name="adj2" fmla="val 6068"/>
              <a:gd name="adj3" fmla="val -268250"/>
              <a:gd name="adj4" fmla="val 2009"/>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marL="0" marR="0">
              <a:lnSpc>
                <a:spcPct val="115000"/>
              </a:lnSpc>
              <a:spcBef>
                <a:spcPts val="0"/>
              </a:spcBef>
              <a:spcAft>
                <a:spcPts val="1000"/>
              </a:spcAft>
            </a:pPr>
            <a:r>
              <a:rPr lang="en-US" sz="1600" dirty="0">
                <a:effectLst/>
                <a:latin typeface="Calibri"/>
                <a:ea typeface="Times New Roman"/>
                <a:cs typeface="Times New Roman"/>
              </a:rPr>
              <a:t>Options for the user who is signed into Office 365</a:t>
            </a:r>
          </a:p>
        </p:txBody>
      </p:sp>
      <p:sp>
        <p:nvSpPr>
          <p:cNvPr id="9" name="AutoShape 165"/>
          <p:cNvSpPr>
            <a:spLocks/>
          </p:cNvSpPr>
          <p:nvPr/>
        </p:nvSpPr>
        <p:spPr bwMode="auto">
          <a:xfrm>
            <a:off x="5410200" y="5486400"/>
            <a:ext cx="1676400" cy="609600"/>
          </a:xfrm>
          <a:prstGeom prst="borderCallout1">
            <a:avLst>
              <a:gd name="adj1" fmla="val 22870"/>
              <a:gd name="adj2" fmla="val -7106"/>
              <a:gd name="adj3" fmla="val -142155"/>
              <a:gd name="adj4" fmla="val -132254"/>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marL="0" marR="0">
              <a:lnSpc>
                <a:spcPct val="115000"/>
              </a:lnSpc>
              <a:spcBef>
                <a:spcPts val="0"/>
              </a:spcBef>
              <a:spcAft>
                <a:spcPts val="1000"/>
              </a:spcAft>
            </a:pPr>
            <a:r>
              <a:rPr lang="en-US" sz="1600" dirty="0">
                <a:effectLst/>
                <a:latin typeface="Calibri"/>
                <a:ea typeface="Times New Roman"/>
                <a:cs typeface="Times New Roman"/>
              </a:rPr>
              <a:t>The document contents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dirty="0"/>
              <a:t>Paging Through Documents</a:t>
            </a:r>
            <a:endParaRPr lang="en-US" dirty="0" smtClean="0"/>
          </a:p>
        </p:txBody>
      </p:sp>
      <p:sp>
        <p:nvSpPr>
          <p:cNvPr id="17411" name="Content Placeholder 2"/>
          <p:cNvSpPr>
            <a:spLocks noGrp="1"/>
          </p:cNvSpPr>
          <p:nvPr>
            <p:ph idx="1"/>
          </p:nvPr>
        </p:nvSpPr>
        <p:spPr/>
        <p:txBody>
          <a:bodyPr/>
          <a:lstStyle/>
          <a:p>
            <a:pPr marL="514350" lvl="0" indent="-514350">
              <a:buFont typeface="+mj-lt"/>
              <a:buAutoNum type="arabicPeriod"/>
            </a:pPr>
            <a:r>
              <a:rPr lang="en-US" dirty="0" smtClean="0"/>
              <a:t>Select </a:t>
            </a:r>
            <a:r>
              <a:rPr lang="en-US" dirty="0"/>
              <a:t>Next Page to move to the top of the next page in the document.</a:t>
            </a:r>
          </a:p>
          <a:p>
            <a:pPr marL="514350" lvl="0" indent="-514350">
              <a:buFont typeface="+mj-lt"/>
              <a:buAutoNum type="arabicPeriod"/>
            </a:pPr>
            <a:r>
              <a:rPr lang="en-US" dirty="0"/>
              <a:t>Select Previous Page to move to the top of the previous page in the document.</a:t>
            </a:r>
          </a:p>
          <a:p>
            <a:pPr marL="514350" lvl="0" indent="-514350">
              <a:buFont typeface="+mj-lt"/>
              <a:buAutoNum type="arabicPeriod"/>
            </a:pPr>
            <a:r>
              <a:rPr lang="en-US" dirty="0"/>
              <a:t>You can also enter a page number to jump directly to that page. Type the number in the Page box and press Enter.</a:t>
            </a:r>
          </a:p>
          <a:p>
            <a:endParaRPr lang="en-US" dirty="0" smtClean="0"/>
          </a:p>
        </p:txBody>
      </p:sp>
      <p:pic>
        <p:nvPicPr>
          <p:cNvPr id="4" name="Picture 3"/>
          <p:cNvPicPr>
            <a:picLocks noChangeAspect="1"/>
          </p:cNvPicPr>
          <p:nvPr/>
        </p:nvPicPr>
        <p:blipFill>
          <a:blip r:embed="rId3"/>
          <a:stretch>
            <a:fillRect/>
          </a:stretch>
        </p:blipFill>
        <p:spPr>
          <a:xfrm>
            <a:off x="3206541" y="5410200"/>
            <a:ext cx="2730918" cy="548640"/>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Printing From the Reading View</a:t>
            </a:r>
          </a:p>
        </p:txBody>
      </p:sp>
      <p:sp>
        <p:nvSpPr>
          <p:cNvPr id="3" name="Content Placeholder 2"/>
          <p:cNvSpPr>
            <a:spLocks noGrp="1"/>
          </p:cNvSpPr>
          <p:nvPr>
            <p:ph idx="1"/>
          </p:nvPr>
        </p:nvSpPr>
        <p:spPr>
          <a:xfrm>
            <a:off x="457200" y="1600200"/>
            <a:ext cx="4191000" cy="4525963"/>
          </a:xfrm>
        </p:spPr>
        <p:txBody>
          <a:bodyPr>
            <a:normAutofit lnSpcReduction="10000"/>
          </a:bodyPr>
          <a:lstStyle/>
          <a:p>
            <a:pPr marL="514350" lvl="0" indent="-514350">
              <a:buFont typeface="+mj-lt"/>
              <a:buAutoNum type="arabicPeriod"/>
            </a:pPr>
            <a:r>
              <a:rPr lang="en-US" dirty="0"/>
              <a:t>Select the </a:t>
            </a:r>
            <a:r>
              <a:rPr lang="en-US" b="1" dirty="0"/>
              <a:t>File</a:t>
            </a:r>
            <a:r>
              <a:rPr lang="en-US" dirty="0"/>
              <a:t> tab.</a:t>
            </a:r>
          </a:p>
          <a:p>
            <a:pPr marL="514350" lvl="0" indent="-514350">
              <a:buFont typeface="+mj-lt"/>
              <a:buAutoNum type="arabicPeriod"/>
            </a:pPr>
            <a:r>
              <a:rPr lang="en-US" dirty="0"/>
              <a:t>Select </a:t>
            </a:r>
            <a:r>
              <a:rPr lang="en-US" b="1" dirty="0"/>
              <a:t>Print</a:t>
            </a:r>
            <a:r>
              <a:rPr lang="en-US" dirty="0"/>
              <a:t>.</a:t>
            </a:r>
          </a:p>
          <a:p>
            <a:pPr marL="514350" lvl="0" indent="-514350">
              <a:buFont typeface="+mj-lt"/>
              <a:buAutoNum type="arabicPeriod"/>
            </a:pPr>
            <a:r>
              <a:rPr lang="en-US" dirty="0"/>
              <a:t>The standard Print dialog box opens. Adjust the printer, print range, page handling, and other settings as necessary and select </a:t>
            </a:r>
            <a:r>
              <a:rPr lang="en-US" b="1" dirty="0"/>
              <a:t>OK</a:t>
            </a:r>
            <a:r>
              <a:rPr lang="en-US" dirty="0"/>
              <a:t>.</a:t>
            </a:r>
          </a:p>
          <a:p>
            <a:endParaRPr lang="en-US" dirty="0"/>
          </a:p>
        </p:txBody>
      </p:sp>
      <p:pic>
        <p:nvPicPr>
          <p:cNvPr id="4" name="Picture 3"/>
          <p:cNvPicPr>
            <a:picLocks noChangeAspect="1"/>
          </p:cNvPicPr>
          <p:nvPr/>
        </p:nvPicPr>
        <p:blipFill>
          <a:blip r:embed="rId3"/>
          <a:stretch>
            <a:fillRect/>
          </a:stretch>
        </p:blipFill>
        <p:spPr>
          <a:xfrm>
            <a:off x="4648200" y="1676400"/>
            <a:ext cx="4159681" cy="3931920"/>
          </a:xfrm>
          <a:prstGeom prst="rect">
            <a:avLst/>
          </a:prstGeom>
        </p:spPr>
      </p:pic>
    </p:spTree>
    <p:extLst>
      <p:ext uri="{BB962C8B-B14F-4D97-AF65-F5344CB8AC3E}">
        <p14:creationId xmlns:p14="http://schemas.microsoft.com/office/powerpoint/2010/main" val="32867400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Finding Text in Your Document</a:t>
            </a:r>
          </a:p>
        </p:txBody>
      </p:sp>
      <p:pic>
        <p:nvPicPr>
          <p:cNvPr id="4" name="Picture 3"/>
          <p:cNvPicPr>
            <a:picLocks noChangeAspect="1"/>
          </p:cNvPicPr>
          <p:nvPr/>
        </p:nvPicPr>
        <p:blipFill>
          <a:blip r:embed="rId3"/>
          <a:stretch>
            <a:fillRect/>
          </a:stretch>
        </p:blipFill>
        <p:spPr>
          <a:xfrm>
            <a:off x="533400" y="1618615"/>
            <a:ext cx="5447577" cy="2286000"/>
          </a:xfrm>
          <a:prstGeom prst="rect">
            <a:avLst/>
          </a:prstGeom>
        </p:spPr>
      </p:pic>
      <p:pic>
        <p:nvPicPr>
          <p:cNvPr id="5" name="Picture 4"/>
          <p:cNvPicPr>
            <a:picLocks noChangeAspect="1"/>
          </p:cNvPicPr>
          <p:nvPr/>
        </p:nvPicPr>
        <p:blipFill>
          <a:blip r:embed="rId4"/>
          <a:stretch>
            <a:fillRect/>
          </a:stretch>
        </p:blipFill>
        <p:spPr>
          <a:xfrm>
            <a:off x="6553200" y="1517650"/>
            <a:ext cx="1866596" cy="5029200"/>
          </a:xfrm>
          <a:prstGeom prst="rect">
            <a:avLst/>
          </a:prstGeom>
        </p:spPr>
      </p:pic>
    </p:spTree>
    <p:extLst>
      <p:ext uri="{BB962C8B-B14F-4D97-AF65-F5344CB8AC3E}">
        <p14:creationId xmlns:p14="http://schemas.microsoft.com/office/powerpoint/2010/main" val="41779918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Closing Documents</a:t>
            </a:r>
          </a:p>
        </p:txBody>
      </p:sp>
      <p:sp>
        <p:nvSpPr>
          <p:cNvPr id="3" name="Content Placeholder 2"/>
          <p:cNvSpPr>
            <a:spLocks noGrp="1"/>
          </p:cNvSpPr>
          <p:nvPr>
            <p:ph idx="1"/>
          </p:nvPr>
        </p:nvSpPr>
        <p:spPr/>
        <p:txBody>
          <a:bodyPr/>
          <a:lstStyle/>
          <a:p>
            <a:pPr marL="514350" lvl="0" indent="-514350">
              <a:buFont typeface="+mj-lt"/>
              <a:buAutoNum type="arabicPeriod"/>
            </a:pPr>
            <a:r>
              <a:rPr lang="en-US" dirty="0"/>
              <a:t>Click the X in the top right portion of the </a:t>
            </a:r>
            <a:r>
              <a:rPr lang="en-US" dirty="0" smtClean="0"/>
              <a:t>screen.</a:t>
            </a:r>
          </a:p>
          <a:p>
            <a:pPr marL="514350" lvl="0" indent="-514350">
              <a:buFont typeface="+mj-lt"/>
              <a:buAutoNum type="arabicPeriod"/>
            </a:pPr>
            <a:r>
              <a:rPr lang="en-US" dirty="0" smtClean="0"/>
              <a:t>The </a:t>
            </a:r>
            <a:r>
              <a:rPr lang="en-US" dirty="0"/>
              <a:t>browser returns to the Shared Documents list on your Team Site.</a:t>
            </a:r>
          </a:p>
          <a:p>
            <a:endParaRPr lang="en-US" dirty="0"/>
          </a:p>
        </p:txBody>
      </p:sp>
      <p:pic>
        <p:nvPicPr>
          <p:cNvPr id="4" name="Picture 3"/>
          <p:cNvPicPr>
            <a:picLocks noChangeAspect="1"/>
          </p:cNvPicPr>
          <p:nvPr/>
        </p:nvPicPr>
        <p:blipFill>
          <a:blip r:embed="rId3"/>
          <a:stretch>
            <a:fillRect/>
          </a:stretch>
        </p:blipFill>
        <p:spPr>
          <a:xfrm>
            <a:off x="1143000" y="4114800"/>
            <a:ext cx="2523580" cy="822960"/>
          </a:xfrm>
          <a:prstGeom prst="rect">
            <a:avLst/>
          </a:prstGeom>
          <a:ln>
            <a:solidFill>
              <a:schemeClr val="tx1"/>
            </a:solidFill>
          </a:ln>
        </p:spPr>
      </p:pic>
    </p:spTree>
    <p:extLst>
      <p:ext uri="{BB962C8B-B14F-4D97-AF65-F5344CB8AC3E}">
        <p14:creationId xmlns:p14="http://schemas.microsoft.com/office/powerpoint/2010/main" val="41779918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normAutofit fontScale="90000"/>
          </a:bodyPr>
          <a:lstStyle/>
          <a:p>
            <a:r>
              <a:rPr lang="en-US" dirty="0"/>
              <a:t>Module One: Getting Started</a:t>
            </a:r>
            <a:endParaRPr lang="en-US" dirty="0" smtClean="0"/>
          </a:p>
        </p:txBody>
      </p:sp>
      <p:sp>
        <p:nvSpPr>
          <p:cNvPr id="6147" name="Content Placeholder 2"/>
          <p:cNvSpPr>
            <a:spLocks noGrp="1"/>
          </p:cNvSpPr>
          <p:nvPr>
            <p:ph idx="1"/>
          </p:nvPr>
        </p:nvSpPr>
        <p:spPr/>
        <p:txBody>
          <a:bodyPr/>
          <a:lstStyle/>
          <a:p>
            <a:pPr marL="0"/>
            <a:r>
              <a:rPr lang="en-US" dirty="0"/>
              <a:t>Welcome to the Office 365 Word Web App Essentials workshop. With Office 365, you can access your documents anywhere, and make some basic changes without using a computer where your desktop Office applications are installed.</a:t>
            </a:r>
          </a:p>
        </p:txBody>
      </p:sp>
      <p:sp>
        <p:nvSpPr>
          <p:cNvPr id="6148" name="Text Placeholder 3"/>
          <p:cNvSpPr>
            <a:spLocks noGrp="1"/>
          </p:cNvSpPr>
          <p:nvPr>
            <p:ph type="body" sz="quarter" idx="10"/>
          </p:nvPr>
        </p:nvSpPr>
        <p:spPr>
          <a:ln>
            <a:miter lim="800000"/>
            <a:headEnd/>
            <a:tailEnd/>
          </a:ln>
        </p:spPr>
        <p:txBody>
          <a:bodyPr>
            <a:normAutofit fontScale="70000" lnSpcReduction="20000"/>
          </a:bodyPr>
          <a:lstStyle/>
          <a:p>
            <a:pPr>
              <a:lnSpc>
                <a:spcPct val="115000"/>
              </a:lnSpc>
              <a:spcBef>
                <a:spcPts val="0"/>
              </a:spcBef>
              <a:spcAft>
                <a:spcPts val="1000"/>
              </a:spcAft>
            </a:pPr>
            <a:r>
              <a:rPr lang="en-US" dirty="0">
                <a:latin typeface="Cambria"/>
                <a:ea typeface="Times New Roman"/>
                <a:cs typeface="Times New Roman"/>
              </a:rPr>
              <a:t>Inspiration exists, but it has to find you working.</a:t>
            </a:r>
            <a:endParaRPr lang="en-US" sz="2400" dirty="0">
              <a:ea typeface="Times New Roman"/>
              <a:cs typeface="Times New Roman"/>
            </a:endParaRPr>
          </a:p>
          <a:p>
            <a:pPr algn="ctr">
              <a:lnSpc>
                <a:spcPct val="115000"/>
              </a:lnSpc>
              <a:spcBef>
                <a:spcPts val="0"/>
              </a:spcBef>
              <a:spcAft>
                <a:spcPts val="1000"/>
              </a:spcAft>
            </a:pPr>
            <a:r>
              <a:rPr lang="en-US" dirty="0">
                <a:latin typeface="Cambria"/>
                <a:ea typeface="Times New Roman"/>
                <a:cs typeface="Times New Roman"/>
              </a:rPr>
              <a:t>Pablo Picasso</a:t>
            </a:r>
            <a:endParaRPr lang="en-US" sz="2400" dirty="0">
              <a:ea typeface="Times New Roman"/>
              <a:cs typeface="Times New Roman"/>
            </a:endParaRPr>
          </a:p>
          <a:p>
            <a:endParaRPr lang="en-US"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Module </a:t>
            </a:r>
            <a:r>
              <a:rPr lang="en-US" dirty="0" smtClean="0"/>
              <a:t>Three</a:t>
            </a:r>
            <a:r>
              <a:rPr lang="en-US" dirty="0"/>
              <a:t>: Review Questions</a:t>
            </a:r>
          </a:p>
        </p:txBody>
      </p:sp>
      <p:sp>
        <p:nvSpPr>
          <p:cNvPr id="3" name="Content Placeholder 2"/>
          <p:cNvSpPr>
            <a:spLocks noGrp="1"/>
          </p:cNvSpPr>
          <p:nvPr>
            <p:ph idx="1"/>
          </p:nvPr>
        </p:nvSpPr>
        <p:spPr>
          <a:xfrm>
            <a:off x="457200" y="1447800"/>
            <a:ext cx="4114800" cy="4525963"/>
          </a:xfrm>
        </p:spPr>
        <p:txBody>
          <a:bodyPr>
            <a:normAutofit fontScale="70000" lnSpcReduction="20000"/>
          </a:bodyPr>
          <a:lstStyle/>
          <a:p>
            <a:pPr lvl="0"/>
            <a:r>
              <a:rPr lang="en-US" dirty="0" smtClean="0"/>
              <a:t>1.  You </a:t>
            </a:r>
            <a:r>
              <a:rPr lang="en-US" dirty="0"/>
              <a:t>can make changes to a document in the Reading View</a:t>
            </a:r>
            <a:r>
              <a:rPr lang="en-US" dirty="0" smtClean="0"/>
              <a:t>.</a:t>
            </a:r>
          </a:p>
          <a:p>
            <a:pPr lvl="0"/>
            <a:endParaRPr lang="en-US" dirty="0"/>
          </a:p>
          <a:p>
            <a:pPr marL="971550" lvl="1" indent="-514350">
              <a:buFont typeface="+mj-lt"/>
              <a:buAutoNum type="alphaLcParenR"/>
            </a:pPr>
            <a:r>
              <a:rPr lang="en-US" dirty="0"/>
              <a:t>True</a:t>
            </a:r>
          </a:p>
          <a:p>
            <a:pPr marL="971550" lvl="1" indent="-514350">
              <a:buFont typeface="+mj-lt"/>
              <a:buAutoNum type="alphaLcParenR"/>
            </a:pPr>
            <a:r>
              <a:rPr lang="en-US" dirty="0" smtClean="0"/>
              <a:t>False</a:t>
            </a:r>
          </a:p>
          <a:p>
            <a:pPr lvl="1"/>
            <a:endParaRPr lang="en-US" dirty="0"/>
          </a:p>
          <a:p>
            <a:pPr lvl="0"/>
            <a:r>
              <a:rPr lang="en-US" dirty="0" smtClean="0"/>
              <a:t>2.  You </a:t>
            </a:r>
            <a:r>
              <a:rPr lang="en-US" dirty="0"/>
              <a:t>open a document in the Word web app from which of the following</a:t>
            </a:r>
            <a:r>
              <a:rPr lang="en-US" dirty="0" smtClean="0"/>
              <a:t>:</a:t>
            </a:r>
          </a:p>
          <a:p>
            <a:pPr lvl="0"/>
            <a:endParaRPr lang="en-US" dirty="0"/>
          </a:p>
          <a:p>
            <a:pPr marL="971550" lvl="1" indent="-514350">
              <a:buFont typeface="+mj-lt"/>
              <a:buAutoNum type="alphaLcParenR"/>
            </a:pPr>
            <a:r>
              <a:rPr lang="en-US" dirty="0"/>
              <a:t>The Shared Documents list</a:t>
            </a:r>
          </a:p>
          <a:p>
            <a:pPr marL="971550" lvl="1" indent="-514350">
              <a:buFont typeface="+mj-lt"/>
              <a:buAutoNum type="alphaLcParenR"/>
            </a:pPr>
            <a:r>
              <a:rPr lang="en-US" dirty="0"/>
              <a:t>Your computer’s hard drive</a:t>
            </a:r>
          </a:p>
          <a:p>
            <a:pPr marL="971550" lvl="1" indent="-514350">
              <a:buFont typeface="+mj-lt"/>
              <a:buAutoNum type="alphaLcParenR"/>
            </a:pPr>
            <a:r>
              <a:rPr lang="en-US" dirty="0"/>
              <a:t>The Microsoft.com web site</a:t>
            </a:r>
          </a:p>
          <a:p>
            <a:pPr marL="971550" lvl="1" indent="-514350">
              <a:buFont typeface="+mj-lt"/>
              <a:buAutoNum type="alphaLcParenR"/>
            </a:pPr>
            <a:r>
              <a:rPr lang="en-US" dirty="0"/>
              <a:t>The Office 365 Home page</a:t>
            </a:r>
          </a:p>
          <a:p>
            <a:endParaRPr lang="en-US" dirty="0"/>
          </a:p>
        </p:txBody>
      </p:sp>
      <p:sp>
        <p:nvSpPr>
          <p:cNvPr id="4" name="Content Placeholder 2"/>
          <p:cNvSpPr txBox="1">
            <a:spLocks/>
          </p:cNvSpPr>
          <p:nvPr/>
        </p:nvSpPr>
        <p:spPr bwMode="auto">
          <a:xfrm>
            <a:off x="4724400" y="1447800"/>
            <a:ext cx="4114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77500" lnSpcReduction="20000"/>
          </a:bodyPr>
          <a:lstStyle>
            <a:lvl1pPr marL="342900" indent="-342900" algn="l" rtl="0" eaLnBrk="0" fontAlgn="base" hangingPunct="0">
              <a:spcBef>
                <a:spcPct val="20000"/>
              </a:spcBef>
              <a:spcAft>
                <a:spcPct val="0"/>
              </a:spcAft>
              <a:buFont typeface="Arial" charset="0"/>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3.  What links are available at the top of the Reading View?</a:t>
            </a:r>
          </a:p>
          <a:p>
            <a:endParaRPr lang="en-US" dirty="0" smtClean="0"/>
          </a:p>
          <a:p>
            <a:pPr marL="971550" lvl="1" indent="-514350">
              <a:buFont typeface="+mj-lt"/>
              <a:buAutoNum type="alphaLcParenR"/>
            </a:pPr>
            <a:r>
              <a:rPr lang="en-US" dirty="0" smtClean="0"/>
              <a:t>The Team Site</a:t>
            </a:r>
          </a:p>
          <a:p>
            <a:pPr marL="971550" lvl="1" indent="-514350">
              <a:buFont typeface="+mj-lt"/>
              <a:buAutoNum type="alphaLcParenR"/>
            </a:pPr>
            <a:r>
              <a:rPr lang="en-US" dirty="0" smtClean="0"/>
              <a:t>The Shared Documents List</a:t>
            </a:r>
          </a:p>
          <a:p>
            <a:pPr marL="971550" lvl="1" indent="-514350">
              <a:buFont typeface="+mj-lt"/>
              <a:buAutoNum type="alphaLcParenR"/>
            </a:pPr>
            <a:r>
              <a:rPr lang="en-US" dirty="0" smtClean="0"/>
              <a:t>A and B</a:t>
            </a:r>
          </a:p>
          <a:p>
            <a:pPr marL="971550" lvl="1" indent="-514350">
              <a:buFont typeface="+mj-lt"/>
              <a:buAutoNum type="alphaLcParenR"/>
            </a:pPr>
            <a:r>
              <a:rPr lang="en-US" dirty="0" smtClean="0"/>
              <a:t>None of the above</a:t>
            </a:r>
          </a:p>
          <a:p>
            <a:pPr lvl="1"/>
            <a:endParaRPr lang="en-US" dirty="0" smtClean="0"/>
          </a:p>
          <a:p>
            <a:r>
              <a:rPr lang="en-US" dirty="0" smtClean="0"/>
              <a:t>4.  What are three ways to navigate through your document?</a:t>
            </a:r>
          </a:p>
          <a:p>
            <a:endParaRPr lang="en-US" dirty="0"/>
          </a:p>
        </p:txBody>
      </p:sp>
    </p:spTree>
    <p:extLst>
      <p:ext uri="{BB962C8B-B14F-4D97-AF65-F5344CB8AC3E}">
        <p14:creationId xmlns:p14="http://schemas.microsoft.com/office/powerpoint/2010/main" val="176809774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Module </a:t>
            </a:r>
            <a:r>
              <a:rPr lang="en-US" dirty="0" smtClean="0"/>
              <a:t>Three</a:t>
            </a:r>
            <a:r>
              <a:rPr lang="en-US" dirty="0"/>
              <a:t>: Review Questions</a:t>
            </a:r>
          </a:p>
        </p:txBody>
      </p:sp>
      <p:sp>
        <p:nvSpPr>
          <p:cNvPr id="3" name="Content Placeholder 2"/>
          <p:cNvSpPr>
            <a:spLocks noGrp="1"/>
          </p:cNvSpPr>
          <p:nvPr>
            <p:ph idx="1"/>
          </p:nvPr>
        </p:nvSpPr>
        <p:spPr>
          <a:xfrm>
            <a:off x="457200" y="1371600"/>
            <a:ext cx="4114800" cy="4525963"/>
          </a:xfrm>
        </p:spPr>
        <p:txBody>
          <a:bodyPr>
            <a:normAutofit fontScale="32500" lnSpcReduction="20000"/>
          </a:bodyPr>
          <a:lstStyle/>
          <a:p>
            <a:pPr lvl="0"/>
            <a:r>
              <a:rPr lang="en-US" sz="5500" dirty="0" smtClean="0"/>
              <a:t>5.  Where </a:t>
            </a:r>
            <a:r>
              <a:rPr lang="en-US" sz="5500" dirty="0"/>
              <a:t>can you find the print command in the Reading View</a:t>
            </a:r>
            <a:r>
              <a:rPr lang="en-US" sz="5500" dirty="0" smtClean="0"/>
              <a:t>?</a:t>
            </a:r>
          </a:p>
          <a:p>
            <a:pPr lvl="0"/>
            <a:endParaRPr lang="en-US" dirty="0"/>
          </a:p>
          <a:p>
            <a:pPr marL="971550" lvl="1" indent="-514350">
              <a:buFont typeface="+mj-lt"/>
              <a:buAutoNum type="alphaLcParenR"/>
            </a:pPr>
            <a:r>
              <a:rPr lang="en-US" sz="5500" dirty="0"/>
              <a:t>Next to the Help icon</a:t>
            </a:r>
          </a:p>
          <a:p>
            <a:pPr marL="971550" lvl="1" indent="-514350">
              <a:buFont typeface="+mj-lt"/>
              <a:buAutoNum type="alphaLcParenR"/>
            </a:pPr>
            <a:r>
              <a:rPr lang="en-US" sz="5500" dirty="0"/>
              <a:t>Next to the Page Navigation icons</a:t>
            </a:r>
          </a:p>
          <a:p>
            <a:pPr marL="971550" lvl="1" indent="-514350">
              <a:buFont typeface="+mj-lt"/>
              <a:buAutoNum type="alphaLcParenR"/>
            </a:pPr>
            <a:r>
              <a:rPr lang="en-US" sz="5500" dirty="0"/>
              <a:t>In the File tab</a:t>
            </a:r>
          </a:p>
          <a:p>
            <a:pPr marL="971550" lvl="1" indent="-514350">
              <a:buFont typeface="+mj-lt"/>
              <a:buAutoNum type="alphaLcParenR"/>
            </a:pPr>
            <a:r>
              <a:rPr lang="en-US" sz="5500" dirty="0"/>
              <a:t>You must open in Word 2010 to </a:t>
            </a:r>
            <a:r>
              <a:rPr lang="en-US" sz="5500" dirty="0" smtClean="0"/>
              <a:t>print</a:t>
            </a:r>
          </a:p>
          <a:p>
            <a:pPr lvl="1"/>
            <a:endParaRPr lang="en-US" sz="5500" dirty="0"/>
          </a:p>
          <a:p>
            <a:pPr lvl="0"/>
            <a:r>
              <a:rPr lang="en-US" sz="5500" dirty="0" smtClean="0"/>
              <a:t>6.  What </a:t>
            </a:r>
            <a:r>
              <a:rPr lang="en-US" sz="5500" dirty="0"/>
              <a:t>do you select to begin a search</a:t>
            </a:r>
            <a:r>
              <a:rPr lang="en-US" sz="5500" dirty="0" smtClean="0"/>
              <a:t>?</a:t>
            </a:r>
          </a:p>
          <a:p>
            <a:pPr lvl="0"/>
            <a:endParaRPr lang="en-US" sz="5500" dirty="0"/>
          </a:p>
          <a:p>
            <a:pPr marL="971550" lvl="1" indent="-514350">
              <a:buFont typeface="+mj-lt"/>
              <a:buAutoNum type="alphaLcParenR"/>
            </a:pPr>
            <a:r>
              <a:rPr lang="en-US" sz="5500" dirty="0"/>
              <a:t>The Zoom drop down list</a:t>
            </a:r>
          </a:p>
          <a:p>
            <a:pPr marL="971550" lvl="1" indent="-514350">
              <a:buFont typeface="+mj-lt"/>
              <a:buAutoNum type="alphaLcParenR"/>
            </a:pPr>
            <a:r>
              <a:rPr lang="en-US" sz="5500" dirty="0"/>
              <a:t>Your user name </a:t>
            </a:r>
          </a:p>
          <a:p>
            <a:pPr marL="971550" lvl="1" indent="-514350">
              <a:buFont typeface="+mj-lt"/>
              <a:buAutoNum type="alphaLcParenR"/>
            </a:pPr>
            <a:r>
              <a:rPr lang="en-US" sz="5500" dirty="0"/>
              <a:t>The Page box</a:t>
            </a:r>
          </a:p>
          <a:p>
            <a:pPr marL="971550" lvl="1" indent="-514350">
              <a:buFont typeface="+mj-lt"/>
              <a:buAutoNum type="alphaLcParenR"/>
            </a:pPr>
            <a:r>
              <a:rPr lang="en-US" sz="5500" dirty="0"/>
              <a:t>The Find icon</a:t>
            </a:r>
          </a:p>
          <a:p>
            <a:r>
              <a:rPr lang="en-US" dirty="0"/>
              <a:t/>
            </a:r>
            <a:br>
              <a:rPr lang="en-US" dirty="0"/>
            </a:br>
            <a:r>
              <a:rPr lang="en-US" dirty="0"/>
              <a:t> </a:t>
            </a:r>
          </a:p>
          <a:p>
            <a:endParaRPr lang="en-US" dirty="0"/>
          </a:p>
        </p:txBody>
      </p:sp>
      <p:sp>
        <p:nvSpPr>
          <p:cNvPr id="4" name="Content Placeholder 2"/>
          <p:cNvSpPr txBox="1">
            <a:spLocks/>
          </p:cNvSpPr>
          <p:nvPr/>
        </p:nvSpPr>
        <p:spPr bwMode="auto">
          <a:xfrm>
            <a:off x="4724400" y="1514475"/>
            <a:ext cx="4114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55000" lnSpcReduction="20000"/>
          </a:bodyPr>
          <a:lstStyle>
            <a:lvl1pPr marL="342900" indent="-342900" algn="l" rtl="0" eaLnBrk="0" fontAlgn="base" hangingPunct="0">
              <a:spcBef>
                <a:spcPct val="20000"/>
              </a:spcBef>
              <a:spcAft>
                <a:spcPct val="0"/>
              </a:spcAft>
              <a:buFont typeface="Arial" charset="0"/>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7.   What does clicking the X next to a search term do?</a:t>
            </a:r>
          </a:p>
          <a:p>
            <a:endParaRPr lang="en-US" dirty="0" smtClean="0"/>
          </a:p>
          <a:p>
            <a:pPr marL="971550" lvl="1" indent="-514350">
              <a:buFont typeface="+mj-lt"/>
              <a:buAutoNum type="alphaLcParenR"/>
            </a:pPr>
            <a:r>
              <a:rPr lang="en-US" sz="3300" dirty="0" smtClean="0"/>
              <a:t>Closes the Find in Document pane</a:t>
            </a:r>
          </a:p>
          <a:p>
            <a:pPr marL="971550" lvl="1" indent="-514350">
              <a:buFont typeface="+mj-lt"/>
              <a:buAutoNum type="alphaLcParenR"/>
            </a:pPr>
            <a:r>
              <a:rPr lang="en-US" sz="3300" dirty="0" smtClean="0"/>
              <a:t>Clears the search term, but allows you to start a new search</a:t>
            </a:r>
          </a:p>
          <a:p>
            <a:pPr marL="971550" lvl="1" indent="-514350">
              <a:buFont typeface="+mj-lt"/>
              <a:buAutoNum type="alphaLcParenR"/>
            </a:pPr>
            <a:r>
              <a:rPr lang="en-US" sz="3300" dirty="0" smtClean="0"/>
              <a:t>Closes the Reading View</a:t>
            </a:r>
          </a:p>
          <a:p>
            <a:pPr marL="971550" lvl="1" indent="-514350">
              <a:buFont typeface="+mj-lt"/>
              <a:buAutoNum type="alphaLcParenR"/>
            </a:pPr>
            <a:r>
              <a:rPr lang="en-US" sz="3300" dirty="0" smtClean="0"/>
              <a:t>Closes the Web app</a:t>
            </a:r>
          </a:p>
          <a:p>
            <a:pPr lvl="1"/>
            <a:endParaRPr lang="en-US" dirty="0" smtClean="0"/>
          </a:p>
          <a:p>
            <a:r>
              <a:rPr lang="en-US" dirty="0" smtClean="0"/>
              <a:t>8.   When you close a web app document, the browser returns to the Shared Documents list on your Team Site.</a:t>
            </a:r>
          </a:p>
          <a:p>
            <a:endParaRPr lang="en-US" dirty="0" smtClean="0"/>
          </a:p>
          <a:p>
            <a:pPr marL="971550" lvl="1" indent="-514350">
              <a:buFont typeface="+mj-lt"/>
              <a:buAutoNum type="alphaLcParenR"/>
            </a:pPr>
            <a:r>
              <a:rPr lang="en-US" sz="3300" dirty="0" smtClean="0"/>
              <a:t>True</a:t>
            </a:r>
          </a:p>
          <a:p>
            <a:pPr marL="971550" lvl="1" indent="-514350">
              <a:buFont typeface="+mj-lt"/>
              <a:buAutoNum type="alphaLcParenR"/>
            </a:pPr>
            <a:r>
              <a:rPr lang="en-US" sz="3300" dirty="0" smtClean="0"/>
              <a:t>False</a:t>
            </a:r>
          </a:p>
          <a:p>
            <a:endParaRPr lang="en-US" dirty="0"/>
          </a:p>
        </p:txBody>
      </p:sp>
    </p:spTree>
    <p:extLst>
      <p:ext uri="{BB962C8B-B14F-4D97-AF65-F5344CB8AC3E}">
        <p14:creationId xmlns:p14="http://schemas.microsoft.com/office/powerpoint/2010/main" val="417799189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Module Three: Review Questions</a:t>
            </a:r>
          </a:p>
        </p:txBody>
      </p:sp>
      <p:sp>
        <p:nvSpPr>
          <p:cNvPr id="3" name="Content Placeholder 2"/>
          <p:cNvSpPr>
            <a:spLocks noGrp="1"/>
          </p:cNvSpPr>
          <p:nvPr>
            <p:ph idx="1"/>
          </p:nvPr>
        </p:nvSpPr>
        <p:spPr/>
        <p:txBody>
          <a:bodyPr/>
          <a:lstStyle/>
          <a:p>
            <a:pPr lvl="0"/>
            <a:r>
              <a:rPr lang="en-US" dirty="0" smtClean="0"/>
              <a:t>9. </a:t>
            </a:r>
            <a:r>
              <a:rPr lang="en-US" sz="2800" dirty="0" smtClean="0"/>
              <a:t>Closing </a:t>
            </a:r>
            <a:r>
              <a:rPr lang="en-US" sz="2800" dirty="0"/>
              <a:t>the browser is the only way to close a web app document</a:t>
            </a:r>
            <a:r>
              <a:rPr lang="en-US" sz="2800" dirty="0" smtClean="0"/>
              <a:t>.</a:t>
            </a:r>
          </a:p>
          <a:p>
            <a:pPr lvl="0"/>
            <a:endParaRPr lang="en-US" dirty="0"/>
          </a:p>
          <a:p>
            <a:pPr marL="971550" lvl="1" indent="-514350">
              <a:buFont typeface="+mj-lt"/>
              <a:buAutoNum type="alphaLcParenR"/>
            </a:pPr>
            <a:r>
              <a:rPr lang="en-US" dirty="0"/>
              <a:t>True</a:t>
            </a:r>
          </a:p>
          <a:p>
            <a:pPr marL="971550" lvl="1" indent="-514350">
              <a:buFont typeface="+mj-lt"/>
              <a:buAutoNum type="alphaLcParenR"/>
            </a:pPr>
            <a:r>
              <a:rPr lang="en-US" dirty="0"/>
              <a:t>False</a:t>
            </a:r>
          </a:p>
          <a:p>
            <a:endParaRPr lang="en-US" dirty="0"/>
          </a:p>
        </p:txBody>
      </p:sp>
    </p:spTree>
    <p:extLst>
      <p:ext uri="{BB962C8B-B14F-4D97-AF65-F5344CB8AC3E}">
        <p14:creationId xmlns:p14="http://schemas.microsoft.com/office/powerpoint/2010/main" val="309643100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Module </a:t>
            </a:r>
            <a:r>
              <a:rPr lang="en-US" dirty="0" smtClean="0"/>
              <a:t>Three</a:t>
            </a:r>
            <a:r>
              <a:rPr lang="en-US" dirty="0"/>
              <a:t>: Review Questions</a:t>
            </a:r>
          </a:p>
        </p:txBody>
      </p:sp>
      <p:sp>
        <p:nvSpPr>
          <p:cNvPr id="3" name="Content Placeholder 2"/>
          <p:cNvSpPr>
            <a:spLocks noGrp="1"/>
          </p:cNvSpPr>
          <p:nvPr>
            <p:ph idx="1"/>
          </p:nvPr>
        </p:nvSpPr>
        <p:spPr>
          <a:xfrm>
            <a:off x="457200" y="1447800"/>
            <a:ext cx="4114800" cy="4525963"/>
          </a:xfrm>
        </p:spPr>
        <p:txBody>
          <a:bodyPr>
            <a:normAutofit fontScale="70000" lnSpcReduction="20000"/>
          </a:bodyPr>
          <a:lstStyle/>
          <a:p>
            <a:pPr lvl="0"/>
            <a:r>
              <a:rPr lang="en-US" dirty="0" smtClean="0"/>
              <a:t>1.  You </a:t>
            </a:r>
            <a:r>
              <a:rPr lang="en-US" dirty="0"/>
              <a:t>can make changes to a document in the Reading View</a:t>
            </a:r>
            <a:r>
              <a:rPr lang="en-US" dirty="0" smtClean="0"/>
              <a:t>.</a:t>
            </a:r>
          </a:p>
          <a:p>
            <a:pPr lvl="0"/>
            <a:endParaRPr lang="en-US" dirty="0"/>
          </a:p>
          <a:p>
            <a:pPr marL="971550" lvl="1" indent="-514350">
              <a:buFont typeface="+mj-lt"/>
              <a:buAutoNum type="alphaLcParenR"/>
            </a:pPr>
            <a:r>
              <a:rPr lang="en-US" dirty="0"/>
              <a:t>True</a:t>
            </a:r>
          </a:p>
          <a:p>
            <a:pPr marL="971550" lvl="1" indent="-514350">
              <a:buFont typeface="+mj-lt"/>
              <a:buAutoNum type="alphaLcParenR"/>
            </a:pPr>
            <a:r>
              <a:rPr lang="en-US" dirty="0" smtClean="0">
                <a:solidFill>
                  <a:srgbClr val="FF0000"/>
                </a:solidFill>
              </a:rPr>
              <a:t>False</a:t>
            </a:r>
          </a:p>
          <a:p>
            <a:pPr lvl="1"/>
            <a:endParaRPr lang="en-US" dirty="0"/>
          </a:p>
          <a:p>
            <a:pPr lvl="0"/>
            <a:r>
              <a:rPr lang="en-US" dirty="0" smtClean="0"/>
              <a:t>2.  You </a:t>
            </a:r>
            <a:r>
              <a:rPr lang="en-US" dirty="0"/>
              <a:t>open a document in the Word web app from which of the following</a:t>
            </a:r>
            <a:r>
              <a:rPr lang="en-US" dirty="0" smtClean="0"/>
              <a:t>:</a:t>
            </a:r>
          </a:p>
          <a:p>
            <a:pPr lvl="0"/>
            <a:endParaRPr lang="en-US" dirty="0"/>
          </a:p>
          <a:p>
            <a:pPr marL="971550" lvl="1" indent="-514350">
              <a:buFont typeface="+mj-lt"/>
              <a:buAutoNum type="alphaLcParenR"/>
            </a:pPr>
            <a:r>
              <a:rPr lang="en-US" dirty="0">
                <a:solidFill>
                  <a:srgbClr val="FF0000"/>
                </a:solidFill>
              </a:rPr>
              <a:t>The Shared Documents list</a:t>
            </a:r>
          </a:p>
          <a:p>
            <a:pPr marL="971550" lvl="1" indent="-514350">
              <a:buFont typeface="+mj-lt"/>
              <a:buAutoNum type="alphaLcParenR"/>
            </a:pPr>
            <a:r>
              <a:rPr lang="en-US" dirty="0"/>
              <a:t>Your computer’s hard drive</a:t>
            </a:r>
          </a:p>
          <a:p>
            <a:pPr marL="971550" lvl="1" indent="-514350">
              <a:buFont typeface="+mj-lt"/>
              <a:buAutoNum type="alphaLcParenR"/>
            </a:pPr>
            <a:r>
              <a:rPr lang="en-US" dirty="0"/>
              <a:t>The Microsoft.com web site</a:t>
            </a:r>
          </a:p>
          <a:p>
            <a:pPr marL="971550" lvl="1" indent="-514350">
              <a:buFont typeface="+mj-lt"/>
              <a:buAutoNum type="alphaLcParenR"/>
            </a:pPr>
            <a:r>
              <a:rPr lang="en-US" dirty="0"/>
              <a:t>The Office 365 Home page</a:t>
            </a:r>
          </a:p>
          <a:p>
            <a:endParaRPr lang="en-US" dirty="0"/>
          </a:p>
        </p:txBody>
      </p:sp>
      <p:sp>
        <p:nvSpPr>
          <p:cNvPr id="4" name="Content Placeholder 2"/>
          <p:cNvSpPr txBox="1">
            <a:spLocks/>
          </p:cNvSpPr>
          <p:nvPr/>
        </p:nvSpPr>
        <p:spPr bwMode="auto">
          <a:xfrm>
            <a:off x="4724400" y="1447800"/>
            <a:ext cx="4114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70000" lnSpcReduction="20000"/>
          </a:bodyPr>
          <a:lstStyle>
            <a:lvl1pPr marL="342900" indent="-342900" algn="l" rtl="0" eaLnBrk="0" fontAlgn="base" hangingPunct="0">
              <a:spcBef>
                <a:spcPct val="20000"/>
              </a:spcBef>
              <a:spcAft>
                <a:spcPct val="0"/>
              </a:spcAft>
              <a:buFont typeface="Arial" charset="0"/>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3.  What links are available at the top of the Reading View?</a:t>
            </a:r>
          </a:p>
          <a:p>
            <a:endParaRPr lang="en-US" dirty="0" smtClean="0"/>
          </a:p>
          <a:p>
            <a:pPr marL="971550" lvl="1" indent="-514350">
              <a:buFont typeface="+mj-lt"/>
              <a:buAutoNum type="alphaLcParenR"/>
            </a:pPr>
            <a:r>
              <a:rPr lang="en-US" dirty="0" smtClean="0"/>
              <a:t>The Team Site</a:t>
            </a:r>
          </a:p>
          <a:p>
            <a:pPr marL="971550" lvl="1" indent="-514350">
              <a:buFont typeface="+mj-lt"/>
              <a:buAutoNum type="alphaLcParenR"/>
            </a:pPr>
            <a:r>
              <a:rPr lang="en-US" dirty="0" smtClean="0"/>
              <a:t>The Shared Documents List</a:t>
            </a:r>
          </a:p>
          <a:p>
            <a:pPr marL="971550" lvl="1" indent="-514350">
              <a:buFont typeface="+mj-lt"/>
              <a:buAutoNum type="alphaLcParenR"/>
            </a:pPr>
            <a:r>
              <a:rPr lang="en-US" dirty="0" smtClean="0">
                <a:solidFill>
                  <a:srgbClr val="FF0000"/>
                </a:solidFill>
              </a:rPr>
              <a:t>A and B</a:t>
            </a:r>
          </a:p>
          <a:p>
            <a:pPr marL="971550" lvl="1" indent="-514350">
              <a:buFont typeface="+mj-lt"/>
              <a:buAutoNum type="alphaLcParenR"/>
            </a:pPr>
            <a:r>
              <a:rPr lang="en-US" dirty="0" smtClean="0"/>
              <a:t>None of the above</a:t>
            </a:r>
          </a:p>
          <a:p>
            <a:pPr lvl="1"/>
            <a:endParaRPr lang="en-US" dirty="0" smtClean="0"/>
          </a:p>
          <a:p>
            <a:r>
              <a:rPr lang="en-US" dirty="0" smtClean="0"/>
              <a:t>4.  What are three ways to navigate through your document? </a:t>
            </a:r>
            <a:r>
              <a:rPr lang="en-US" dirty="0" smtClean="0">
                <a:solidFill>
                  <a:srgbClr val="FF0000"/>
                </a:solidFill>
              </a:rPr>
              <a:t>(The scroll bar, the page up and page down keys, and the previous page/next page/page box icons on the Ribbon)</a:t>
            </a:r>
          </a:p>
          <a:p>
            <a:endParaRPr lang="en-US" dirty="0"/>
          </a:p>
        </p:txBody>
      </p:sp>
    </p:spTree>
    <p:extLst>
      <p:ext uri="{BB962C8B-B14F-4D97-AF65-F5344CB8AC3E}">
        <p14:creationId xmlns:p14="http://schemas.microsoft.com/office/powerpoint/2010/main" val="194595998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Module </a:t>
            </a:r>
            <a:r>
              <a:rPr lang="en-US" dirty="0" smtClean="0"/>
              <a:t>Three</a:t>
            </a:r>
            <a:r>
              <a:rPr lang="en-US" dirty="0"/>
              <a:t>: Review Questions</a:t>
            </a:r>
          </a:p>
        </p:txBody>
      </p:sp>
      <p:sp>
        <p:nvSpPr>
          <p:cNvPr id="3" name="Content Placeholder 2"/>
          <p:cNvSpPr>
            <a:spLocks noGrp="1"/>
          </p:cNvSpPr>
          <p:nvPr>
            <p:ph idx="1"/>
          </p:nvPr>
        </p:nvSpPr>
        <p:spPr>
          <a:xfrm>
            <a:off x="457200" y="1371600"/>
            <a:ext cx="4114800" cy="4525963"/>
          </a:xfrm>
        </p:spPr>
        <p:txBody>
          <a:bodyPr>
            <a:normAutofit fontScale="32500" lnSpcReduction="20000"/>
          </a:bodyPr>
          <a:lstStyle/>
          <a:p>
            <a:pPr lvl="0"/>
            <a:r>
              <a:rPr lang="en-US" sz="5500" dirty="0" smtClean="0"/>
              <a:t>5.  Where </a:t>
            </a:r>
            <a:r>
              <a:rPr lang="en-US" sz="5500" dirty="0"/>
              <a:t>can you find the print command in the Reading View</a:t>
            </a:r>
            <a:r>
              <a:rPr lang="en-US" sz="5500" dirty="0" smtClean="0"/>
              <a:t>?</a:t>
            </a:r>
          </a:p>
          <a:p>
            <a:pPr lvl="0"/>
            <a:endParaRPr lang="en-US" dirty="0"/>
          </a:p>
          <a:p>
            <a:pPr marL="971550" lvl="1" indent="-514350">
              <a:buFont typeface="+mj-lt"/>
              <a:buAutoNum type="alphaLcParenR"/>
            </a:pPr>
            <a:r>
              <a:rPr lang="en-US" sz="5500" dirty="0"/>
              <a:t>Next to the Help icon</a:t>
            </a:r>
          </a:p>
          <a:p>
            <a:pPr marL="971550" lvl="1" indent="-514350">
              <a:buFont typeface="+mj-lt"/>
              <a:buAutoNum type="alphaLcParenR"/>
            </a:pPr>
            <a:r>
              <a:rPr lang="en-US" sz="5500" dirty="0"/>
              <a:t>Next to the Page Navigation icons</a:t>
            </a:r>
          </a:p>
          <a:p>
            <a:pPr marL="971550" lvl="1" indent="-514350">
              <a:buFont typeface="+mj-lt"/>
              <a:buAutoNum type="alphaLcParenR"/>
            </a:pPr>
            <a:r>
              <a:rPr lang="en-US" sz="5500" dirty="0">
                <a:solidFill>
                  <a:srgbClr val="FF0000"/>
                </a:solidFill>
              </a:rPr>
              <a:t>In the File tab</a:t>
            </a:r>
          </a:p>
          <a:p>
            <a:pPr marL="971550" lvl="1" indent="-514350">
              <a:buFont typeface="+mj-lt"/>
              <a:buAutoNum type="alphaLcParenR"/>
            </a:pPr>
            <a:r>
              <a:rPr lang="en-US" sz="5500" dirty="0"/>
              <a:t>You must open in Word 2010 to </a:t>
            </a:r>
            <a:r>
              <a:rPr lang="en-US" sz="5500" dirty="0" smtClean="0"/>
              <a:t>print</a:t>
            </a:r>
          </a:p>
          <a:p>
            <a:pPr lvl="1"/>
            <a:endParaRPr lang="en-US" sz="5500" dirty="0"/>
          </a:p>
          <a:p>
            <a:pPr lvl="0"/>
            <a:r>
              <a:rPr lang="en-US" sz="5500" dirty="0" smtClean="0"/>
              <a:t>6.  What </a:t>
            </a:r>
            <a:r>
              <a:rPr lang="en-US" sz="5500" dirty="0"/>
              <a:t>do you select to begin a search</a:t>
            </a:r>
            <a:r>
              <a:rPr lang="en-US" sz="5500" dirty="0" smtClean="0"/>
              <a:t>?</a:t>
            </a:r>
          </a:p>
          <a:p>
            <a:pPr lvl="0"/>
            <a:endParaRPr lang="en-US" sz="5500" dirty="0"/>
          </a:p>
          <a:p>
            <a:pPr marL="971550" lvl="1" indent="-514350">
              <a:buFont typeface="+mj-lt"/>
              <a:buAutoNum type="alphaLcParenR"/>
            </a:pPr>
            <a:r>
              <a:rPr lang="en-US" sz="5500" dirty="0"/>
              <a:t>The Zoom drop down list</a:t>
            </a:r>
          </a:p>
          <a:p>
            <a:pPr marL="971550" lvl="1" indent="-514350">
              <a:buFont typeface="+mj-lt"/>
              <a:buAutoNum type="alphaLcParenR"/>
            </a:pPr>
            <a:r>
              <a:rPr lang="en-US" sz="5500" dirty="0"/>
              <a:t>Your user name </a:t>
            </a:r>
          </a:p>
          <a:p>
            <a:pPr marL="971550" lvl="1" indent="-514350">
              <a:buFont typeface="+mj-lt"/>
              <a:buAutoNum type="alphaLcParenR"/>
            </a:pPr>
            <a:r>
              <a:rPr lang="en-US" sz="5500" dirty="0"/>
              <a:t>The Page box</a:t>
            </a:r>
          </a:p>
          <a:p>
            <a:pPr marL="971550" lvl="1" indent="-514350">
              <a:buFont typeface="+mj-lt"/>
              <a:buAutoNum type="alphaLcParenR"/>
            </a:pPr>
            <a:r>
              <a:rPr lang="en-US" sz="5500" dirty="0">
                <a:solidFill>
                  <a:srgbClr val="FF0000"/>
                </a:solidFill>
              </a:rPr>
              <a:t>The Find icon</a:t>
            </a:r>
          </a:p>
          <a:p>
            <a:r>
              <a:rPr lang="en-US" dirty="0"/>
              <a:t/>
            </a:r>
            <a:br>
              <a:rPr lang="en-US" dirty="0"/>
            </a:br>
            <a:r>
              <a:rPr lang="en-US" dirty="0"/>
              <a:t> </a:t>
            </a:r>
          </a:p>
          <a:p>
            <a:endParaRPr lang="en-US" dirty="0"/>
          </a:p>
        </p:txBody>
      </p:sp>
      <p:sp>
        <p:nvSpPr>
          <p:cNvPr id="4" name="Content Placeholder 2"/>
          <p:cNvSpPr txBox="1">
            <a:spLocks/>
          </p:cNvSpPr>
          <p:nvPr/>
        </p:nvSpPr>
        <p:spPr bwMode="auto">
          <a:xfrm>
            <a:off x="4724400" y="1514475"/>
            <a:ext cx="4114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55000" lnSpcReduction="20000"/>
          </a:bodyPr>
          <a:lstStyle>
            <a:lvl1pPr marL="342900" indent="-342900" algn="l" rtl="0" eaLnBrk="0" fontAlgn="base" hangingPunct="0">
              <a:spcBef>
                <a:spcPct val="20000"/>
              </a:spcBef>
              <a:spcAft>
                <a:spcPct val="0"/>
              </a:spcAft>
              <a:buFont typeface="Arial" charset="0"/>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7.   What does clicking the X next to a search term do?</a:t>
            </a:r>
          </a:p>
          <a:p>
            <a:endParaRPr lang="en-US" dirty="0" smtClean="0"/>
          </a:p>
          <a:p>
            <a:pPr marL="971550" lvl="1" indent="-514350">
              <a:buFont typeface="+mj-lt"/>
              <a:buAutoNum type="alphaLcParenR"/>
            </a:pPr>
            <a:r>
              <a:rPr lang="en-US" sz="3300" dirty="0" smtClean="0"/>
              <a:t>Closes the Find in Document pane</a:t>
            </a:r>
          </a:p>
          <a:p>
            <a:pPr marL="971550" lvl="1" indent="-514350">
              <a:buFont typeface="+mj-lt"/>
              <a:buAutoNum type="alphaLcParenR"/>
            </a:pPr>
            <a:r>
              <a:rPr lang="en-US" sz="3300" dirty="0" smtClean="0">
                <a:solidFill>
                  <a:srgbClr val="FF0000"/>
                </a:solidFill>
              </a:rPr>
              <a:t>Clears the search term, but allows you to start a new search</a:t>
            </a:r>
          </a:p>
          <a:p>
            <a:pPr marL="971550" lvl="1" indent="-514350">
              <a:buFont typeface="+mj-lt"/>
              <a:buAutoNum type="alphaLcParenR"/>
            </a:pPr>
            <a:r>
              <a:rPr lang="en-US" sz="3300" dirty="0" smtClean="0"/>
              <a:t>Closes the Reading View</a:t>
            </a:r>
          </a:p>
          <a:p>
            <a:pPr marL="971550" lvl="1" indent="-514350">
              <a:buFont typeface="+mj-lt"/>
              <a:buAutoNum type="alphaLcParenR"/>
            </a:pPr>
            <a:r>
              <a:rPr lang="en-US" sz="3300" dirty="0" smtClean="0"/>
              <a:t>Closes the Web app</a:t>
            </a:r>
          </a:p>
          <a:p>
            <a:pPr lvl="1"/>
            <a:endParaRPr lang="en-US" dirty="0" smtClean="0"/>
          </a:p>
          <a:p>
            <a:r>
              <a:rPr lang="en-US" dirty="0" smtClean="0"/>
              <a:t>8.   When you close a web app document, the browser returns to the Shared Documents list on your Team Site.</a:t>
            </a:r>
          </a:p>
          <a:p>
            <a:endParaRPr lang="en-US" dirty="0" smtClean="0"/>
          </a:p>
          <a:p>
            <a:pPr marL="971550" lvl="1" indent="-514350">
              <a:buFont typeface="+mj-lt"/>
              <a:buAutoNum type="alphaLcParenR"/>
            </a:pPr>
            <a:r>
              <a:rPr lang="en-US" sz="3300" dirty="0" smtClean="0">
                <a:solidFill>
                  <a:srgbClr val="FF0000"/>
                </a:solidFill>
              </a:rPr>
              <a:t>True</a:t>
            </a:r>
          </a:p>
          <a:p>
            <a:pPr marL="971550" lvl="1" indent="-514350">
              <a:buFont typeface="+mj-lt"/>
              <a:buAutoNum type="alphaLcParenR"/>
            </a:pPr>
            <a:r>
              <a:rPr lang="en-US" sz="3300" dirty="0" smtClean="0"/>
              <a:t>False</a:t>
            </a:r>
          </a:p>
          <a:p>
            <a:endParaRPr lang="en-US" dirty="0"/>
          </a:p>
        </p:txBody>
      </p:sp>
    </p:spTree>
    <p:extLst>
      <p:ext uri="{BB962C8B-B14F-4D97-AF65-F5344CB8AC3E}">
        <p14:creationId xmlns:p14="http://schemas.microsoft.com/office/powerpoint/2010/main" val="415252624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Module Three: Review Questions</a:t>
            </a:r>
          </a:p>
        </p:txBody>
      </p:sp>
      <p:sp>
        <p:nvSpPr>
          <p:cNvPr id="3" name="Content Placeholder 2"/>
          <p:cNvSpPr>
            <a:spLocks noGrp="1"/>
          </p:cNvSpPr>
          <p:nvPr>
            <p:ph idx="1"/>
          </p:nvPr>
        </p:nvSpPr>
        <p:spPr/>
        <p:txBody>
          <a:bodyPr/>
          <a:lstStyle/>
          <a:p>
            <a:pPr lvl="0"/>
            <a:r>
              <a:rPr lang="en-US" dirty="0" smtClean="0"/>
              <a:t>9. </a:t>
            </a:r>
            <a:r>
              <a:rPr lang="en-US" sz="2800" dirty="0" smtClean="0"/>
              <a:t>Closing </a:t>
            </a:r>
            <a:r>
              <a:rPr lang="en-US" sz="2800" dirty="0"/>
              <a:t>the browser is the only way to close a web app document</a:t>
            </a:r>
            <a:r>
              <a:rPr lang="en-US" sz="2800" dirty="0" smtClean="0"/>
              <a:t>.</a:t>
            </a:r>
          </a:p>
          <a:p>
            <a:pPr lvl="0"/>
            <a:endParaRPr lang="en-US" dirty="0"/>
          </a:p>
          <a:p>
            <a:pPr marL="971550" lvl="1" indent="-514350">
              <a:buFont typeface="+mj-lt"/>
              <a:buAutoNum type="alphaLcParenR"/>
            </a:pPr>
            <a:r>
              <a:rPr lang="en-US" dirty="0"/>
              <a:t>True</a:t>
            </a:r>
          </a:p>
          <a:p>
            <a:pPr marL="971550" lvl="1" indent="-514350">
              <a:buFont typeface="+mj-lt"/>
              <a:buAutoNum type="alphaLcParenR"/>
            </a:pPr>
            <a:r>
              <a:rPr lang="en-US" dirty="0">
                <a:solidFill>
                  <a:srgbClr val="FF0000"/>
                </a:solidFill>
              </a:rPr>
              <a:t>False</a:t>
            </a:r>
          </a:p>
          <a:p>
            <a:endParaRPr lang="en-US" dirty="0"/>
          </a:p>
        </p:txBody>
      </p:sp>
    </p:spTree>
    <p:extLst>
      <p:ext uri="{BB962C8B-B14F-4D97-AF65-F5344CB8AC3E}">
        <p14:creationId xmlns:p14="http://schemas.microsoft.com/office/powerpoint/2010/main" val="288108657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normAutofit fontScale="90000"/>
          </a:bodyPr>
          <a:lstStyle/>
          <a:p>
            <a:r>
              <a:rPr lang="en-US" dirty="0"/>
              <a:t>Module Four: Viewing Web App Documents (II)</a:t>
            </a:r>
            <a:endParaRPr lang="en-US" dirty="0" smtClean="0"/>
          </a:p>
        </p:txBody>
      </p:sp>
      <p:sp>
        <p:nvSpPr>
          <p:cNvPr id="18435" name="Content Placeholder 2"/>
          <p:cNvSpPr>
            <a:spLocks noGrp="1"/>
          </p:cNvSpPr>
          <p:nvPr>
            <p:ph idx="1"/>
          </p:nvPr>
        </p:nvSpPr>
        <p:spPr/>
        <p:txBody>
          <a:bodyPr>
            <a:normAutofit fontScale="92500" lnSpcReduction="20000"/>
          </a:bodyPr>
          <a:lstStyle/>
          <a:p>
            <a:pPr marL="0"/>
            <a:r>
              <a:rPr lang="en-US" dirty="0"/>
              <a:t>We’ll discuss the conversion process for opening certain types of documents. When we look at the Editing View (in the next module), you’ll see that you can only perform certain types of edits in the web app. In this module, you’ll learn how to open the document in Word from the Reading View so that you can use the more advanced features of Office 2010 Professional to polish your document. </a:t>
            </a:r>
            <a:endParaRPr lang="en-US" dirty="0" smtClean="0"/>
          </a:p>
        </p:txBody>
      </p:sp>
      <p:sp>
        <p:nvSpPr>
          <p:cNvPr id="18436" name="Text Placeholder 3"/>
          <p:cNvSpPr>
            <a:spLocks noGrp="1"/>
          </p:cNvSpPr>
          <p:nvPr>
            <p:ph type="body" sz="quarter" idx="10"/>
          </p:nvPr>
        </p:nvSpPr>
        <p:spPr>
          <a:ln>
            <a:miter lim="800000"/>
            <a:headEnd/>
            <a:tailEnd/>
          </a:ln>
        </p:spPr>
        <p:txBody>
          <a:bodyPr>
            <a:normAutofit fontScale="55000" lnSpcReduction="20000"/>
          </a:bodyPr>
          <a:lstStyle/>
          <a:p>
            <a:pPr>
              <a:lnSpc>
                <a:spcPct val="115000"/>
              </a:lnSpc>
              <a:spcBef>
                <a:spcPts val="0"/>
              </a:spcBef>
              <a:spcAft>
                <a:spcPts val="1000"/>
              </a:spcAft>
            </a:pPr>
            <a:r>
              <a:rPr lang="en-US" dirty="0">
                <a:latin typeface="Cambria"/>
                <a:ea typeface="Times New Roman"/>
                <a:cs typeface="Times New Roman"/>
              </a:rPr>
              <a:t>I am not ashamed to confess I am ignorant of what I do not know.</a:t>
            </a:r>
            <a:endParaRPr lang="en-US" sz="2400" dirty="0">
              <a:ea typeface="Times New Roman"/>
              <a:cs typeface="Times New Roman"/>
            </a:endParaRPr>
          </a:p>
          <a:p>
            <a:pPr algn="ctr">
              <a:lnSpc>
                <a:spcPct val="115000"/>
              </a:lnSpc>
              <a:spcBef>
                <a:spcPts val="0"/>
              </a:spcBef>
              <a:spcAft>
                <a:spcPts val="1000"/>
              </a:spcAft>
            </a:pPr>
            <a:r>
              <a:rPr lang="en-US" dirty="0">
                <a:latin typeface="Cambria"/>
                <a:ea typeface="Times New Roman"/>
                <a:cs typeface="Times New Roman"/>
              </a:rPr>
              <a:t>Marcus Tullius Cicero</a:t>
            </a:r>
            <a:endParaRPr lang="en-US" sz="2400" dirty="0">
              <a:ea typeface="Times New Roman"/>
              <a:cs typeface="Times New Roman"/>
            </a:endParaRPr>
          </a:p>
          <a:p>
            <a:endParaRPr lang="en-US" dirty="0"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dirty="0"/>
              <a:t>Zooming in your Document</a:t>
            </a:r>
            <a:endParaRPr lang="en-US" dirty="0" smtClean="0"/>
          </a:p>
        </p:txBody>
      </p:sp>
      <p:pic>
        <p:nvPicPr>
          <p:cNvPr id="4" name="Picture 3"/>
          <p:cNvPicPr>
            <a:picLocks noChangeAspect="1"/>
          </p:cNvPicPr>
          <p:nvPr/>
        </p:nvPicPr>
        <p:blipFill>
          <a:blip r:embed="rId3"/>
          <a:stretch>
            <a:fillRect/>
          </a:stretch>
        </p:blipFill>
        <p:spPr>
          <a:xfrm>
            <a:off x="1255383" y="1234440"/>
            <a:ext cx="6633235" cy="5303520"/>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dirty="0"/>
              <a:t>Using the Pop Out</a:t>
            </a:r>
            <a:endParaRPr lang="en-US" dirty="0" smtClean="0"/>
          </a:p>
        </p:txBody>
      </p:sp>
      <p:sp>
        <p:nvSpPr>
          <p:cNvPr id="20483" name="Content Placeholder 2"/>
          <p:cNvSpPr>
            <a:spLocks noGrp="1"/>
          </p:cNvSpPr>
          <p:nvPr>
            <p:ph idx="1"/>
          </p:nvPr>
        </p:nvSpPr>
        <p:spPr/>
        <p:txBody>
          <a:bodyPr/>
          <a:lstStyle/>
          <a:p>
            <a:pPr marL="514350" lvl="0" indent="-514350">
              <a:buFont typeface="+mj-lt"/>
              <a:buAutoNum type="arabicPeriod"/>
            </a:pPr>
            <a:r>
              <a:rPr lang="en-US" dirty="0" smtClean="0"/>
              <a:t>The </a:t>
            </a:r>
            <a:r>
              <a:rPr lang="en-US" dirty="0"/>
              <a:t>Pop Out command sits between the question mark icon and the X icon on the top right portion of the screen. Click the Pop Out command.</a:t>
            </a:r>
          </a:p>
          <a:p>
            <a:pPr marL="514350" lvl="0" indent="-514350">
              <a:buFont typeface="+mj-lt"/>
              <a:buAutoNum type="arabicPeriod"/>
            </a:pPr>
            <a:r>
              <a:rPr lang="en-US" dirty="0"/>
              <a:t>The document opens in a separate window. Now you have a little more room, top to bottom, for viewing your document.</a:t>
            </a:r>
          </a:p>
          <a:p>
            <a:endParaRPr lang="en-US" dirty="0" smtClean="0"/>
          </a:p>
        </p:txBody>
      </p:sp>
      <p:pic>
        <p:nvPicPr>
          <p:cNvPr id="4" name="Picture 3"/>
          <p:cNvPicPr>
            <a:picLocks noChangeAspect="1"/>
          </p:cNvPicPr>
          <p:nvPr/>
        </p:nvPicPr>
        <p:blipFill>
          <a:blip r:embed="rId3"/>
          <a:stretch>
            <a:fillRect/>
          </a:stretch>
        </p:blipFill>
        <p:spPr>
          <a:xfrm>
            <a:off x="1143000" y="5410200"/>
            <a:ext cx="2523580" cy="822960"/>
          </a:xfrm>
          <a:prstGeom prst="rect">
            <a:avLst/>
          </a:prstGeom>
          <a:ln>
            <a:solidFill>
              <a:schemeClr val="tx1"/>
            </a:solidFill>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Editing in Browser</a:t>
            </a:r>
            <a:endParaRPr lang="en-US" dirty="0"/>
          </a:p>
        </p:txBody>
      </p:sp>
      <p:sp>
        <p:nvSpPr>
          <p:cNvPr id="3" name="Content Placeholder 2"/>
          <p:cNvSpPr>
            <a:spLocks noGrp="1"/>
          </p:cNvSpPr>
          <p:nvPr>
            <p:ph idx="1"/>
          </p:nvPr>
        </p:nvSpPr>
        <p:spPr/>
        <p:txBody>
          <a:bodyPr/>
          <a:lstStyle/>
          <a:p>
            <a:pPr marL="514350" lvl="0" indent="-514350">
              <a:buFont typeface="+mj-lt"/>
              <a:buAutoNum type="arabicPeriod"/>
            </a:pPr>
            <a:r>
              <a:rPr lang="en-US" dirty="0"/>
              <a:t>Select the Edit in Browser option from the Ribbon</a:t>
            </a:r>
            <a:r>
              <a:rPr lang="en-US" dirty="0" smtClean="0"/>
              <a:t>.</a:t>
            </a:r>
          </a:p>
          <a:p>
            <a:pPr marL="514350" lvl="0" indent="-514350">
              <a:buFont typeface="+mj-lt"/>
              <a:buAutoNum type="arabicPeriod"/>
            </a:pPr>
            <a:endParaRPr lang="en-US" dirty="0"/>
          </a:p>
          <a:p>
            <a:pPr marL="514350" lvl="0" indent="-514350">
              <a:buFont typeface="+mj-lt"/>
              <a:buAutoNum type="arabicPeriod"/>
            </a:pPr>
            <a:endParaRPr lang="en-US" dirty="0" smtClean="0"/>
          </a:p>
          <a:p>
            <a:pPr marL="514350" lvl="0" indent="-514350">
              <a:buFont typeface="+mj-lt"/>
              <a:buAutoNum type="arabicPeriod"/>
            </a:pPr>
            <a:endParaRPr lang="en-US" dirty="0"/>
          </a:p>
          <a:p>
            <a:pPr marL="514350" indent="-514350">
              <a:buFont typeface="+mj-lt"/>
              <a:buAutoNum type="arabicPeriod"/>
            </a:pPr>
            <a:r>
              <a:rPr lang="en-US" dirty="0"/>
              <a:t>The document has to reload. Then the Word web app displays the document in editing view.</a:t>
            </a:r>
          </a:p>
          <a:p>
            <a:endParaRPr lang="en-US" dirty="0"/>
          </a:p>
        </p:txBody>
      </p:sp>
      <p:pic>
        <p:nvPicPr>
          <p:cNvPr id="4" name="Picture 3"/>
          <p:cNvPicPr>
            <a:picLocks noChangeAspect="1"/>
          </p:cNvPicPr>
          <p:nvPr/>
        </p:nvPicPr>
        <p:blipFill>
          <a:blip r:embed="rId2"/>
          <a:stretch>
            <a:fillRect/>
          </a:stretch>
        </p:blipFill>
        <p:spPr>
          <a:xfrm>
            <a:off x="1773030" y="3124200"/>
            <a:ext cx="5597940" cy="914400"/>
          </a:xfrm>
          <a:prstGeom prst="rect">
            <a:avLst/>
          </a:prstGeom>
          <a:ln>
            <a:solidFill>
              <a:schemeClr val="tx1"/>
            </a:solidFill>
          </a:ln>
        </p:spPr>
      </p:pic>
    </p:spTree>
    <p:extLst>
      <p:ext uri="{BB962C8B-B14F-4D97-AF65-F5344CB8AC3E}">
        <p14:creationId xmlns:p14="http://schemas.microsoft.com/office/powerpoint/2010/main" val="20540834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dirty="0"/>
              <a:t>Workshop Objectives</a:t>
            </a:r>
            <a:endParaRPr lang="en-US" dirty="0" smtClean="0"/>
          </a:p>
        </p:txBody>
      </p:sp>
      <p:sp>
        <p:nvSpPr>
          <p:cNvPr id="7171" name="Content Placeholder 2"/>
          <p:cNvSpPr>
            <a:spLocks noGrp="1"/>
          </p:cNvSpPr>
          <p:nvPr>
            <p:ph idx="1"/>
          </p:nvPr>
        </p:nvSpPr>
        <p:spPr>
          <a:xfrm>
            <a:off x="457200" y="1447800"/>
            <a:ext cx="4114800" cy="4525963"/>
          </a:xfrm>
        </p:spPr>
        <p:txBody>
          <a:bodyPr>
            <a:normAutofit fontScale="77500" lnSpcReduction="20000"/>
          </a:bodyPr>
          <a:lstStyle/>
          <a:p>
            <a:pPr marL="457200" lvl="0" indent="-457200">
              <a:buFont typeface="Arial" pitchFamily="34" charset="0"/>
              <a:buChar char="•"/>
            </a:pPr>
            <a:r>
              <a:rPr lang="en-US" dirty="0" smtClean="0"/>
              <a:t>Understand </a:t>
            </a:r>
            <a:r>
              <a:rPr lang="en-US" dirty="0"/>
              <a:t>the Word 365 browser interface</a:t>
            </a:r>
          </a:p>
          <a:p>
            <a:pPr marL="457200" lvl="0" indent="-457200">
              <a:buFont typeface="Arial" pitchFamily="34" charset="0"/>
              <a:buChar char="•"/>
            </a:pPr>
            <a:r>
              <a:rPr lang="en-US" dirty="0"/>
              <a:t>Upload a document to the Shared Documents library </a:t>
            </a:r>
          </a:p>
          <a:p>
            <a:pPr marL="457200" lvl="0" indent="-457200">
              <a:buFont typeface="Arial" pitchFamily="34" charset="0"/>
              <a:buChar char="•"/>
            </a:pPr>
            <a:r>
              <a:rPr lang="en-US" dirty="0" smtClean="0"/>
              <a:t>Page </a:t>
            </a:r>
            <a:r>
              <a:rPr lang="en-US" dirty="0"/>
              <a:t>through documents</a:t>
            </a:r>
          </a:p>
          <a:p>
            <a:pPr marL="457200" lvl="0" indent="-457200">
              <a:buFont typeface="Arial" pitchFamily="34" charset="0"/>
              <a:buChar char="•"/>
            </a:pPr>
            <a:r>
              <a:rPr lang="en-US" dirty="0"/>
              <a:t>Print from the reading view</a:t>
            </a:r>
          </a:p>
          <a:p>
            <a:pPr marL="457200" lvl="0" indent="-457200">
              <a:buFont typeface="Arial" pitchFamily="34" charset="0"/>
              <a:buChar char="•"/>
            </a:pPr>
            <a:r>
              <a:rPr lang="en-US" dirty="0" smtClean="0"/>
              <a:t>Zoom </a:t>
            </a:r>
            <a:r>
              <a:rPr lang="en-US" dirty="0"/>
              <a:t>to a different view</a:t>
            </a:r>
          </a:p>
          <a:p>
            <a:pPr marL="457200" lvl="0" indent="-457200">
              <a:buFont typeface="Arial" pitchFamily="34" charset="0"/>
              <a:buChar char="•"/>
            </a:pPr>
            <a:r>
              <a:rPr lang="en-US" dirty="0"/>
              <a:t>Open the pop out</a:t>
            </a:r>
          </a:p>
          <a:p>
            <a:pPr marL="457200" lvl="0" indent="-457200">
              <a:buFont typeface="Arial" pitchFamily="34" charset="0"/>
              <a:buChar char="•"/>
            </a:pPr>
            <a:r>
              <a:rPr lang="en-US" dirty="0"/>
              <a:t>Open in Editing View</a:t>
            </a:r>
          </a:p>
          <a:p>
            <a:pPr marL="457200" lvl="0" indent="-457200">
              <a:buFont typeface="Arial" pitchFamily="34" charset="0"/>
              <a:buChar char="•"/>
            </a:pPr>
            <a:r>
              <a:rPr lang="en-US" dirty="0"/>
              <a:t>Understand document conversion</a:t>
            </a:r>
          </a:p>
          <a:p>
            <a:endParaRPr lang="en-US" dirty="0" smtClean="0"/>
          </a:p>
        </p:txBody>
      </p:sp>
      <p:sp>
        <p:nvSpPr>
          <p:cNvPr id="4" name="Content Placeholder 2"/>
          <p:cNvSpPr txBox="1">
            <a:spLocks/>
          </p:cNvSpPr>
          <p:nvPr/>
        </p:nvSpPr>
        <p:spPr bwMode="auto">
          <a:xfrm>
            <a:off x="4739640" y="1447800"/>
            <a:ext cx="4114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70000" lnSpcReduction="20000"/>
          </a:bodyPr>
          <a:lstStyle>
            <a:lvl1pPr marL="342900" indent="-342900" algn="l" rtl="0" eaLnBrk="0" fontAlgn="base" hangingPunct="0">
              <a:spcBef>
                <a:spcPct val="20000"/>
              </a:spcBef>
              <a:spcAft>
                <a:spcPct val="0"/>
              </a:spcAft>
              <a:buFont typeface="Arial" charset="0"/>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buFont typeface="Arial" pitchFamily="34" charset="0"/>
              <a:buChar char="•"/>
            </a:pPr>
            <a:r>
              <a:rPr lang="en-US" dirty="0" smtClean="0"/>
              <a:t>Understand the Word web app interface</a:t>
            </a:r>
          </a:p>
          <a:p>
            <a:pPr marL="457200" indent="-457200">
              <a:buFont typeface="Arial" pitchFamily="34" charset="0"/>
              <a:buChar char="•"/>
            </a:pPr>
            <a:r>
              <a:rPr lang="en-US" dirty="0" smtClean="0"/>
              <a:t>Print from the Editing View</a:t>
            </a:r>
          </a:p>
          <a:p>
            <a:pPr marL="457200" indent="-457200">
              <a:buFont typeface="Arial" pitchFamily="34" charset="0"/>
              <a:buChar char="•"/>
            </a:pPr>
            <a:r>
              <a:rPr lang="en-US" dirty="0" smtClean="0"/>
              <a:t>Access the Reading View</a:t>
            </a:r>
          </a:p>
          <a:p>
            <a:pPr marL="457200" indent="-457200">
              <a:buFont typeface="Arial" pitchFamily="34" charset="0"/>
              <a:buChar char="•"/>
            </a:pPr>
            <a:r>
              <a:rPr lang="en-US" dirty="0" smtClean="0"/>
              <a:t>Format fonts and paragraphs with a variety of features</a:t>
            </a:r>
          </a:p>
          <a:p>
            <a:pPr marL="457200" indent="-457200">
              <a:buFont typeface="Arial" pitchFamily="34" charset="0"/>
              <a:buChar char="•"/>
            </a:pPr>
            <a:r>
              <a:rPr lang="en-US" dirty="0" smtClean="0"/>
              <a:t>Use bullets and numbering</a:t>
            </a:r>
          </a:p>
          <a:p>
            <a:pPr marL="457200" indent="-457200">
              <a:buFont typeface="Arial" pitchFamily="34" charset="0"/>
              <a:buChar char="•"/>
            </a:pPr>
            <a:r>
              <a:rPr lang="en-US" dirty="0" smtClean="0"/>
              <a:t>Understand and use styles</a:t>
            </a:r>
          </a:p>
          <a:p>
            <a:pPr marL="457200" indent="-457200">
              <a:buFont typeface="Arial" pitchFamily="34" charset="0"/>
              <a:buChar char="•"/>
            </a:pPr>
            <a:r>
              <a:rPr lang="en-US" dirty="0" smtClean="0"/>
              <a:t>Insert and work with tables</a:t>
            </a:r>
          </a:p>
          <a:p>
            <a:pPr marL="457200" indent="-457200">
              <a:buFont typeface="Arial" pitchFamily="34" charset="0"/>
              <a:buChar char="•"/>
            </a:pPr>
            <a:r>
              <a:rPr lang="en-US" dirty="0" smtClean="0"/>
              <a:t>Insert links</a:t>
            </a:r>
          </a:p>
          <a:p>
            <a:pPr marL="457200" indent="-457200">
              <a:buFont typeface="Arial" pitchFamily="34" charset="0"/>
              <a:buChar char="•"/>
            </a:pPr>
            <a:r>
              <a:rPr lang="en-US" dirty="0" smtClean="0"/>
              <a:t>Insert and work with pictures</a:t>
            </a:r>
          </a:p>
          <a:p>
            <a:endParaRPr lang="en-US" dirty="0" smtClean="0"/>
          </a:p>
        </p:txBody>
      </p:sp>
      <p:pic>
        <p:nvPicPr>
          <p:cNvPr id="7" name="Picture 6" descr="C:\Users\Kimmi\AppData\Local\Microsoft\Windows\Temporary Internet Files\Content.IE5\JVU559D0\MCj02934740000[1].wmf"/>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48600" y="6019800"/>
            <a:ext cx="1188720" cy="665480"/>
          </a:xfrm>
          <a:prstGeom prst="rect">
            <a:avLst/>
          </a:prstGeom>
          <a:noFill/>
          <a:ln>
            <a:noFill/>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About Converting Documents</a:t>
            </a:r>
          </a:p>
        </p:txBody>
      </p:sp>
      <p:sp>
        <p:nvSpPr>
          <p:cNvPr id="3" name="Content Placeholder 2"/>
          <p:cNvSpPr>
            <a:spLocks noGrp="1"/>
          </p:cNvSpPr>
          <p:nvPr>
            <p:ph idx="1"/>
          </p:nvPr>
        </p:nvSpPr>
        <p:spPr/>
        <p:txBody>
          <a:bodyPr/>
          <a:lstStyle/>
          <a:p>
            <a:pPr marL="0"/>
            <a:r>
              <a:rPr lang="en-US" sz="2400" dirty="0"/>
              <a:t>If the document you are opening requires conversion, the Word web app will display the following message.</a:t>
            </a:r>
          </a:p>
        </p:txBody>
      </p:sp>
      <p:pic>
        <p:nvPicPr>
          <p:cNvPr id="4" name="Picture 3"/>
          <p:cNvPicPr>
            <a:picLocks noChangeAspect="1"/>
          </p:cNvPicPr>
          <p:nvPr/>
        </p:nvPicPr>
        <p:blipFill>
          <a:blip r:embed="rId3"/>
          <a:stretch>
            <a:fillRect/>
          </a:stretch>
        </p:blipFill>
        <p:spPr>
          <a:xfrm>
            <a:off x="1451352" y="2514600"/>
            <a:ext cx="6241296" cy="3931920"/>
          </a:xfrm>
          <a:prstGeom prst="rect">
            <a:avLst/>
          </a:prstGeom>
        </p:spPr>
      </p:pic>
    </p:spTree>
    <p:extLst>
      <p:ext uri="{BB962C8B-B14F-4D97-AF65-F5344CB8AC3E}">
        <p14:creationId xmlns:p14="http://schemas.microsoft.com/office/powerpoint/2010/main" val="111121349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Opening in Word</a:t>
            </a:r>
          </a:p>
        </p:txBody>
      </p:sp>
      <p:sp>
        <p:nvSpPr>
          <p:cNvPr id="3" name="Content Placeholder 2"/>
          <p:cNvSpPr>
            <a:spLocks noGrp="1"/>
          </p:cNvSpPr>
          <p:nvPr>
            <p:ph idx="1"/>
          </p:nvPr>
        </p:nvSpPr>
        <p:spPr>
          <a:xfrm>
            <a:off x="457200" y="1600200"/>
            <a:ext cx="4572000" cy="4525963"/>
          </a:xfrm>
        </p:spPr>
        <p:txBody>
          <a:bodyPr>
            <a:normAutofit fontScale="92500"/>
          </a:bodyPr>
          <a:lstStyle/>
          <a:p>
            <a:pPr marL="514350" lvl="0" indent="-514350">
              <a:buFont typeface="+mj-lt"/>
              <a:buAutoNum type="arabicPeriod"/>
            </a:pPr>
            <a:r>
              <a:rPr lang="en-US" dirty="0"/>
              <a:t>Select the Open in Word option from the Ribbon.</a:t>
            </a:r>
          </a:p>
          <a:p>
            <a:pPr marL="514350" lvl="0" indent="-514350">
              <a:buFont typeface="+mj-lt"/>
              <a:buAutoNum type="arabicPeriod"/>
            </a:pPr>
            <a:r>
              <a:rPr lang="en-US" dirty="0"/>
              <a:t>You will receive an Open Document message, as illustrated below. Select whether to open the document as </a:t>
            </a:r>
            <a:r>
              <a:rPr lang="en-US" b="1" dirty="0"/>
              <a:t>Read Only</a:t>
            </a:r>
            <a:r>
              <a:rPr lang="en-US" dirty="0"/>
              <a:t> or with </a:t>
            </a:r>
            <a:r>
              <a:rPr lang="en-US" b="1" dirty="0"/>
              <a:t>Edit</a:t>
            </a:r>
            <a:r>
              <a:rPr lang="en-US" dirty="0"/>
              <a:t> capabilities. Then select </a:t>
            </a:r>
            <a:r>
              <a:rPr lang="en-US" b="1" dirty="0"/>
              <a:t>OK</a:t>
            </a:r>
            <a:r>
              <a:rPr lang="en-US" dirty="0"/>
              <a:t>.</a:t>
            </a:r>
          </a:p>
          <a:p>
            <a:endParaRPr lang="en-US" dirty="0"/>
          </a:p>
        </p:txBody>
      </p:sp>
      <p:pic>
        <p:nvPicPr>
          <p:cNvPr id="4" name="Picture 3"/>
          <p:cNvPicPr>
            <a:picLocks noChangeAspect="1"/>
          </p:cNvPicPr>
          <p:nvPr/>
        </p:nvPicPr>
        <p:blipFill>
          <a:blip r:embed="rId3"/>
          <a:stretch>
            <a:fillRect/>
          </a:stretch>
        </p:blipFill>
        <p:spPr>
          <a:xfrm>
            <a:off x="5029200" y="1752600"/>
            <a:ext cx="3727157" cy="2468880"/>
          </a:xfrm>
          <a:prstGeom prst="rect">
            <a:avLst/>
          </a:prstGeom>
        </p:spPr>
      </p:pic>
    </p:spTree>
    <p:extLst>
      <p:ext uri="{BB962C8B-B14F-4D97-AF65-F5344CB8AC3E}">
        <p14:creationId xmlns:p14="http://schemas.microsoft.com/office/powerpoint/2010/main" val="172850148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normAutofit fontScale="90000"/>
          </a:bodyPr>
          <a:lstStyle/>
          <a:p>
            <a:r>
              <a:rPr lang="en-US" dirty="0"/>
              <a:t>Module Four: Review Questions</a:t>
            </a:r>
            <a:endParaRPr lang="en-US" dirty="0" smtClean="0"/>
          </a:p>
        </p:txBody>
      </p:sp>
      <p:sp>
        <p:nvSpPr>
          <p:cNvPr id="22531" name="Content Placeholder 2"/>
          <p:cNvSpPr>
            <a:spLocks noGrp="1"/>
          </p:cNvSpPr>
          <p:nvPr>
            <p:ph idx="1"/>
          </p:nvPr>
        </p:nvSpPr>
        <p:spPr>
          <a:xfrm>
            <a:off x="457200" y="1524000"/>
            <a:ext cx="4114800" cy="4525963"/>
          </a:xfrm>
        </p:spPr>
        <p:txBody>
          <a:bodyPr>
            <a:normAutofit fontScale="70000" lnSpcReduction="20000"/>
          </a:bodyPr>
          <a:lstStyle/>
          <a:p>
            <a:pPr lvl="0"/>
            <a:r>
              <a:rPr lang="en-US" dirty="0" smtClean="0"/>
              <a:t>1.  You </a:t>
            </a:r>
            <a:r>
              <a:rPr lang="en-US" dirty="0"/>
              <a:t>can make changes to a document in the Reading View</a:t>
            </a:r>
            <a:r>
              <a:rPr lang="en-US" dirty="0" smtClean="0"/>
              <a:t>.</a:t>
            </a:r>
          </a:p>
          <a:p>
            <a:pPr lvl="0"/>
            <a:endParaRPr lang="en-US" dirty="0"/>
          </a:p>
          <a:p>
            <a:pPr marL="971550" lvl="1" indent="-514350">
              <a:buFont typeface="+mj-lt"/>
              <a:buAutoNum type="alphaLcParenR"/>
            </a:pPr>
            <a:r>
              <a:rPr lang="en-US" dirty="0"/>
              <a:t>True</a:t>
            </a:r>
          </a:p>
          <a:p>
            <a:pPr marL="971550" lvl="1" indent="-514350">
              <a:buFont typeface="+mj-lt"/>
              <a:buAutoNum type="alphaLcParenR"/>
            </a:pPr>
            <a:r>
              <a:rPr lang="en-US" dirty="0" smtClean="0"/>
              <a:t>False</a:t>
            </a:r>
          </a:p>
          <a:p>
            <a:pPr lvl="1"/>
            <a:endParaRPr lang="en-US" dirty="0"/>
          </a:p>
          <a:p>
            <a:pPr lvl="0"/>
            <a:r>
              <a:rPr lang="en-US" dirty="0" smtClean="0"/>
              <a:t>2.  You </a:t>
            </a:r>
            <a:r>
              <a:rPr lang="en-US" dirty="0"/>
              <a:t>open a document in the Word web app from which of the following</a:t>
            </a:r>
            <a:r>
              <a:rPr lang="en-US" dirty="0" smtClean="0"/>
              <a:t>:</a:t>
            </a:r>
          </a:p>
          <a:p>
            <a:pPr lvl="0"/>
            <a:endParaRPr lang="en-US" dirty="0"/>
          </a:p>
          <a:p>
            <a:pPr marL="971550" lvl="1" indent="-514350">
              <a:buFont typeface="+mj-lt"/>
              <a:buAutoNum type="alphaLcParenR"/>
            </a:pPr>
            <a:r>
              <a:rPr lang="en-US" dirty="0"/>
              <a:t>The Shared Documents list</a:t>
            </a:r>
          </a:p>
          <a:p>
            <a:pPr marL="971550" lvl="1" indent="-514350">
              <a:buFont typeface="+mj-lt"/>
              <a:buAutoNum type="alphaLcParenR"/>
            </a:pPr>
            <a:r>
              <a:rPr lang="en-US" dirty="0"/>
              <a:t>Your computer’s hard drive</a:t>
            </a:r>
          </a:p>
          <a:p>
            <a:pPr marL="971550" lvl="1" indent="-514350">
              <a:buFont typeface="+mj-lt"/>
              <a:buAutoNum type="alphaLcParenR"/>
            </a:pPr>
            <a:r>
              <a:rPr lang="en-US" dirty="0"/>
              <a:t>The Microsoft.com web site</a:t>
            </a:r>
          </a:p>
          <a:p>
            <a:pPr marL="971550" lvl="1" indent="-514350">
              <a:buFont typeface="+mj-lt"/>
              <a:buAutoNum type="alphaLcParenR"/>
            </a:pPr>
            <a:r>
              <a:rPr lang="en-US" dirty="0"/>
              <a:t>The Office 365 Home </a:t>
            </a:r>
            <a:r>
              <a:rPr lang="en-US" dirty="0" smtClean="0"/>
              <a:t>page</a:t>
            </a:r>
            <a:endParaRPr lang="en-US" dirty="0"/>
          </a:p>
        </p:txBody>
      </p:sp>
      <p:sp>
        <p:nvSpPr>
          <p:cNvPr id="4" name="Content Placeholder 2"/>
          <p:cNvSpPr txBox="1">
            <a:spLocks/>
          </p:cNvSpPr>
          <p:nvPr/>
        </p:nvSpPr>
        <p:spPr bwMode="auto">
          <a:xfrm>
            <a:off x="4724400" y="1524000"/>
            <a:ext cx="4114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77500" lnSpcReduction="20000"/>
          </a:bodyPr>
          <a:lstStyle>
            <a:lvl1pPr marL="342900" indent="-342900" algn="l" rtl="0" eaLnBrk="0" fontAlgn="base" hangingPunct="0">
              <a:spcBef>
                <a:spcPct val="20000"/>
              </a:spcBef>
              <a:spcAft>
                <a:spcPct val="0"/>
              </a:spcAft>
              <a:buFont typeface="Arial" charset="0"/>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3. What links are available at the top of the Reading View?</a:t>
            </a:r>
          </a:p>
          <a:p>
            <a:endParaRPr lang="en-US" dirty="0" smtClean="0"/>
          </a:p>
          <a:p>
            <a:pPr marL="971550" lvl="1" indent="-514350">
              <a:buFont typeface="+mj-lt"/>
              <a:buAutoNum type="alphaLcParenR"/>
            </a:pPr>
            <a:r>
              <a:rPr lang="en-US" dirty="0" smtClean="0"/>
              <a:t>The Team Site</a:t>
            </a:r>
          </a:p>
          <a:p>
            <a:pPr marL="971550" lvl="1" indent="-514350">
              <a:buFont typeface="+mj-lt"/>
              <a:buAutoNum type="alphaLcParenR"/>
            </a:pPr>
            <a:r>
              <a:rPr lang="en-US" dirty="0" smtClean="0"/>
              <a:t>The Shared Documents List</a:t>
            </a:r>
          </a:p>
          <a:p>
            <a:pPr marL="971550" lvl="1" indent="-514350">
              <a:buFont typeface="+mj-lt"/>
              <a:buAutoNum type="alphaLcParenR"/>
            </a:pPr>
            <a:r>
              <a:rPr lang="en-US" dirty="0" smtClean="0"/>
              <a:t>A and B</a:t>
            </a:r>
          </a:p>
          <a:p>
            <a:pPr marL="971550" lvl="1" indent="-514350">
              <a:buFont typeface="+mj-lt"/>
              <a:buAutoNum type="alphaLcParenR"/>
            </a:pPr>
            <a:r>
              <a:rPr lang="en-US" dirty="0" smtClean="0"/>
              <a:t>None of the above</a:t>
            </a:r>
          </a:p>
          <a:p>
            <a:pPr lvl="1"/>
            <a:endParaRPr lang="en-US" dirty="0" smtClean="0"/>
          </a:p>
          <a:p>
            <a:r>
              <a:rPr lang="en-US" dirty="0" smtClean="0"/>
              <a:t>4.  What are three ways to navigate through your document? </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normAutofit fontScale="90000"/>
          </a:bodyPr>
          <a:lstStyle/>
          <a:p>
            <a:r>
              <a:rPr lang="en-US" dirty="0"/>
              <a:t>Module Four: Review Questions</a:t>
            </a:r>
            <a:endParaRPr lang="en-US" dirty="0" smtClean="0"/>
          </a:p>
        </p:txBody>
      </p:sp>
      <p:sp>
        <p:nvSpPr>
          <p:cNvPr id="21507" name="Content Placeholder 2"/>
          <p:cNvSpPr>
            <a:spLocks noGrp="1"/>
          </p:cNvSpPr>
          <p:nvPr>
            <p:ph idx="1"/>
          </p:nvPr>
        </p:nvSpPr>
        <p:spPr>
          <a:xfrm>
            <a:off x="457200" y="1447800"/>
            <a:ext cx="4114800" cy="4525963"/>
          </a:xfrm>
        </p:spPr>
        <p:txBody>
          <a:bodyPr>
            <a:normAutofit fontScale="25000" lnSpcReduction="20000"/>
          </a:bodyPr>
          <a:lstStyle/>
          <a:p>
            <a:pPr lvl="0"/>
            <a:r>
              <a:rPr lang="en-US" sz="7200" dirty="0" smtClean="0"/>
              <a:t>5.  Where can you find the print command in the Reading View?</a:t>
            </a:r>
          </a:p>
          <a:p>
            <a:pPr lvl="0"/>
            <a:endParaRPr lang="en-US" sz="7200" dirty="0" smtClean="0"/>
          </a:p>
          <a:p>
            <a:pPr marL="971550" lvl="1" indent="-514350">
              <a:buFont typeface="+mj-lt"/>
              <a:buAutoNum type="alphaLcParenR"/>
            </a:pPr>
            <a:r>
              <a:rPr lang="en-US" sz="7200" dirty="0" smtClean="0"/>
              <a:t>Next to the Help icon</a:t>
            </a:r>
          </a:p>
          <a:p>
            <a:pPr marL="971550" lvl="1" indent="-514350">
              <a:buFont typeface="+mj-lt"/>
              <a:buAutoNum type="alphaLcParenR"/>
            </a:pPr>
            <a:r>
              <a:rPr lang="en-US" sz="7200" dirty="0" smtClean="0"/>
              <a:t>Next to the Page Navigation icons</a:t>
            </a:r>
          </a:p>
          <a:p>
            <a:pPr marL="971550" lvl="1" indent="-514350">
              <a:buFont typeface="+mj-lt"/>
              <a:buAutoNum type="alphaLcParenR"/>
            </a:pPr>
            <a:r>
              <a:rPr lang="en-US" sz="7200" dirty="0" smtClean="0"/>
              <a:t>In the File tab</a:t>
            </a:r>
          </a:p>
          <a:p>
            <a:pPr marL="971550" lvl="1" indent="-514350">
              <a:buFont typeface="+mj-lt"/>
              <a:buAutoNum type="alphaLcParenR"/>
            </a:pPr>
            <a:r>
              <a:rPr lang="en-US" sz="7200" dirty="0" smtClean="0"/>
              <a:t>You must open in Word 2010 to print</a:t>
            </a:r>
          </a:p>
          <a:p>
            <a:pPr lvl="1"/>
            <a:endParaRPr lang="en-US" sz="7200" dirty="0" smtClean="0"/>
          </a:p>
          <a:p>
            <a:pPr lvl="0"/>
            <a:r>
              <a:rPr lang="en-US" sz="7200" dirty="0" smtClean="0"/>
              <a:t>6.  What do you select to begin a search?</a:t>
            </a:r>
          </a:p>
          <a:p>
            <a:pPr lvl="0"/>
            <a:endParaRPr lang="en-US" sz="7200" dirty="0" smtClean="0"/>
          </a:p>
          <a:p>
            <a:pPr marL="971550" lvl="1" indent="-514350">
              <a:buFont typeface="+mj-lt"/>
              <a:buAutoNum type="alphaLcParenR"/>
            </a:pPr>
            <a:r>
              <a:rPr lang="en-US" sz="7200" dirty="0" smtClean="0"/>
              <a:t>The Zoom drop down list</a:t>
            </a:r>
          </a:p>
          <a:p>
            <a:pPr marL="971550" lvl="1" indent="-514350">
              <a:buFont typeface="+mj-lt"/>
              <a:buAutoNum type="alphaLcParenR"/>
            </a:pPr>
            <a:r>
              <a:rPr lang="en-US" sz="7200" dirty="0" smtClean="0"/>
              <a:t>Your user name </a:t>
            </a:r>
          </a:p>
          <a:p>
            <a:pPr marL="971550" lvl="1" indent="-514350">
              <a:buFont typeface="+mj-lt"/>
              <a:buAutoNum type="alphaLcParenR"/>
            </a:pPr>
            <a:r>
              <a:rPr lang="en-US" sz="7200" dirty="0" smtClean="0"/>
              <a:t>The Page box</a:t>
            </a:r>
          </a:p>
          <a:p>
            <a:pPr marL="971550" lvl="1" indent="-514350">
              <a:buFont typeface="+mj-lt"/>
              <a:buAutoNum type="alphaLcParenR"/>
            </a:pPr>
            <a:r>
              <a:rPr lang="en-US" sz="7200" dirty="0" smtClean="0"/>
              <a:t>The Find icon</a:t>
            </a:r>
          </a:p>
          <a:p>
            <a:r>
              <a:rPr lang="en-US" dirty="0" smtClean="0"/>
              <a:t/>
            </a:r>
            <a:br>
              <a:rPr lang="en-US" dirty="0" smtClean="0"/>
            </a:br>
            <a:r>
              <a:rPr lang="en-US" dirty="0" smtClean="0"/>
              <a:t> </a:t>
            </a:r>
          </a:p>
          <a:p>
            <a:endParaRPr lang="en-US" dirty="0" smtClean="0"/>
          </a:p>
        </p:txBody>
      </p:sp>
      <p:sp>
        <p:nvSpPr>
          <p:cNvPr id="4" name="Content Placeholder 2"/>
          <p:cNvSpPr txBox="1">
            <a:spLocks/>
          </p:cNvSpPr>
          <p:nvPr/>
        </p:nvSpPr>
        <p:spPr bwMode="auto">
          <a:xfrm>
            <a:off x="4762500" y="1447800"/>
            <a:ext cx="4114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55000" lnSpcReduction="20000"/>
          </a:bodyPr>
          <a:lstStyle>
            <a:lvl1pPr marL="342900" indent="-342900" algn="l" rtl="0" eaLnBrk="0" fontAlgn="base" hangingPunct="0">
              <a:spcBef>
                <a:spcPct val="20000"/>
              </a:spcBef>
              <a:spcAft>
                <a:spcPct val="0"/>
              </a:spcAft>
              <a:buFont typeface="Arial" charset="0"/>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3300" dirty="0" smtClean="0"/>
              <a:t>7.  What does clicking the X next to a search term do?</a:t>
            </a:r>
          </a:p>
          <a:p>
            <a:endParaRPr lang="en-US" sz="3300" dirty="0" smtClean="0"/>
          </a:p>
          <a:p>
            <a:pPr marL="971550" lvl="1" indent="-514350">
              <a:buFont typeface="+mj-lt"/>
              <a:buAutoNum type="alphaLcParenR"/>
            </a:pPr>
            <a:r>
              <a:rPr lang="en-US" sz="3300" dirty="0" smtClean="0"/>
              <a:t>Closes the Find in Document pane</a:t>
            </a:r>
          </a:p>
          <a:p>
            <a:pPr marL="971550" lvl="1" indent="-514350">
              <a:buFont typeface="+mj-lt"/>
              <a:buAutoNum type="alphaLcParenR"/>
            </a:pPr>
            <a:r>
              <a:rPr lang="en-US" sz="3300" dirty="0" smtClean="0"/>
              <a:t>Clears the search term, but allows you to start a new search</a:t>
            </a:r>
          </a:p>
          <a:p>
            <a:pPr marL="971550" lvl="1" indent="-514350">
              <a:buFont typeface="+mj-lt"/>
              <a:buAutoNum type="alphaLcParenR"/>
            </a:pPr>
            <a:r>
              <a:rPr lang="en-US" sz="3300" dirty="0" smtClean="0"/>
              <a:t>Closes the Reading View</a:t>
            </a:r>
          </a:p>
          <a:p>
            <a:pPr marL="971550" lvl="1" indent="-514350">
              <a:buFont typeface="+mj-lt"/>
              <a:buAutoNum type="alphaLcParenR"/>
            </a:pPr>
            <a:r>
              <a:rPr lang="en-US" sz="3300" dirty="0" smtClean="0"/>
              <a:t>Closes the Web app</a:t>
            </a:r>
          </a:p>
          <a:p>
            <a:pPr lvl="1"/>
            <a:endParaRPr lang="en-US" sz="3300" dirty="0" smtClean="0"/>
          </a:p>
          <a:p>
            <a:r>
              <a:rPr lang="en-US" sz="3300" dirty="0" smtClean="0"/>
              <a:t>8.  When you close a web app document, the browser returns to the Shared Documents list on your Team Site.</a:t>
            </a:r>
          </a:p>
          <a:p>
            <a:endParaRPr lang="en-US" sz="3300" dirty="0" smtClean="0"/>
          </a:p>
          <a:p>
            <a:pPr marL="971550" lvl="1" indent="-514350">
              <a:buFont typeface="+mj-lt"/>
              <a:buAutoNum type="alphaLcParenR"/>
            </a:pPr>
            <a:r>
              <a:rPr lang="en-US" sz="3300" dirty="0" smtClean="0"/>
              <a:t>True</a:t>
            </a:r>
          </a:p>
          <a:p>
            <a:pPr marL="971550" lvl="1" indent="-514350">
              <a:buFont typeface="+mj-lt"/>
              <a:buAutoNum type="alphaLcParenR"/>
            </a:pPr>
            <a:r>
              <a:rPr lang="en-US" sz="3300" dirty="0" smtClean="0"/>
              <a:t>False</a:t>
            </a:r>
          </a:p>
          <a:p>
            <a:endParaRPr lang="en-US" dirty="0"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Module Four: Review Questions</a:t>
            </a:r>
          </a:p>
        </p:txBody>
      </p:sp>
      <p:sp>
        <p:nvSpPr>
          <p:cNvPr id="3" name="Content Placeholder 2"/>
          <p:cNvSpPr>
            <a:spLocks noGrp="1"/>
          </p:cNvSpPr>
          <p:nvPr>
            <p:ph idx="1"/>
          </p:nvPr>
        </p:nvSpPr>
        <p:spPr/>
        <p:txBody>
          <a:bodyPr/>
          <a:lstStyle/>
          <a:p>
            <a:pPr lvl="0"/>
            <a:r>
              <a:rPr lang="en-US" dirty="0" smtClean="0"/>
              <a:t>9. Closing </a:t>
            </a:r>
            <a:r>
              <a:rPr lang="en-US" dirty="0"/>
              <a:t>the browser is the only way to close a web app document</a:t>
            </a:r>
            <a:r>
              <a:rPr lang="en-US" dirty="0" smtClean="0"/>
              <a:t>.</a:t>
            </a:r>
          </a:p>
          <a:p>
            <a:pPr lvl="0"/>
            <a:endParaRPr lang="en-US" dirty="0"/>
          </a:p>
          <a:p>
            <a:pPr marL="971550" lvl="1" indent="-514350">
              <a:buFont typeface="+mj-lt"/>
              <a:buAutoNum type="alphaLcParenR"/>
            </a:pPr>
            <a:r>
              <a:rPr lang="en-US" dirty="0"/>
              <a:t>True</a:t>
            </a:r>
          </a:p>
          <a:p>
            <a:pPr marL="971550" lvl="1" indent="-514350">
              <a:buFont typeface="+mj-lt"/>
              <a:buAutoNum type="alphaLcParenR"/>
            </a:pPr>
            <a:r>
              <a:rPr lang="en-US" dirty="0"/>
              <a:t>False</a:t>
            </a:r>
          </a:p>
          <a:p>
            <a:endParaRPr lang="en-US" dirty="0"/>
          </a:p>
        </p:txBody>
      </p:sp>
    </p:spTree>
    <p:extLst>
      <p:ext uri="{BB962C8B-B14F-4D97-AF65-F5344CB8AC3E}">
        <p14:creationId xmlns:p14="http://schemas.microsoft.com/office/powerpoint/2010/main" val="109433877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normAutofit fontScale="90000"/>
          </a:bodyPr>
          <a:lstStyle/>
          <a:p>
            <a:r>
              <a:rPr lang="en-US" dirty="0"/>
              <a:t>Module Four: Review Questions</a:t>
            </a:r>
            <a:endParaRPr lang="en-US" dirty="0" smtClean="0"/>
          </a:p>
        </p:txBody>
      </p:sp>
      <p:sp>
        <p:nvSpPr>
          <p:cNvPr id="22531" name="Content Placeholder 2"/>
          <p:cNvSpPr>
            <a:spLocks noGrp="1"/>
          </p:cNvSpPr>
          <p:nvPr>
            <p:ph idx="1"/>
          </p:nvPr>
        </p:nvSpPr>
        <p:spPr>
          <a:xfrm>
            <a:off x="457200" y="1524000"/>
            <a:ext cx="4114800" cy="4525963"/>
          </a:xfrm>
        </p:spPr>
        <p:txBody>
          <a:bodyPr>
            <a:normAutofit fontScale="70000" lnSpcReduction="20000"/>
          </a:bodyPr>
          <a:lstStyle/>
          <a:p>
            <a:pPr lvl="0"/>
            <a:r>
              <a:rPr lang="en-US" dirty="0" smtClean="0"/>
              <a:t>1.  You </a:t>
            </a:r>
            <a:r>
              <a:rPr lang="en-US" dirty="0"/>
              <a:t>can make changes to a document in the Reading View</a:t>
            </a:r>
            <a:r>
              <a:rPr lang="en-US" dirty="0" smtClean="0"/>
              <a:t>.</a:t>
            </a:r>
          </a:p>
          <a:p>
            <a:pPr lvl="0"/>
            <a:endParaRPr lang="en-US" dirty="0"/>
          </a:p>
          <a:p>
            <a:pPr marL="971550" lvl="1" indent="-514350">
              <a:buFont typeface="+mj-lt"/>
              <a:buAutoNum type="alphaLcParenR"/>
            </a:pPr>
            <a:r>
              <a:rPr lang="en-US" dirty="0"/>
              <a:t>True</a:t>
            </a:r>
          </a:p>
          <a:p>
            <a:pPr marL="971550" lvl="1" indent="-514350">
              <a:buFont typeface="+mj-lt"/>
              <a:buAutoNum type="alphaLcParenR"/>
            </a:pPr>
            <a:r>
              <a:rPr lang="en-US" dirty="0" smtClean="0">
                <a:solidFill>
                  <a:srgbClr val="FF0000"/>
                </a:solidFill>
              </a:rPr>
              <a:t>False</a:t>
            </a:r>
          </a:p>
          <a:p>
            <a:pPr lvl="1"/>
            <a:endParaRPr lang="en-US" dirty="0"/>
          </a:p>
          <a:p>
            <a:pPr lvl="0"/>
            <a:r>
              <a:rPr lang="en-US" dirty="0" smtClean="0"/>
              <a:t>2.  You </a:t>
            </a:r>
            <a:r>
              <a:rPr lang="en-US" dirty="0"/>
              <a:t>open a document in the Word web app from which of the following</a:t>
            </a:r>
            <a:r>
              <a:rPr lang="en-US" dirty="0" smtClean="0"/>
              <a:t>:</a:t>
            </a:r>
          </a:p>
          <a:p>
            <a:pPr lvl="0"/>
            <a:endParaRPr lang="en-US" dirty="0"/>
          </a:p>
          <a:p>
            <a:pPr marL="971550" lvl="1" indent="-514350">
              <a:buFont typeface="+mj-lt"/>
              <a:buAutoNum type="alphaLcParenR"/>
            </a:pPr>
            <a:r>
              <a:rPr lang="en-US" dirty="0">
                <a:solidFill>
                  <a:srgbClr val="FF0000"/>
                </a:solidFill>
              </a:rPr>
              <a:t>The Shared Documents list</a:t>
            </a:r>
          </a:p>
          <a:p>
            <a:pPr marL="971550" lvl="1" indent="-514350">
              <a:buFont typeface="+mj-lt"/>
              <a:buAutoNum type="alphaLcParenR"/>
            </a:pPr>
            <a:r>
              <a:rPr lang="en-US" dirty="0"/>
              <a:t>Your computer’s hard drive</a:t>
            </a:r>
          </a:p>
          <a:p>
            <a:pPr marL="971550" lvl="1" indent="-514350">
              <a:buFont typeface="+mj-lt"/>
              <a:buAutoNum type="alphaLcParenR"/>
            </a:pPr>
            <a:r>
              <a:rPr lang="en-US" dirty="0"/>
              <a:t>The Microsoft.com web site</a:t>
            </a:r>
          </a:p>
          <a:p>
            <a:pPr marL="971550" lvl="1" indent="-514350">
              <a:buFont typeface="+mj-lt"/>
              <a:buAutoNum type="alphaLcParenR"/>
            </a:pPr>
            <a:r>
              <a:rPr lang="en-US" dirty="0"/>
              <a:t>The Office 365 Home </a:t>
            </a:r>
            <a:r>
              <a:rPr lang="en-US" dirty="0" smtClean="0"/>
              <a:t>page</a:t>
            </a:r>
            <a:endParaRPr lang="en-US" dirty="0"/>
          </a:p>
        </p:txBody>
      </p:sp>
      <p:sp>
        <p:nvSpPr>
          <p:cNvPr id="4" name="Content Placeholder 2"/>
          <p:cNvSpPr txBox="1">
            <a:spLocks/>
          </p:cNvSpPr>
          <p:nvPr/>
        </p:nvSpPr>
        <p:spPr bwMode="auto">
          <a:xfrm>
            <a:off x="4724400" y="1524000"/>
            <a:ext cx="4114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70000" lnSpcReduction="20000"/>
          </a:bodyPr>
          <a:lstStyle>
            <a:lvl1pPr marL="342900" indent="-342900" algn="l" rtl="0" eaLnBrk="0" fontAlgn="base" hangingPunct="0">
              <a:spcBef>
                <a:spcPct val="20000"/>
              </a:spcBef>
              <a:spcAft>
                <a:spcPct val="0"/>
              </a:spcAft>
              <a:buFont typeface="Arial" charset="0"/>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3.  What links are available at the top of the Reading View?</a:t>
            </a:r>
          </a:p>
          <a:p>
            <a:endParaRPr lang="en-US" dirty="0" smtClean="0"/>
          </a:p>
          <a:p>
            <a:pPr marL="971550" lvl="1" indent="-514350">
              <a:buFont typeface="+mj-lt"/>
              <a:buAutoNum type="alphaLcParenR"/>
            </a:pPr>
            <a:r>
              <a:rPr lang="en-US" dirty="0" smtClean="0"/>
              <a:t>The Team Site</a:t>
            </a:r>
          </a:p>
          <a:p>
            <a:pPr marL="971550" lvl="1" indent="-514350">
              <a:buFont typeface="+mj-lt"/>
              <a:buAutoNum type="alphaLcParenR"/>
            </a:pPr>
            <a:r>
              <a:rPr lang="en-US" dirty="0" smtClean="0"/>
              <a:t>The Shared Documents List</a:t>
            </a:r>
          </a:p>
          <a:p>
            <a:pPr marL="971550" lvl="1" indent="-514350">
              <a:buFont typeface="+mj-lt"/>
              <a:buAutoNum type="alphaLcParenR"/>
            </a:pPr>
            <a:r>
              <a:rPr lang="en-US" dirty="0" smtClean="0">
                <a:solidFill>
                  <a:srgbClr val="FF0000"/>
                </a:solidFill>
              </a:rPr>
              <a:t>A and B</a:t>
            </a:r>
          </a:p>
          <a:p>
            <a:pPr marL="971550" lvl="1" indent="-514350">
              <a:buFont typeface="+mj-lt"/>
              <a:buAutoNum type="alphaLcParenR"/>
            </a:pPr>
            <a:r>
              <a:rPr lang="en-US" dirty="0" smtClean="0"/>
              <a:t>None of the above</a:t>
            </a:r>
          </a:p>
          <a:p>
            <a:pPr lvl="1"/>
            <a:endParaRPr lang="en-US" dirty="0" smtClean="0"/>
          </a:p>
          <a:p>
            <a:r>
              <a:rPr lang="en-US" dirty="0" smtClean="0"/>
              <a:t>4.  What are three ways to navigate through your document? </a:t>
            </a:r>
            <a:r>
              <a:rPr lang="en-US" dirty="0" smtClean="0">
                <a:solidFill>
                  <a:srgbClr val="FF0000"/>
                </a:solidFill>
              </a:rPr>
              <a:t>(The scroll bar, the page up and page down keys, and the previous page/next page/page box icons on the Ribbon)</a:t>
            </a:r>
            <a:endParaRPr lang="en-US" dirty="0">
              <a:solidFill>
                <a:srgbClr val="FF0000"/>
              </a:solidFill>
            </a:endParaRPr>
          </a:p>
        </p:txBody>
      </p:sp>
    </p:spTree>
    <p:extLst>
      <p:ext uri="{BB962C8B-B14F-4D97-AF65-F5344CB8AC3E}">
        <p14:creationId xmlns:p14="http://schemas.microsoft.com/office/powerpoint/2010/main" val="279099537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normAutofit fontScale="90000"/>
          </a:bodyPr>
          <a:lstStyle/>
          <a:p>
            <a:r>
              <a:rPr lang="en-US" dirty="0"/>
              <a:t>Module Four: Review Questions</a:t>
            </a:r>
            <a:endParaRPr lang="en-US" dirty="0" smtClean="0"/>
          </a:p>
        </p:txBody>
      </p:sp>
      <p:sp>
        <p:nvSpPr>
          <p:cNvPr id="21507" name="Content Placeholder 2"/>
          <p:cNvSpPr>
            <a:spLocks noGrp="1"/>
          </p:cNvSpPr>
          <p:nvPr>
            <p:ph idx="1"/>
          </p:nvPr>
        </p:nvSpPr>
        <p:spPr>
          <a:xfrm>
            <a:off x="457200" y="1447800"/>
            <a:ext cx="4114800" cy="4525963"/>
          </a:xfrm>
        </p:spPr>
        <p:txBody>
          <a:bodyPr>
            <a:normAutofit fontScale="25000" lnSpcReduction="20000"/>
          </a:bodyPr>
          <a:lstStyle/>
          <a:p>
            <a:pPr lvl="0"/>
            <a:r>
              <a:rPr lang="en-US" sz="7200" dirty="0" smtClean="0"/>
              <a:t>5.  Where can you find the print command in the Reading View?</a:t>
            </a:r>
          </a:p>
          <a:p>
            <a:pPr lvl="0"/>
            <a:endParaRPr lang="en-US" sz="7200" dirty="0" smtClean="0"/>
          </a:p>
          <a:p>
            <a:pPr marL="971550" lvl="1" indent="-514350">
              <a:buFont typeface="+mj-lt"/>
              <a:buAutoNum type="alphaLcParenR"/>
            </a:pPr>
            <a:r>
              <a:rPr lang="en-US" sz="7200" dirty="0" smtClean="0"/>
              <a:t>Next to the Help icon</a:t>
            </a:r>
          </a:p>
          <a:p>
            <a:pPr marL="971550" lvl="1" indent="-514350">
              <a:buFont typeface="+mj-lt"/>
              <a:buAutoNum type="alphaLcParenR"/>
            </a:pPr>
            <a:r>
              <a:rPr lang="en-US" sz="7200" dirty="0" smtClean="0"/>
              <a:t>Next to the Page Navigation icons</a:t>
            </a:r>
          </a:p>
          <a:p>
            <a:pPr marL="971550" lvl="1" indent="-514350">
              <a:buFont typeface="+mj-lt"/>
              <a:buAutoNum type="alphaLcParenR"/>
            </a:pPr>
            <a:r>
              <a:rPr lang="en-US" sz="7200" dirty="0" smtClean="0">
                <a:solidFill>
                  <a:srgbClr val="FF0000"/>
                </a:solidFill>
              </a:rPr>
              <a:t>In the File tab</a:t>
            </a:r>
          </a:p>
          <a:p>
            <a:pPr marL="971550" lvl="1" indent="-514350">
              <a:buFont typeface="+mj-lt"/>
              <a:buAutoNum type="alphaLcParenR"/>
            </a:pPr>
            <a:r>
              <a:rPr lang="en-US" sz="7200" dirty="0" smtClean="0"/>
              <a:t>You must open in Word 2010 to print</a:t>
            </a:r>
          </a:p>
          <a:p>
            <a:pPr lvl="1"/>
            <a:endParaRPr lang="en-US" sz="7200" dirty="0" smtClean="0"/>
          </a:p>
          <a:p>
            <a:pPr lvl="0"/>
            <a:r>
              <a:rPr lang="en-US" sz="7200" dirty="0" smtClean="0"/>
              <a:t>6.  What do you select to begin a search?</a:t>
            </a:r>
          </a:p>
          <a:p>
            <a:pPr lvl="0"/>
            <a:endParaRPr lang="en-US" sz="7200" dirty="0" smtClean="0"/>
          </a:p>
          <a:p>
            <a:pPr marL="971550" lvl="1" indent="-514350">
              <a:buFont typeface="+mj-lt"/>
              <a:buAutoNum type="alphaLcParenR"/>
            </a:pPr>
            <a:r>
              <a:rPr lang="en-US" sz="7200" dirty="0" smtClean="0"/>
              <a:t>The Zoom drop down list</a:t>
            </a:r>
          </a:p>
          <a:p>
            <a:pPr marL="971550" lvl="1" indent="-514350">
              <a:buFont typeface="+mj-lt"/>
              <a:buAutoNum type="alphaLcParenR"/>
            </a:pPr>
            <a:r>
              <a:rPr lang="en-US" sz="7200" dirty="0" smtClean="0"/>
              <a:t>Your user name </a:t>
            </a:r>
          </a:p>
          <a:p>
            <a:pPr marL="971550" lvl="1" indent="-514350">
              <a:buFont typeface="+mj-lt"/>
              <a:buAutoNum type="alphaLcParenR"/>
            </a:pPr>
            <a:r>
              <a:rPr lang="en-US" sz="7200" dirty="0" smtClean="0"/>
              <a:t>The Page box</a:t>
            </a:r>
          </a:p>
          <a:p>
            <a:pPr marL="971550" lvl="1" indent="-514350">
              <a:buFont typeface="+mj-lt"/>
              <a:buAutoNum type="alphaLcParenR"/>
            </a:pPr>
            <a:r>
              <a:rPr lang="en-US" sz="7200" dirty="0" smtClean="0">
                <a:solidFill>
                  <a:srgbClr val="FF0000"/>
                </a:solidFill>
              </a:rPr>
              <a:t>The Find icon</a:t>
            </a:r>
          </a:p>
          <a:p>
            <a:r>
              <a:rPr lang="en-US" dirty="0" smtClean="0"/>
              <a:t/>
            </a:r>
            <a:br>
              <a:rPr lang="en-US" dirty="0" smtClean="0"/>
            </a:br>
            <a:r>
              <a:rPr lang="en-US" dirty="0" smtClean="0"/>
              <a:t> </a:t>
            </a:r>
          </a:p>
          <a:p>
            <a:endParaRPr lang="en-US" dirty="0" smtClean="0"/>
          </a:p>
        </p:txBody>
      </p:sp>
      <p:sp>
        <p:nvSpPr>
          <p:cNvPr id="4" name="Content Placeholder 2"/>
          <p:cNvSpPr txBox="1">
            <a:spLocks/>
          </p:cNvSpPr>
          <p:nvPr/>
        </p:nvSpPr>
        <p:spPr bwMode="auto">
          <a:xfrm>
            <a:off x="4762500" y="1447800"/>
            <a:ext cx="4114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55000" lnSpcReduction="20000"/>
          </a:bodyPr>
          <a:lstStyle>
            <a:lvl1pPr marL="342900" indent="-342900" algn="l" rtl="0" eaLnBrk="0" fontAlgn="base" hangingPunct="0">
              <a:spcBef>
                <a:spcPct val="20000"/>
              </a:spcBef>
              <a:spcAft>
                <a:spcPct val="0"/>
              </a:spcAft>
              <a:buFont typeface="Arial" charset="0"/>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3300" dirty="0" smtClean="0"/>
              <a:t>7.  What does clicking the X next to a search term do?</a:t>
            </a:r>
          </a:p>
          <a:p>
            <a:endParaRPr lang="en-US" sz="3300" dirty="0" smtClean="0"/>
          </a:p>
          <a:p>
            <a:pPr marL="971550" lvl="1" indent="-514350">
              <a:buFont typeface="+mj-lt"/>
              <a:buAutoNum type="alphaLcParenR"/>
            </a:pPr>
            <a:r>
              <a:rPr lang="en-US" sz="3300" dirty="0" smtClean="0"/>
              <a:t>Closes the Find in Document pane</a:t>
            </a:r>
          </a:p>
          <a:p>
            <a:pPr marL="971550" lvl="1" indent="-514350">
              <a:buFont typeface="+mj-lt"/>
              <a:buAutoNum type="alphaLcParenR"/>
            </a:pPr>
            <a:r>
              <a:rPr lang="en-US" sz="3300" dirty="0" smtClean="0">
                <a:solidFill>
                  <a:srgbClr val="FF0000"/>
                </a:solidFill>
              </a:rPr>
              <a:t>Clears the search term, but allows you to start a new search</a:t>
            </a:r>
          </a:p>
          <a:p>
            <a:pPr marL="971550" lvl="1" indent="-514350">
              <a:buFont typeface="+mj-lt"/>
              <a:buAutoNum type="alphaLcParenR"/>
            </a:pPr>
            <a:r>
              <a:rPr lang="en-US" sz="3300" dirty="0" smtClean="0"/>
              <a:t>Closes the Reading View</a:t>
            </a:r>
          </a:p>
          <a:p>
            <a:pPr marL="971550" lvl="1" indent="-514350">
              <a:buFont typeface="+mj-lt"/>
              <a:buAutoNum type="alphaLcParenR"/>
            </a:pPr>
            <a:r>
              <a:rPr lang="en-US" sz="3300" dirty="0" smtClean="0"/>
              <a:t>Closes the Web app</a:t>
            </a:r>
          </a:p>
          <a:p>
            <a:pPr lvl="1"/>
            <a:endParaRPr lang="en-US" sz="3300" dirty="0" smtClean="0"/>
          </a:p>
          <a:p>
            <a:r>
              <a:rPr lang="en-US" sz="3300" dirty="0" smtClean="0"/>
              <a:t>8.  When you close a web app document, the browser returns to the Shared Documents list on your Team Site.</a:t>
            </a:r>
          </a:p>
          <a:p>
            <a:endParaRPr lang="en-US" sz="3300" dirty="0" smtClean="0"/>
          </a:p>
          <a:p>
            <a:pPr marL="971550" lvl="1" indent="-514350">
              <a:buFont typeface="+mj-lt"/>
              <a:buAutoNum type="alphaLcParenR"/>
            </a:pPr>
            <a:r>
              <a:rPr lang="en-US" sz="3300" dirty="0" smtClean="0">
                <a:solidFill>
                  <a:srgbClr val="FF0000"/>
                </a:solidFill>
              </a:rPr>
              <a:t>True</a:t>
            </a:r>
          </a:p>
          <a:p>
            <a:pPr marL="971550" lvl="1" indent="-514350">
              <a:buFont typeface="+mj-lt"/>
              <a:buAutoNum type="alphaLcParenR"/>
            </a:pPr>
            <a:r>
              <a:rPr lang="en-US" sz="3300" dirty="0" smtClean="0"/>
              <a:t>False</a:t>
            </a:r>
          </a:p>
          <a:p>
            <a:endParaRPr lang="en-US" dirty="0" smtClean="0"/>
          </a:p>
        </p:txBody>
      </p:sp>
    </p:spTree>
    <p:extLst>
      <p:ext uri="{BB962C8B-B14F-4D97-AF65-F5344CB8AC3E}">
        <p14:creationId xmlns:p14="http://schemas.microsoft.com/office/powerpoint/2010/main" val="184205796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Module Four: Review Questions</a:t>
            </a:r>
          </a:p>
        </p:txBody>
      </p:sp>
      <p:sp>
        <p:nvSpPr>
          <p:cNvPr id="3" name="Content Placeholder 2"/>
          <p:cNvSpPr>
            <a:spLocks noGrp="1"/>
          </p:cNvSpPr>
          <p:nvPr>
            <p:ph idx="1"/>
          </p:nvPr>
        </p:nvSpPr>
        <p:spPr/>
        <p:txBody>
          <a:bodyPr/>
          <a:lstStyle/>
          <a:p>
            <a:pPr lvl="0"/>
            <a:r>
              <a:rPr lang="en-US" dirty="0" smtClean="0"/>
              <a:t>9. Closing </a:t>
            </a:r>
            <a:r>
              <a:rPr lang="en-US" dirty="0"/>
              <a:t>the browser is the only way to close a web app document</a:t>
            </a:r>
            <a:r>
              <a:rPr lang="en-US" dirty="0" smtClean="0"/>
              <a:t>.</a:t>
            </a:r>
          </a:p>
          <a:p>
            <a:pPr lvl="0"/>
            <a:endParaRPr lang="en-US" dirty="0"/>
          </a:p>
          <a:p>
            <a:pPr marL="971550" lvl="1" indent="-514350">
              <a:buFont typeface="+mj-lt"/>
              <a:buAutoNum type="alphaLcParenR"/>
            </a:pPr>
            <a:r>
              <a:rPr lang="en-US" dirty="0"/>
              <a:t>True</a:t>
            </a:r>
          </a:p>
          <a:p>
            <a:pPr marL="971550" lvl="1" indent="-514350">
              <a:buFont typeface="+mj-lt"/>
              <a:buAutoNum type="alphaLcParenR"/>
            </a:pPr>
            <a:r>
              <a:rPr lang="en-US" dirty="0">
                <a:solidFill>
                  <a:srgbClr val="FF0000"/>
                </a:solidFill>
              </a:rPr>
              <a:t>False</a:t>
            </a:r>
          </a:p>
          <a:p>
            <a:endParaRPr lang="en-US" dirty="0"/>
          </a:p>
        </p:txBody>
      </p:sp>
    </p:spTree>
    <p:extLst>
      <p:ext uri="{BB962C8B-B14F-4D97-AF65-F5344CB8AC3E}">
        <p14:creationId xmlns:p14="http://schemas.microsoft.com/office/powerpoint/2010/main" val="232432126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normAutofit fontScale="90000"/>
          </a:bodyPr>
          <a:lstStyle/>
          <a:p>
            <a:r>
              <a:rPr lang="en-US" dirty="0"/>
              <a:t>Module Five: Editing in the Browser</a:t>
            </a:r>
            <a:endParaRPr lang="en-US" dirty="0" smtClean="0"/>
          </a:p>
        </p:txBody>
      </p:sp>
      <p:sp>
        <p:nvSpPr>
          <p:cNvPr id="23555" name="Content Placeholder 2"/>
          <p:cNvSpPr>
            <a:spLocks noGrp="1"/>
          </p:cNvSpPr>
          <p:nvPr>
            <p:ph idx="1"/>
          </p:nvPr>
        </p:nvSpPr>
        <p:spPr/>
        <p:txBody>
          <a:bodyPr/>
          <a:lstStyle/>
          <a:p>
            <a:pPr marL="0"/>
            <a:r>
              <a:rPr lang="en-US" dirty="0"/>
              <a:t>First, we’ll look at starting a new document from the Home Page. Then, you’ll learn about saving files through the Web app. We’ll take a closer look at the Word Web app interface. The rest of the module will explain how to add text, select text with the mouse or keyboard, and edit or delete text.</a:t>
            </a:r>
            <a:endParaRPr lang="en-US" dirty="0" smtClean="0"/>
          </a:p>
        </p:txBody>
      </p:sp>
      <p:sp>
        <p:nvSpPr>
          <p:cNvPr id="23556" name="Text Placeholder 3"/>
          <p:cNvSpPr>
            <a:spLocks noGrp="1"/>
          </p:cNvSpPr>
          <p:nvPr>
            <p:ph type="body" sz="quarter" idx="10"/>
          </p:nvPr>
        </p:nvSpPr>
        <p:spPr>
          <a:xfrm>
            <a:off x="7391400" y="381000"/>
            <a:ext cx="1752600" cy="3505200"/>
          </a:xfrm>
          <a:ln>
            <a:miter lim="800000"/>
            <a:headEnd/>
            <a:tailEnd/>
          </a:ln>
        </p:spPr>
        <p:txBody>
          <a:bodyPr>
            <a:normAutofit fontScale="55000" lnSpcReduction="20000"/>
          </a:bodyPr>
          <a:lstStyle/>
          <a:p>
            <a:pPr>
              <a:lnSpc>
                <a:spcPct val="115000"/>
              </a:lnSpc>
              <a:spcBef>
                <a:spcPts val="0"/>
              </a:spcBef>
              <a:spcAft>
                <a:spcPts val="1000"/>
              </a:spcAft>
            </a:pPr>
            <a:r>
              <a:rPr lang="en-US" spc="-50" dirty="0">
                <a:latin typeface="Cambria"/>
                <a:ea typeface="Times New Roman"/>
                <a:cs typeface="Times New Roman"/>
              </a:rPr>
              <a:t>Never underestimate the power of dreams and the influence of the human spirit. We are all the same in this notion: The potential for greatness lives within each of us.</a:t>
            </a:r>
            <a:endParaRPr lang="en-US" sz="2400" dirty="0">
              <a:ea typeface="Times New Roman"/>
              <a:cs typeface="Times New Roman"/>
            </a:endParaRPr>
          </a:p>
          <a:p>
            <a:pPr algn="ctr">
              <a:lnSpc>
                <a:spcPct val="115000"/>
              </a:lnSpc>
              <a:spcBef>
                <a:spcPts val="0"/>
              </a:spcBef>
              <a:spcAft>
                <a:spcPts val="1000"/>
              </a:spcAft>
            </a:pPr>
            <a:r>
              <a:rPr lang="en-US" dirty="0">
                <a:latin typeface="Cambria"/>
                <a:ea typeface="Times New Roman"/>
                <a:cs typeface="Times New Roman"/>
              </a:rPr>
              <a:t>Wilma Rudolph</a:t>
            </a:r>
            <a:endParaRPr lang="en-US" sz="2400" dirty="0">
              <a:ea typeface="Times New Roman"/>
              <a:cs typeface="Times New Roman"/>
            </a:endParaRPr>
          </a:p>
          <a:p>
            <a:endParaRPr lang="en-US" dirty="0" smtClean="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dirty="0"/>
              <a:t>A New File</a:t>
            </a:r>
            <a:endParaRPr lang="en-US" dirty="0" smtClean="0"/>
          </a:p>
        </p:txBody>
      </p:sp>
      <p:sp>
        <p:nvSpPr>
          <p:cNvPr id="24579" name="Content Placeholder 2"/>
          <p:cNvSpPr>
            <a:spLocks noGrp="1"/>
          </p:cNvSpPr>
          <p:nvPr>
            <p:ph idx="1"/>
          </p:nvPr>
        </p:nvSpPr>
        <p:spPr/>
        <p:txBody>
          <a:bodyPr/>
          <a:lstStyle/>
          <a:p>
            <a:pPr marL="514350" lvl="0" indent="-514350">
              <a:buFont typeface="+mj-lt"/>
              <a:buAutoNum type="arabicPeriod"/>
            </a:pPr>
            <a:endParaRPr lang="en-US" dirty="0" smtClean="0"/>
          </a:p>
          <a:p>
            <a:pPr marL="514350" lvl="0" indent="-514350">
              <a:buFont typeface="+mj-lt"/>
              <a:buAutoNum type="arabicPeriod"/>
            </a:pPr>
            <a:r>
              <a:rPr lang="en-US" dirty="0" smtClean="0"/>
              <a:t>From </a:t>
            </a:r>
            <a:r>
              <a:rPr lang="en-US" dirty="0"/>
              <a:t>the Home page on your SharePoint site, click on the Word icon.</a:t>
            </a:r>
          </a:p>
          <a:p>
            <a:pPr marL="514350" lvl="0" indent="-514350">
              <a:buFont typeface="+mj-lt"/>
              <a:buAutoNum type="arabicPeriod"/>
            </a:pPr>
            <a:r>
              <a:rPr lang="en-US" dirty="0"/>
              <a:t>Enter a </a:t>
            </a:r>
            <a:r>
              <a:rPr lang="en-US" b="1" dirty="0"/>
              <a:t>File Name </a:t>
            </a:r>
            <a:r>
              <a:rPr lang="en-US" dirty="0"/>
              <a:t>for the new document and select </a:t>
            </a:r>
            <a:r>
              <a:rPr lang="en-US" b="1" dirty="0"/>
              <a:t>OK</a:t>
            </a:r>
            <a:r>
              <a:rPr lang="en-US" dirty="0"/>
              <a:t>.</a:t>
            </a:r>
          </a:p>
          <a:p>
            <a:pPr marL="514350" lvl="0" indent="-514350">
              <a:buFont typeface="+mj-lt"/>
              <a:buAutoNum type="arabicPeriod"/>
            </a:pPr>
            <a:r>
              <a:rPr lang="en-US" dirty="0"/>
              <a:t>The document opens in the Editing View.</a:t>
            </a:r>
          </a:p>
          <a:p>
            <a:endParaRPr lang="en-US"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normAutofit fontScale="90000"/>
          </a:bodyPr>
          <a:lstStyle/>
          <a:p>
            <a:r>
              <a:rPr lang="en-US" dirty="0"/>
              <a:t>Module Two: Welcome to Office 365 Web Apps</a:t>
            </a:r>
            <a:endParaRPr lang="en-US" dirty="0" smtClean="0"/>
          </a:p>
        </p:txBody>
      </p:sp>
      <p:sp>
        <p:nvSpPr>
          <p:cNvPr id="10243" name="Content Placeholder 2"/>
          <p:cNvSpPr>
            <a:spLocks noGrp="1"/>
          </p:cNvSpPr>
          <p:nvPr>
            <p:ph idx="1"/>
          </p:nvPr>
        </p:nvSpPr>
        <p:spPr/>
        <p:txBody>
          <a:bodyPr>
            <a:normAutofit lnSpcReduction="10000"/>
          </a:bodyPr>
          <a:lstStyle/>
          <a:p>
            <a:pPr marL="0"/>
            <a:r>
              <a:rPr lang="en-US" dirty="0"/>
              <a:t>While the Office 365 Web Apps are available to anyone who has either a Windows Skydrive account or a SharePoint site, in this course, we will assume that your organization is using the SharePoint site. In this module, we’ll introduce the web apps by discussing the Home Page, the Team Site, and the Shared Documents list. </a:t>
            </a:r>
            <a:endParaRPr lang="en-US" dirty="0" smtClean="0"/>
          </a:p>
        </p:txBody>
      </p:sp>
      <p:sp>
        <p:nvSpPr>
          <p:cNvPr id="10244" name="Text Placeholder 3"/>
          <p:cNvSpPr>
            <a:spLocks noGrp="1"/>
          </p:cNvSpPr>
          <p:nvPr>
            <p:ph type="body" sz="quarter" idx="10"/>
          </p:nvPr>
        </p:nvSpPr>
        <p:spPr>
          <a:ln>
            <a:miter lim="800000"/>
            <a:headEnd/>
            <a:tailEnd/>
          </a:ln>
        </p:spPr>
        <p:txBody>
          <a:bodyPr>
            <a:normAutofit fontScale="77500" lnSpcReduction="20000"/>
          </a:bodyPr>
          <a:lstStyle/>
          <a:p>
            <a:pPr>
              <a:lnSpc>
                <a:spcPct val="115000"/>
              </a:lnSpc>
              <a:spcBef>
                <a:spcPts val="0"/>
              </a:spcBef>
              <a:spcAft>
                <a:spcPts val="1000"/>
              </a:spcAft>
            </a:pPr>
            <a:r>
              <a:rPr lang="en-US" dirty="0">
                <a:latin typeface="Cambria"/>
                <a:ea typeface="Times New Roman"/>
                <a:cs typeface="Times New Roman"/>
              </a:rPr>
              <a:t>Never confuse motion with action.</a:t>
            </a:r>
            <a:endParaRPr lang="en-US" sz="2400" dirty="0">
              <a:ea typeface="Times New Roman"/>
              <a:cs typeface="Times New Roman"/>
            </a:endParaRPr>
          </a:p>
          <a:p>
            <a:pPr algn="ctr">
              <a:lnSpc>
                <a:spcPct val="115000"/>
              </a:lnSpc>
              <a:spcBef>
                <a:spcPts val="0"/>
              </a:spcBef>
              <a:spcAft>
                <a:spcPts val="1000"/>
              </a:spcAft>
            </a:pPr>
            <a:r>
              <a:rPr lang="en-US" dirty="0">
                <a:latin typeface="Cambria"/>
                <a:ea typeface="Times New Roman"/>
                <a:cs typeface="Times New Roman"/>
              </a:rPr>
              <a:t>Benjamin</a:t>
            </a:r>
            <a:r>
              <a:rPr lang="en-US" b="1" dirty="0">
                <a:latin typeface="Cambria"/>
                <a:ea typeface="Times New Roman"/>
                <a:cs typeface="Times New Roman"/>
              </a:rPr>
              <a:t> </a:t>
            </a:r>
            <a:r>
              <a:rPr lang="en-US" dirty="0">
                <a:latin typeface="Cambria"/>
                <a:ea typeface="Times New Roman"/>
                <a:cs typeface="Times New Roman"/>
              </a:rPr>
              <a:t>Franklin</a:t>
            </a:r>
            <a:endParaRPr lang="en-US" sz="2400" dirty="0">
              <a:ea typeface="Times New Roman"/>
              <a:cs typeface="Times New Roman"/>
            </a:endParaRPr>
          </a:p>
          <a:p>
            <a:endParaRPr lang="en-US" dirty="0"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dirty="0"/>
              <a:t>Saving Files</a:t>
            </a:r>
            <a:endParaRPr lang="en-US" dirty="0" smtClean="0"/>
          </a:p>
        </p:txBody>
      </p:sp>
      <p:sp>
        <p:nvSpPr>
          <p:cNvPr id="25603" name="Content Placeholder 2"/>
          <p:cNvSpPr>
            <a:spLocks noGrp="1"/>
          </p:cNvSpPr>
          <p:nvPr>
            <p:ph idx="1"/>
          </p:nvPr>
        </p:nvSpPr>
        <p:spPr/>
        <p:txBody>
          <a:bodyPr/>
          <a:lstStyle/>
          <a:p>
            <a:pPr marL="0" lvl="0"/>
            <a:r>
              <a:rPr lang="en-US" dirty="0"/>
              <a:t>The Quick Access Save command is at the top left of the screen (under the banner). </a:t>
            </a:r>
          </a:p>
          <a:p>
            <a:endParaRPr lang="en-US" dirty="0" smtClean="0"/>
          </a:p>
        </p:txBody>
      </p:sp>
      <p:pic>
        <p:nvPicPr>
          <p:cNvPr id="4" name="Picture 3"/>
          <p:cNvPicPr>
            <a:picLocks noChangeAspect="1"/>
          </p:cNvPicPr>
          <p:nvPr/>
        </p:nvPicPr>
        <p:blipFill>
          <a:blip r:embed="rId3"/>
          <a:stretch>
            <a:fillRect/>
          </a:stretch>
        </p:blipFill>
        <p:spPr>
          <a:xfrm>
            <a:off x="1447800" y="3048000"/>
            <a:ext cx="1629202" cy="2560320"/>
          </a:xfrm>
          <a:prstGeom prst="rect">
            <a:avLst/>
          </a:prstGeom>
        </p:spPr>
      </p:pic>
      <p:sp>
        <p:nvSpPr>
          <p:cNvPr id="5" name="AutoShape 168"/>
          <p:cNvSpPr>
            <a:spLocks/>
          </p:cNvSpPr>
          <p:nvPr/>
        </p:nvSpPr>
        <p:spPr bwMode="auto">
          <a:xfrm>
            <a:off x="3429000" y="3721100"/>
            <a:ext cx="1676400" cy="626110"/>
          </a:xfrm>
          <a:prstGeom prst="borderCallout1">
            <a:avLst>
              <a:gd name="adj1" fmla="val 33833"/>
              <a:gd name="adj2" fmla="val -8333"/>
              <a:gd name="adj3" fmla="val 87407"/>
              <a:gd name="adj4" fmla="val -103681"/>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marL="0" marR="0">
              <a:lnSpc>
                <a:spcPct val="115000"/>
              </a:lnSpc>
              <a:spcBef>
                <a:spcPts val="0"/>
              </a:spcBef>
              <a:spcAft>
                <a:spcPts val="1000"/>
              </a:spcAft>
            </a:pPr>
            <a:r>
              <a:rPr lang="en-US" sz="2800" dirty="0">
                <a:effectLst/>
                <a:latin typeface="Calibri"/>
                <a:ea typeface="Times New Roman"/>
                <a:cs typeface="Times New Roman"/>
              </a:rPr>
              <a:t>Save icon</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dirty="0"/>
              <a:t>The Word Web App Interface</a:t>
            </a:r>
            <a:endParaRPr lang="en-US" dirty="0" smtClean="0"/>
          </a:p>
        </p:txBody>
      </p:sp>
      <p:pic>
        <p:nvPicPr>
          <p:cNvPr id="4" name="Content Placeholder 3"/>
          <p:cNvPicPr>
            <a:picLocks noGrp="1" noChangeAspect="1"/>
          </p:cNvPicPr>
          <p:nvPr>
            <p:ph idx="1"/>
          </p:nvPr>
        </p:nvPicPr>
        <p:blipFill>
          <a:blip r:embed="rId2"/>
          <a:stretch>
            <a:fillRect/>
          </a:stretch>
        </p:blipFill>
        <p:spPr>
          <a:xfrm>
            <a:off x="1524000" y="1447800"/>
            <a:ext cx="6124962" cy="5120640"/>
          </a:xfrm>
          <a:prstGeom prst="rect">
            <a:avLst/>
          </a:prstGeom>
        </p:spPr>
      </p:pic>
      <p:sp>
        <p:nvSpPr>
          <p:cNvPr id="5" name="AutoShape 158"/>
          <p:cNvSpPr>
            <a:spLocks/>
          </p:cNvSpPr>
          <p:nvPr/>
        </p:nvSpPr>
        <p:spPr bwMode="auto">
          <a:xfrm>
            <a:off x="3657600" y="4554220"/>
            <a:ext cx="1981200" cy="541655"/>
          </a:xfrm>
          <a:prstGeom prst="borderCallout1">
            <a:avLst>
              <a:gd name="adj1" fmla="val 21102"/>
              <a:gd name="adj2" fmla="val -7255"/>
              <a:gd name="adj3" fmla="val -131300"/>
              <a:gd name="adj4" fmla="val -32561"/>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marL="0" marR="0">
              <a:lnSpc>
                <a:spcPct val="115000"/>
              </a:lnSpc>
              <a:spcBef>
                <a:spcPts val="0"/>
              </a:spcBef>
              <a:spcAft>
                <a:spcPts val="1000"/>
              </a:spcAft>
            </a:pPr>
            <a:r>
              <a:rPr lang="en-US" dirty="0">
                <a:effectLst/>
                <a:latin typeface="Calibri"/>
                <a:ea typeface="Times New Roman"/>
                <a:cs typeface="Times New Roman"/>
              </a:rPr>
              <a:t>Document window</a:t>
            </a:r>
          </a:p>
        </p:txBody>
      </p:sp>
      <p:sp>
        <p:nvSpPr>
          <p:cNvPr id="6" name="Text Box 155"/>
          <p:cNvSpPr txBox="1">
            <a:spLocks noChangeArrowheads="1"/>
          </p:cNvSpPr>
          <p:nvPr/>
        </p:nvSpPr>
        <p:spPr bwMode="auto">
          <a:xfrm>
            <a:off x="4038600" y="2743200"/>
            <a:ext cx="942975" cy="390208"/>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marL="0" marR="0">
              <a:lnSpc>
                <a:spcPct val="115000"/>
              </a:lnSpc>
              <a:spcBef>
                <a:spcPts val="0"/>
              </a:spcBef>
              <a:spcAft>
                <a:spcPts val="1000"/>
              </a:spcAft>
            </a:pPr>
            <a:r>
              <a:rPr lang="en-US" dirty="0">
                <a:effectLst/>
                <a:latin typeface="Calibri"/>
                <a:ea typeface="Times New Roman"/>
                <a:cs typeface="Times New Roman"/>
              </a:rPr>
              <a:t>Ribbon</a:t>
            </a:r>
          </a:p>
        </p:txBody>
      </p:sp>
      <p:sp>
        <p:nvSpPr>
          <p:cNvPr id="7" name="AutoShape 157"/>
          <p:cNvSpPr>
            <a:spLocks/>
          </p:cNvSpPr>
          <p:nvPr/>
        </p:nvSpPr>
        <p:spPr bwMode="auto">
          <a:xfrm>
            <a:off x="3505200" y="1447800"/>
            <a:ext cx="2286000" cy="681354"/>
          </a:xfrm>
          <a:prstGeom prst="borderCallout1">
            <a:avLst>
              <a:gd name="adj1" fmla="val 23778"/>
              <a:gd name="adj2" fmla="val -6667"/>
              <a:gd name="adj3" fmla="val 136458"/>
              <a:gd name="adj4" fmla="val -62944"/>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marL="0" marR="0">
              <a:lnSpc>
                <a:spcPct val="115000"/>
              </a:lnSpc>
              <a:spcBef>
                <a:spcPts val="0"/>
              </a:spcBef>
              <a:spcAft>
                <a:spcPts val="1000"/>
              </a:spcAft>
            </a:pPr>
            <a:r>
              <a:rPr lang="en-US" dirty="0">
                <a:effectLst/>
                <a:latin typeface="Calibri"/>
                <a:ea typeface="Times New Roman"/>
                <a:cs typeface="Times New Roman"/>
              </a:rPr>
              <a:t>Save, Undo, and Redo commands</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dirty="0"/>
              <a:t>Typing Text</a:t>
            </a:r>
            <a:endParaRPr lang="en-US" dirty="0" smtClean="0"/>
          </a:p>
        </p:txBody>
      </p:sp>
      <p:sp>
        <p:nvSpPr>
          <p:cNvPr id="27651" name="Content Placeholder 2"/>
          <p:cNvSpPr>
            <a:spLocks noGrp="1"/>
          </p:cNvSpPr>
          <p:nvPr>
            <p:ph idx="1"/>
          </p:nvPr>
        </p:nvSpPr>
        <p:spPr/>
        <p:txBody>
          <a:bodyPr/>
          <a:lstStyle/>
          <a:p>
            <a:pPr marL="0"/>
            <a:r>
              <a:rPr lang="en-US" dirty="0"/>
              <a:t>Note that in the Web app, the mouse pointer does not change. </a:t>
            </a:r>
            <a:endParaRPr lang="en-US" dirty="0" smtClean="0"/>
          </a:p>
        </p:txBody>
      </p:sp>
      <p:pic>
        <p:nvPicPr>
          <p:cNvPr id="4" name="Picture 3"/>
          <p:cNvPicPr>
            <a:picLocks noChangeAspect="1"/>
          </p:cNvPicPr>
          <p:nvPr/>
        </p:nvPicPr>
        <p:blipFill rotWithShape="1">
          <a:blip r:embed="rId3"/>
          <a:srcRect b="52251"/>
          <a:stretch/>
        </p:blipFill>
        <p:spPr bwMode="auto">
          <a:xfrm>
            <a:off x="1752600" y="3048000"/>
            <a:ext cx="5273675" cy="2105025"/>
          </a:xfrm>
          <a:prstGeom prst="rect">
            <a:avLst/>
          </a:prstGeom>
          <a:ln>
            <a:noFill/>
          </a:ln>
          <a:extLst>
            <a:ext uri="{53640926-AAD7-44D8-BBD7-CCE9431645EC}">
              <a14:shadowObscured xmlns:a14="http://schemas.microsoft.com/office/drawing/2010/main"/>
            </a:ext>
          </a:ex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Selecting Text with the Mouse or Keyboard</a:t>
            </a:r>
          </a:p>
        </p:txBody>
      </p:sp>
      <p:sp>
        <p:nvSpPr>
          <p:cNvPr id="3" name="Content Placeholder 2"/>
          <p:cNvSpPr>
            <a:spLocks noGrp="1"/>
          </p:cNvSpPr>
          <p:nvPr>
            <p:ph idx="1"/>
          </p:nvPr>
        </p:nvSpPr>
        <p:spPr/>
        <p:txBody>
          <a:bodyPr/>
          <a:lstStyle/>
          <a:p>
            <a:pPr marL="514350" lvl="0" indent="-514350">
              <a:buFont typeface="+mj-lt"/>
              <a:buAutoNum type="arabicPeriod"/>
            </a:pPr>
            <a:r>
              <a:rPr lang="en-US" sz="2800" dirty="0"/>
              <a:t>Using the arrow keys, place the cursor either at the beginning of the text you want to select, or at the end of the text you want to select.</a:t>
            </a:r>
          </a:p>
          <a:p>
            <a:pPr marL="514350" lvl="0" indent="-514350">
              <a:buFont typeface="+mj-lt"/>
              <a:buAutoNum type="arabicPeriod"/>
            </a:pPr>
            <a:r>
              <a:rPr lang="en-US" sz="2800" dirty="0"/>
              <a:t>Hold down the shift key while pressing the arrow key to select text in that direction.</a:t>
            </a:r>
          </a:p>
        </p:txBody>
      </p:sp>
      <p:pic>
        <p:nvPicPr>
          <p:cNvPr id="4" name="Picture 3"/>
          <p:cNvPicPr>
            <a:picLocks noChangeAspect="1"/>
          </p:cNvPicPr>
          <p:nvPr/>
        </p:nvPicPr>
        <p:blipFill rotWithShape="1">
          <a:blip r:embed="rId3"/>
          <a:srcRect b="42476"/>
          <a:stretch/>
        </p:blipFill>
        <p:spPr bwMode="auto">
          <a:xfrm>
            <a:off x="2006874" y="3962400"/>
            <a:ext cx="5130252" cy="2468880"/>
          </a:xfrm>
          <a:prstGeom prst="rect">
            <a:avLst/>
          </a:prstGeom>
          <a:ln>
            <a:solidFill>
              <a:schemeClr val="tx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579230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Module Four: Review Questions</a:t>
            </a:r>
          </a:p>
        </p:txBody>
      </p:sp>
      <p:sp>
        <p:nvSpPr>
          <p:cNvPr id="3" name="Content Placeholder 2"/>
          <p:cNvSpPr>
            <a:spLocks noGrp="1"/>
          </p:cNvSpPr>
          <p:nvPr>
            <p:ph idx="1"/>
          </p:nvPr>
        </p:nvSpPr>
        <p:spPr>
          <a:xfrm>
            <a:off x="457200" y="1495425"/>
            <a:ext cx="4114800" cy="4525963"/>
          </a:xfrm>
        </p:spPr>
        <p:txBody>
          <a:bodyPr>
            <a:normAutofit fontScale="85000" lnSpcReduction="20000"/>
          </a:bodyPr>
          <a:lstStyle/>
          <a:p>
            <a:pPr lvl="0"/>
            <a:r>
              <a:rPr lang="en-US" sz="2600" dirty="0" smtClean="0"/>
              <a:t>1. The </a:t>
            </a:r>
            <a:r>
              <a:rPr lang="en-US" sz="2600" dirty="0"/>
              <a:t>Zoom command helps you find text in your document</a:t>
            </a:r>
            <a:r>
              <a:rPr lang="en-US" sz="2600" dirty="0" smtClean="0"/>
              <a:t>.</a:t>
            </a:r>
          </a:p>
          <a:p>
            <a:pPr lvl="0"/>
            <a:endParaRPr lang="en-US" sz="2600" dirty="0"/>
          </a:p>
          <a:p>
            <a:pPr marL="971550" lvl="1" indent="-514350">
              <a:buFont typeface="+mj-lt"/>
              <a:buAutoNum type="alphaLcParenR"/>
            </a:pPr>
            <a:r>
              <a:rPr lang="en-US" sz="2600" dirty="0"/>
              <a:t>True</a:t>
            </a:r>
          </a:p>
          <a:p>
            <a:pPr marL="971550" lvl="1" indent="-514350">
              <a:buFont typeface="+mj-lt"/>
              <a:buAutoNum type="alphaLcParenR"/>
            </a:pPr>
            <a:r>
              <a:rPr lang="en-US" sz="2600" dirty="0" smtClean="0"/>
              <a:t>False</a:t>
            </a:r>
          </a:p>
          <a:p>
            <a:pPr lvl="1"/>
            <a:endParaRPr lang="en-US" sz="2600" dirty="0"/>
          </a:p>
          <a:p>
            <a:pPr lvl="0"/>
            <a:r>
              <a:rPr lang="en-US" sz="2600" dirty="0" smtClean="0"/>
              <a:t>2.  Which </a:t>
            </a:r>
            <a:r>
              <a:rPr lang="en-US" sz="2600" dirty="0"/>
              <a:t>of the following is not a zoom option</a:t>
            </a:r>
            <a:r>
              <a:rPr lang="en-US" sz="2600" dirty="0" smtClean="0"/>
              <a:t>?</a:t>
            </a:r>
          </a:p>
          <a:p>
            <a:pPr lvl="0"/>
            <a:endParaRPr lang="en-US" sz="2600" dirty="0"/>
          </a:p>
          <a:p>
            <a:pPr marL="971550" lvl="1" indent="-514350">
              <a:buFont typeface="+mj-lt"/>
              <a:buAutoNum type="alphaLcParenR"/>
            </a:pPr>
            <a:r>
              <a:rPr lang="en-US" sz="2600" dirty="0"/>
              <a:t>50%</a:t>
            </a:r>
          </a:p>
          <a:p>
            <a:pPr marL="971550" lvl="1" indent="-514350">
              <a:buFont typeface="+mj-lt"/>
              <a:buAutoNum type="alphaLcParenR"/>
            </a:pPr>
            <a:r>
              <a:rPr lang="en-US" sz="2600" dirty="0"/>
              <a:t>200%</a:t>
            </a:r>
          </a:p>
          <a:p>
            <a:pPr marL="971550" lvl="1" indent="-514350">
              <a:buFont typeface="+mj-lt"/>
              <a:buAutoNum type="alphaLcParenR"/>
            </a:pPr>
            <a:r>
              <a:rPr lang="en-US" sz="2600" dirty="0"/>
              <a:t>Custom percentages</a:t>
            </a:r>
          </a:p>
          <a:p>
            <a:pPr marL="971550" lvl="1" indent="-514350">
              <a:buFont typeface="+mj-lt"/>
              <a:buAutoNum type="alphaLcParenR"/>
            </a:pPr>
            <a:r>
              <a:rPr lang="en-US" sz="2600" dirty="0"/>
              <a:t>All of these are zoom options</a:t>
            </a:r>
          </a:p>
          <a:p>
            <a:endParaRPr lang="en-US" dirty="0"/>
          </a:p>
        </p:txBody>
      </p:sp>
      <p:sp>
        <p:nvSpPr>
          <p:cNvPr id="4" name="Content Placeholder 2"/>
          <p:cNvSpPr txBox="1">
            <a:spLocks/>
          </p:cNvSpPr>
          <p:nvPr/>
        </p:nvSpPr>
        <p:spPr bwMode="auto">
          <a:xfrm>
            <a:off x="4724400" y="1524000"/>
            <a:ext cx="4114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2500" lnSpcReduction="10000"/>
          </a:bodyPr>
          <a:lstStyle>
            <a:lvl1pPr marL="342900" indent="-342900" algn="l" rtl="0" eaLnBrk="0" fontAlgn="base" hangingPunct="0">
              <a:spcBef>
                <a:spcPct val="20000"/>
              </a:spcBef>
              <a:spcAft>
                <a:spcPct val="0"/>
              </a:spcAft>
              <a:buFont typeface="Arial" charset="0"/>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smtClean="0"/>
              <a:t>3.  The Pop Out allows you to perform some edits, such as a spell check.</a:t>
            </a:r>
          </a:p>
          <a:p>
            <a:endParaRPr lang="en-US" sz="2400" dirty="0" smtClean="0"/>
          </a:p>
          <a:p>
            <a:pPr marL="971550" lvl="1" indent="-514350">
              <a:buFont typeface="+mj-lt"/>
              <a:buAutoNum type="alphaLcParenR"/>
            </a:pPr>
            <a:r>
              <a:rPr lang="en-US" sz="2400" dirty="0" smtClean="0"/>
              <a:t>True</a:t>
            </a:r>
          </a:p>
          <a:p>
            <a:pPr marL="971550" lvl="1" indent="-514350">
              <a:buFont typeface="+mj-lt"/>
              <a:buAutoNum type="alphaLcParenR"/>
            </a:pPr>
            <a:r>
              <a:rPr lang="en-US" sz="2400" dirty="0" smtClean="0"/>
              <a:t>False</a:t>
            </a:r>
          </a:p>
          <a:p>
            <a:pPr lvl="1"/>
            <a:endParaRPr lang="en-US" sz="2400" dirty="0" smtClean="0"/>
          </a:p>
          <a:p>
            <a:r>
              <a:rPr lang="en-US" sz="2400" dirty="0" smtClean="0"/>
              <a:t>4.  The Edit in Browser command can be found on the File tab.</a:t>
            </a:r>
          </a:p>
          <a:p>
            <a:endParaRPr lang="en-US" sz="2400" dirty="0" smtClean="0"/>
          </a:p>
          <a:p>
            <a:pPr marL="971550" lvl="1" indent="-514350">
              <a:buFont typeface="+mj-lt"/>
              <a:buAutoNum type="alphaLcParenR"/>
            </a:pPr>
            <a:r>
              <a:rPr lang="en-US" sz="2400" dirty="0" smtClean="0"/>
              <a:t>True</a:t>
            </a:r>
          </a:p>
          <a:p>
            <a:pPr marL="971550" lvl="1" indent="-514350">
              <a:buFont typeface="+mj-lt"/>
              <a:buAutoNum type="alphaLcParenR"/>
            </a:pPr>
            <a:r>
              <a:rPr lang="en-US" sz="2400" dirty="0" smtClean="0"/>
              <a:t>False</a:t>
            </a:r>
          </a:p>
          <a:p>
            <a:endParaRPr lang="en-US" dirty="0"/>
          </a:p>
        </p:txBody>
      </p:sp>
    </p:spTree>
    <p:extLst>
      <p:ext uri="{BB962C8B-B14F-4D97-AF65-F5344CB8AC3E}">
        <p14:creationId xmlns:p14="http://schemas.microsoft.com/office/powerpoint/2010/main" val="219954157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Module Four: Review Questions</a:t>
            </a:r>
          </a:p>
        </p:txBody>
      </p:sp>
      <p:sp>
        <p:nvSpPr>
          <p:cNvPr id="3" name="Content Placeholder 2"/>
          <p:cNvSpPr>
            <a:spLocks noGrp="1"/>
          </p:cNvSpPr>
          <p:nvPr>
            <p:ph idx="1"/>
          </p:nvPr>
        </p:nvSpPr>
        <p:spPr>
          <a:xfrm>
            <a:off x="457200" y="1468438"/>
            <a:ext cx="4114800" cy="4525963"/>
          </a:xfrm>
        </p:spPr>
        <p:txBody>
          <a:bodyPr>
            <a:normAutofit fontScale="85000" lnSpcReduction="10000"/>
          </a:bodyPr>
          <a:lstStyle/>
          <a:p>
            <a:pPr lvl="0"/>
            <a:r>
              <a:rPr lang="en-US" dirty="0" smtClean="0"/>
              <a:t>5. he </a:t>
            </a:r>
            <a:r>
              <a:rPr lang="en-US" dirty="0"/>
              <a:t>Edit in Browser view looks exactly the same as the Reading View</a:t>
            </a:r>
            <a:r>
              <a:rPr lang="en-US" dirty="0" smtClean="0"/>
              <a:t>.</a:t>
            </a:r>
          </a:p>
          <a:p>
            <a:pPr lvl="0"/>
            <a:endParaRPr lang="en-US" dirty="0"/>
          </a:p>
          <a:p>
            <a:pPr marL="971550" lvl="1" indent="-514350">
              <a:buFont typeface="+mj-lt"/>
              <a:buAutoNum type="alphaLcParenR"/>
            </a:pPr>
            <a:r>
              <a:rPr lang="en-US" dirty="0"/>
              <a:t>True</a:t>
            </a:r>
          </a:p>
          <a:p>
            <a:pPr marL="971550" lvl="1" indent="-514350">
              <a:buFont typeface="+mj-lt"/>
              <a:buAutoNum type="alphaLcParenR"/>
            </a:pPr>
            <a:r>
              <a:rPr lang="en-US" dirty="0" smtClean="0"/>
              <a:t>False</a:t>
            </a:r>
          </a:p>
          <a:p>
            <a:pPr lvl="1"/>
            <a:endParaRPr lang="en-US" dirty="0"/>
          </a:p>
          <a:p>
            <a:pPr lvl="0"/>
            <a:r>
              <a:rPr lang="en-US" dirty="0" smtClean="0"/>
              <a:t>6.  Why </a:t>
            </a:r>
            <a:r>
              <a:rPr lang="en-US" dirty="0"/>
              <a:t>would you need to open a web app document in Word 2010</a:t>
            </a:r>
            <a:r>
              <a:rPr lang="en-US" dirty="0" smtClean="0"/>
              <a:t>?</a:t>
            </a:r>
            <a:endParaRPr lang="en-US" dirty="0"/>
          </a:p>
        </p:txBody>
      </p:sp>
      <p:sp>
        <p:nvSpPr>
          <p:cNvPr id="4" name="Content Placeholder 2"/>
          <p:cNvSpPr txBox="1">
            <a:spLocks/>
          </p:cNvSpPr>
          <p:nvPr/>
        </p:nvSpPr>
        <p:spPr bwMode="auto">
          <a:xfrm>
            <a:off x="4714875" y="1524000"/>
            <a:ext cx="4114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Font typeface="Arial" charset="0"/>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smtClean="0"/>
              <a:t>7.  You need to sign in again when opening a document in Word 2010.</a:t>
            </a:r>
          </a:p>
          <a:p>
            <a:endParaRPr lang="en-US" sz="1800" dirty="0" smtClean="0"/>
          </a:p>
          <a:p>
            <a:pPr marL="971550" lvl="1" indent="-514350">
              <a:buFont typeface="+mj-lt"/>
              <a:buAutoNum type="alphaLcParenR"/>
            </a:pPr>
            <a:r>
              <a:rPr lang="en-US" sz="1800" dirty="0" smtClean="0"/>
              <a:t>True</a:t>
            </a:r>
          </a:p>
          <a:p>
            <a:pPr marL="971550" lvl="1" indent="-514350">
              <a:buFont typeface="+mj-lt"/>
              <a:buAutoNum type="alphaLcParenR"/>
            </a:pPr>
            <a:r>
              <a:rPr lang="en-US" sz="1800" dirty="0" smtClean="0"/>
              <a:t>False</a:t>
            </a:r>
          </a:p>
          <a:p>
            <a:pPr lvl="1"/>
            <a:endParaRPr lang="en-US" sz="1800" dirty="0" smtClean="0"/>
          </a:p>
          <a:p>
            <a:r>
              <a:rPr lang="en-US" sz="1800" dirty="0" smtClean="0"/>
              <a:t>8.   When you save a web app document that you have opened in Word 2010, the save command also updates the document on the shared documents site.</a:t>
            </a:r>
          </a:p>
          <a:p>
            <a:endParaRPr lang="en-US" sz="1800" dirty="0" smtClean="0"/>
          </a:p>
          <a:p>
            <a:pPr marL="971550" lvl="1" indent="-514350">
              <a:buFont typeface="+mj-lt"/>
              <a:buAutoNum type="alphaLcParenR"/>
            </a:pPr>
            <a:r>
              <a:rPr lang="en-US" sz="1800" dirty="0" smtClean="0"/>
              <a:t>True</a:t>
            </a:r>
          </a:p>
          <a:p>
            <a:pPr marL="971550" lvl="1" indent="-514350">
              <a:buFont typeface="+mj-lt"/>
              <a:buAutoNum type="alphaLcParenR"/>
            </a:pPr>
            <a:r>
              <a:rPr lang="en-US" sz="1800" dirty="0" smtClean="0"/>
              <a:t>False</a:t>
            </a:r>
          </a:p>
        </p:txBody>
      </p:sp>
    </p:spTree>
    <p:extLst>
      <p:ext uri="{BB962C8B-B14F-4D97-AF65-F5344CB8AC3E}">
        <p14:creationId xmlns:p14="http://schemas.microsoft.com/office/powerpoint/2010/main" val="369320164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Module Four: Review Questions</a:t>
            </a:r>
          </a:p>
        </p:txBody>
      </p:sp>
      <p:sp>
        <p:nvSpPr>
          <p:cNvPr id="3" name="Content Placeholder 2"/>
          <p:cNvSpPr>
            <a:spLocks noGrp="1"/>
          </p:cNvSpPr>
          <p:nvPr>
            <p:ph idx="1"/>
          </p:nvPr>
        </p:nvSpPr>
        <p:spPr>
          <a:xfrm>
            <a:off x="457200" y="1495425"/>
            <a:ext cx="4114800" cy="4525963"/>
          </a:xfrm>
        </p:spPr>
        <p:txBody>
          <a:bodyPr>
            <a:normAutofit fontScale="85000" lnSpcReduction="20000"/>
          </a:bodyPr>
          <a:lstStyle/>
          <a:p>
            <a:pPr lvl="0"/>
            <a:r>
              <a:rPr lang="en-US" sz="2600" dirty="0" smtClean="0"/>
              <a:t>1. The </a:t>
            </a:r>
            <a:r>
              <a:rPr lang="en-US" sz="2600" dirty="0"/>
              <a:t>Zoom command helps you find text in your document</a:t>
            </a:r>
            <a:r>
              <a:rPr lang="en-US" sz="2600" dirty="0" smtClean="0"/>
              <a:t>.</a:t>
            </a:r>
          </a:p>
          <a:p>
            <a:pPr lvl="0"/>
            <a:endParaRPr lang="en-US" sz="2600" dirty="0"/>
          </a:p>
          <a:p>
            <a:pPr marL="971550" lvl="1" indent="-514350">
              <a:buFont typeface="+mj-lt"/>
              <a:buAutoNum type="alphaLcParenR"/>
            </a:pPr>
            <a:r>
              <a:rPr lang="en-US" sz="2600" dirty="0"/>
              <a:t>True</a:t>
            </a:r>
          </a:p>
          <a:p>
            <a:pPr marL="971550" lvl="1" indent="-514350">
              <a:buFont typeface="+mj-lt"/>
              <a:buAutoNum type="alphaLcParenR"/>
            </a:pPr>
            <a:r>
              <a:rPr lang="en-US" sz="2600" dirty="0" smtClean="0">
                <a:solidFill>
                  <a:srgbClr val="FF0000"/>
                </a:solidFill>
              </a:rPr>
              <a:t>False</a:t>
            </a:r>
          </a:p>
          <a:p>
            <a:pPr lvl="1"/>
            <a:endParaRPr lang="en-US" sz="2600" dirty="0"/>
          </a:p>
          <a:p>
            <a:pPr lvl="0"/>
            <a:r>
              <a:rPr lang="en-US" sz="2600" dirty="0" smtClean="0"/>
              <a:t>2.  Which </a:t>
            </a:r>
            <a:r>
              <a:rPr lang="en-US" sz="2600" dirty="0"/>
              <a:t>of the following is not a zoom option</a:t>
            </a:r>
            <a:r>
              <a:rPr lang="en-US" sz="2600" dirty="0" smtClean="0"/>
              <a:t>?</a:t>
            </a:r>
          </a:p>
          <a:p>
            <a:pPr lvl="0"/>
            <a:endParaRPr lang="en-US" sz="2600" dirty="0"/>
          </a:p>
          <a:p>
            <a:pPr marL="971550" lvl="1" indent="-514350">
              <a:buFont typeface="+mj-lt"/>
              <a:buAutoNum type="alphaLcParenR"/>
            </a:pPr>
            <a:r>
              <a:rPr lang="en-US" sz="2600" dirty="0"/>
              <a:t>50%</a:t>
            </a:r>
          </a:p>
          <a:p>
            <a:pPr marL="971550" lvl="1" indent="-514350">
              <a:buFont typeface="+mj-lt"/>
              <a:buAutoNum type="alphaLcParenR"/>
            </a:pPr>
            <a:r>
              <a:rPr lang="en-US" sz="2600" dirty="0"/>
              <a:t>200%</a:t>
            </a:r>
          </a:p>
          <a:p>
            <a:pPr marL="971550" lvl="1" indent="-514350">
              <a:buFont typeface="+mj-lt"/>
              <a:buAutoNum type="alphaLcParenR"/>
            </a:pPr>
            <a:r>
              <a:rPr lang="en-US" sz="2600" dirty="0"/>
              <a:t>Custom percentages</a:t>
            </a:r>
          </a:p>
          <a:p>
            <a:pPr marL="971550" lvl="1" indent="-514350">
              <a:buFont typeface="+mj-lt"/>
              <a:buAutoNum type="alphaLcParenR"/>
            </a:pPr>
            <a:r>
              <a:rPr lang="en-US" sz="2600" dirty="0">
                <a:solidFill>
                  <a:srgbClr val="FF0000"/>
                </a:solidFill>
              </a:rPr>
              <a:t>All of these are zoom options</a:t>
            </a:r>
          </a:p>
          <a:p>
            <a:endParaRPr lang="en-US" dirty="0"/>
          </a:p>
        </p:txBody>
      </p:sp>
      <p:sp>
        <p:nvSpPr>
          <p:cNvPr id="4" name="Content Placeholder 2"/>
          <p:cNvSpPr txBox="1">
            <a:spLocks/>
          </p:cNvSpPr>
          <p:nvPr/>
        </p:nvSpPr>
        <p:spPr bwMode="auto">
          <a:xfrm>
            <a:off x="4724400" y="1524000"/>
            <a:ext cx="4114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2500" lnSpcReduction="10000"/>
          </a:bodyPr>
          <a:lstStyle>
            <a:lvl1pPr marL="342900" indent="-342900" algn="l" rtl="0" eaLnBrk="0" fontAlgn="base" hangingPunct="0">
              <a:spcBef>
                <a:spcPct val="20000"/>
              </a:spcBef>
              <a:spcAft>
                <a:spcPct val="0"/>
              </a:spcAft>
              <a:buFont typeface="Arial" charset="0"/>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smtClean="0"/>
              <a:t>3.  The Pop Out allows you to perform some edits, such as a spell check.</a:t>
            </a:r>
          </a:p>
          <a:p>
            <a:endParaRPr lang="en-US" sz="2400" dirty="0" smtClean="0"/>
          </a:p>
          <a:p>
            <a:pPr marL="971550" lvl="1" indent="-514350">
              <a:buFont typeface="+mj-lt"/>
              <a:buAutoNum type="alphaLcParenR"/>
            </a:pPr>
            <a:r>
              <a:rPr lang="en-US" sz="2400" dirty="0" smtClean="0">
                <a:solidFill>
                  <a:srgbClr val="FF0000"/>
                </a:solidFill>
              </a:rPr>
              <a:t>True</a:t>
            </a:r>
          </a:p>
          <a:p>
            <a:pPr marL="971550" lvl="1" indent="-514350">
              <a:buFont typeface="+mj-lt"/>
              <a:buAutoNum type="alphaLcParenR"/>
            </a:pPr>
            <a:r>
              <a:rPr lang="en-US" sz="2400" dirty="0" smtClean="0"/>
              <a:t>False</a:t>
            </a:r>
          </a:p>
          <a:p>
            <a:pPr lvl="1"/>
            <a:endParaRPr lang="en-US" sz="2400" dirty="0" smtClean="0"/>
          </a:p>
          <a:p>
            <a:r>
              <a:rPr lang="en-US" sz="2400" dirty="0" smtClean="0"/>
              <a:t>4.  The Edit in Browser command can be found on the File tab.</a:t>
            </a:r>
          </a:p>
          <a:p>
            <a:endParaRPr lang="en-US" sz="2400" dirty="0" smtClean="0"/>
          </a:p>
          <a:p>
            <a:pPr marL="971550" lvl="1" indent="-514350">
              <a:buFont typeface="+mj-lt"/>
              <a:buAutoNum type="alphaLcParenR"/>
            </a:pPr>
            <a:r>
              <a:rPr lang="en-US" sz="2400" dirty="0" smtClean="0"/>
              <a:t>True</a:t>
            </a:r>
          </a:p>
          <a:p>
            <a:pPr marL="971550" lvl="1" indent="-514350">
              <a:buFont typeface="+mj-lt"/>
              <a:buAutoNum type="alphaLcParenR"/>
            </a:pPr>
            <a:r>
              <a:rPr lang="en-US" sz="2400" dirty="0" smtClean="0">
                <a:solidFill>
                  <a:srgbClr val="FF0000"/>
                </a:solidFill>
              </a:rPr>
              <a:t>False</a:t>
            </a:r>
          </a:p>
          <a:p>
            <a:endParaRPr lang="en-US" dirty="0"/>
          </a:p>
        </p:txBody>
      </p:sp>
    </p:spTree>
    <p:extLst>
      <p:ext uri="{BB962C8B-B14F-4D97-AF65-F5344CB8AC3E}">
        <p14:creationId xmlns:p14="http://schemas.microsoft.com/office/powerpoint/2010/main" val="223217633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Module Four: Review Questions</a:t>
            </a:r>
          </a:p>
        </p:txBody>
      </p:sp>
      <p:sp>
        <p:nvSpPr>
          <p:cNvPr id="3" name="Content Placeholder 2"/>
          <p:cNvSpPr>
            <a:spLocks noGrp="1"/>
          </p:cNvSpPr>
          <p:nvPr>
            <p:ph idx="1"/>
          </p:nvPr>
        </p:nvSpPr>
        <p:spPr>
          <a:xfrm>
            <a:off x="457200" y="1468438"/>
            <a:ext cx="4114800" cy="4525963"/>
          </a:xfrm>
        </p:spPr>
        <p:txBody>
          <a:bodyPr>
            <a:normAutofit fontScale="70000" lnSpcReduction="20000"/>
          </a:bodyPr>
          <a:lstStyle/>
          <a:p>
            <a:pPr lvl="0"/>
            <a:r>
              <a:rPr lang="en-US" dirty="0" smtClean="0"/>
              <a:t>5. he </a:t>
            </a:r>
            <a:r>
              <a:rPr lang="en-US" dirty="0"/>
              <a:t>Edit in Browser view looks exactly the same as the Reading View</a:t>
            </a:r>
            <a:r>
              <a:rPr lang="en-US" dirty="0" smtClean="0"/>
              <a:t>.</a:t>
            </a:r>
          </a:p>
          <a:p>
            <a:pPr lvl="0"/>
            <a:endParaRPr lang="en-US" dirty="0"/>
          </a:p>
          <a:p>
            <a:pPr marL="971550" lvl="1" indent="-514350">
              <a:buFont typeface="+mj-lt"/>
              <a:buAutoNum type="alphaLcParenR"/>
            </a:pPr>
            <a:r>
              <a:rPr lang="en-US" dirty="0"/>
              <a:t>True</a:t>
            </a:r>
          </a:p>
          <a:p>
            <a:pPr marL="971550" lvl="1" indent="-514350">
              <a:buFont typeface="+mj-lt"/>
              <a:buAutoNum type="alphaLcParenR"/>
            </a:pPr>
            <a:r>
              <a:rPr lang="en-US" dirty="0" smtClean="0">
                <a:solidFill>
                  <a:srgbClr val="FF0000"/>
                </a:solidFill>
              </a:rPr>
              <a:t>False</a:t>
            </a:r>
          </a:p>
          <a:p>
            <a:pPr lvl="1"/>
            <a:endParaRPr lang="en-US" dirty="0"/>
          </a:p>
          <a:p>
            <a:pPr lvl="0"/>
            <a:r>
              <a:rPr lang="en-US" dirty="0" smtClean="0"/>
              <a:t>6.  Why </a:t>
            </a:r>
            <a:r>
              <a:rPr lang="en-US" dirty="0"/>
              <a:t>would you need to open a web app document in Word 2010? </a:t>
            </a:r>
            <a:r>
              <a:rPr lang="en-US" dirty="0">
                <a:solidFill>
                  <a:srgbClr val="FF0000"/>
                </a:solidFill>
              </a:rPr>
              <a:t>(Because there are some editing tools that are not available when editing in the browser</a:t>
            </a:r>
            <a:r>
              <a:rPr lang="en-US" dirty="0" smtClean="0">
                <a:solidFill>
                  <a:srgbClr val="FF0000"/>
                </a:solidFill>
              </a:rPr>
              <a:t>.)</a:t>
            </a:r>
            <a:endParaRPr lang="en-US" dirty="0">
              <a:solidFill>
                <a:srgbClr val="FF0000"/>
              </a:solidFill>
            </a:endParaRPr>
          </a:p>
        </p:txBody>
      </p:sp>
      <p:sp>
        <p:nvSpPr>
          <p:cNvPr id="4" name="Content Placeholder 2"/>
          <p:cNvSpPr txBox="1">
            <a:spLocks/>
          </p:cNvSpPr>
          <p:nvPr/>
        </p:nvSpPr>
        <p:spPr bwMode="auto">
          <a:xfrm>
            <a:off x="4714875" y="1524000"/>
            <a:ext cx="4114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Font typeface="Arial" charset="0"/>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smtClean="0"/>
              <a:t>7.  You need to sign in again when opening a document in Word 2010.</a:t>
            </a:r>
          </a:p>
          <a:p>
            <a:endParaRPr lang="en-US" sz="1800" dirty="0" smtClean="0"/>
          </a:p>
          <a:p>
            <a:pPr marL="971550" lvl="1" indent="-514350">
              <a:buFont typeface="+mj-lt"/>
              <a:buAutoNum type="alphaLcParenR"/>
            </a:pPr>
            <a:r>
              <a:rPr lang="en-US" sz="1800" dirty="0" smtClean="0">
                <a:solidFill>
                  <a:srgbClr val="FF0000"/>
                </a:solidFill>
              </a:rPr>
              <a:t>True</a:t>
            </a:r>
          </a:p>
          <a:p>
            <a:pPr marL="971550" lvl="1" indent="-514350">
              <a:buFont typeface="+mj-lt"/>
              <a:buAutoNum type="alphaLcParenR"/>
            </a:pPr>
            <a:r>
              <a:rPr lang="en-US" sz="1800" dirty="0" smtClean="0"/>
              <a:t>False</a:t>
            </a:r>
          </a:p>
          <a:p>
            <a:pPr lvl="1"/>
            <a:endParaRPr lang="en-US" sz="1800" dirty="0" smtClean="0"/>
          </a:p>
          <a:p>
            <a:r>
              <a:rPr lang="en-US" sz="1800" dirty="0" smtClean="0"/>
              <a:t>8.   When you save a web app document that you have opened in Word 2010, the save command also updates the document on the shared documents site.</a:t>
            </a:r>
          </a:p>
          <a:p>
            <a:endParaRPr lang="en-US" sz="1800" dirty="0" smtClean="0"/>
          </a:p>
          <a:p>
            <a:pPr marL="971550" lvl="1" indent="-514350">
              <a:buFont typeface="+mj-lt"/>
              <a:buAutoNum type="alphaLcParenR"/>
            </a:pPr>
            <a:r>
              <a:rPr lang="en-US" sz="1800" dirty="0" smtClean="0">
                <a:solidFill>
                  <a:srgbClr val="FF0000"/>
                </a:solidFill>
              </a:rPr>
              <a:t>True</a:t>
            </a:r>
          </a:p>
          <a:p>
            <a:pPr marL="971550" lvl="1" indent="-514350">
              <a:buFont typeface="+mj-lt"/>
              <a:buAutoNum type="alphaLcParenR"/>
            </a:pPr>
            <a:r>
              <a:rPr lang="en-US" sz="1800" dirty="0" smtClean="0"/>
              <a:t>False</a:t>
            </a:r>
          </a:p>
        </p:txBody>
      </p:sp>
    </p:spTree>
    <p:extLst>
      <p:ext uri="{BB962C8B-B14F-4D97-AF65-F5344CB8AC3E}">
        <p14:creationId xmlns:p14="http://schemas.microsoft.com/office/powerpoint/2010/main" val="311123719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normAutofit fontScale="90000"/>
          </a:bodyPr>
          <a:lstStyle/>
          <a:p>
            <a:r>
              <a:rPr lang="en-US" dirty="0"/>
              <a:t>Module Six: Basic Editing Tasks</a:t>
            </a:r>
            <a:endParaRPr lang="en-US" dirty="0" smtClean="0"/>
          </a:p>
        </p:txBody>
      </p:sp>
      <p:sp>
        <p:nvSpPr>
          <p:cNvPr id="28675" name="Content Placeholder 2"/>
          <p:cNvSpPr>
            <a:spLocks noGrp="1"/>
          </p:cNvSpPr>
          <p:nvPr>
            <p:ph idx="1"/>
          </p:nvPr>
        </p:nvSpPr>
        <p:spPr/>
        <p:txBody>
          <a:bodyPr/>
          <a:lstStyle/>
          <a:p>
            <a:pPr marL="0"/>
            <a:r>
              <a:rPr lang="en-US" dirty="0"/>
              <a:t>This module covers how to cut, copy, and paste text. It explains how to undo and redo tasks, as well as how to check your spelling. You can change the proofing language from the Editing view. You’ll learn how to print from the Editing view</a:t>
            </a:r>
            <a:endParaRPr lang="en-US" dirty="0" smtClean="0"/>
          </a:p>
        </p:txBody>
      </p:sp>
      <p:sp>
        <p:nvSpPr>
          <p:cNvPr id="28676" name="Text Placeholder 3"/>
          <p:cNvSpPr>
            <a:spLocks noGrp="1"/>
          </p:cNvSpPr>
          <p:nvPr>
            <p:ph type="body" sz="quarter" idx="10"/>
          </p:nvPr>
        </p:nvSpPr>
        <p:spPr>
          <a:xfrm>
            <a:off x="7391400" y="381000"/>
            <a:ext cx="1752600" cy="3352800"/>
          </a:xfrm>
          <a:ln>
            <a:miter lim="800000"/>
            <a:headEnd/>
            <a:tailEnd/>
          </a:ln>
        </p:spPr>
        <p:txBody>
          <a:bodyPr>
            <a:normAutofit fontScale="55000" lnSpcReduction="20000"/>
          </a:bodyPr>
          <a:lstStyle/>
          <a:p>
            <a:pPr>
              <a:lnSpc>
                <a:spcPct val="115000"/>
              </a:lnSpc>
              <a:spcBef>
                <a:spcPts val="0"/>
              </a:spcBef>
              <a:spcAft>
                <a:spcPts val="1000"/>
              </a:spcAft>
            </a:pPr>
            <a:r>
              <a:rPr lang="en-US" dirty="0" smtClean="0">
                <a:latin typeface="Cambria"/>
                <a:ea typeface="Times New Roman"/>
                <a:cs typeface="Times New Roman"/>
              </a:rPr>
              <a:t>You write to communicate to the hearts and minds of others what's burning inside you. And we edit to let the fire show through the smoke.</a:t>
            </a:r>
            <a:endParaRPr lang="en-US" sz="2400" dirty="0" smtClean="0">
              <a:ea typeface="Times New Roman"/>
              <a:cs typeface="Times New Roman"/>
            </a:endParaRPr>
          </a:p>
          <a:p>
            <a:pPr algn="ctr">
              <a:lnSpc>
                <a:spcPct val="115000"/>
              </a:lnSpc>
              <a:spcBef>
                <a:spcPts val="0"/>
              </a:spcBef>
              <a:spcAft>
                <a:spcPts val="1000"/>
              </a:spcAft>
            </a:pPr>
            <a:r>
              <a:rPr lang="en-US" dirty="0" smtClean="0">
                <a:latin typeface="Cambria"/>
                <a:ea typeface="Times New Roman"/>
                <a:cs typeface="Times New Roman"/>
              </a:rPr>
              <a:t>Arthur </a:t>
            </a:r>
            <a:r>
              <a:rPr lang="en-US" dirty="0" err="1" smtClean="0">
                <a:latin typeface="Cambria"/>
                <a:ea typeface="Times New Roman"/>
                <a:cs typeface="Times New Roman"/>
              </a:rPr>
              <a:t>Polotnik</a:t>
            </a:r>
            <a:endParaRPr lang="en-US" sz="2400" dirty="0" smtClean="0">
              <a:ea typeface="Times New Roman"/>
              <a:cs typeface="Times New Roman"/>
            </a:endParaRPr>
          </a:p>
          <a:p>
            <a:endParaRPr lang="en-US" dirty="0" smtClean="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dirty="0"/>
              <a:t>Using Cut, Copy, and Paste</a:t>
            </a:r>
            <a:endParaRPr lang="en-US" dirty="0" smtClean="0"/>
          </a:p>
        </p:txBody>
      </p:sp>
      <p:sp>
        <p:nvSpPr>
          <p:cNvPr id="29699" name="Content Placeholder 2"/>
          <p:cNvSpPr>
            <a:spLocks noGrp="1"/>
          </p:cNvSpPr>
          <p:nvPr>
            <p:ph idx="1"/>
          </p:nvPr>
        </p:nvSpPr>
        <p:spPr/>
        <p:txBody>
          <a:bodyPr/>
          <a:lstStyle/>
          <a:p>
            <a:pPr marL="514350" lvl="0" indent="-514350">
              <a:buFont typeface="+mj-lt"/>
              <a:buAutoNum type="arabicPeriod"/>
            </a:pPr>
            <a:r>
              <a:rPr lang="en-US" sz="2800" dirty="0"/>
              <a:t>Highlight the text you want to cut.</a:t>
            </a:r>
          </a:p>
          <a:p>
            <a:pPr marL="514350" lvl="0" indent="-514350">
              <a:buFont typeface="+mj-lt"/>
              <a:buAutoNum type="arabicPeriod"/>
            </a:pPr>
            <a:r>
              <a:rPr lang="en-US" sz="2800" dirty="0"/>
              <a:t>Select the </a:t>
            </a:r>
            <a:r>
              <a:rPr lang="en-US" sz="2800" b="1" dirty="0"/>
              <a:t>Cut</a:t>
            </a:r>
            <a:r>
              <a:rPr lang="en-US" sz="2800" dirty="0"/>
              <a:t> command from the Ribbon (or use the Ctrl + X keyboard shortcut).</a:t>
            </a:r>
          </a:p>
          <a:p>
            <a:pPr marL="514350" lvl="0" indent="-514350">
              <a:buFont typeface="+mj-lt"/>
              <a:buAutoNum type="arabicPeriod"/>
            </a:pPr>
            <a:r>
              <a:rPr lang="en-US" sz="2800" dirty="0"/>
              <a:t>Move the cursor to the new location.</a:t>
            </a:r>
          </a:p>
          <a:p>
            <a:pPr marL="514350" lvl="0" indent="-514350">
              <a:buFont typeface="+mj-lt"/>
              <a:buAutoNum type="arabicPeriod"/>
            </a:pPr>
            <a:r>
              <a:rPr lang="en-US" sz="2800" dirty="0"/>
              <a:t>Select the </a:t>
            </a:r>
            <a:r>
              <a:rPr lang="en-US" sz="2800" b="1" dirty="0"/>
              <a:t>Paste</a:t>
            </a:r>
            <a:r>
              <a:rPr lang="en-US" sz="2800" dirty="0"/>
              <a:t> icon from the Ribbon (or use the Ctrl + V keyboard shortcut).</a:t>
            </a:r>
          </a:p>
        </p:txBody>
      </p:sp>
      <p:pic>
        <p:nvPicPr>
          <p:cNvPr id="4" name="Picture 3"/>
          <p:cNvPicPr>
            <a:picLocks noChangeAspect="1"/>
          </p:cNvPicPr>
          <p:nvPr/>
        </p:nvPicPr>
        <p:blipFill rotWithShape="1">
          <a:blip r:embed="rId3"/>
          <a:srcRect b="39200"/>
          <a:stretch/>
        </p:blipFill>
        <p:spPr bwMode="auto">
          <a:xfrm>
            <a:off x="2743200" y="4495800"/>
            <a:ext cx="4297680" cy="2182216"/>
          </a:xfrm>
          <a:prstGeom prst="rect">
            <a:avLst/>
          </a:prstGeom>
          <a:ln>
            <a:solidFill>
              <a:schemeClr val="tx1"/>
            </a:solidFill>
          </a:ln>
          <a:extLst>
            <a:ext uri="{53640926-AAD7-44D8-BBD7-CCE9431645EC}">
              <a14:shadowObscured xmlns:a14="http://schemas.microsoft.com/office/drawing/2010/main"/>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dirty="0"/>
              <a:t>The Home Page</a:t>
            </a:r>
            <a:endParaRPr lang="en-US" dirty="0" smtClean="0"/>
          </a:p>
        </p:txBody>
      </p:sp>
      <p:pic>
        <p:nvPicPr>
          <p:cNvPr id="4" name="Picture 3"/>
          <p:cNvPicPr/>
          <p:nvPr/>
        </p:nvPicPr>
        <p:blipFill>
          <a:blip r:embed="rId3"/>
          <a:stretch>
            <a:fillRect/>
          </a:stretch>
        </p:blipFill>
        <p:spPr>
          <a:xfrm>
            <a:off x="1371600" y="1523999"/>
            <a:ext cx="6400800" cy="4846320"/>
          </a:xfrm>
          <a:prstGeom prst="rect">
            <a:avLst/>
          </a:prstGeom>
        </p:spPr>
      </p:pic>
      <p:sp>
        <p:nvSpPr>
          <p:cNvPr id="5" name="AutoShape 153"/>
          <p:cNvSpPr>
            <a:spLocks/>
          </p:cNvSpPr>
          <p:nvPr/>
        </p:nvSpPr>
        <p:spPr bwMode="auto">
          <a:xfrm>
            <a:off x="2438399" y="4191000"/>
            <a:ext cx="1443355" cy="381000"/>
          </a:xfrm>
          <a:prstGeom prst="borderCallout1">
            <a:avLst>
              <a:gd name="adj1" fmla="val 33583"/>
              <a:gd name="adj2" fmla="val -6296"/>
              <a:gd name="adj3" fmla="val 310008"/>
              <a:gd name="adj4" fmla="val -33363"/>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marL="0" marR="0">
              <a:lnSpc>
                <a:spcPct val="115000"/>
              </a:lnSpc>
              <a:spcBef>
                <a:spcPts val="0"/>
              </a:spcBef>
              <a:spcAft>
                <a:spcPts val="0"/>
              </a:spcAft>
            </a:pPr>
            <a:r>
              <a:rPr lang="en-US" sz="1600" dirty="0">
                <a:effectLst/>
                <a:latin typeface="Calibri"/>
                <a:ea typeface="Times New Roman"/>
                <a:cs typeface="Times New Roman"/>
              </a:rPr>
              <a:t>Team Site links</a:t>
            </a:r>
          </a:p>
        </p:txBody>
      </p:sp>
      <p:cxnSp>
        <p:nvCxnSpPr>
          <p:cNvPr id="6" name="AutoShape 154"/>
          <p:cNvCxnSpPr>
            <a:cxnSpLocks noChangeShapeType="1"/>
          </p:cNvCxnSpPr>
          <p:nvPr/>
        </p:nvCxnSpPr>
        <p:spPr bwMode="auto">
          <a:xfrm flipV="1">
            <a:off x="3648710" y="2209800"/>
            <a:ext cx="932434" cy="198120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8" name="AutoShape 151"/>
          <p:cNvSpPr>
            <a:spLocks/>
          </p:cNvSpPr>
          <p:nvPr/>
        </p:nvSpPr>
        <p:spPr bwMode="auto">
          <a:xfrm>
            <a:off x="3276600" y="4876800"/>
            <a:ext cx="1524000" cy="609600"/>
          </a:xfrm>
          <a:prstGeom prst="borderCallout1">
            <a:avLst>
              <a:gd name="adj1" fmla="val 22991"/>
              <a:gd name="adj2" fmla="val -6296"/>
              <a:gd name="adj3" fmla="val 116769"/>
              <a:gd name="adj4" fmla="val -36188"/>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marL="0" marR="0">
              <a:lnSpc>
                <a:spcPct val="115000"/>
              </a:lnSpc>
              <a:spcBef>
                <a:spcPts val="0"/>
              </a:spcBef>
              <a:spcAft>
                <a:spcPts val="0"/>
              </a:spcAft>
            </a:pPr>
            <a:r>
              <a:rPr lang="en-US" sz="1600" dirty="0">
                <a:effectLst/>
                <a:latin typeface="Calibri"/>
                <a:ea typeface="Times New Roman"/>
                <a:cs typeface="Times New Roman"/>
              </a:rPr>
              <a:t>Shared Documents link</a:t>
            </a:r>
          </a:p>
        </p:txBody>
      </p:sp>
      <p:sp>
        <p:nvSpPr>
          <p:cNvPr id="9" name="AutoShape 152"/>
          <p:cNvSpPr>
            <a:spLocks/>
          </p:cNvSpPr>
          <p:nvPr/>
        </p:nvSpPr>
        <p:spPr bwMode="auto">
          <a:xfrm>
            <a:off x="4800600" y="5486400"/>
            <a:ext cx="1600200" cy="609600"/>
          </a:xfrm>
          <a:prstGeom prst="borderCallout1">
            <a:avLst>
              <a:gd name="adj1" fmla="val 22991"/>
              <a:gd name="adj2" fmla="val -6296"/>
              <a:gd name="adj3" fmla="val 66773"/>
              <a:gd name="adj4" fmla="val -97264"/>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marL="0" marR="0">
              <a:lnSpc>
                <a:spcPct val="115000"/>
              </a:lnSpc>
              <a:spcBef>
                <a:spcPts val="0"/>
              </a:spcBef>
              <a:spcAft>
                <a:spcPts val="0"/>
              </a:spcAft>
            </a:pPr>
            <a:r>
              <a:rPr lang="en-US" sz="1600" dirty="0">
                <a:effectLst/>
                <a:latin typeface="Calibri"/>
                <a:ea typeface="Times New Roman"/>
                <a:cs typeface="Times New Roman"/>
              </a:rPr>
              <a:t>Office Web Apps Launchpad</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dirty="0"/>
              <a:t>Using Undo and Redo</a:t>
            </a:r>
            <a:endParaRPr lang="en-US" dirty="0" smtClean="0"/>
          </a:p>
        </p:txBody>
      </p:sp>
      <p:sp>
        <p:nvSpPr>
          <p:cNvPr id="30723" name="Content Placeholder 2"/>
          <p:cNvSpPr>
            <a:spLocks noGrp="1"/>
          </p:cNvSpPr>
          <p:nvPr>
            <p:ph idx="1"/>
          </p:nvPr>
        </p:nvSpPr>
        <p:spPr/>
        <p:txBody>
          <a:bodyPr/>
          <a:lstStyle/>
          <a:p>
            <a:pPr marL="0"/>
            <a:r>
              <a:rPr lang="en-US" dirty="0"/>
              <a:t>Select the Undo command from the top of the Ribbon</a:t>
            </a:r>
            <a:endParaRPr lang="en-US" dirty="0" smtClean="0"/>
          </a:p>
        </p:txBody>
      </p:sp>
      <p:pic>
        <p:nvPicPr>
          <p:cNvPr id="4" name="Picture 3"/>
          <p:cNvPicPr>
            <a:picLocks noChangeAspect="1"/>
          </p:cNvPicPr>
          <p:nvPr/>
        </p:nvPicPr>
        <p:blipFill>
          <a:blip r:embed="rId2"/>
          <a:stretch>
            <a:fillRect/>
          </a:stretch>
        </p:blipFill>
        <p:spPr>
          <a:xfrm>
            <a:off x="992556" y="2971800"/>
            <a:ext cx="7158889" cy="2468880"/>
          </a:xfrm>
          <a:prstGeom prst="rect">
            <a:avLst/>
          </a:prstGeom>
          <a:ln>
            <a:solidFill>
              <a:schemeClr val="tx1"/>
            </a:solidFill>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dirty="0"/>
              <a:t>Checking Your Spelling</a:t>
            </a:r>
            <a:endParaRPr lang="en-US" dirty="0" smtClean="0"/>
          </a:p>
        </p:txBody>
      </p:sp>
      <p:sp>
        <p:nvSpPr>
          <p:cNvPr id="31747" name="Content Placeholder 2"/>
          <p:cNvSpPr>
            <a:spLocks noGrp="1"/>
          </p:cNvSpPr>
          <p:nvPr>
            <p:ph idx="1"/>
          </p:nvPr>
        </p:nvSpPr>
        <p:spPr/>
        <p:txBody>
          <a:bodyPr/>
          <a:lstStyle/>
          <a:p>
            <a:pPr marL="0" lvl="0"/>
            <a:r>
              <a:rPr lang="en-US" sz="2800" dirty="0"/>
              <a:t>Right click on a misspelled word to display the context menu.</a:t>
            </a:r>
          </a:p>
          <a:p>
            <a:endParaRPr lang="en-US" dirty="0" smtClean="0"/>
          </a:p>
        </p:txBody>
      </p:sp>
      <p:pic>
        <p:nvPicPr>
          <p:cNvPr id="4" name="Picture 3"/>
          <p:cNvPicPr>
            <a:picLocks noChangeAspect="1"/>
          </p:cNvPicPr>
          <p:nvPr/>
        </p:nvPicPr>
        <p:blipFill>
          <a:blip r:embed="rId3"/>
          <a:stretch>
            <a:fillRect/>
          </a:stretch>
        </p:blipFill>
        <p:spPr>
          <a:xfrm>
            <a:off x="2057400" y="2286000"/>
            <a:ext cx="5029200" cy="4204511"/>
          </a:xfrm>
          <a:prstGeom prst="rect">
            <a:avLst/>
          </a:prstGeom>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dirty="0"/>
              <a:t>Setting the Proofing Language</a:t>
            </a:r>
            <a:endParaRPr lang="en-US" dirty="0" smtClean="0"/>
          </a:p>
        </p:txBody>
      </p:sp>
      <p:sp>
        <p:nvSpPr>
          <p:cNvPr id="32771" name="Content Placeholder 2"/>
          <p:cNvSpPr>
            <a:spLocks noGrp="1"/>
          </p:cNvSpPr>
          <p:nvPr>
            <p:ph idx="1"/>
          </p:nvPr>
        </p:nvSpPr>
        <p:spPr/>
        <p:txBody>
          <a:bodyPr/>
          <a:lstStyle/>
          <a:p>
            <a:pPr marL="514350" lvl="0" indent="-514350">
              <a:buFont typeface="+mj-lt"/>
              <a:buAutoNum type="arabicPeriod"/>
            </a:pPr>
            <a:r>
              <a:rPr lang="en-US" sz="2800" dirty="0"/>
              <a:t>Select the </a:t>
            </a:r>
            <a:r>
              <a:rPr lang="en-US" sz="2800" b="1" dirty="0"/>
              <a:t>Spelling</a:t>
            </a:r>
            <a:r>
              <a:rPr lang="en-US" sz="2800" dirty="0"/>
              <a:t> command from the Ribbon.</a:t>
            </a:r>
          </a:p>
          <a:p>
            <a:pPr marL="514350" lvl="0" indent="-514350">
              <a:buFont typeface="+mj-lt"/>
              <a:buAutoNum type="arabicPeriod"/>
            </a:pPr>
            <a:r>
              <a:rPr lang="en-US" sz="2800" dirty="0"/>
              <a:t>Select </a:t>
            </a:r>
            <a:r>
              <a:rPr lang="en-US" sz="2800" b="1" dirty="0"/>
              <a:t>Set Proofing Language</a:t>
            </a:r>
            <a:r>
              <a:rPr lang="en-US" sz="2800" dirty="0"/>
              <a:t>.</a:t>
            </a:r>
          </a:p>
          <a:p>
            <a:pPr marL="514350" lvl="0" indent="-514350">
              <a:buFont typeface="+mj-lt"/>
              <a:buAutoNum type="arabicPeriod"/>
            </a:pPr>
            <a:r>
              <a:rPr lang="en-US" sz="2800" dirty="0"/>
              <a:t>Select the language you want to use from the </a:t>
            </a:r>
            <a:r>
              <a:rPr lang="en-US" sz="2800" i="1" dirty="0"/>
              <a:t>Language</a:t>
            </a:r>
            <a:r>
              <a:rPr lang="en-US" sz="2800" dirty="0"/>
              <a:t> dialog box and select </a:t>
            </a:r>
            <a:r>
              <a:rPr lang="en-US" sz="2800" b="1" dirty="0"/>
              <a:t>OK</a:t>
            </a:r>
            <a:r>
              <a:rPr lang="en-US" sz="2800" dirty="0"/>
              <a:t>.</a:t>
            </a:r>
          </a:p>
        </p:txBody>
      </p:sp>
      <p:pic>
        <p:nvPicPr>
          <p:cNvPr id="4" name="Picture 3"/>
          <p:cNvPicPr>
            <a:picLocks noChangeAspect="1"/>
          </p:cNvPicPr>
          <p:nvPr/>
        </p:nvPicPr>
        <p:blipFill rotWithShape="1">
          <a:blip r:embed="rId2"/>
          <a:srcRect b="53457"/>
          <a:stretch/>
        </p:blipFill>
        <p:spPr bwMode="auto">
          <a:xfrm>
            <a:off x="1188720" y="3810000"/>
            <a:ext cx="6766560" cy="2632481"/>
          </a:xfrm>
          <a:prstGeom prst="rect">
            <a:avLst/>
          </a:prstGeom>
          <a:ln>
            <a:solidFill>
              <a:schemeClr val="tx1"/>
            </a:solidFill>
          </a:ln>
          <a:extLst>
            <a:ext uri="{53640926-AAD7-44D8-BBD7-CCE9431645EC}">
              <a14:shadowObscured xmlns:a14="http://schemas.microsoft.com/office/drawing/2010/main"/>
            </a:ext>
          </a:extLst>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dirty="0" smtClean="0"/>
              <a:t>Printing from the Editing View</a:t>
            </a:r>
            <a:endParaRPr lang="en-US" dirty="0" smtClean="0"/>
          </a:p>
        </p:txBody>
      </p:sp>
      <p:sp>
        <p:nvSpPr>
          <p:cNvPr id="33795" name="Content Placeholder 2"/>
          <p:cNvSpPr>
            <a:spLocks noGrp="1"/>
          </p:cNvSpPr>
          <p:nvPr>
            <p:ph idx="1"/>
          </p:nvPr>
        </p:nvSpPr>
        <p:spPr/>
        <p:txBody>
          <a:bodyPr/>
          <a:lstStyle/>
          <a:p>
            <a:pPr marL="514350" lvl="0" indent="-514350">
              <a:buFont typeface="+mj-lt"/>
              <a:buAutoNum type="arabicPeriod"/>
            </a:pPr>
            <a:r>
              <a:rPr lang="en-US" dirty="0"/>
              <a:t>Select the </a:t>
            </a:r>
            <a:r>
              <a:rPr lang="en-US" b="1" dirty="0"/>
              <a:t>File</a:t>
            </a:r>
            <a:r>
              <a:rPr lang="en-US" dirty="0"/>
              <a:t> tab.</a:t>
            </a:r>
          </a:p>
          <a:p>
            <a:pPr marL="514350" lvl="0" indent="-514350">
              <a:buFont typeface="+mj-lt"/>
              <a:buAutoNum type="arabicPeriod"/>
            </a:pPr>
            <a:r>
              <a:rPr lang="en-US" dirty="0"/>
              <a:t>Select </a:t>
            </a:r>
            <a:r>
              <a:rPr lang="en-US" b="1" dirty="0"/>
              <a:t>Print</a:t>
            </a:r>
            <a:r>
              <a:rPr lang="en-US" dirty="0"/>
              <a:t>.</a:t>
            </a:r>
          </a:p>
          <a:p>
            <a:pPr marL="514350" lvl="0" indent="-514350">
              <a:buFont typeface="+mj-lt"/>
              <a:buAutoNum type="arabicPeriod"/>
            </a:pPr>
            <a:r>
              <a:rPr lang="en-US" dirty="0"/>
              <a:t>If you haven’t saved your document, you’ll see the following message. Select </a:t>
            </a:r>
            <a:r>
              <a:rPr lang="en-US" b="1" dirty="0"/>
              <a:t>Save and Print </a:t>
            </a:r>
            <a:r>
              <a:rPr lang="en-US" dirty="0"/>
              <a:t>to continue.</a:t>
            </a:r>
          </a:p>
          <a:p>
            <a:pPr marL="514350" lvl="0" indent="-514350">
              <a:buFont typeface="+mj-lt"/>
              <a:buAutoNum type="arabicPeriod"/>
            </a:pPr>
            <a:r>
              <a:rPr lang="en-US" dirty="0"/>
              <a:t>The standard Print dialog box opens. Adjust the printer, print range, page handling, and other settings as necessary and select </a:t>
            </a:r>
            <a:r>
              <a:rPr lang="en-US" b="1" dirty="0"/>
              <a:t>OK</a:t>
            </a:r>
            <a:r>
              <a:rPr lang="en-US" dirty="0"/>
              <a:t>.</a:t>
            </a:r>
          </a:p>
          <a:p>
            <a:endParaRPr lang="en-US" dirty="0" smtClean="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Accessing the Reading View</a:t>
            </a:r>
          </a:p>
        </p:txBody>
      </p:sp>
      <p:sp>
        <p:nvSpPr>
          <p:cNvPr id="3" name="Content Placeholder 2"/>
          <p:cNvSpPr>
            <a:spLocks noGrp="1"/>
          </p:cNvSpPr>
          <p:nvPr>
            <p:ph idx="1"/>
          </p:nvPr>
        </p:nvSpPr>
        <p:spPr>
          <a:xfrm>
            <a:off x="457200" y="1371600"/>
            <a:ext cx="8229600" cy="4525963"/>
          </a:xfrm>
        </p:spPr>
        <p:txBody>
          <a:bodyPr/>
          <a:lstStyle/>
          <a:p>
            <a:pPr lvl="0"/>
            <a:r>
              <a:rPr lang="en-US" sz="2800" dirty="0"/>
              <a:t>Select the </a:t>
            </a:r>
            <a:r>
              <a:rPr lang="en-US" sz="2800" b="1" dirty="0"/>
              <a:t>View</a:t>
            </a:r>
            <a:r>
              <a:rPr lang="en-US" sz="2800" dirty="0"/>
              <a:t> tab from the Ribbon.</a:t>
            </a:r>
          </a:p>
          <a:p>
            <a:pPr lvl="0"/>
            <a:r>
              <a:rPr lang="en-US" sz="2800" dirty="0"/>
              <a:t>Select </a:t>
            </a:r>
            <a:r>
              <a:rPr lang="en-US" sz="2800" b="1" dirty="0"/>
              <a:t>Reading View.</a:t>
            </a:r>
            <a:endParaRPr lang="en-US" sz="2800" dirty="0"/>
          </a:p>
        </p:txBody>
      </p:sp>
      <p:pic>
        <p:nvPicPr>
          <p:cNvPr id="4" name="Picture 3"/>
          <p:cNvPicPr>
            <a:picLocks noChangeAspect="1"/>
          </p:cNvPicPr>
          <p:nvPr/>
        </p:nvPicPr>
        <p:blipFill>
          <a:blip r:embed="rId2"/>
          <a:stretch>
            <a:fillRect/>
          </a:stretch>
        </p:blipFill>
        <p:spPr>
          <a:xfrm>
            <a:off x="2057400" y="2362200"/>
            <a:ext cx="5029200" cy="4204511"/>
          </a:xfrm>
          <a:prstGeom prst="rect">
            <a:avLst/>
          </a:prstGeom>
        </p:spPr>
      </p:pic>
    </p:spTree>
    <p:extLst>
      <p:ext uri="{BB962C8B-B14F-4D97-AF65-F5344CB8AC3E}">
        <p14:creationId xmlns:p14="http://schemas.microsoft.com/office/powerpoint/2010/main" val="285369937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Module Six: Review Questions</a:t>
            </a:r>
          </a:p>
        </p:txBody>
      </p:sp>
      <p:sp>
        <p:nvSpPr>
          <p:cNvPr id="3" name="Content Placeholder 2"/>
          <p:cNvSpPr>
            <a:spLocks noGrp="1"/>
          </p:cNvSpPr>
          <p:nvPr>
            <p:ph idx="1"/>
          </p:nvPr>
        </p:nvSpPr>
        <p:spPr>
          <a:xfrm>
            <a:off x="457200" y="1523999"/>
            <a:ext cx="4114800" cy="4525963"/>
          </a:xfrm>
        </p:spPr>
        <p:txBody>
          <a:bodyPr>
            <a:normAutofit fontScale="25000" lnSpcReduction="20000"/>
          </a:bodyPr>
          <a:lstStyle/>
          <a:p>
            <a:pPr lvl="0"/>
            <a:r>
              <a:rPr lang="en-US" sz="6400" dirty="0" smtClean="0"/>
              <a:t>1.   What </a:t>
            </a:r>
            <a:r>
              <a:rPr lang="en-US" sz="6400" dirty="0"/>
              <a:t>is the difference between cut and copy? </a:t>
            </a:r>
            <a:endParaRPr lang="en-US" sz="6400" dirty="0" smtClean="0"/>
          </a:p>
          <a:p>
            <a:pPr lvl="0"/>
            <a:endParaRPr lang="en-US" sz="6400" dirty="0"/>
          </a:p>
          <a:p>
            <a:pPr marL="971550" lvl="1" indent="-514350">
              <a:buFont typeface="+mj-lt"/>
              <a:buAutoNum type="alphaLcParenR"/>
            </a:pPr>
            <a:r>
              <a:rPr lang="en-US" sz="6400" dirty="0"/>
              <a:t>Cutting removes the text from the current location, while copying allows you to reuse the selected text without removing it.</a:t>
            </a:r>
          </a:p>
          <a:p>
            <a:pPr marL="971550" lvl="1" indent="-514350">
              <a:buFont typeface="+mj-lt"/>
              <a:buAutoNum type="alphaLcParenR"/>
            </a:pPr>
            <a:r>
              <a:rPr lang="en-US" sz="6400" dirty="0"/>
              <a:t>Cutting includes the text at the cursor’s current location, while copying allows you to reuse the selected text without removing it.</a:t>
            </a:r>
          </a:p>
          <a:p>
            <a:pPr marL="971550" lvl="1" indent="-514350">
              <a:buFont typeface="+mj-lt"/>
              <a:buAutoNum type="alphaLcParenR"/>
            </a:pPr>
            <a:r>
              <a:rPr lang="en-US" sz="6400" dirty="0"/>
              <a:t>A and B</a:t>
            </a:r>
          </a:p>
          <a:p>
            <a:pPr marL="971550" lvl="1" indent="-514350">
              <a:buFont typeface="+mj-lt"/>
              <a:buAutoNum type="alphaLcParenR"/>
            </a:pPr>
            <a:r>
              <a:rPr lang="en-US" sz="6400" dirty="0"/>
              <a:t>None of the </a:t>
            </a:r>
            <a:r>
              <a:rPr lang="en-US" sz="6400" dirty="0" smtClean="0"/>
              <a:t>above</a:t>
            </a:r>
          </a:p>
          <a:p>
            <a:pPr lvl="1"/>
            <a:endParaRPr lang="en-US" sz="6400" dirty="0"/>
          </a:p>
          <a:p>
            <a:pPr lvl="0"/>
            <a:r>
              <a:rPr lang="en-US" sz="6400" dirty="0" smtClean="0"/>
              <a:t>2.  What </a:t>
            </a:r>
            <a:r>
              <a:rPr lang="en-US" sz="6400" dirty="0"/>
              <a:t>is the keyboard shortcut for pasting</a:t>
            </a:r>
            <a:r>
              <a:rPr lang="en-US" sz="6400" dirty="0" smtClean="0"/>
              <a:t>?</a:t>
            </a:r>
          </a:p>
          <a:p>
            <a:pPr lvl="0"/>
            <a:endParaRPr lang="en-US" sz="6400" dirty="0"/>
          </a:p>
          <a:p>
            <a:pPr marL="971550" lvl="1" indent="-514350">
              <a:buFont typeface="+mj-lt"/>
              <a:buAutoNum type="alphaLcParenR"/>
            </a:pPr>
            <a:r>
              <a:rPr lang="en-US" sz="6400" dirty="0"/>
              <a:t>Ctrl + C</a:t>
            </a:r>
          </a:p>
          <a:p>
            <a:pPr marL="971550" lvl="1" indent="-514350">
              <a:buFont typeface="+mj-lt"/>
              <a:buAutoNum type="alphaLcParenR"/>
            </a:pPr>
            <a:r>
              <a:rPr lang="en-US" sz="6400" dirty="0"/>
              <a:t>Ctrl + V</a:t>
            </a:r>
          </a:p>
          <a:p>
            <a:pPr marL="971550" lvl="1" indent="-514350">
              <a:buFont typeface="+mj-lt"/>
              <a:buAutoNum type="alphaLcParenR"/>
            </a:pPr>
            <a:r>
              <a:rPr lang="en-US" sz="6400" dirty="0"/>
              <a:t>Ctrl + S</a:t>
            </a:r>
          </a:p>
          <a:p>
            <a:pPr marL="971550" lvl="1" indent="-514350">
              <a:buFont typeface="+mj-lt"/>
              <a:buAutoNum type="alphaLcParenR"/>
            </a:pPr>
            <a:r>
              <a:rPr lang="en-US" sz="6400" dirty="0"/>
              <a:t>Ctrl + X</a:t>
            </a:r>
          </a:p>
          <a:p>
            <a:endParaRPr lang="en-US" dirty="0"/>
          </a:p>
        </p:txBody>
      </p:sp>
      <p:sp>
        <p:nvSpPr>
          <p:cNvPr id="4" name="Content Placeholder 2"/>
          <p:cNvSpPr txBox="1">
            <a:spLocks/>
          </p:cNvSpPr>
          <p:nvPr/>
        </p:nvSpPr>
        <p:spPr bwMode="auto">
          <a:xfrm>
            <a:off x="4724400" y="1524000"/>
            <a:ext cx="4114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77500" lnSpcReduction="20000"/>
          </a:bodyPr>
          <a:lstStyle>
            <a:lvl1pPr marL="342900" indent="-342900" algn="l" rtl="0" eaLnBrk="0" fontAlgn="base" hangingPunct="0">
              <a:spcBef>
                <a:spcPct val="20000"/>
              </a:spcBef>
              <a:spcAft>
                <a:spcPct val="0"/>
              </a:spcAft>
              <a:buFont typeface="Arial" charset="0"/>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3.  The Undo and Redo commands are available on the File tab.</a:t>
            </a:r>
          </a:p>
          <a:p>
            <a:endParaRPr lang="en-US" dirty="0" smtClean="0"/>
          </a:p>
          <a:p>
            <a:pPr marL="971550" lvl="1" indent="-514350">
              <a:buFont typeface="+mj-lt"/>
              <a:buAutoNum type="alphaLcParenR"/>
            </a:pPr>
            <a:r>
              <a:rPr lang="en-US" dirty="0" smtClean="0"/>
              <a:t>True</a:t>
            </a:r>
          </a:p>
          <a:p>
            <a:pPr marL="971550" lvl="1" indent="-514350">
              <a:buFont typeface="+mj-lt"/>
              <a:buAutoNum type="alphaLcParenR"/>
            </a:pPr>
            <a:r>
              <a:rPr lang="en-US" dirty="0" smtClean="0"/>
              <a:t>False</a:t>
            </a:r>
          </a:p>
          <a:p>
            <a:pPr lvl="1"/>
            <a:endParaRPr lang="en-US" dirty="0" smtClean="0"/>
          </a:p>
          <a:p>
            <a:r>
              <a:rPr lang="en-US" dirty="0" smtClean="0"/>
              <a:t>4.  The Word web app checks your spelling as you type.</a:t>
            </a:r>
          </a:p>
          <a:p>
            <a:endParaRPr lang="en-US" dirty="0" smtClean="0"/>
          </a:p>
          <a:p>
            <a:pPr marL="971550" lvl="1" indent="-514350">
              <a:buFont typeface="+mj-lt"/>
              <a:buAutoNum type="alphaLcParenR"/>
            </a:pPr>
            <a:r>
              <a:rPr lang="en-US" dirty="0" smtClean="0"/>
              <a:t>True</a:t>
            </a:r>
          </a:p>
          <a:p>
            <a:pPr marL="971550" lvl="1" indent="-514350">
              <a:buFont typeface="+mj-lt"/>
              <a:buAutoNum type="alphaLcParenR"/>
            </a:pPr>
            <a:r>
              <a:rPr lang="en-US" dirty="0" smtClean="0"/>
              <a:t>False</a:t>
            </a:r>
          </a:p>
          <a:p>
            <a:endParaRPr lang="en-US" dirty="0"/>
          </a:p>
        </p:txBody>
      </p:sp>
    </p:spTree>
    <p:extLst>
      <p:ext uri="{BB962C8B-B14F-4D97-AF65-F5344CB8AC3E}">
        <p14:creationId xmlns:p14="http://schemas.microsoft.com/office/powerpoint/2010/main" val="201358045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Module Six: Review Questions</a:t>
            </a:r>
          </a:p>
        </p:txBody>
      </p:sp>
      <p:sp>
        <p:nvSpPr>
          <p:cNvPr id="3" name="Content Placeholder 2"/>
          <p:cNvSpPr>
            <a:spLocks noGrp="1"/>
          </p:cNvSpPr>
          <p:nvPr>
            <p:ph idx="1"/>
          </p:nvPr>
        </p:nvSpPr>
        <p:spPr>
          <a:xfrm>
            <a:off x="457200" y="1438275"/>
            <a:ext cx="4114800" cy="4525963"/>
          </a:xfrm>
        </p:spPr>
        <p:txBody>
          <a:bodyPr>
            <a:normAutofit fontScale="70000" lnSpcReduction="20000"/>
          </a:bodyPr>
          <a:lstStyle/>
          <a:p>
            <a:pPr lvl="0"/>
            <a:r>
              <a:rPr lang="en-US" dirty="0" smtClean="0"/>
              <a:t>5.  The </a:t>
            </a:r>
            <a:r>
              <a:rPr lang="en-US" dirty="0"/>
              <a:t>context menu and the Spelling command both provide possible corrections for spelling errors</a:t>
            </a:r>
            <a:r>
              <a:rPr lang="en-US" dirty="0" smtClean="0"/>
              <a:t>.</a:t>
            </a:r>
          </a:p>
          <a:p>
            <a:pPr lvl="0"/>
            <a:endParaRPr lang="en-US" dirty="0"/>
          </a:p>
          <a:p>
            <a:pPr marL="971550" lvl="1" indent="-514350">
              <a:buFont typeface="+mj-lt"/>
              <a:buAutoNum type="alphaLcParenR"/>
            </a:pPr>
            <a:r>
              <a:rPr lang="en-US" dirty="0"/>
              <a:t>True</a:t>
            </a:r>
          </a:p>
          <a:p>
            <a:pPr marL="971550" lvl="1" indent="-514350">
              <a:buFont typeface="+mj-lt"/>
              <a:buAutoNum type="alphaLcParenR"/>
            </a:pPr>
            <a:r>
              <a:rPr lang="en-US" dirty="0" smtClean="0"/>
              <a:t>False</a:t>
            </a:r>
          </a:p>
          <a:p>
            <a:pPr lvl="1"/>
            <a:endParaRPr lang="en-US" dirty="0"/>
          </a:p>
          <a:p>
            <a:pPr lvl="0"/>
            <a:r>
              <a:rPr lang="en-US" dirty="0" smtClean="0"/>
              <a:t>6.  The </a:t>
            </a:r>
            <a:r>
              <a:rPr lang="en-US" dirty="0"/>
              <a:t>Proofing language tells Word which language to use for the spell check</a:t>
            </a:r>
            <a:r>
              <a:rPr lang="en-US" dirty="0" smtClean="0"/>
              <a:t>.</a:t>
            </a:r>
          </a:p>
          <a:p>
            <a:pPr lvl="0"/>
            <a:endParaRPr lang="en-US" dirty="0"/>
          </a:p>
          <a:p>
            <a:pPr marL="971550" lvl="1" indent="-514350">
              <a:buFont typeface="+mj-lt"/>
              <a:buAutoNum type="alphaLcParenR"/>
            </a:pPr>
            <a:r>
              <a:rPr lang="en-US" dirty="0"/>
              <a:t>True</a:t>
            </a:r>
          </a:p>
          <a:p>
            <a:pPr marL="971550" lvl="1" indent="-514350">
              <a:buFont typeface="+mj-lt"/>
              <a:buAutoNum type="alphaLcParenR"/>
            </a:pPr>
            <a:r>
              <a:rPr lang="en-US" dirty="0"/>
              <a:t>False</a:t>
            </a:r>
          </a:p>
          <a:p>
            <a:endParaRPr lang="en-US" dirty="0"/>
          </a:p>
        </p:txBody>
      </p:sp>
      <p:sp>
        <p:nvSpPr>
          <p:cNvPr id="4" name="Content Placeholder 2"/>
          <p:cNvSpPr txBox="1">
            <a:spLocks/>
          </p:cNvSpPr>
          <p:nvPr/>
        </p:nvSpPr>
        <p:spPr bwMode="auto">
          <a:xfrm>
            <a:off x="4762500" y="1447800"/>
            <a:ext cx="4114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77500" lnSpcReduction="20000"/>
          </a:bodyPr>
          <a:lstStyle>
            <a:lvl1pPr marL="342900" indent="-342900" algn="l" rtl="0" eaLnBrk="0" fontAlgn="base" hangingPunct="0">
              <a:spcBef>
                <a:spcPct val="20000"/>
              </a:spcBef>
              <a:spcAft>
                <a:spcPct val="0"/>
              </a:spcAft>
              <a:buFont typeface="Arial" charset="0"/>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7.  You can print from the Editing view without saving your changes.</a:t>
            </a:r>
          </a:p>
          <a:p>
            <a:endParaRPr lang="en-US" dirty="0" smtClean="0"/>
          </a:p>
          <a:p>
            <a:pPr marL="971550" lvl="1" indent="-514350">
              <a:buFont typeface="+mj-lt"/>
              <a:buAutoNum type="alphaLcParenR"/>
            </a:pPr>
            <a:r>
              <a:rPr lang="en-US" dirty="0" smtClean="0"/>
              <a:t>True</a:t>
            </a:r>
          </a:p>
          <a:p>
            <a:pPr marL="971550" lvl="1" indent="-514350">
              <a:buFont typeface="+mj-lt"/>
              <a:buAutoNum type="alphaLcParenR"/>
            </a:pPr>
            <a:r>
              <a:rPr lang="en-US" dirty="0" smtClean="0"/>
              <a:t>False</a:t>
            </a:r>
          </a:p>
          <a:p>
            <a:pPr lvl="1"/>
            <a:endParaRPr lang="en-US" dirty="0" smtClean="0"/>
          </a:p>
          <a:p>
            <a:r>
              <a:rPr lang="en-US" dirty="0" smtClean="0"/>
              <a:t>8.  You access the Reading View from the View menu.</a:t>
            </a:r>
          </a:p>
          <a:p>
            <a:endParaRPr lang="en-US" dirty="0" smtClean="0"/>
          </a:p>
          <a:p>
            <a:pPr marL="971550" lvl="1" indent="-514350">
              <a:buFont typeface="+mj-lt"/>
              <a:buAutoNum type="alphaLcParenR"/>
            </a:pPr>
            <a:r>
              <a:rPr lang="en-US" dirty="0" smtClean="0"/>
              <a:t>True</a:t>
            </a:r>
          </a:p>
          <a:p>
            <a:pPr marL="971550" lvl="1" indent="-514350">
              <a:buFont typeface="+mj-lt"/>
              <a:buAutoNum type="alphaLcParenR"/>
            </a:pPr>
            <a:r>
              <a:rPr lang="en-US" dirty="0" smtClean="0"/>
              <a:t>False</a:t>
            </a:r>
          </a:p>
          <a:p>
            <a:endParaRPr lang="en-US" dirty="0"/>
          </a:p>
        </p:txBody>
      </p:sp>
    </p:spTree>
    <p:extLst>
      <p:ext uri="{BB962C8B-B14F-4D97-AF65-F5344CB8AC3E}">
        <p14:creationId xmlns:p14="http://schemas.microsoft.com/office/powerpoint/2010/main" val="242832237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Module Six: Review Questions</a:t>
            </a:r>
          </a:p>
        </p:txBody>
      </p:sp>
      <p:sp>
        <p:nvSpPr>
          <p:cNvPr id="3" name="Content Placeholder 2"/>
          <p:cNvSpPr>
            <a:spLocks noGrp="1"/>
          </p:cNvSpPr>
          <p:nvPr>
            <p:ph idx="1"/>
          </p:nvPr>
        </p:nvSpPr>
        <p:spPr>
          <a:xfrm>
            <a:off x="457200" y="1523999"/>
            <a:ext cx="4114800" cy="4525963"/>
          </a:xfrm>
        </p:spPr>
        <p:txBody>
          <a:bodyPr>
            <a:normAutofit fontScale="25000" lnSpcReduction="20000"/>
          </a:bodyPr>
          <a:lstStyle/>
          <a:p>
            <a:pPr lvl="0"/>
            <a:r>
              <a:rPr lang="en-US" sz="6400" dirty="0" smtClean="0"/>
              <a:t>1.   What </a:t>
            </a:r>
            <a:r>
              <a:rPr lang="en-US" sz="6400" dirty="0"/>
              <a:t>is the difference between cut and copy? </a:t>
            </a:r>
            <a:endParaRPr lang="en-US" sz="6400" dirty="0" smtClean="0"/>
          </a:p>
          <a:p>
            <a:pPr lvl="0"/>
            <a:endParaRPr lang="en-US" sz="6400" dirty="0"/>
          </a:p>
          <a:p>
            <a:pPr marL="971550" lvl="1" indent="-514350">
              <a:buFont typeface="+mj-lt"/>
              <a:buAutoNum type="alphaLcParenR"/>
            </a:pPr>
            <a:r>
              <a:rPr lang="en-US" sz="6400" dirty="0">
                <a:solidFill>
                  <a:srgbClr val="FF0000"/>
                </a:solidFill>
              </a:rPr>
              <a:t>Cutting removes the text from the current location, while copying allows you to reuse the selected text without removing it.</a:t>
            </a:r>
          </a:p>
          <a:p>
            <a:pPr marL="971550" lvl="1" indent="-514350">
              <a:buFont typeface="+mj-lt"/>
              <a:buAutoNum type="alphaLcParenR"/>
            </a:pPr>
            <a:r>
              <a:rPr lang="en-US" sz="6400" dirty="0"/>
              <a:t>Cutting includes the text at the cursor’s current location, while copying allows you to reuse the selected text without removing it.</a:t>
            </a:r>
          </a:p>
          <a:p>
            <a:pPr marL="971550" lvl="1" indent="-514350">
              <a:buFont typeface="+mj-lt"/>
              <a:buAutoNum type="alphaLcParenR"/>
            </a:pPr>
            <a:r>
              <a:rPr lang="en-US" sz="6400" dirty="0"/>
              <a:t>A and B</a:t>
            </a:r>
          </a:p>
          <a:p>
            <a:pPr marL="971550" lvl="1" indent="-514350">
              <a:buFont typeface="+mj-lt"/>
              <a:buAutoNum type="alphaLcParenR"/>
            </a:pPr>
            <a:r>
              <a:rPr lang="en-US" sz="6400" dirty="0"/>
              <a:t>None of the </a:t>
            </a:r>
            <a:r>
              <a:rPr lang="en-US" sz="6400" dirty="0" smtClean="0"/>
              <a:t>above</a:t>
            </a:r>
          </a:p>
          <a:p>
            <a:pPr lvl="1"/>
            <a:endParaRPr lang="en-US" sz="6400" dirty="0"/>
          </a:p>
          <a:p>
            <a:pPr lvl="0"/>
            <a:r>
              <a:rPr lang="en-US" sz="6400" dirty="0" smtClean="0"/>
              <a:t>2.  What </a:t>
            </a:r>
            <a:r>
              <a:rPr lang="en-US" sz="6400" dirty="0"/>
              <a:t>is the keyboard shortcut for pasting</a:t>
            </a:r>
            <a:r>
              <a:rPr lang="en-US" sz="6400" dirty="0" smtClean="0"/>
              <a:t>?</a:t>
            </a:r>
          </a:p>
          <a:p>
            <a:pPr lvl="0"/>
            <a:endParaRPr lang="en-US" sz="6400" dirty="0"/>
          </a:p>
          <a:p>
            <a:pPr marL="971550" lvl="1" indent="-514350">
              <a:buFont typeface="+mj-lt"/>
              <a:buAutoNum type="alphaLcParenR"/>
            </a:pPr>
            <a:r>
              <a:rPr lang="en-US" sz="6400" dirty="0"/>
              <a:t>Ctrl + C</a:t>
            </a:r>
          </a:p>
          <a:p>
            <a:pPr marL="971550" lvl="1" indent="-514350">
              <a:buFont typeface="+mj-lt"/>
              <a:buAutoNum type="alphaLcParenR"/>
            </a:pPr>
            <a:r>
              <a:rPr lang="en-US" sz="6400" dirty="0">
                <a:solidFill>
                  <a:srgbClr val="FF0000"/>
                </a:solidFill>
              </a:rPr>
              <a:t>Ctrl + V</a:t>
            </a:r>
          </a:p>
          <a:p>
            <a:pPr marL="971550" lvl="1" indent="-514350">
              <a:buFont typeface="+mj-lt"/>
              <a:buAutoNum type="alphaLcParenR"/>
            </a:pPr>
            <a:r>
              <a:rPr lang="en-US" sz="6400" dirty="0"/>
              <a:t>Ctrl + S</a:t>
            </a:r>
          </a:p>
          <a:p>
            <a:pPr marL="971550" lvl="1" indent="-514350">
              <a:buFont typeface="+mj-lt"/>
              <a:buAutoNum type="alphaLcParenR"/>
            </a:pPr>
            <a:r>
              <a:rPr lang="en-US" sz="6400" dirty="0"/>
              <a:t>Ctrl + X</a:t>
            </a:r>
          </a:p>
          <a:p>
            <a:endParaRPr lang="en-US" dirty="0"/>
          </a:p>
        </p:txBody>
      </p:sp>
      <p:sp>
        <p:nvSpPr>
          <p:cNvPr id="4" name="Content Placeholder 2"/>
          <p:cNvSpPr txBox="1">
            <a:spLocks/>
          </p:cNvSpPr>
          <p:nvPr/>
        </p:nvSpPr>
        <p:spPr bwMode="auto">
          <a:xfrm>
            <a:off x="4724400" y="1524000"/>
            <a:ext cx="4114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77500" lnSpcReduction="20000"/>
          </a:bodyPr>
          <a:lstStyle>
            <a:lvl1pPr marL="342900" indent="-342900" algn="l" rtl="0" eaLnBrk="0" fontAlgn="base" hangingPunct="0">
              <a:spcBef>
                <a:spcPct val="20000"/>
              </a:spcBef>
              <a:spcAft>
                <a:spcPct val="0"/>
              </a:spcAft>
              <a:buFont typeface="Arial" charset="0"/>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3.  The Undo and Redo commands are available on the File tab.</a:t>
            </a:r>
          </a:p>
          <a:p>
            <a:endParaRPr lang="en-US" dirty="0" smtClean="0"/>
          </a:p>
          <a:p>
            <a:pPr marL="971550" lvl="1" indent="-514350">
              <a:buFont typeface="+mj-lt"/>
              <a:buAutoNum type="alphaLcParenR"/>
            </a:pPr>
            <a:r>
              <a:rPr lang="en-US" dirty="0" smtClean="0"/>
              <a:t>True</a:t>
            </a:r>
          </a:p>
          <a:p>
            <a:pPr marL="971550" lvl="1" indent="-514350">
              <a:buFont typeface="+mj-lt"/>
              <a:buAutoNum type="alphaLcParenR"/>
            </a:pPr>
            <a:r>
              <a:rPr lang="en-US" dirty="0" smtClean="0">
                <a:solidFill>
                  <a:srgbClr val="FF0000"/>
                </a:solidFill>
              </a:rPr>
              <a:t>False</a:t>
            </a:r>
          </a:p>
          <a:p>
            <a:pPr lvl="1"/>
            <a:endParaRPr lang="en-US" dirty="0" smtClean="0"/>
          </a:p>
          <a:p>
            <a:r>
              <a:rPr lang="en-US" dirty="0" smtClean="0"/>
              <a:t>4.  The Word web app checks your spelling as you type.</a:t>
            </a:r>
          </a:p>
          <a:p>
            <a:endParaRPr lang="en-US" dirty="0" smtClean="0"/>
          </a:p>
          <a:p>
            <a:pPr marL="971550" lvl="1" indent="-514350">
              <a:buFont typeface="+mj-lt"/>
              <a:buAutoNum type="alphaLcParenR"/>
            </a:pPr>
            <a:r>
              <a:rPr lang="en-US" dirty="0" smtClean="0">
                <a:solidFill>
                  <a:srgbClr val="FF0000"/>
                </a:solidFill>
              </a:rPr>
              <a:t>True</a:t>
            </a:r>
          </a:p>
          <a:p>
            <a:pPr marL="971550" lvl="1" indent="-514350">
              <a:buFont typeface="+mj-lt"/>
              <a:buAutoNum type="alphaLcParenR"/>
            </a:pPr>
            <a:r>
              <a:rPr lang="en-US" dirty="0" smtClean="0"/>
              <a:t>False</a:t>
            </a:r>
          </a:p>
          <a:p>
            <a:endParaRPr lang="en-US" dirty="0"/>
          </a:p>
        </p:txBody>
      </p:sp>
    </p:spTree>
    <p:extLst>
      <p:ext uri="{BB962C8B-B14F-4D97-AF65-F5344CB8AC3E}">
        <p14:creationId xmlns:p14="http://schemas.microsoft.com/office/powerpoint/2010/main" val="80229317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Module Six: Review Questions</a:t>
            </a:r>
          </a:p>
        </p:txBody>
      </p:sp>
      <p:sp>
        <p:nvSpPr>
          <p:cNvPr id="3" name="Content Placeholder 2"/>
          <p:cNvSpPr>
            <a:spLocks noGrp="1"/>
          </p:cNvSpPr>
          <p:nvPr>
            <p:ph idx="1"/>
          </p:nvPr>
        </p:nvSpPr>
        <p:spPr>
          <a:xfrm>
            <a:off x="457200" y="1438275"/>
            <a:ext cx="4114800" cy="4525963"/>
          </a:xfrm>
        </p:spPr>
        <p:txBody>
          <a:bodyPr>
            <a:normAutofit fontScale="70000" lnSpcReduction="20000"/>
          </a:bodyPr>
          <a:lstStyle/>
          <a:p>
            <a:pPr lvl="0"/>
            <a:r>
              <a:rPr lang="en-US" dirty="0" smtClean="0"/>
              <a:t>5.  The </a:t>
            </a:r>
            <a:r>
              <a:rPr lang="en-US" dirty="0"/>
              <a:t>context menu and the Spelling command both provide possible corrections for spelling errors</a:t>
            </a:r>
            <a:r>
              <a:rPr lang="en-US" dirty="0" smtClean="0"/>
              <a:t>.</a:t>
            </a:r>
          </a:p>
          <a:p>
            <a:pPr lvl="0"/>
            <a:endParaRPr lang="en-US" dirty="0"/>
          </a:p>
          <a:p>
            <a:pPr marL="971550" lvl="1" indent="-514350">
              <a:buFont typeface="+mj-lt"/>
              <a:buAutoNum type="alphaLcParenR"/>
            </a:pPr>
            <a:r>
              <a:rPr lang="en-US" dirty="0">
                <a:solidFill>
                  <a:srgbClr val="FF0000"/>
                </a:solidFill>
              </a:rPr>
              <a:t>True</a:t>
            </a:r>
          </a:p>
          <a:p>
            <a:pPr marL="971550" lvl="1" indent="-514350">
              <a:buFont typeface="+mj-lt"/>
              <a:buAutoNum type="alphaLcParenR"/>
            </a:pPr>
            <a:r>
              <a:rPr lang="en-US" dirty="0" smtClean="0"/>
              <a:t>False</a:t>
            </a:r>
          </a:p>
          <a:p>
            <a:pPr lvl="1"/>
            <a:endParaRPr lang="en-US" dirty="0"/>
          </a:p>
          <a:p>
            <a:pPr lvl="0"/>
            <a:r>
              <a:rPr lang="en-US" dirty="0" smtClean="0"/>
              <a:t>6.  The </a:t>
            </a:r>
            <a:r>
              <a:rPr lang="en-US" dirty="0"/>
              <a:t>Proofing language tells Word which language to use for the spell check</a:t>
            </a:r>
            <a:r>
              <a:rPr lang="en-US" dirty="0" smtClean="0"/>
              <a:t>.</a:t>
            </a:r>
          </a:p>
          <a:p>
            <a:pPr lvl="0"/>
            <a:endParaRPr lang="en-US" dirty="0"/>
          </a:p>
          <a:p>
            <a:pPr marL="971550" lvl="1" indent="-514350">
              <a:buFont typeface="+mj-lt"/>
              <a:buAutoNum type="alphaLcParenR"/>
            </a:pPr>
            <a:r>
              <a:rPr lang="en-US" dirty="0">
                <a:solidFill>
                  <a:srgbClr val="FF0000"/>
                </a:solidFill>
              </a:rPr>
              <a:t>True</a:t>
            </a:r>
          </a:p>
          <a:p>
            <a:pPr marL="971550" lvl="1" indent="-514350">
              <a:buFont typeface="+mj-lt"/>
              <a:buAutoNum type="alphaLcParenR"/>
            </a:pPr>
            <a:r>
              <a:rPr lang="en-US" dirty="0"/>
              <a:t>False</a:t>
            </a:r>
          </a:p>
          <a:p>
            <a:endParaRPr lang="en-US" dirty="0"/>
          </a:p>
        </p:txBody>
      </p:sp>
      <p:sp>
        <p:nvSpPr>
          <p:cNvPr id="4" name="Content Placeholder 2"/>
          <p:cNvSpPr txBox="1">
            <a:spLocks/>
          </p:cNvSpPr>
          <p:nvPr/>
        </p:nvSpPr>
        <p:spPr bwMode="auto">
          <a:xfrm>
            <a:off x="4762500" y="1447800"/>
            <a:ext cx="4114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77500" lnSpcReduction="20000"/>
          </a:bodyPr>
          <a:lstStyle>
            <a:lvl1pPr marL="342900" indent="-342900" algn="l" rtl="0" eaLnBrk="0" fontAlgn="base" hangingPunct="0">
              <a:spcBef>
                <a:spcPct val="20000"/>
              </a:spcBef>
              <a:spcAft>
                <a:spcPct val="0"/>
              </a:spcAft>
              <a:buFont typeface="Arial" charset="0"/>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7.  You can print from the Editing view without saving your changes.</a:t>
            </a:r>
          </a:p>
          <a:p>
            <a:endParaRPr lang="en-US" dirty="0" smtClean="0"/>
          </a:p>
          <a:p>
            <a:pPr marL="971550" lvl="1" indent="-514350">
              <a:buFont typeface="+mj-lt"/>
              <a:buAutoNum type="alphaLcParenR"/>
            </a:pPr>
            <a:r>
              <a:rPr lang="en-US" dirty="0" smtClean="0"/>
              <a:t>True</a:t>
            </a:r>
          </a:p>
          <a:p>
            <a:pPr marL="971550" lvl="1" indent="-514350">
              <a:buFont typeface="+mj-lt"/>
              <a:buAutoNum type="alphaLcParenR"/>
            </a:pPr>
            <a:r>
              <a:rPr lang="en-US" dirty="0" smtClean="0">
                <a:solidFill>
                  <a:srgbClr val="FF0000"/>
                </a:solidFill>
              </a:rPr>
              <a:t>False</a:t>
            </a:r>
          </a:p>
          <a:p>
            <a:pPr lvl="1"/>
            <a:endParaRPr lang="en-US" dirty="0" smtClean="0"/>
          </a:p>
          <a:p>
            <a:r>
              <a:rPr lang="en-US" dirty="0" smtClean="0"/>
              <a:t>8.  You access the Reading View from the View menu.</a:t>
            </a:r>
          </a:p>
          <a:p>
            <a:endParaRPr lang="en-US" dirty="0" smtClean="0"/>
          </a:p>
          <a:p>
            <a:pPr marL="971550" lvl="1" indent="-514350">
              <a:buFont typeface="+mj-lt"/>
              <a:buAutoNum type="alphaLcParenR"/>
            </a:pPr>
            <a:r>
              <a:rPr lang="en-US" dirty="0" smtClean="0">
                <a:solidFill>
                  <a:srgbClr val="FF0000"/>
                </a:solidFill>
              </a:rPr>
              <a:t>True</a:t>
            </a:r>
          </a:p>
          <a:p>
            <a:pPr marL="971550" lvl="1" indent="-514350">
              <a:buFont typeface="+mj-lt"/>
              <a:buAutoNum type="alphaLcParenR"/>
            </a:pPr>
            <a:r>
              <a:rPr lang="en-US" dirty="0" smtClean="0"/>
              <a:t>False</a:t>
            </a:r>
          </a:p>
          <a:p>
            <a:endParaRPr lang="en-US" dirty="0"/>
          </a:p>
        </p:txBody>
      </p:sp>
    </p:spTree>
    <p:extLst>
      <p:ext uri="{BB962C8B-B14F-4D97-AF65-F5344CB8AC3E}">
        <p14:creationId xmlns:p14="http://schemas.microsoft.com/office/powerpoint/2010/main" val="107790463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normAutofit fontScale="90000"/>
          </a:bodyPr>
          <a:lstStyle/>
          <a:p>
            <a:r>
              <a:rPr lang="en-US" dirty="0"/>
              <a:t>Module Seven: Font Formatting </a:t>
            </a:r>
            <a:endParaRPr lang="en-US" dirty="0" smtClean="0"/>
          </a:p>
        </p:txBody>
      </p:sp>
      <p:sp>
        <p:nvSpPr>
          <p:cNvPr id="34819" name="Content Placeholder 2"/>
          <p:cNvSpPr>
            <a:spLocks noGrp="1"/>
          </p:cNvSpPr>
          <p:nvPr>
            <p:ph idx="1"/>
          </p:nvPr>
        </p:nvSpPr>
        <p:spPr/>
        <p:txBody>
          <a:bodyPr>
            <a:normAutofit/>
          </a:bodyPr>
          <a:lstStyle/>
          <a:p>
            <a:pPr marL="0"/>
            <a:r>
              <a:rPr lang="en-US" dirty="0" smtClean="0"/>
              <a:t>The </a:t>
            </a:r>
            <a:r>
              <a:rPr lang="en-US" dirty="0"/>
              <a:t>Word web app allows you to enhance your text in many ways. In this module, we’ll discuss the different types of formatting, as well as cover the most basic types of formatting your words. This includes the font face, size, and color, as well as enhancing the text and adding text effects. </a:t>
            </a:r>
            <a:endParaRPr lang="en-US" dirty="0" smtClean="0"/>
          </a:p>
        </p:txBody>
      </p:sp>
      <p:sp>
        <p:nvSpPr>
          <p:cNvPr id="34820" name="Text Placeholder 3"/>
          <p:cNvSpPr>
            <a:spLocks noGrp="1"/>
          </p:cNvSpPr>
          <p:nvPr>
            <p:ph type="body" sz="quarter" idx="10"/>
          </p:nvPr>
        </p:nvSpPr>
        <p:spPr>
          <a:xfrm>
            <a:off x="7391400" y="381000"/>
            <a:ext cx="1752600" cy="3429000"/>
          </a:xfrm>
          <a:ln>
            <a:miter lim="800000"/>
            <a:headEnd/>
            <a:tailEnd/>
          </a:ln>
        </p:spPr>
        <p:txBody>
          <a:bodyPr>
            <a:normAutofit fontScale="47500" lnSpcReduction="20000"/>
          </a:bodyPr>
          <a:lstStyle/>
          <a:p>
            <a:pPr>
              <a:lnSpc>
                <a:spcPct val="115000"/>
              </a:lnSpc>
              <a:spcBef>
                <a:spcPts val="0"/>
              </a:spcBef>
              <a:spcAft>
                <a:spcPts val="1000"/>
              </a:spcAft>
            </a:pPr>
            <a:r>
              <a:rPr lang="en-US" dirty="0">
                <a:latin typeface="Cambria"/>
                <a:ea typeface="Times New Roman"/>
                <a:cs typeface="Times New Roman"/>
              </a:rPr>
              <a:t>Information is a source of learning. But unless it is organized, processed, and available to the right people in a format for decision making, it is a burden, not a benefit.</a:t>
            </a:r>
            <a:endParaRPr lang="en-US" sz="2400" dirty="0">
              <a:ea typeface="Times New Roman"/>
              <a:cs typeface="Times New Roman"/>
            </a:endParaRPr>
          </a:p>
          <a:p>
            <a:pPr algn="ctr">
              <a:lnSpc>
                <a:spcPct val="115000"/>
              </a:lnSpc>
              <a:spcBef>
                <a:spcPts val="0"/>
              </a:spcBef>
              <a:spcAft>
                <a:spcPts val="1000"/>
              </a:spcAft>
            </a:pPr>
            <a:r>
              <a:rPr lang="en-US" dirty="0">
                <a:latin typeface="Cambria"/>
                <a:ea typeface="Times New Roman"/>
                <a:cs typeface="Times New Roman"/>
              </a:rPr>
              <a:t>William Pollard</a:t>
            </a:r>
            <a:endParaRPr lang="en-US" sz="2400" dirty="0">
              <a:ea typeface="Times New Roman"/>
              <a:cs typeface="Times New Roman"/>
            </a:endParaRPr>
          </a:p>
          <a:p>
            <a:endParaRPr lang="en-US"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dirty="0"/>
              <a:t>The Team Site</a:t>
            </a:r>
            <a:endParaRPr lang="en-US" dirty="0" smtClean="0"/>
          </a:p>
        </p:txBody>
      </p:sp>
      <p:pic>
        <p:nvPicPr>
          <p:cNvPr id="4" name="Picture 3"/>
          <p:cNvPicPr>
            <a:picLocks noChangeAspect="1"/>
          </p:cNvPicPr>
          <p:nvPr/>
        </p:nvPicPr>
        <p:blipFill>
          <a:blip r:embed="rId3"/>
          <a:stretch>
            <a:fillRect/>
          </a:stretch>
        </p:blipFill>
        <p:spPr>
          <a:xfrm>
            <a:off x="1188720" y="1295710"/>
            <a:ext cx="6766560" cy="5115266"/>
          </a:xfrm>
          <a:prstGeom prst="rect">
            <a:avLst/>
          </a:prstGeom>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normAutofit fontScale="90000"/>
          </a:bodyPr>
          <a:lstStyle/>
          <a:p>
            <a:r>
              <a:rPr lang="en-US" dirty="0"/>
              <a:t>Understanding Levels of Formatting</a:t>
            </a:r>
            <a:endParaRPr lang="en-US" dirty="0" smtClean="0"/>
          </a:p>
        </p:txBody>
      </p:sp>
      <p:sp>
        <p:nvSpPr>
          <p:cNvPr id="35843" name="Content Placeholder 2"/>
          <p:cNvSpPr>
            <a:spLocks noGrp="1"/>
          </p:cNvSpPr>
          <p:nvPr>
            <p:ph idx="1"/>
          </p:nvPr>
        </p:nvSpPr>
        <p:spPr/>
        <p:txBody>
          <a:bodyPr/>
          <a:lstStyle/>
          <a:p>
            <a:pPr marL="0"/>
            <a:r>
              <a:rPr lang="en-US" dirty="0"/>
              <a:t>The Font and Paragraph groups on the Home tab of the Ribbon.</a:t>
            </a:r>
          </a:p>
          <a:p>
            <a:endParaRPr lang="en-US" dirty="0" smtClean="0"/>
          </a:p>
        </p:txBody>
      </p:sp>
      <p:pic>
        <p:nvPicPr>
          <p:cNvPr id="4" name="Picture 3"/>
          <p:cNvPicPr>
            <a:picLocks noChangeAspect="1"/>
          </p:cNvPicPr>
          <p:nvPr/>
        </p:nvPicPr>
        <p:blipFill>
          <a:blip r:embed="rId2"/>
          <a:stretch>
            <a:fillRect/>
          </a:stretch>
        </p:blipFill>
        <p:spPr>
          <a:xfrm>
            <a:off x="2331720" y="3124200"/>
            <a:ext cx="4480560" cy="1417703"/>
          </a:xfrm>
          <a:prstGeom prst="rect">
            <a:avLst/>
          </a:prstGeom>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US" dirty="0"/>
              <a:t>Changing Font Face and Size</a:t>
            </a:r>
            <a:endParaRPr lang="en-US" dirty="0" smtClean="0"/>
          </a:p>
        </p:txBody>
      </p:sp>
      <p:pic>
        <p:nvPicPr>
          <p:cNvPr id="4" name="Picture 3"/>
          <p:cNvPicPr>
            <a:picLocks noChangeAspect="1"/>
          </p:cNvPicPr>
          <p:nvPr/>
        </p:nvPicPr>
        <p:blipFill>
          <a:blip r:embed="rId3"/>
          <a:stretch>
            <a:fillRect/>
          </a:stretch>
        </p:blipFill>
        <p:spPr>
          <a:xfrm>
            <a:off x="1454804" y="1371600"/>
            <a:ext cx="6234392" cy="5212080"/>
          </a:xfrm>
          <a:prstGeom prst="rect">
            <a:avLst/>
          </a:prstGeom>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dirty="0"/>
              <a:t>Changing the Font Color</a:t>
            </a:r>
            <a:endParaRPr lang="en-US" dirty="0" smtClean="0"/>
          </a:p>
        </p:txBody>
      </p:sp>
      <p:pic>
        <p:nvPicPr>
          <p:cNvPr id="4" name="Picture 3"/>
          <p:cNvPicPr>
            <a:picLocks noChangeAspect="1"/>
          </p:cNvPicPr>
          <p:nvPr/>
        </p:nvPicPr>
        <p:blipFill rotWithShape="1">
          <a:blip r:embed="rId3"/>
          <a:srcRect r="44153" b="41399"/>
          <a:stretch/>
        </p:blipFill>
        <p:spPr bwMode="auto">
          <a:xfrm>
            <a:off x="2179350" y="1828800"/>
            <a:ext cx="4785300" cy="4206240"/>
          </a:xfrm>
          <a:prstGeom prst="rect">
            <a:avLst/>
          </a:prstGeom>
          <a:ln>
            <a:noFill/>
          </a:ln>
          <a:extLst>
            <a:ext uri="{53640926-AAD7-44D8-BBD7-CCE9431645EC}">
              <a14:shadowObscured xmlns:a14="http://schemas.microsoft.com/office/drawing/2010/main"/>
            </a:ext>
          </a:extLst>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dirty="0"/>
              <a:t>Adding Font Enhancements</a:t>
            </a:r>
            <a:endParaRPr lang="en-US" dirty="0" smtClean="0"/>
          </a:p>
        </p:txBody>
      </p:sp>
      <p:sp>
        <p:nvSpPr>
          <p:cNvPr id="38915" name="Content Placeholder 2"/>
          <p:cNvSpPr>
            <a:spLocks noGrp="1"/>
          </p:cNvSpPr>
          <p:nvPr>
            <p:ph idx="1"/>
          </p:nvPr>
        </p:nvSpPr>
        <p:spPr/>
        <p:txBody>
          <a:bodyPr/>
          <a:lstStyle/>
          <a:p>
            <a:pPr lvl="0"/>
            <a:r>
              <a:rPr lang="en-US" dirty="0"/>
              <a:t>Select the text you want to change.</a:t>
            </a:r>
          </a:p>
          <a:p>
            <a:pPr lvl="0"/>
            <a:r>
              <a:rPr lang="en-US" dirty="0"/>
              <a:t>Select the Bold tool from the Ribbon.</a:t>
            </a:r>
          </a:p>
        </p:txBody>
      </p:sp>
      <p:pic>
        <p:nvPicPr>
          <p:cNvPr id="4" name="Picture 3"/>
          <p:cNvPicPr>
            <a:picLocks noChangeAspect="1"/>
          </p:cNvPicPr>
          <p:nvPr/>
        </p:nvPicPr>
        <p:blipFill>
          <a:blip r:embed="rId3"/>
          <a:stretch>
            <a:fillRect/>
          </a:stretch>
        </p:blipFill>
        <p:spPr>
          <a:xfrm>
            <a:off x="2801590" y="3429000"/>
            <a:ext cx="3540820" cy="2651760"/>
          </a:xfrm>
          <a:prstGeom prst="rect">
            <a:avLst/>
          </a:prstGeom>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Highlighting Text</a:t>
            </a:r>
            <a:endParaRPr lang="en-US" dirty="0"/>
          </a:p>
        </p:txBody>
      </p:sp>
      <p:sp>
        <p:nvSpPr>
          <p:cNvPr id="3" name="Content Placeholder 2"/>
          <p:cNvSpPr>
            <a:spLocks noGrp="1"/>
          </p:cNvSpPr>
          <p:nvPr>
            <p:ph idx="1"/>
          </p:nvPr>
        </p:nvSpPr>
        <p:spPr/>
        <p:txBody>
          <a:bodyPr/>
          <a:lstStyle/>
          <a:p>
            <a:pPr lvl="0"/>
            <a:r>
              <a:rPr lang="en-US" dirty="0"/>
              <a:t>Select the text you want to highlight.</a:t>
            </a:r>
          </a:p>
          <a:p>
            <a:pPr lvl="0"/>
            <a:r>
              <a:rPr lang="en-US" dirty="0"/>
              <a:t>Select the Text Highlight tool from the Ribbon. </a:t>
            </a:r>
          </a:p>
          <a:p>
            <a:pPr lvl="0"/>
            <a:r>
              <a:rPr lang="en-US" dirty="0"/>
              <a:t>Select the highlighting color. </a:t>
            </a:r>
          </a:p>
          <a:p>
            <a:endParaRPr lang="en-US" dirty="0"/>
          </a:p>
        </p:txBody>
      </p:sp>
      <p:pic>
        <p:nvPicPr>
          <p:cNvPr id="4" name="Picture 3"/>
          <p:cNvPicPr/>
          <p:nvPr/>
        </p:nvPicPr>
        <p:blipFill>
          <a:blip r:embed="rId2"/>
          <a:stretch>
            <a:fillRect/>
          </a:stretch>
        </p:blipFill>
        <p:spPr>
          <a:xfrm>
            <a:off x="2819400" y="3352800"/>
            <a:ext cx="3693795" cy="3090545"/>
          </a:xfrm>
          <a:prstGeom prst="rect">
            <a:avLst/>
          </a:prstGeom>
        </p:spPr>
      </p:pic>
    </p:spTree>
    <p:extLst>
      <p:ext uri="{BB962C8B-B14F-4D97-AF65-F5344CB8AC3E}">
        <p14:creationId xmlns:p14="http://schemas.microsoft.com/office/powerpoint/2010/main" val="313281849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Module Seven: Review Questions</a:t>
            </a:r>
          </a:p>
        </p:txBody>
      </p:sp>
      <p:sp>
        <p:nvSpPr>
          <p:cNvPr id="3" name="Content Placeholder 2"/>
          <p:cNvSpPr>
            <a:spLocks noGrp="1"/>
          </p:cNvSpPr>
          <p:nvPr>
            <p:ph idx="1"/>
          </p:nvPr>
        </p:nvSpPr>
        <p:spPr>
          <a:xfrm>
            <a:off x="457200" y="1447800"/>
            <a:ext cx="4114800" cy="4525963"/>
          </a:xfrm>
        </p:spPr>
        <p:txBody>
          <a:bodyPr>
            <a:normAutofit fontScale="25000" lnSpcReduction="20000"/>
          </a:bodyPr>
          <a:lstStyle/>
          <a:p>
            <a:pPr lvl="0"/>
            <a:r>
              <a:rPr lang="en-US" sz="5600" dirty="0" smtClean="0"/>
              <a:t>1.   What </a:t>
            </a:r>
            <a:r>
              <a:rPr lang="en-US" sz="5600" dirty="0"/>
              <a:t>is the difference between font formatting and paragraph formatting</a:t>
            </a:r>
            <a:r>
              <a:rPr lang="en-US" sz="5600" dirty="0" smtClean="0"/>
              <a:t>?</a:t>
            </a:r>
          </a:p>
          <a:p>
            <a:pPr lvl="0"/>
            <a:endParaRPr lang="en-US" sz="5600" dirty="0"/>
          </a:p>
          <a:p>
            <a:pPr marL="971550" lvl="1" indent="-514350">
              <a:buFont typeface="+mj-lt"/>
              <a:buAutoNum type="alphaLcParenR"/>
            </a:pPr>
            <a:r>
              <a:rPr lang="en-US" sz="5600" dirty="0"/>
              <a:t>Font formatting changes the look and feel of the text at the letter or word level and paragraph formatting changes the look and feel of the text for the whole paragraph.</a:t>
            </a:r>
          </a:p>
          <a:p>
            <a:pPr marL="971550" lvl="1" indent="-514350">
              <a:buFont typeface="+mj-lt"/>
              <a:buAutoNum type="alphaLcParenR"/>
            </a:pPr>
            <a:r>
              <a:rPr lang="en-US" sz="5600" dirty="0"/>
              <a:t>Paragraph formatting changes the look and feel of the text at the letter or word level and font formatting changes the look and feel of the text for the whole paragraph</a:t>
            </a:r>
            <a:r>
              <a:rPr lang="en-US" sz="5600" dirty="0" smtClean="0"/>
              <a:t>.</a:t>
            </a:r>
          </a:p>
          <a:p>
            <a:pPr lvl="1"/>
            <a:endParaRPr lang="en-US" sz="5600" dirty="0"/>
          </a:p>
          <a:p>
            <a:pPr lvl="0"/>
            <a:r>
              <a:rPr lang="en-US" sz="5600" dirty="0" smtClean="0"/>
              <a:t>2.   Which </a:t>
            </a:r>
            <a:r>
              <a:rPr lang="en-US" sz="5600" dirty="0"/>
              <a:t>of the following is NOT a font formatting option</a:t>
            </a:r>
            <a:r>
              <a:rPr lang="en-US" sz="5600" dirty="0" smtClean="0"/>
              <a:t>?</a:t>
            </a:r>
          </a:p>
          <a:p>
            <a:pPr lvl="0"/>
            <a:endParaRPr lang="en-US" sz="5600" dirty="0"/>
          </a:p>
          <a:p>
            <a:pPr marL="971550" lvl="1" indent="-514350">
              <a:buFont typeface="+mj-lt"/>
              <a:buAutoNum type="alphaLcParenR"/>
            </a:pPr>
            <a:r>
              <a:rPr lang="en-US" sz="5600" dirty="0"/>
              <a:t>Face</a:t>
            </a:r>
          </a:p>
          <a:p>
            <a:pPr marL="971550" lvl="1" indent="-514350">
              <a:buFont typeface="+mj-lt"/>
              <a:buAutoNum type="alphaLcParenR"/>
            </a:pPr>
            <a:r>
              <a:rPr lang="en-US" sz="5600" dirty="0"/>
              <a:t>Alignment</a:t>
            </a:r>
          </a:p>
          <a:p>
            <a:pPr marL="971550" lvl="1" indent="-514350">
              <a:buFont typeface="+mj-lt"/>
              <a:buAutoNum type="alphaLcParenR"/>
            </a:pPr>
            <a:r>
              <a:rPr lang="en-US" sz="5600" dirty="0"/>
              <a:t>Enhancements (like bold and underline)</a:t>
            </a:r>
          </a:p>
          <a:p>
            <a:pPr marL="971550" lvl="1" indent="-514350">
              <a:buFont typeface="+mj-lt"/>
              <a:buAutoNum type="alphaLcParenR"/>
            </a:pPr>
            <a:r>
              <a:rPr lang="en-US" sz="5600" dirty="0"/>
              <a:t>Color</a:t>
            </a:r>
          </a:p>
          <a:p>
            <a:endParaRPr lang="en-US" dirty="0"/>
          </a:p>
        </p:txBody>
      </p:sp>
      <p:sp>
        <p:nvSpPr>
          <p:cNvPr id="4" name="Content Placeholder 2"/>
          <p:cNvSpPr txBox="1">
            <a:spLocks/>
          </p:cNvSpPr>
          <p:nvPr/>
        </p:nvSpPr>
        <p:spPr bwMode="auto">
          <a:xfrm>
            <a:off x="4724400" y="1447800"/>
            <a:ext cx="4114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62500" lnSpcReduction="20000"/>
          </a:bodyPr>
          <a:lstStyle>
            <a:lvl1pPr marL="342900" indent="-342900" algn="l" rtl="0" eaLnBrk="0" fontAlgn="base" hangingPunct="0">
              <a:spcBef>
                <a:spcPct val="20000"/>
              </a:spcBef>
              <a:spcAft>
                <a:spcPct val="0"/>
              </a:spcAft>
              <a:buFont typeface="Arial" charset="0"/>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3.  Which fonts are listed first in the Font Face list?</a:t>
            </a:r>
          </a:p>
          <a:p>
            <a:endParaRPr lang="en-US" dirty="0" smtClean="0"/>
          </a:p>
          <a:p>
            <a:pPr marL="971550" lvl="1" indent="-514350">
              <a:buFont typeface="+mj-lt"/>
              <a:buAutoNum type="alphaLcParenR"/>
            </a:pPr>
            <a:r>
              <a:rPr lang="en-US" dirty="0" smtClean="0"/>
              <a:t>All fonts on your computer in alphabetical order</a:t>
            </a:r>
          </a:p>
          <a:p>
            <a:pPr marL="971550" lvl="1" indent="-514350">
              <a:buFont typeface="+mj-lt"/>
              <a:buAutoNum type="alphaLcParenR"/>
            </a:pPr>
            <a:r>
              <a:rPr lang="en-US" dirty="0" smtClean="0"/>
              <a:t>Theme fonts</a:t>
            </a:r>
          </a:p>
          <a:p>
            <a:pPr marL="971550" lvl="1" indent="-514350">
              <a:buFont typeface="+mj-lt"/>
              <a:buAutoNum type="alphaLcParenR"/>
            </a:pPr>
            <a:r>
              <a:rPr lang="en-US" dirty="0" smtClean="0"/>
              <a:t>Most recently used fonts</a:t>
            </a:r>
          </a:p>
          <a:p>
            <a:pPr marL="971550" lvl="1" indent="-514350">
              <a:buFont typeface="+mj-lt"/>
              <a:buAutoNum type="alphaLcParenR"/>
            </a:pPr>
            <a:r>
              <a:rPr lang="en-US" dirty="0" smtClean="0"/>
              <a:t>None of the above</a:t>
            </a:r>
          </a:p>
          <a:p>
            <a:pPr lvl="1"/>
            <a:endParaRPr lang="en-US" dirty="0" smtClean="0"/>
          </a:p>
          <a:p>
            <a:r>
              <a:rPr lang="en-US" dirty="0" smtClean="0"/>
              <a:t>4.  What typography unit of measure is used for font sizes?</a:t>
            </a:r>
          </a:p>
          <a:p>
            <a:endParaRPr lang="en-US" dirty="0" smtClean="0"/>
          </a:p>
          <a:p>
            <a:pPr marL="971550" lvl="1" indent="-514350">
              <a:buFont typeface="+mj-lt"/>
              <a:buAutoNum type="alphaLcParenR"/>
            </a:pPr>
            <a:r>
              <a:rPr lang="en-US" dirty="0" smtClean="0"/>
              <a:t>Millimeters</a:t>
            </a:r>
          </a:p>
          <a:p>
            <a:pPr marL="971550" lvl="1" indent="-514350">
              <a:buFont typeface="+mj-lt"/>
              <a:buAutoNum type="alphaLcParenR"/>
            </a:pPr>
            <a:r>
              <a:rPr lang="en-US" dirty="0" smtClean="0"/>
              <a:t>Nanometers</a:t>
            </a:r>
          </a:p>
          <a:p>
            <a:pPr marL="971550" lvl="1" indent="-514350">
              <a:buFont typeface="+mj-lt"/>
              <a:buAutoNum type="alphaLcParenR"/>
            </a:pPr>
            <a:r>
              <a:rPr lang="en-US" dirty="0" smtClean="0"/>
              <a:t>Ounces</a:t>
            </a:r>
          </a:p>
          <a:p>
            <a:pPr marL="971550" lvl="1" indent="-514350">
              <a:buFont typeface="+mj-lt"/>
              <a:buAutoNum type="alphaLcParenR"/>
            </a:pPr>
            <a:r>
              <a:rPr lang="en-US" dirty="0" smtClean="0"/>
              <a:t>Points</a:t>
            </a:r>
          </a:p>
          <a:p>
            <a:endParaRPr lang="en-US" dirty="0"/>
          </a:p>
        </p:txBody>
      </p:sp>
    </p:spTree>
    <p:extLst>
      <p:ext uri="{BB962C8B-B14F-4D97-AF65-F5344CB8AC3E}">
        <p14:creationId xmlns:p14="http://schemas.microsoft.com/office/powerpoint/2010/main" val="369602690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Module Seven: Review Questions</a:t>
            </a:r>
          </a:p>
        </p:txBody>
      </p:sp>
      <p:sp>
        <p:nvSpPr>
          <p:cNvPr id="3" name="Content Placeholder 2"/>
          <p:cNvSpPr>
            <a:spLocks noGrp="1"/>
          </p:cNvSpPr>
          <p:nvPr>
            <p:ph idx="1"/>
          </p:nvPr>
        </p:nvSpPr>
        <p:spPr>
          <a:xfrm>
            <a:off x="457200" y="1447800"/>
            <a:ext cx="4114800" cy="4525963"/>
          </a:xfrm>
        </p:spPr>
        <p:txBody>
          <a:bodyPr>
            <a:normAutofit fontScale="62500" lnSpcReduction="20000"/>
          </a:bodyPr>
          <a:lstStyle/>
          <a:p>
            <a:pPr lvl="0"/>
            <a:r>
              <a:rPr lang="en-US" dirty="0" smtClean="0"/>
              <a:t>5.  What </a:t>
            </a:r>
            <a:r>
              <a:rPr lang="en-US" dirty="0"/>
              <a:t>color is used for the Automatic font color</a:t>
            </a:r>
            <a:r>
              <a:rPr lang="en-US" dirty="0" smtClean="0"/>
              <a:t>?</a:t>
            </a:r>
          </a:p>
          <a:p>
            <a:pPr lvl="0"/>
            <a:endParaRPr lang="en-US" dirty="0"/>
          </a:p>
          <a:p>
            <a:pPr marL="971550" lvl="1" indent="-514350">
              <a:buFont typeface="+mj-lt"/>
              <a:buAutoNum type="alphaLcParenR"/>
            </a:pPr>
            <a:r>
              <a:rPr lang="en-US" dirty="0"/>
              <a:t>Blue</a:t>
            </a:r>
          </a:p>
          <a:p>
            <a:pPr marL="971550" lvl="1" indent="-514350">
              <a:buFont typeface="+mj-lt"/>
              <a:buAutoNum type="alphaLcParenR"/>
            </a:pPr>
            <a:r>
              <a:rPr lang="en-US" dirty="0"/>
              <a:t>Black</a:t>
            </a:r>
          </a:p>
          <a:p>
            <a:pPr marL="971550" lvl="1" indent="-514350">
              <a:buFont typeface="+mj-lt"/>
              <a:buAutoNum type="alphaLcParenR"/>
            </a:pPr>
            <a:r>
              <a:rPr lang="en-US" dirty="0"/>
              <a:t>White</a:t>
            </a:r>
          </a:p>
          <a:p>
            <a:pPr marL="971550" lvl="1" indent="-514350">
              <a:buFont typeface="+mj-lt"/>
              <a:buAutoNum type="alphaLcParenR"/>
            </a:pPr>
            <a:r>
              <a:rPr lang="en-US" dirty="0" smtClean="0"/>
              <a:t>Red</a:t>
            </a:r>
          </a:p>
          <a:p>
            <a:pPr lvl="1"/>
            <a:endParaRPr lang="en-US" dirty="0"/>
          </a:p>
          <a:p>
            <a:pPr lvl="0"/>
            <a:r>
              <a:rPr lang="en-US" dirty="0" smtClean="0"/>
              <a:t>6.  Which </a:t>
            </a:r>
            <a:r>
              <a:rPr lang="en-US" dirty="0"/>
              <a:t>font enhancement crosses text out</a:t>
            </a:r>
            <a:r>
              <a:rPr lang="en-US" dirty="0" smtClean="0"/>
              <a:t>?</a:t>
            </a:r>
          </a:p>
          <a:p>
            <a:pPr lvl="0"/>
            <a:endParaRPr lang="en-US" dirty="0"/>
          </a:p>
          <a:p>
            <a:pPr marL="971550" lvl="1" indent="-514350">
              <a:buFont typeface="+mj-lt"/>
              <a:buAutoNum type="alphaLcParenR"/>
            </a:pPr>
            <a:r>
              <a:rPr lang="en-US" dirty="0"/>
              <a:t>Subscript</a:t>
            </a:r>
          </a:p>
          <a:p>
            <a:pPr marL="971550" lvl="1" indent="-514350">
              <a:buFont typeface="+mj-lt"/>
              <a:buAutoNum type="alphaLcParenR"/>
            </a:pPr>
            <a:r>
              <a:rPr lang="en-US" dirty="0"/>
              <a:t>Italics</a:t>
            </a:r>
          </a:p>
          <a:p>
            <a:pPr marL="971550" lvl="1" indent="-514350">
              <a:buFont typeface="+mj-lt"/>
              <a:buAutoNum type="alphaLcParenR"/>
            </a:pPr>
            <a:r>
              <a:rPr lang="en-US" dirty="0"/>
              <a:t>Bold</a:t>
            </a:r>
          </a:p>
          <a:p>
            <a:pPr marL="971550" lvl="1" indent="-514350">
              <a:buFont typeface="+mj-lt"/>
              <a:buAutoNum type="alphaLcParenR"/>
            </a:pPr>
            <a:r>
              <a:rPr lang="en-US" dirty="0" smtClean="0"/>
              <a:t>Strikeout</a:t>
            </a:r>
            <a:endParaRPr lang="en-US" dirty="0"/>
          </a:p>
        </p:txBody>
      </p:sp>
      <p:sp>
        <p:nvSpPr>
          <p:cNvPr id="4" name="Content Placeholder 2"/>
          <p:cNvSpPr txBox="1">
            <a:spLocks/>
          </p:cNvSpPr>
          <p:nvPr/>
        </p:nvSpPr>
        <p:spPr bwMode="auto">
          <a:xfrm>
            <a:off x="4724400" y="1447800"/>
            <a:ext cx="4114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342900" indent="-342900" algn="l" rtl="0" eaLnBrk="0" fontAlgn="base" hangingPunct="0">
              <a:spcBef>
                <a:spcPct val="20000"/>
              </a:spcBef>
              <a:spcAft>
                <a:spcPct val="0"/>
              </a:spcAft>
              <a:buFont typeface="Arial" charset="0"/>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smtClean="0"/>
              <a:t>7.   You can select the highlighter color before selecting your text to be highlighted.</a:t>
            </a:r>
          </a:p>
          <a:p>
            <a:endParaRPr lang="en-US" sz="1800" dirty="0" smtClean="0"/>
          </a:p>
          <a:p>
            <a:pPr marL="971550" lvl="1" indent="-514350">
              <a:buFont typeface="+mj-lt"/>
              <a:buAutoNum type="alphaLcParenR"/>
            </a:pPr>
            <a:r>
              <a:rPr lang="en-US" sz="1800" dirty="0" smtClean="0"/>
              <a:t>True</a:t>
            </a:r>
          </a:p>
          <a:p>
            <a:pPr marL="971550" lvl="1" indent="-514350">
              <a:buFont typeface="+mj-lt"/>
              <a:buAutoNum type="alphaLcParenR"/>
            </a:pPr>
            <a:r>
              <a:rPr lang="en-US" sz="1800" dirty="0" smtClean="0"/>
              <a:t>False</a:t>
            </a:r>
          </a:p>
        </p:txBody>
      </p:sp>
    </p:spTree>
    <p:extLst>
      <p:ext uri="{BB962C8B-B14F-4D97-AF65-F5344CB8AC3E}">
        <p14:creationId xmlns:p14="http://schemas.microsoft.com/office/powerpoint/2010/main" val="316443262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Module Seven: Review Questions</a:t>
            </a:r>
          </a:p>
        </p:txBody>
      </p:sp>
      <p:sp>
        <p:nvSpPr>
          <p:cNvPr id="3" name="Content Placeholder 2"/>
          <p:cNvSpPr>
            <a:spLocks noGrp="1"/>
          </p:cNvSpPr>
          <p:nvPr>
            <p:ph idx="1"/>
          </p:nvPr>
        </p:nvSpPr>
        <p:spPr>
          <a:xfrm>
            <a:off x="457200" y="1447800"/>
            <a:ext cx="4114800" cy="4525963"/>
          </a:xfrm>
        </p:spPr>
        <p:txBody>
          <a:bodyPr>
            <a:normAutofit fontScale="25000" lnSpcReduction="20000"/>
          </a:bodyPr>
          <a:lstStyle/>
          <a:p>
            <a:pPr lvl="0"/>
            <a:r>
              <a:rPr lang="en-US" sz="5600" dirty="0" smtClean="0"/>
              <a:t>1.   What </a:t>
            </a:r>
            <a:r>
              <a:rPr lang="en-US" sz="5600" dirty="0"/>
              <a:t>is the difference between font formatting and paragraph formatting</a:t>
            </a:r>
            <a:r>
              <a:rPr lang="en-US" sz="5600" dirty="0" smtClean="0"/>
              <a:t>?</a:t>
            </a:r>
          </a:p>
          <a:p>
            <a:pPr lvl="0"/>
            <a:endParaRPr lang="en-US" sz="5600" dirty="0"/>
          </a:p>
          <a:p>
            <a:pPr marL="971550" lvl="1" indent="-514350">
              <a:buFont typeface="+mj-lt"/>
              <a:buAutoNum type="alphaLcParenR"/>
            </a:pPr>
            <a:r>
              <a:rPr lang="en-US" sz="5600" dirty="0">
                <a:solidFill>
                  <a:srgbClr val="FF0000"/>
                </a:solidFill>
              </a:rPr>
              <a:t>Font formatting changes the look and feel of the text at the letter or word level and paragraph formatting changes the look and feel of the text for the whole paragraph.</a:t>
            </a:r>
          </a:p>
          <a:p>
            <a:pPr marL="971550" lvl="1" indent="-514350">
              <a:buFont typeface="+mj-lt"/>
              <a:buAutoNum type="alphaLcParenR"/>
            </a:pPr>
            <a:r>
              <a:rPr lang="en-US" sz="5600" dirty="0"/>
              <a:t>Paragraph formatting changes the look and feel of the text at the letter or word level and font formatting changes the look and feel of the text for the whole paragraph</a:t>
            </a:r>
            <a:r>
              <a:rPr lang="en-US" sz="5600" dirty="0" smtClean="0"/>
              <a:t>.</a:t>
            </a:r>
          </a:p>
          <a:p>
            <a:pPr lvl="1"/>
            <a:endParaRPr lang="en-US" sz="5600" dirty="0"/>
          </a:p>
          <a:p>
            <a:pPr lvl="0"/>
            <a:r>
              <a:rPr lang="en-US" sz="5600" dirty="0" smtClean="0"/>
              <a:t>2.   Which </a:t>
            </a:r>
            <a:r>
              <a:rPr lang="en-US" sz="5600" dirty="0"/>
              <a:t>of the following is NOT a font formatting option</a:t>
            </a:r>
            <a:r>
              <a:rPr lang="en-US" sz="5600" dirty="0" smtClean="0"/>
              <a:t>?</a:t>
            </a:r>
          </a:p>
          <a:p>
            <a:pPr lvl="0"/>
            <a:endParaRPr lang="en-US" sz="5600" dirty="0"/>
          </a:p>
          <a:p>
            <a:pPr marL="971550" lvl="1" indent="-514350">
              <a:buFont typeface="+mj-lt"/>
              <a:buAutoNum type="alphaLcParenR"/>
            </a:pPr>
            <a:r>
              <a:rPr lang="en-US" sz="5600" dirty="0"/>
              <a:t>Face</a:t>
            </a:r>
          </a:p>
          <a:p>
            <a:pPr marL="971550" lvl="1" indent="-514350">
              <a:buFont typeface="+mj-lt"/>
              <a:buAutoNum type="alphaLcParenR"/>
            </a:pPr>
            <a:r>
              <a:rPr lang="en-US" sz="5600" dirty="0">
                <a:solidFill>
                  <a:srgbClr val="FF0000"/>
                </a:solidFill>
              </a:rPr>
              <a:t>Alignment</a:t>
            </a:r>
          </a:p>
          <a:p>
            <a:pPr marL="971550" lvl="1" indent="-514350">
              <a:buFont typeface="+mj-lt"/>
              <a:buAutoNum type="alphaLcParenR"/>
            </a:pPr>
            <a:r>
              <a:rPr lang="en-US" sz="5600" dirty="0"/>
              <a:t>Enhancements (like bold and underline)</a:t>
            </a:r>
          </a:p>
          <a:p>
            <a:pPr marL="971550" lvl="1" indent="-514350">
              <a:buFont typeface="+mj-lt"/>
              <a:buAutoNum type="alphaLcParenR"/>
            </a:pPr>
            <a:r>
              <a:rPr lang="en-US" sz="5600" dirty="0"/>
              <a:t>Color</a:t>
            </a:r>
          </a:p>
          <a:p>
            <a:endParaRPr lang="en-US" dirty="0"/>
          </a:p>
        </p:txBody>
      </p:sp>
      <p:sp>
        <p:nvSpPr>
          <p:cNvPr id="4" name="Content Placeholder 2"/>
          <p:cNvSpPr txBox="1">
            <a:spLocks/>
          </p:cNvSpPr>
          <p:nvPr/>
        </p:nvSpPr>
        <p:spPr bwMode="auto">
          <a:xfrm>
            <a:off x="4724400" y="1447800"/>
            <a:ext cx="4114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62500" lnSpcReduction="20000"/>
          </a:bodyPr>
          <a:lstStyle>
            <a:lvl1pPr marL="342900" indent="-342900" algn="l" rtl="0" eaLnBrk="0" fontAlgn="base" hangingPunct="0">
              <a:spcBef>
                <a:spcPct val="20000"/>
              </a:spcBef>
              <a:spcAft>
                <a:spcPct val="0"/>
              </a:spcAft>
              <a:buFont typeface="Arial" charset="0"/>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3.  Which fonts are listed first in the Font Face list?</a:t>
            </a:r>
          </a:p>
          <a:p>
            <a:endParaRPr lang="en-US" dirty="0" smtClean="0"/>
          </a:p>
          <a:p>
            <a:pPr marL="971550" lvl="1" indent="-514350">
              <a:buFont typeface="+mj-lt"/>
              <a:buAutoNum type="alphaLcParenR"/>
            </a:pPr>
            <a:r>
              <a:rPr lang="en-US" dirty="0" smtClean="0"/>
              <a:t>All fonts on your computer in alphabetical order</a:t>
            </a:r>
          </a:p>
          <a:p>
            <a:pPr marL="971550" lvl="1" indent="-514350">
              <a:buFont typeface="+mj-lt"/>
              <a:buAutoNum type="alphaLcParenR"/>
            </a:pPr>
            <a:r>
              <a:rPr lang="en-US" dirty="0" smtClean="0">
                <a:solidFill>
                  <a:srgbClr val="FF0000"/>
                </a:solidFill>
              </a:rPr>
              <a:t>Theme fonts</a:t>
            </a:r>
          </a:p>
          <a:p>
            <a:pPr marL="971550" lvl="1" indent="-514350">
              <a:buFont typeface="+mj-lt"/>
              <a:buAutoNum type="alphaLcParenR"/>
            </a:pPr>
            <a:r>
              <a:rPr lang="en-US" dirty="0" smtClean="0"/>
              <a:t>Most recently used fonts</a:t>
            </a:r>
          </a:p>
          <a:p>
            <a:pPr marL="971550" lvl="1" indent="-514350">
              <a:buFont typeface="+mj-lt"/>
              <a:buAutoNum type="alphaLcParenR"/>
            </a:pPr>
            <a:r>
              <a:rPr lang="en-US" dirty="0" smtClean="0"/>
              <a:t>None of the above</a:t>
            </a:r>
          </a:p>
          <a:p>
            <a:pPr lvl="1"/>
            <a:endParaRPr lang="en-US" dirty="0" smtClean="0"/>
          </a:p>
          <a:p>
            <a:r>
              <a:rPr lang="en-US" dirty="0" smtClean="0"/>
              <a:t>4.  What typography unit of measure is used for font sizes?</a:t>
            </a:r>
          </a:p>
          <a:p>
            <a:endParaRPr lang="en-US" dirty="0" smtClean="0"/>
          </a:p>
          <a:p>
            <a:pPr marL="971550" lvl="1" indent="-514350">
              <a:buFont typeface="+mj-lt"/>
              <a:buAutoNum type="alphaLcParenR"/>
            </a:pPr>
            <a:r>
              <a:rPr lang="en-US" dirty="0" smtClean="0"/>
              <a:t>Millimeters</a:t>
            </a:r>
          </a:p>
          <a:p>
            <a:pPr marL="971550" lvl="1" indent="-514350">
              <a:buFont typeface="+mj-lt"/>
              <a:buAutoNum type="alphaLcParenR"/>
            </a:pPr>
            <a:r>
              <a:rPr lang="en-US" dirty="0" smtClean="0"/>
              <a:t>Nanometers</a:t>
            </a:r>
          </a:p>
          <a:p>
            <a:pPr marL="971550" lvl="1" indent="-514350">
              <a:buFont typeface="+mj-lt"/>
              <a:buAutoNum type="alphaLcParenR"/>
            </a:pPr>
            <a:r>
              <a:rPr lang="en-US" dirty="0" smtClean="0"/>
              <a:t>Ounces</a:t>
            </a:r>
          </a:p>
          <a:p>
            <a:pPr marL="971550" lvl="1" indent="-514350">
              <a:buFont typeface="+mj-lt"/>
              <a:buAutoNum type="alphaLcParenR"/>
            </a:pPr>
            <a:r>
              <a:rPr lang="en-US" dirty="0" smtClean="0">
                <a:solidFill>
                  <a:srgbClr val="FF0000"/>
                </a:solidFill>
              </a:rPr>
              <a:t>Points</a:t>
            </a:r>
          </a:p>
          <a:p>
            <a:endParaRPr lang="en-US" dirty="0"/>
          </a:p>
        </p:txBody>
      </p:sp>
    </p:spTree>
    <p:extLst>
      <p:ext uri="{BB962C8B-B14F-4D97-AF65-F5344CB8AC3E}">
        <p14:creationId xmlns:p14="http://schemas.microsoft.com/office/powerpoint/2010/main" val="303443444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Module Seven: Review Questions</a:t>
            </a:r>
          </a:p>
        </p:txBody>
      </p:sp>
      <p:sp>
        <p:nvSpPr>
          <p:cNvPr id="3" name="Content Placeholder 2"/>
          <p:cNvSpPr>
            <a:spLocks noGrp="1"/>
          </p:cNvSpPr>
          <p:nvPr>
            <p:ph idx="1"/>
          </p:nvPr>
        </p:nvSpPr>
        <p:spPr>
          <a:xfrm>
            <a:off x="457200" y="1447800"/>
            <a:ext cx="4114800" cy="4525963"/>
          </a:xfrm>
        </p:spPr>
        <p:txBody>
          <a:bodyPr>
            <a:normAutofit fontScale="62500" lnSpcReduction="20000"/>
          </a:bodyPr>
          <a:lstStyle/>
          <a:p>
            <a:pPr lvl="0"/>
            <a:r>
              <a:rPr lang="en-US" dirty="0" smtClean="0"/>
              <a:t>5.  What </a:t>
            </a:r>
            <a:r>
              <a:rPr lang="en-US" dirty="0"/>
              <a:t>color is used for the Automatic font color</a:t>
            </a:r>
            <a:r>
              <a:rPr lang="en-US" dirty="0" smtClean="0"/>
              <a:t>?</a:t>
            </a:r>
          </a:p>
          <a:p>
            <a:pPr lvl="0"/>
            <a:endParaRPr lang="en-US" dirty="0"/>
          </a:p>
          <a:p>
            <a:pPr marL="971550" lvl="1" indent="-514350">
              <a:buFont typeface="+mj-lt"/>
              <a:buAutoNum type="alphaLcParenR"/>
            </a:pPr>
            <a:r>
              <a:rPr lang="en-US" dirty="0"/>
              <a:t>Blue</a:t>
            </a:r>
          </a:p>
          <a:p>
            <a:pPr marL="971550" lvl="1" indent="-514350">
              <a:buFont typeface="+mj-lt"/>
              <a:buAutoNum type="alphaLcParenR"/>
            </a:pPr>
            <a:r>
              <a:rPr lang="en-US" dirty="0">
                <a:solidFill>
                  <a:srgbClr val="FF0000"/>
                </a:solidFill>
              </a:rPr>
              <a:t>Black</a:t>
            </a:r>
          </a:p>
          <a:p>
            <a:pPr marL="971550" lvl="1" indent="-514350">
              <a:buFont typeface="+mj-lt"/>
              <a:buAutoNum type="alphaLcParenR"/>
            </a:pPr>
            <a:r>
              <a:rPr lang="en-US" dirty="0"/>
              <a:t>White</a:t>
            </a:r>
          </a:p>
          <a:p>
            <a:pPr marL="971550" lvl="1" indent="-514350">
              <a:buFont typeface="+mj-lt"/>
              <a:buAutoNum type="alphaLcParenR"/>
            </a:pPr>
            <a:r>
              <a:rPr lang="en-US" dirty="0" smtClean="0"/>
              <a:t>Red</a:t>
            </a:r>
          </a:p>
          <a:p>
            <a:pPr lvl="1"/>
            <a:endParaRPr lang="en-US" dirty="0"/>
          </a:p>
          <a:p>
            <a:pPr lvl="0"/>
            <a:r>
              <a:rPr lang="en-US" dirty="0" smtClean="0"/>
              <a:t>6.  Which </a:t>
            </a:r>
            <a:r>
              <a:rPr lang="en-US" dirty="0"/>
              <a:t>font enhancement crosses text out</a:t>
            </a:r>
            <a:r>
              <a:rPr lang="en-US" dirty="0" smtClean="0"/>
              <a:t>?</a:t>
            </a:r>
          </a:p>
          <a:p>
            <a:pPr lvl="0"/>
            <a:endParaRPr lang="en-US" dirty="0"/>
          </a:p>
          <a:p>
            <a:pPr marL="971550" lvl="1" indent="-514350">
              <a:buFont typeface="+mj-lt"/>
              <a:buAutoNum type="alphaLcParenR"/>
            </a:pPr>
            <a:r>
              <a:rPr lang="en-US" dirty="0"/>
              <a:t>Subscript</a:t>
            </a:r>
          </a:p>
          <a:p>
            <a:pPr marL="971550" lvl="1" indent="-514350">
              <a:buFont typeface="+mj-lt"/>
              <a:buAutoNum type="alphaLcParenR"/>
            </a:pPr>
            <a:r>
              <a:rPr lang="en-US" dirty="0"/>
              <a:t>Italics</a:t>
            </a:r>
          </a:p>
          <a:p>
            <a:pPr marL="971550" lvl="1" indent="-514350">
              <a:buFont typeface="+mj-lt"/>
              <a:buAutoNum type="alphaLcParenR"/>
            </a:pPr>
            <a:r>
              <a:rPr lang="en-US" dirty="0"/>
              <a:t>Bold</a:t>
            </a:r>
          </a:p>
          <a:p>
            <a:pPr marL="971550" lvl="1" indent="-514350">
              <a:buFont typeface="+mj-lt"/>
              <a:buAutoNum type="alphaLcParenR"/>
            </a:pPr>
            <a:r>
              <a:rPr lang="en-US" dirty="0" smtClean="0">
                <a:solidFill>
                  <a:srgbClr val="FF0000"/>
                </a:solidFill>
              </a:rPr>
              <a:t>Strikeout</a:t>
            </a:r>
            <a:endParaRPr lang="en-US" dirty="0">
              <a:solidFill>
                <a:srgbClr val="FF0000"/>
              </a:solidFill>
            </a:endParaRPr>
          </a:p>
        </p:txBody>
      </p:sp>
      <p:sp>
        <p:nvSpPr>
          <p:cNvPr id="4" name="Content Placeholder 2"/>
          <p:cNvSpPr txBox="1">
            <a:spLocks/>
          </p:cNvSpPr>
          <p:nvPr/>
        </p:nvSpPr>
        <p:spPr bwMode="auto">
          <a:xfrm>
            <a:off x="4724400" y="1447800"/>
            <a:ext cx="4114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342900" indent="-342900" algn="l" rtl="0" eaLnBrk="0" fontAlgn="base" hangingPunct="0">
              <a:spcBef>
                <a:spcPct val="20000"/>
              </a:spcBef>
              <a:spcAft>
                <a:spcPct val="0"/>
              </a:spcAft>
              <a:buFont typeface="Arial" charset="0"/>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smtClean="0"/>
              <a:t>7.   You can select the highlighter color before selecting your text to be highlighted.</a:t>
            </a:r>
          </a:p>
          <a:p>
            <a:endParaRPr lang="en-US" sz="1800" dirty="0" smtClean="0"/>
          </a:p>
          <a:p>
            <a:pPr marL="971550" lvl="1" indent="-514350">
              <a:buFont typeface="+mj-lt"/>
              <a:buAutoNum type="alphaLcParenR"/>
            </a:pPr>
            <a:r>
              <a:rPr lang="en-US" sz="1800" dirty="0" smtClean="0"/>
              <a:t>True</a:t>
            </a:r>
          </a:p>
          <a:p>
            <a:pPr marL="971550" lvl="1" indent="-514350">
              <a:buFont typeface="+mj-lt"/>
              <a:buAutoNum type="alphaLcParenR"/>
            </a:pPr>
            <a:r>
              <a:rPr lang="en-US" sz="1800" dirty="0" smtClean="0">
                <a:solidFill>
                  <a:srgbClr val="FF0000"/>
                </a:solidFill>
              </a:rPr>
              <a:t>False</a:t>
            </a:r>
          </a:p>
        </p:txBody>
      </p:sp>
    </p:spTree>
    <p:extLst>
      <p:ext uri="{BB962C8B-B14F-4D97-AF65-F5344CB8AC3E}">
        <p14:creationId xmlns:p14="http://schemas.microsoft.com/office/powerpoint/2010/main" val="283566019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normAutofit fontScale="90000"/>
          </a:bodyPr>
          <a:lstStyle/>
          <a:p>
            <a:r>
              <a:rPr lang="en-US" dirty="0"/>
              <a:t>Module Eight: Formatting Paragraphs</a:t>
            </a:r>
            <a:endParaRPr lang="en-US" dirty="0" smtClean="0"/>
          </a:p>
        </p:txBody>
      </p:sp>
      <p:sp>
        <p:nvSpPr>
          <p:cNvPr id="39939" name="Content Placeholder 2"/>
          <p:cNvSpPr>
            <a:spLocks noGrp="1"/>
          </p:cNvSpPr>
          <p:nvPr>
            <p:ph idx="1"/>
          </p:nvPr>
        </p:nvSpPr>
        <p:spPr/>
        <p:txBody>
          <a:bodyPr/>
          <a:lstStyle/>
          <a:p>
            <a:pPr marL="0"/>
            <a:r>
              <a:rPr lang="en-US" dirty="0"/>
              <a:t>Paragraph formatting controls the look and feel of an entire paragraph.  In this module, we’ll discuss how to set the alignment and use tabs and indents. We’ll also practice using bullets and numbering the document. Finally, we’ll take a look at the Text Direction commands.</a:t>
            </a:r>
          </a:p>
          <a:p>
            <a:endParaRPr lang="en-US" dirty="0" smtClean="0"/>
          </a:p>
        </p:txBody>
      </p:sp>
      <p:sp>
        <p:nvSpPr>
          <p:cNvPr id="39940" name="Text Placeholder 3"/>
          <p:cNvSpPr>
            <a:spLocks noGrp="1"/>
          </p:cNvSpPr>
          <p:nvPr>
            <p:ph type="body" sz="quarter" idx="10"/>
          </p:nvPr>
        </p:nvSpPr>
        <p:spPr>
          <a:xfrm>
            <a:off x="7391400" y="381000"/>
            <a:ext cx="1752600" cy="3276600"/>
          </a:xfrm>
          <a:ln>
            <a:miter lim="800000"/>
            <a:headEnd/>
            <a:tailEnd/>
          </a:ln>
        </p:spPr>
        <p:txBody>
          <a:bodyPr>
            <a:normAutofit fontScale="55000" lnSpcReduction="20000"/>
          </a:bodyPr>
          <a:lstStyle/>
          <a:p>
            <a:pPr>
              <a:lnSpc>
                <a:spcPct val="115000"/>
              </a:lnSpc>
              <a:spcBef>
                <a:spcPts val="0"/>
              </a:spcBef>
              <a:spcAft>
                <a:spcPts val="1000"/>
              </a:spcAft>
            </a:pPr>
            <a:r>
              <a:rPr lang="en-US" dirty="0">
                <a:latin typeface="Cambria"/>
                <a:ea typeface="Times New Roman"/>
                <a:cs typeface="Times New Roman"/>
              </a:rPr>
              <a:t>Nothing is more fleeting than external form, which withers and alters like the flowers of the field at the appearance of autumn.</a:t>
            </a:r>
            <a:endParaRPr lang="en-US" sz="2400" dirty="0">
              <a:ea typeface="Times New Roman"/>
              <a:cs typeface="Times New Roman"/>
            </a:endParaRPr>
          </a:p>
          <a:p>
            <a:pPr algn="ctr">
              <a:lnSpc>
                <a:spcPct val="115000"/>
              </a:lnSpc>
              <a:spcBef>
                <a:spcPts val="0"/>
              </a:spcBef>
              <a:spcAft>
                <a:spcPts val="1000"/>
              </a:spcAft>
            </a:pPr>
            <a:r>
              <a:rPr lang="en-US" dirty="0">
                <a:latin typeface="Cambria"/>
                <a:ea typeface="Times New Roman"/>
                <a:cs typeface="Times New Roman"/>
              </a:rPr>
              <a:t>Umberto Eco</a:t>
            </a:r>
            <a:endParaRPr lang="en-US" sz="2400" dirty="0">
              <a:ea typeface="Times New Roman"/>
              <a:cs typeface="Times New Roman"/>
            </a:endParaRPr>
          </a:p>
          <a:p>
            <a:endParaRPr lang="en-US"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dirty="0"/>
              <a:t>Shared Documents</a:t>
            </a:r>
            <a:endParaRPr lang="en-US" dirty="0" smtClean="0"/>
          </a:p>
        </p:txBody>
      </p:sp>
      <p:sp>
        <p:nvSpPr>
          <p:cNvPr id="13315" name="Content Placeholder 2"/>
          <p:cNvSpPr>
            <a:spLocks noGrp="1"/>
          </p:cNvSpPr>
          <p:nvPr>
            <p:ph idx="1"/>
          </p:nvPr>
        </p:nvSpPr>
        <p:spPr>
          <a:xfrm>
            <a:off x="457200" y="1600200"/>
            <a:ext cx="4114800" cy="4525963"/>
          </a:xfrm>
        </p:spPr>
        <p:txBody>
          <a:bodyPr>
            <a:normAutofit lnSpcReduction="10000"/>
          </a:bodyPr>
          <a:lstStyle/>
          <a:p>
            <a:pPr marL="514350" lvl="0" indent="-514350">
              <a:buFont typeface="+mj-lt"/>
              <a:buAutoNum type="arabicPeriod"/>
            </a:pPr>
            <a:r>
              <a:rPr lang="en-US" dirty="0"/>
              <a:t>Select the heading you want to use for the sort. </a:t>
            </a:r>
            <a:endParaRPr lang="en-US" dirty="0" smtClean="0"/>
          </a:p>
          <a:p>
            <a:pPr marL="514350" lvl="0" indent="-514350">
              <a:buFont typeface="+mj-lt"/>
              <a:buAutoNum type="arabicPeriod"/>
            </a:pPr>
            <a:r>
              <a:rPr lang="en-US" dirty="0" smtClean="0"/>
              <a:t>When </a:t>
            </a:r>
            <a:r>
              <a:rPr lang="en-US" dirty="0"/>
              <a:t>you click on the heading, an arrow appears on the right hand side. </a:t>
            </a:r>
            <a:endParaRPr lang="en-US" dirty="0" smtClean="0"/>
          </a:p>
          <a:p>
            <a:pPr marL="514350" lvl="0" indent="-514350">
              <a:buFont typeface="+mj-lt"/>
              <a:buAutoNum type="arabicPeriod"/>
            </a:pPr>
            <a:r>
              <a:rPr lang="en-US" dirty="0" smtClean="0"/>
              <a:t>You </a:t>
            </a:r>
            <a:r>
              <a:rPr lang="en-US" dirty="0"/>
              <a:t>can also filter the Documents list. </a:t>
            </a:r>
          </a:p>
        </p:txBody>
      </p:sp>
      <p:pic>
        <p:nvPicPr>
          <p:cNvPr id="4" name="Picture 3"/>
          <p:cNvPicPr>
            <a:picLocks noChangeAspect="1"/>
          </p:cNvPicPr>
          <p:nvPr/>
        </p:nvPicPr>
        <p:blipFill>
          <a:blip r:embed="rId3"/>
          <a:stretch>
            <a:fillRect/>
          </a:stretch>
        </p:blipFill>
        <p:spPr>
          <a:xfrm>
            <a:off x="4419600" y="1752595"/>
            <a:ext cx="4480560" cy="3385642"/>
          </a:xfrm>
          <a:prstGeom prst="rect">
            <a:avLst/>
          </a:prstGeom>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US" dirty="0" smtClean="0"/>
              <a:t>Setting the Alignment</a:t>
            </a:r>
            <a:endParaRPr lang="en-US" dirty="0" smtClean="0"/>
          </a:p>
        </p:txBody>
      </p:sp>
      <p:pic>
        <p:nvPicPr>
          <p:cNvPr id="4" name="Picture 3"/>
          <p:cNvPicPr>
            <a:picLocks noChangeAspect="1"/>
          </p:cNvPicPr>
          <p:nvPr/>
        </p:nvPicPr>
        <p:blipFill>
          <a:blip r:embed="rId3"/>
          <a:stretch>
            <a:fillRect/>
          </a:stretch>
        </p:blipFill>
        <p:spPr>
          <a:xfrm>
            <a:off x="1563822" y="1479866"/>
            <a:ext cx="6016357" cy="5029200"/>
          </a:xfrm>
          <a:prstGeom prst="rect">
            <a:avLst/>
          </a:prstGeom>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en-US" dirty="0"/>
              <a:t>Using Indents and Tabs</a:t>
            </a:r>
            <a:endParaRPr lang="en-US" dirty="0" smtClean="0"/>
          </a:p>
        </p:txBody>
      </p:sp>
      <p:pic>
        <p:nvPicPr>
          <p:cNvPr id="5" name="Content Placeholder 4"/>
          <p:cNvPicPr>
            <a:picLocks noGrp="1" noChangeAspect="1"/>
          </p:cNvPicPr>
          <p:nvPr>
            <p:ph idx="1"/>
          </p:nvPr>
        </p:nvPicPr>
        <p:blipFill>
          <a:blip r:embed="rId3"/>
          <a:stretch>
            <a:fillRect/>
          </a:stretch>
        </p:blipFill>
        <p:spPr>
          <a:xfrm>
            <a:off x="1524000" y="1447800"/>
            <a:ext cx="6015588" cy="5029200"/>
          </a:xfrm>
          <a:prstGeom prst="rect">
            <a:avLst/>
          </a:prstGeom>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n-US" dirty="0"/>
              <a:t>Adding Bullets and Numbering</a:t>
            </a:r>
            <a:endParaRPr lang="en-US" dirty="0" smtClean="0"/>
          </a:p>
        </p:txBody>
      </p:sp>
      <p:pic>
        <p:nvPicPr>
          <p:cNvPr id="4" name="Picture 3"/>
          <p:cNvPicPr>
            <a:picLocks noChangeAspect="1"/>
          </p:cNvPicPr>
          <p:nvPr/>
        </p:nvPicPr>
        <p:blipFill>
          <a:blip r:embed="rId2"/>
          <a:stretch>
            <a:fillRect/>
          </a:stretch>
        </p:blipFill>
        <p:spPr>
          <a:xfrm>
            <a:off x="1692275" y="1524000"/>
            <a:ext cx="5797551" cy="4846320"/>
          </a:xfrm>
          <a:prstGeom prst="rect">
            <a:avLst/>
          </a:prstGeom>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Text Direction</a:t>
            </a:r>
          </a:p>
        </p:txBody>
      </p:sp>
      <p:pic>
        <p:nvPicPr>
          <p:cNvPr id="5" name="Picture 4"/>
          <p:cNvPicPr>
            <a:picLocks noChangeAspect="1"/>
          </p:cNvPicPr>
          <p:nvPr/>
        </p:nvPicPr>
        <p:blipFill>
          <a:blip r:embed="rId3"/>
          <a:stretch>
            <a:fillRect/>
          </a:stretch>
        </p:blipFill>
        <p:spPr>
          <a:xfrm>
            <a:off x="1675862" y="1524000"/>
            <a:ext cx="5792276" cy="4846320"/>
          </a:xfrm>
          <a:prstGeom prst="rect">
            <a:avLst/>
          </a:prstGeom>
        </p:spPr>
      </p:pic>
    </p:spTree>
    <p:extLst>
      <p:ext uri="{BB962C8B-B14F-4D97-AF65-F5344CB8AC3E}">
        <p14:creationId xmlns:p14="http://schemas.microsoft.com/office/powerpoint/2010/main" val="320648439"/>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normAutofit fontScale="90000"/>
          </a:bodyPr>
          <a:lstStyle/>
          <a:p>
            <a:r>
              <a:rPr lang="en-US" dirty="0"/>
              <a:t>Module Eight: Review Questions</a:t>
            </a:r>
            <a:endParaRPr lang="en-US" dirty="0" smtClean="0"/>
          </a:p>
        </p:txBody>
      </p:sp>
      <p:sp>
        <p:nvSpPr>
          <p:cNvPr id="44035" name="Content Placeholder 2"/>
          <p:cNvSpPr>
            <a:spLocks noGrp="1"/>
          </p:cNvSpPr>
          <p:nvPr>
            <p:ph idx="1"/>
          </p:nvPr>
        </p:nvSpPr>
        <p:spPr>
          <a:xfrm>
            <a:off x="457200" y="1477963"/>
            <a:ext cx="4114800" cy="4525963"/>
          </a:xfrm>
        </p:spPr>
        <p:txBody>
          <a:bodyPr>
            <a:noAutofit/>
          </a:bodyPr>
          <a:lstStyle/>
          <a:p>
            <a:pPr lvl="0"/>
            <a:r>
              <a:rPr lang="en-US" sz="1500" dirty="0" smtClean="0"/>
              <a:t>1.   Alignment </a:t>
            </a:r>
            <a:r>
              <a:rPr lang="en-US" sz="1500" dirty="0"/>
              <a:t>is which of the following</a:t>
            </a:r>
            <a:r>
              <a:rPr lang="en-US" sz="1500" dirty="0" smtClean="0"/>
              <a:t>?</a:t>
            </a:r>
          </a:p>
          <a:p>
            <a:pPr lvl="0"/>
            <a:endParaRPr lang="en-US" sz="1500" dirty="0"/>
          </a:p>
          <a:p>
            <a:pPr marL="971550" lvl="1" indent="-514350">
              <a:buFont typeface="+mj-lt"/>
              <a:buAutoNum type="alphaLcParenR"/>
            </a:pPr>
            <a:r>
              <a:rPr lang="en-US" sz="1500" dirty="0"/>
              <a:t>Creating a grouping of formatting options to repeat for other text.</a:t>
            </a:r>
          </a:p>
          <a:p>
            <a:pPr marL="971550" lvl="1" indent="-514350">
              <a:buFont typeface="+mj-lt"/>
              <a:buAutoNum type="alphaLcParenR"/>
            </a:pPr>
            <a:r>
              <a:rPr lang="en-US" sz="1500" dirty="0"/>
              <a:t>Formatting the text to read right-to-left or left-to-right.</a:t>
            </a:r>
          </a:p>
          <a:p>
            <a:pPr marL="971550" lvl="1" indent="-514350">
              <a:buFont typeface="+mj-lt"/>
              <a:buAutoNum type="alphaLcParenR"/>
            </a:pPr>
            <a:r>
              <a:rPr lang="en-US" sz="1500" dirty="0"/>
              <a:t>Formatting the text to appear centered, lined up on the left margin or lined up on the right margin.</a:t>
            </a:r>
          </a:p>
          <a:p>
            <a:pPr marL="971550" lvl="1" indent="-514350">
              <a:buFont typeface="+mj-lt"/>
              <a:buAutoNum type="alphaLcParenR"/>
            </a:pPr>
            <a:r>
              <a:rPr lang="en-US" sz="1500" dirty="0"/>
              <a:t>The amount of space between lines or paragraphs</a:t>
            </a:r>
            <a:r>
              <a:rPr lang="en-US" sz="1500" dirty="0" smtClean="0"/>
              <a:t>.</a:t>
            </a:r>
          </a:p>
          <a:p>
            <a:pPr lvl="1"/>
            <a:endParaRPr lang="en-US" sz="1500" dirty="0"/>
          </a:p>
          <a:p>
            <a:pPr lvl="0"/>
            <a:r>
              <a:rPr lang="en-US" sz="1500" dirty="0" smtClean="0"/>
              <a:t>2.    You </a:t>
            </a:r>
            <a:r>
              <a:rPr lang="en-US" sz="1500" dirty="0"/>
              <a:t>can create a first line indent by pressing the TAB key at the beginning of the paragraph</a:t>
            </a:r>
            <a:r>
              <a:rPr lang="en-US" sz="1500" dirty="0" smtClean="0"/>
              <a:t>.</a:t>
            </a:r>
          </a:p>
          <a:p>
            <a:pPr lvl="0"/>
            <a:endParaRPr lang="en-US" sz="1500" dirty="0"/>
          </a:p>
          <a:p>
            <a:pPr marL="971550" lvl="1" indent="-514350">
              <a:buFont typeface="+mj-lt"/>
              <a:buAutoNum type="alphaLcParenR"/>
            </a:pPr>
            <a:r>
              <a:rPr lang="en-US" sz="1500" dirty="0"/>
              <a:t>True</a:t>
            </a:r>
          </a:p>
          <a:p>
            <a:pPr marL="971550" lvl="1" indent="-514350">
              <a:buFont typeface="+mj-lt"/>
              <a:buAutoNum type="alphaLcParenR"/>
            </a:pPr>
            <a:r>
              <a:rPr lang="en-US" sz="1500" dirty="0" smtClean="0"/>
              <a:t>False</a:t>
            </a:r>
            <a:endParaRPr lang="en-US" sz="1500" dirty="0"/>
          </a:p>
        </p:txBody>
      </p:sp>
      <p:sp>
        <p:nvSpPr>
          <p:cNvPr id="4" name="Content Placeholder 2"/>
          <p:cNvSpPr txBox="1">
            <a:spLocks/>
          </p:cNvSpPr>
          <p:nvPr/>
        </p:nvSpPr>
        <p:spPr bwMode="auto">
          <a:xfrm>
            <a:off x="4724400" y="1524000"/>
            <a:ext cx="4114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342900" indent="-342900" algn="l" rtl="0" eaLnBrk="0" fontAlgn="base" hangingPunct="0">
              <a:spcBef>
                <a:spcPct val="20000"/>
              </a:spcBef>
              <a:spcAft>
                <a:spcPct val="0"/>
              </a:spcAft>
              <a:buFont typeface="Arial" charset="0"/>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dirty="0" smtClean="0"/>
              <a:t>3.  The Indent commands indent all but the first line to create hanging indents.</a:t>
            </a:r>
          </a:p>
          <a:p>
            <a:endParaRPr lang="en-US" sz="2000" dirty="0" smtClean="0"/>
          </a:p>
          <a:p>
            <a:pPr marL="971550" lvl="1" indent="-514350">
              <a:buFont typeface="+mj-lt"/>
              <a:buAutoNum type="alphaLcParenR"/>
            </a:pPr>
            <a:r>
              <a:rPr lang="en-US" sz="2000" dirty="0" smtClean="0"/>
              <a:t>True</a:t>
            </a:r>
          </a:p>
          <a:p>
            <a:pPr marL="971550" lvl="1" indent="-514350">
              <a:buFont typeface="+mj-lt"/>
              <a:buAutoNum type="alphaLcParenR"/>
            </a:pPr>
            <a:r>
              <a:rPr lang="en-US" sz="2000" dirty="0" smtClean="0"/>
              <a:t>False</a:t>
            </a:r>
          </a:p>
          <a:p>
            <a:pPr lvl="1"/>
            <a:endParaRPr lang="en-US" sz="2000" dirty="0" smtClean="0"/>
          </a:p>
          <a:p>
            <a:r>
              <a:rPr lang="en-US" sz="2000" dirty="0" smtClean="0"/>
              <a:t>4.  You have to select the text for a paragraph to create an indent.</a:t>
            </a:r>
          </a:p>
          <a:p>
            <a:endParaRPr lang="en-US" sz="2000" dirty="0" smtClean="0"/>
          </a:p>
          <a:p>
            <a:pPr marL="971550" lvl="1" indent="-514350">
              <a:buFont typeface="+mj-lt"/>
              <a:buAutoNum type="alphaLcParenR"/>
            </a:pPr>
            <a:r>
              <a:rPr lang="en-US" sz="2000" dirty="0" smtClean="0"/>
              <a:t>True</a:t>
            </a:r>
          </a:p>
          <a:p>
            <a:pPr marL="971550" lvl="1" indent="-514350">
              <a:buFont typeface="+mj-lt"/>
              <a:buAutoNum type="alphaLcParenR"/>
            </a:pPr>
            <a:r>
              <a:rPr lang="en-US" sz="2000" dirty="0" smtClean="0"/>
              <a:t>False</a:t>
            </a:r>
            <a:endParaRPr lang="en-US" sz="2000" dirty="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Module Eight: Review Questions</a:t>
            </a:r>
          </a:p>
        </p:txBody>
      </p:sp>
      <p:sp>
        <p:nvSpPr>
          <p:cNvPr id="3" name="Content Placeholder 2"/>
          <p:cNvSpPr>
            <a:spLocks noGrp="1"/>
          </p:cNvSpPr>
          <p:nvPr>
            <p:ph idx="1"/>
          </p:nvPr>
        </p:nvSpPr>
        <p:spPr>
          <a:xfrm>
            <a:off x="457200" y="1458913"/>
            <a:ext cx="4114800" cy="4525963"/>
          </a:xfrm>
        </p:spPr>
        <p:txBody>
          <a:bodyPr>
            <a:normAutofit fontScale="70000" lnSpcReduction="20000"/>
          </a:bodyPr>
          <a:lstStyle/>
          <a:p>
            <a:pPr lvl="0"/>
            <a:r>
              <a:rPr lang="en-US" dirty="0" smtClean="0"/>
              <a:t>5.  Which </a:t>
            </a:r>
            <a:r>
              <a:rPr lang="en-US" dirty="0"/>
              <a:t>of the following is NOT one of the bullet options</a:t>
            </a:r>
            <a:r>
              <a:rPr lang="en-US" dirty="0" smtClean="0"/>
              <a:t>?</a:t>
            </a:r>
          </a:p>
          <a:p>
            <a:pPr lvl="0"/>
            <a:endParaRPr lang="en-US" dirty="0"/>
          </a:p>
          <a:p>
            <a:pPr marL="971550" lvl="1" indent="-514350">
              <a:buFont typeface="+mj-lt"/>
              <a:buAutoNum type="alphaLcParenR"/>
            </a:pPr>
            <a:r>
              <a:rPr lang="en-US" dirty="0"/>
              <a:t>Square</a:t>
            </a:r>
          </a:p>
          <a:p>
            <a:pPr marL="971550" lvl="1" indent="-514350">
              <a:buFont typeface="+mj-lt"/>
              <a:buAutoNum type="alphaLcParenR"/>
            </a:pPr>
            <a:r>
              <a:rPr lang="en-US" dirty="0"/>
              <a:t>Hollow</a:t>
            </a:r>
          </a:p>
          <a:p>
            <a:pPr marL="971550" lvl="1" indent="-514350">
              <a:buFont typeface="+mj-lt"/>
              <a:buAutoNum type="alphaLcParenR"/>
            </a:pPr>
            <a:r>
              <a:rPr lang="en-US" dirty="0"/>
              <a:t>Solid</a:t>
            </a:r>
          </a:p>
          <a:p>
            <a:pPr marL="971550" lvl="1" indent="-514350">
              <a:buFont typeface="+mj-lt"/>
              <a:buAutoNum type="alphaLcParenR"/>
            </a:pPr>
            <a:r>
              <a:rPr lang="en-US" dirty="0" smtClean="0"/>
              <a:t>Custom</a:t>
            </a:r>
          </a:p>
          <a:p>
            <a:pPr lvl="1"/>
            <a:endParaRPr lang="en-US" dirty="0" smtClean="0"/>
          </a:p>
          <a:p>
            <a:pPr lvl="0"/>
            <a:r>
              <a:rPr lang="en-US" dirty="0" smtClean="0"/>
              <a:t>6.  You </a:t>
            </a:r>
            <a:r>
              <a:rPr lang="en-US" dirty="0"/>
              <a:t>can choose where to start your numbered list</a:t>
            </a:r>
            <a:r>
              <a:rPr lang="en-US" dirty="0" smtClean="0"/>
              <a:t>.</a:t>
            </a:r>
          </a:p>
          <a:p>
            <a:pPr lvl="0"/>
            <a:endParaRPr lang="en-US" dirty="0"/>
          </a:p>
          <a:p>
            <a:pPr marL="971550" lvl="1" indent="-514350">
              <a:buFont typeface="+mj-lt"/>
              <a:buAutoNum type="alphaLcParenR"/>
            </a:pPr>
            <a:r>
              <a:rPr lang="en-US" dirty="0"/>
              <a:t>True</a:t>
            </a:r>
          </a:p>
          <a:p>
            <a:pPr marL="971550" lvl="1" indent="-514350">
              <a:buFont typeface="+mj-lt"/>
              <a:buAutoNum type="alphaLcParenR"/>
            </a:pPr>
            <a:r>
              <a:rPr lang="en-US" dirty="0"/>
              <a:t>False</a:t>
            </a:r>
          </a:p>
          <a:p>
            <a:endParaRPr lang="en-US" dirty="0"/>
          </a:p>
        </p:txBody>
      </p:sp>
      <p:sp>
        <p:nvSpPr>
          <p:cNvPr id="4" name="Content Placeholder 2"/>
          <p:cNvSpPr txBox="1">
            <a:spLocks/>
          </p:cNvSpPr>
          <p:nvPr/>
        </p:nvSpPr>
        <p:spPr bwMode="auto">
          <a:xfrm>
            <a:off x="4724400" y="1524000"/>
            <a:ext cx="4114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342900" indent="-342900" algn="l" rtl="0" eaLnBrk="0" fontAlgn="base" hangingPunct="0">
              <a:spcBef>
                <a:spcPct val="20000"/>
              </a:spcBef>
              <a:spcAft>
                <a:spcPct val="0"/>
              </a:spcAft>
              <a:buFont typeface="Arial" charset="0"/>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7. Which of the following is the Text direction command for right-to-left text?</a:t>
            </a:r>
          </a:p>
          <a:p>
            <a:endParaRPr lang="en-US" dirty="0" smtClean="0"/>
          </a:p>
          <a:p>
            <a:pPr marL="971550" lvl="1" indent="-514350">
              <a:lnSpc>
                <a:spcPct val="80000"/>
              </a:lnSpc>
              <a:buFont typeface="+mj-lt"/>
              <a:buAutoNum type="alphaLcParenR"/>
            </a:pPr>
            <a:r>
              <a:rPr lang="en-US" sz="2400" dirty="0"/>
              <a:t>1</a:t>
            </a:r>
          </a:p>
          <a:p>
            <a:pPr marL="971550" lvl="1" indent="-514350">
              <a:lnSpc>
                <a:spcPct val="80000"/>
              </a:lnSpc>
              <a:buFont typeface="+mj-lt"/>
              <a:buAutoNum type="alphaLcParenR"/>
            </a:pPr>
            <a:r>
              <a:rPr lang="en-US" sz="2400" dirty="0"/>
              <a:t>2</a:t>
            </a:r>
          </a:p>
          <a:p>
            <a:pPr marL="971550" lvl="1" indent="-514350">
              <a:lnSpc>
                <a:spcPct val="80000"/>
              </a:lnSpc>
              <a:buFont typeface="+mj-lt"/>
              <a:buAutoNum type="alphaLcParenR"/>
            </a:pPr>
            <a:r>
              <a:rPr lang="en-US" sz="2400" dirty="0"/>
              <a:t>3</a:t>
            </a:r>
          </a:p>
          <a:p>
            <a:pPr marL="971550" lvl="1" indent="-514350">
              <a:lnSpc>
                <a:spcPct val="80000"/>
              </a:lnSpc>
              <a:buFont typeface="+mj-lt"/>
              <a:buAutoNum type="alphaLcParenR"/>
            </a:pPr>
            <a:r>
              <a:rPr lang="en-US" sz="2400" dirty="0"/>
              <a:t>4</a:t>
            </a:r>
            <a:endParaRPr lang="en-US" sz="2400" dirty="0"/>
          </a:p>
          <a:p>
            <a:endParaRPr lang="en-US" dirty="0"/>
          </a:p>
        </p:txBody>
      </p:sp>
      <p:pic>
        <p:nvPicPr>
          <p:cNvPr id="5" name="Picture 4"/>
          <p:cNvPicPr/>
          <p:nvPr/>
        </p:nvPicPr>
        <p:blipFill>
          <a:blip r:embed="rId2"/>
          <a:stretch>
            <a:fillRect/>
          </a:stretch>
        </p:blipFill>
        <p:spPr>
          <a:xfrm>
            <a:off x="5629275" y="4176711"/>
            <a:ext cx="485776" cy="323850"/>
          </a:xfrm>
          <a:prstGeom prst="rect">
            <a:avLst/>
          </a:prstGeom>
          <a:ln>
            <a:solidFill>
              <a:schemeClr val="tx1"/>
            </a:solidFill>
          </a:ln>
        </p:spPr>
      </p:pic>
      <p:pic>
        <p:nvPicPr>
          <p:cNvPr id="6" name="Picture 5"/>
          <p:cNvPicPr/>
          <p:nvPr/>
        </p:nvPicPr>
        <p:blipFill>
          <a:blip r:embed="rId3"/>
          <a:stretch>
            <a:fillRect/>
          </a:stretch>
        </p:blipFill>
        <p:spPr>
          <a:xfrm>
            <a:off x="5624513" y="4500561"/>
            <a:ext cx="490538" cy="361950"/>
          </a:xfrm>
          <a:prstGeom prst="rect">
            <a:avLst/>
          </a:prstGeom>
          <a:ln>
            <a:solidFill>
              <a:schemeClr val="tx1"/>
            </a:solidFill>
          </a:ln>
        </p:spPr>
      </p:pic>
      <p:pic>
        <p:nvPicPr>
          <p:cNvPr id="7" name="Picture 6"/>
          <p:cNvPicPr/>
          <p:nvPr/>
        </p:nvPicPr>
        <p:blipFill>
          <a:blip r:embed="rId4"/>
          <a:stretch>
            <a:fillRect/>
          </a:stretch>
        </p:blipFill>
        <p:spPr>
          <a:xfrm>
            <a:off x="5629275" y="4862511"/>
            <a:ext cx="485776" cy="366714"/>
          </a:xfrm>
          <a:prstGeom prst="rect">
            <a:avLst/>
          </a:prstGeom>
          <a:ln>
            <a:solidFill>
              <a:schemeClr val="tx1"/>
            </a:solidFill>
          </a:ln>
        </p:spPr>
      </p:pic>
      <p:pic>
        <p:nvPicPr>
          <p:cNvPr id="8" name="Picture 7"/>
          <p:cNvPicPr/>
          <p:nvPr/>
        </p:nvPicPr>
        <p:blipFill>
          <a:blip r:embed="rId5"/>
          <a:stretch>
            <a:fillRect/>
          </a:stretch>
        </p:blipFill>
        <p:spPr>
          <a:xfrm>
            <a:off x="5629275" y="5236368"/>
            <a:ext cx="485776" cy="381000"/>
          </a:xfrm>
          <a:prstGeom prst="rect">
            <a:avLst/>
          </a:prstGeom>
          <a:ln>
            <a:solidFill>
              <a:schemeClr val="tx1"/>
            </a:solidFill>
          </a:ln>
        </p:spPr>
      </p:pic>
    </p:spTree>
    <p:extLst>
      <p:ext uri="{BB962C8B-B14F-4D97-AF65-F5344CB8AC3E}">
        <p14:creationId xmlns:p14="http://schemas.microsoft.com/office/powerpoint/2010/main" val="3604259405"/>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normAutofit fontScale="90000"/>
          </a:bodyPr>
          <a:lstStyle/>
          <a:p>
            <a:r>
              <a:rPr lang="en-US" dirty="0"/>
              <a:t>Module Eight: Review Questions</a:t>
            </a:r>
            <a:endParaRPr lang="en-US" dirty="0" smtClean="0"/>
          </a:p>
        </p:txBody>
      </p:sp>
      <p:sp>
        <p:nvSpPr>
          <p:cNvPr id="44035" name="Content Placeholder 2"/>
          <p:cNvSpPr>
            <a:spLocks noGrp="1"/>
          </p:cNvSpPr>
          <p:nvPr>
            <p:ph idx="1"/>
          </p:nvPr>
        </p:nvSpPr>
        <p:spPr>
          <a:xfrm>
            <a:off x="457200" y="1477963"/>
            <a:ext cx="4114800" cy="4525963"/>
          </a:xfrm>
        </p:spPr>
        <p:txBody>
          <a:bodyPr>
            <a:noAutofit/>
          </a:bodyPr>
          <a:lstStyle/>
          <a:p>
            <a:pPr lvl="0"/>
            <a:r>
              <a:rPr lang="en-US" sz="1500" dirty="0" smtClean="0"/>
              <a:t>1.   Alignment </a:t>
            </a:r>
            <a:r>
              <a:rPr lang="en-US" sz="1500" dirty="0"/>
              <a:t>is which of the following</a:t>
            </a:r>
            <a:r>
              <a:rPr lang="en-US" sz="1500" dirty="0" smtClean="0"/>
              <a:t>?</a:t>
            </a:r>
          </a:p>
          <a:p>
            <a:pPr lvl="0"/>
            <a:endParaRPr lang="en-US" sz="1500" dirty="0"/>
          </a:p>
          <a:p>
            <a:pPr marL="971550" lvl="1" indent="-514350">
              <a:buFont typeface="+mj-lt"/>
              <a:buAutoNum type="alphaLcParenR"/>
            </a:pPr>
            <a:r>
              <a:rPr lang="en-US" sz="1500" dirty="0"/>
              <a:t>Creating a grouping of formatting options to repeat for other text.</a:t>
            </a:r>
          </a:p>
          <a:p>
            <a:pPr marL="971550" lvl="1" indent="-514350">
              <a:buFont typeface="+mj-lt"/>
              <a:buAutoNum type="alphaLcParenR"/>
            </a:pPr>
            <a:r>
              <a:rPr lang="en-US" sz="1500" dirty="0"/>
              <a:t>Formatting the text to read right-to-left or left-to-right.</a:t>
            </a:r>
          </a:p>
          <a:p>
            <a:pPr marL="971550" lvl="1" indent="-514350">
              <a:buFont typeface="+mj-lt"/>
              <a:buAutoNum type="alphaLcParenR"/>
            </a:pPr>
            <a:r>
              <a:rPr lang="en-US" sz="1500" dirty="0">
                <a:solidFill>
                  <a:srgbClr val="FF0000"/>
                </a:solidFill>
              </a:rPr>
              <a:t>Formatting the text to appear centered, lined up on the left margin or lined up on the right margin.</a:t>
            </a:r>
          </a:p>
          <a:p>
            <a:pPr marL="971550" lvl="1" indent="-514350">
              <a:buFont typeface="+mj-lt"/>
              <a:buAutoNum type="alphaLcParenR"/>
            </a:pPr>
            <a:r>
              <a:rPr lang="en-US" sz="1500" dirty="0"/>
              <a:t>The amount of space between lines or paragraphs</a:t>
            </a:r>
            <a:r>
              <a:rPr lang="en-US" sz="1500" dirty="0" smtClean="0"/>
              <a:t>.</a:t>
            </a:r>
          </a:p>
          <a:p>
            <a:pPr lvl="1"/>
            <a:endParaRPr lang="en-US" sz="1500" dirty="0"/>
          </a:p>
          <a:p>
            <a:pPr lvl="0"/>
            <a:r>
              <a:rPr lang="en-US" sz="1500" dirty="0" smtClean="0"/>
              <a:t>2.    You </a:t>
            </a:r>
            <a:r>
              <a:rPr lang="en-US" sz="1500" dirty="0"/>
              <a:t>can create a first line indent by pressing the TAB key at the beginning of the paragraph</a:t>
            </a:r>
            <a:r>
              <a:rPr lang="en-US" sz="1500" dirty="0" smtClean="0"/>
              <a:t>.</a:t>
            </a:r>
          </a:p>
          <a:p>
            <a:pPr lvl="0"/>
            <a:endParaRPr lang="en-US" sz="1500" dirty="0"/>
          </a:p>
          <a:p>
            <a:pPr marL="971550" lvl="1" indent="-514350">
              <a:buFont typeface="+mj-lt"/>
              <a:buAutoNum type="alphaLcParenR"/>
            </a:pPr>
            <a:r>
              <a:rPr lang="en-US" sz="1500" dirty="0">
                <a:solidFill>
                  <a:srgbClr val="FF0000"/>
                </a:solidFill>
              </a:rPr>
              <a:t>True</a:t>
            </a:r>
          </a:p>
          <a:p>
            <a:pPr marL="971550" lvl="1" indent="-514350">
              <a:buFont typeface="+mj-lt"/>
              <a:buAutoNum type="alphaLcParenR"/>
            </a:pPr>
            <a:r>
              <a:rPr lang="en-US" sz="1500" dirty="0" smtClean="0"/>
              <a:t>False</a:t>
            </a:r>
            <a:endParaRPr lang="en-US" sz="1500" dirty="0"/>
          </a:p>
        </p:txBody>
      </p:sp>
      <p:sp>
        <p:nvSpPr>
          <p:cNvPr id="4" name="Content Placeholder 2"/>
          <p:cNvSpPr txBox="1">
            <a:spLocks/>
          </p:cNvSpPr>
          <p:nvPr/>
        </p:nvSpPr>
        <p:spPr bwMode="auto">
          <a:xfrm>
            <a:off x="4724400" y="1524000"/>
            <a:ext cx="4114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342900" indent="-342900" algn="l" rtl="0" eaLnBrk="0" fontAlgn="base" hangingPunct="0">
              <a:spcBef>
                <a:spcPct val="20000"/>
              </a:spcBef>
              <a:spcAft>
                <a:spcPct val="0"/>
              </a:spcAft>
              <a:buFont typeface="Arial" charset="0"/>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dirty="0" smtClean="0"/>
              <a:t>3.  The Indent commands indent all but the first line to create hanging indents.</a:t>
            </a:r>
          </a:p>
          <a:p>
            <a:endParaRPr lang="en-US" sz="2000" dirty="0" smtClean="0"/>
          </a:p>
          <a:p>
            <a:pPr marL="971550" lvl="1" indent="-514350">
              <a:buFont typeface="+mj-lt"/>
              <a:buAutoNum type="alphaLcParenR"/>
            </a:pPr>
            <a:r>
              <a:rPr lang="en-US" sz="2000" dirty="0" smtClean="0"/>
              <a:t>True</a:t>
            </a:r>
          </a:p>
          <a:p>
            <a:pPr marL="971550" lvl="1" indent="-514350">
              <a:buFont typeface="+mj-lt"/>
              <a:buAutoNum type="alphaLcParenR"/>
            </a:pPr>
            <a:r>
              <a:rPr lang="en-US" sz="2000" dirty="0" smtClean="0">
                <a:solidFill>
                  <a:srgbClr val="FF0000"/>
                </a:solidFill>
              </a:rPr>
              <a:t>False</a:t>
            </a:r>
          </a:p>
          <a:p>
            <a:pPr lvl="1"/>
            <a:endParaRPr lang="en-US" sz="2000" dirty="0" smtClean="0"/>
          </a:p>
          <a:p>
            <a:r>
              <a:rPr lang="en-US" sz="2000" dirty="0" smtClean="0"/>
              <a:t>4.  You have to select the text for a paragraph to create an indent.</a:t>
            </a:r>
          </a:p>
          <a:p>
            <a:endParaRPr lang="en-US" sz="2000" dirty="0" smtClean="0"/>
          </a:p>
          <a:p>
            <a:pPr marL="971550" lvl="1" indent="-514350">
              <a:buFont typeface="+mj-lt"/>
              <a:buAutoNum type="alphaLcParenR"/>
            </a:pPr>
            <a:r>
              <a:rPr lang="en-US" sz="2000" dirty="0" smtClean="0"/>
              <a:t>True</a:t>
            </a:r>
          </a:p>
          <a:p>
            <a:pPr marL="971550" lvl="1" indent="-514350">
              <a:buFont typeface="+mj-lt"/>
              <a:buAutoNum type="alphaLcParenR"/>
            </a:pPr>
            <a:r>
              <a:rPr lang="en-US" sz="2000" dirty="0" smtClean="0">
                <a:solidFill>
                  <a:srgbClr val="FF0000"/>
                </a:solidFill>
              </a:rPr>
              <a:t>False</a:t>
            </a:r>
            <a:endParaRPr lang="en-US" sz="2000" dirty="0">
              <a:solidFill>
                <a:srgbClr val="FF0000"/>
              </a:solidFill>
            </a:endParaRPr>
          </a:p>
        </p:txBody>
      </p:sp>
    </p:spTree>
    <p:extLst>
      <p:ext uri="{BB962C8B-B14F-4D97-AF65-F5344CB8AC3E}">
        <p14:creationId xmlns:p14="http://schemas.microsoft.com/office/powerpoint/2010/main" val="2509967707"/>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Module Eight: Review Questions</a:t>
            </a:r>
          </a:p>
        </p:txBody>
      </p:sp>
      <p:sp>
        <p:nvSpPr>
          <p:cNvPr id="3" name="Content Placeholder 2"/>
          <p:cNvSpPr>
            <a:spLocks noGrp="1"/>
          </p:cNvSpPr>
          <p:nvPr>
            <p:ph idx="1"/>
          </p:nvPr>
        </p:nvSpPr>
        <p:spPr>
          <a:xfrm>
            <a:off x="457200" y="1458913"/>
            <a:ext cx="4114800" cy="4525963"/>
          </a:xfrm>
        </p:spPr>
        <p:txBody>
          <a:bodyPr>
            <a:normAutofit fontScale="70000" lnSpcReduction="20000"/>
          </a:bodyPr>
          <a:lstStyle/>
          <a:p>
            <a:pPr lvl="0"/>
            <a:r>
              <a:rPr lang="en-US" dirty="0" smtClean="0"/>
              <a:t>5.  Which </a:t>
            </a:r>
            <a:r>
              <a:rPr lang="en-US" dirty="0"/>
              <a:t>of the following is NOT one of the bullet options</a:t>
            </a:r>
            <a:r>
              <a:rPr lang="en-US" dirty="0" smtClean="0"/>
              <a:t>?</a:t>
            </a:r>
          </a:p>
          <a:p>
            <a:pPr lvl="0"/>
            <a:endParaRPr lang="en-US" dirty="0"/>
          </a:p>
          <a:p>
            <a:pPr marL="971550" lvl="1" indent="-514350">
              <a:buFont typeface="+mj-lt"/>
              <a:buAutoNum type="alphaLcParenR"/>
            </a:pPr>
            <a:r>
              <a:rPr lang="en-US" dirty="0"/>
              <a:t>Square</a:t>
            </a:r>
          </a:p>
          <a:p>
            <a:pPr marL="971550" lvl="1" indent="-514350">
              <a:buFont typeface="+mj-lt"/>
              <a:buAutoNum type="alphaLcParenR"/>
            </a:pPr>
            <a:r>
              <a:rPr lang="en-US" dirty="0"/>
              <a:t>Hollow</a:t>
            </a:r>
          </a:p>
          <a:p>
            <a:pPr marL="971550" lvl="1" indent="-514350">
              <a:buFont typeface="+mj-lt"/>
              <a:buAutoNum type="alphaLcParenR"/>
            </a:pPr>
            <a:r>
              <a:rPr lang="en-US" dirty="0"/>
              <a:t>Solid</a:t>
            </a:r>
          </a:p>
          <a:p>
            <a:pPr marL="971550" lvl="1" indent="-514350">
              <a:buFont typeface="+mj-lt"/>
              <a:buAutoNum type="alphaLcParenR"/>
            </a:pPr>
            <a:r>
              <a:rPr lang="en-US" dirty="0" smtClean="0">
                <a:solidFill>
                  <a:srgbClr val="FF0000"/>
                </a:solidFill>
              </a:rPr>
              <a:t>Custom</a:t>
            </a:r>
          </a:p>
          <a:p>
            <a:pPr lvl="1"/>
            <a:endParaRPr lang="en-US" dirty="0" smtClean="0"/>
          </a:p>
          <a:p>
            <a:pPr lvl="0"/>
            <a:r>
              <a:rPr lang="en-US" dirty="0" smtClean="0"/>
              <a:t>6.  You </a:t>
            </a:r>
            <a:r>
              <a:rPr lang="en-US" dirty="0"/>
              <a:t>can choose where to start your numbered list</a:t>
            </a:r>
            <a:r>
              <a:rPr lang="en-US" dirty="0" smtClean="0"/>
              <a:t>.</a:t>
            </a:r>
          </a:p>
          <a:p>
            <a:pPr lvl="0"/>
            <a:endParaRPr lang="en-US" dirty="0"/>
          </a:p>
          <a:p>
            <a:pPr marL="971550" lvl="1" indent="-514350">
              <a:buFont typeface="+mj-lt"/>
              <a:buAutoNum type="alphaLcParenR"/>
            </a:pPr>
            <a:r>
              <a:rPr lang="en-US" dirty="0"/>
              <a:t>True</a:t>
            </a:r>
          </a:p>
          <a:p>
            <a:pPr marL="971550" lvl="1" indent="-514350">
              <a:buFont typeface="+mj-lt"/>
              <a:buAutoNum type="alphaLcParenR"/>
            </a:pPr>
            <a:r>
              <a:rPr lang="en-US" dirty="0">
                <a:solidFill>
                  <a:srgbClr val="FF0000"/>
                </a:solidFill>
              </a:rPr>
              <a:t>False</a:t>
            </a:r>
          </a:p>
          <a:p>
            <a:endParaRPr lang="en-US" dirty="0"/>
          </a:p>
        </p:txBody>
      </p:sp>
      <p:sp>
        <p:nvSpPr>
          <p:cNvPr id="4" name="Content Placeholder 2"/>
          <p:cNvSpPr txBox="1">
            <a:spLocks/>
          </p:cNvSpPr>
          <p:nvPr/>
        </p:nvSpPr>
        <p:spPr bwMode="auto">
          <a:xfrm>
            <a:off x="4724400" y="1524000"/>
            <a:ext cx="4114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342900" indent="-342900" algn="l" rtl="0" eaLnBrk="0" fontAlgn="base" hangingPunct="0">
              <a:spcBef>
                <a:spcPct val="20000"/>
              </a:spcBef>
              <a:spcAft>
                <a:spcPct val="0"/>
              </a:spcAft>
              <a:buFont typeface="Arial" charset="0"/>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7. Which of the following is the Text direction command for right-to-left text?</a:t>
            </a:r>
          </a:p>
          <a:p>
            <a:endParaRPr lang="en-US" dirty="0" smtClean="0"/>
          </a:p>
          <a:p>
            <a:pPr marL="971550" lvl="1" indent="-514350">
              <a:lnSpc>
                <a:spcPct val="80000"/>
              </a:lnSpc>
              <a:buFont typeface="+mj-lt"/>
              <a:buAutoNum type="alphaLcParenR"/>
            </a:pPr>
            <a:r>
              <a:rPr lang="en-US" sz="2400" dirty="0"/>
              <a:t>1</a:t>
            </a:r>
          </a:p>
          <a:p>
            <a:pPr marL="971550" lvl="1" indent="-514350">
              <a:lnSpc>
                <a:spcPct val="80000"/>
              </a:lnSpc>
              <a:buFont typeface="+mj-lt"/>
              <a:buAutoNum type="alphaLcParenR"/>
            </a:pPr>
            <a:r>
              <a:rPr lang="en-US" sz="2400" dirty="0"/>
              <a:t>2</a:t>
            </a:r>
          </a:p>
          <a:p>
            <a:pPr marL="971550" lvl="1" indent="-514350">
              <a:lnSpc>
                <a:spcPct val="80000"/>
              </a:lnSpc>
              <a:buFont typeface="+mj-lt"/>
              <a:buAutoNum type="alphaLcParenR"/>
            </a:pPr>
            <a:r>
              <a:rPr lang="en-US" sz="2400" dirty="0">
                <a:solidFill>
                  <a:srgbClr val="FF0000"/>
                </a:solidFill>
              </a:rPr>
              <a:t>3</a:t>
            </a:r>
          </a:p>
          <a:p>
            <a:pPr marL="971550" lvl="1" indent="-514350">
              <a:lnSpc>
                <a:spcPct val="80000"/>
              </a:lnSpc>
              <a:buFont typeface="+mj-lt"/>
              <a:buAutoNum type="alphaLcParenR"/>
            </a:pPr>
            <a:r>
              <a:rPr lang="en-US" sz="2400" dirty="0"/>
              <a:t>4</a:t>
            </a:r>
            <a:endParaRPr lang="en-US" sz="2400" dirty="0"/>
          </a:p>
          <a:p>
            <a:endParaRPr lang="en-US" dirty="0"/>
          </a:p>
        </p:txBody>
      </p:sp>
      <p:pic>
        <p:nvPicPr>
          <p:cNvPr id="5" name="Picture 4"/>
          <p:cNvPicPr/>
          <p:nvPr/>
        </p:nvPicPr>
        <p:blipFill>
          <a:blip r:embed="rId2"/>
          <a:stretch>
            <a:fillRect/>
          </a:stretch>
        </p:blipFill>
        <p:spPr>
          <a:xfrm>
            <a:off x="5629275" y="4176711"/>
            <a:ext cx="485776" cy="323850"/>
          </a:xfrm>
          <a:prstGeom prst="rect">
            <a:avLst/>
          </a:prstGeom>
          <a:ln>
            <a:solidFill>
              <a:schemeClr val="tx1"/>
            </a:solidFill>
          </a:ln>
        </p:spPr>
      </p:pic>
      <p:pic>
        <p:nvPicPr>
          <p:cNvPr id="6" name="Picture 5"/>
          <p:cNvPicPr/>
          <p:nvPr/>
        </p:nvPicPr>
        <p:blipFill>
          <a:blip r:embed="rId3"/>
          <a:stretch>
            <a:fillRect/>
          </a:stretch>
        </p:blipFill>
        <p:spPr>
          <a:xfrm>
            <a:off x="5624513" y="4500561"/>
            <a:ext cx="490538" cy="361950"/>
          </a:xfrm>
          <a:prstGeom prst="rect">
            <a:avLst/>
          </a:prstGeom>
          <a:ln>
            <a:solidFill>
              <a:schemeClr val="tx1"/>
            </a:solidFill>
          </a:ln>
        </p:spPr>
      </p:pic>
      <p:pic>
        <p:nvPicPr>
          <p:cNvPr id="7" name="Picture 6"/>
          <p:cNvPicPr/>
          <p:nvPr/>
        </p:nvPicPr>
        <p:blipFill>
          <a:blip r:embed="rId4"/>
          <a:stretch>
            <a:fillRect/>
          </a:stretch>
        </p:blipFill>
        <p:spPr>
          <a:xfrm>
            <a:off x="5629275" y="4862511"/>
            <a:ext cx="485776" cy="366714"/>
          </a:xfrm>
          <a:prstGeom prst="rect">
            <a:avLst/>
          </a:prstGeom>
          <a:ln>
            <a:solidFill>
              <a:schemeClr val="tx1"/>
            </a:solidFill>
          </a:ln>
        </p:spPr>
      </p:pic>
      <p:pic>
        <p:nvPicPr>
          <p:cNvPr id="8" name="Picture 7"/>
          <p:cNvPicPr/>
          <p:nvPr/>
        </p:nvPicPr>
        <p:blipFill>
          <a:blip r:embed="rId5"/>
          <a:stretch>
            <a:fillRect/>
          </a:stretch>
        </p:blipFill>
        <p:spPr>
          <a:xfrm>
            <a:off x="5629275" y="5236368"/>
            <a:ext cx="485776" cy="381000"/>
          </a:xfrm>
          <a:prstGeom prst="rect">
            <a:avLst/>
          </a:prstGeom>
          <a:ln>
            <a:solidFill>
              <a:schemeClr val="tx1"/>
            </a:solidFill>
          </a:ln>
        </p:spPr>
      </p:pic>
    </p:spTree>
    <p:extLst>
      <p:ext uri="{BB962C8B-B14F-4D97-AF65-F5344CB8AC3E}">
        <p14:creationId xmlns:p14="http://schemas.microsoft.com/office/powerpoint/2010/main" val="1387394448"/>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normAutofit fontScale="90000"/>
          </a:bodyPr>
          <a:lstStyle/>
          <a:p>
            <a:r>
              <a:rPr lang="en-US" dirty="0"/>
              <a:t>Module Nine: Working with Styles</a:t>
            </a:r>
            <a:endParaRPr lang="en-US" dirty="0" smtClean="0"/>
          </a:p>
        </p:txBody>
      </p:sp>
      <p:sp>
        <p:nvSpPr>
          <p:cNvPr id="45059" name="Content Placeholder 2"/>
          <p:cNvSpPr>
            <a:spLocks noGrp="1"/>
          </p:cNvSpPr>
          <p:nvPr>
            <p:ph idx="1"/>
          </p:nvPr>
        </p:nvSpPr>
        <p:spPr/>
        <p:txBody>
          <a:bodyPr>
            <a:normAutofit fontScale="92500" lnSpcReduction="20000"/>
          </a:bodyPr>
          <a:lstStyle/>
          <a:p>
            <a:pPr marL="0"/>
            <a:r>
              <a:rPr lang="en-US" dirty="0" smtClean="0"/>
              <a:t>Styles </a:t>
            </a:r>
            <a:r>
              <a:rPr lang="en-US" dirty="0"/>
              <a:t>are a powerful formatting tool to take your Word web app document to the next level. Styles help provide consistency. They are also useful if you eventually want to use certain advanced features like generated tables of contents. This module introduces styles to help make your documents look great. You’ll also learn how to clear your formatting choices if you change your mind about them to easily return to the default formatting. </a:t>
            </a:r>
            <a:endParaRPr lang="en-US" dirty="0" smtClean="0"/>
          </a:p>
        </p:txBody>
      </p:sp>
      <p:sp>
        <p:nvSpPr>
          <p:cNvPr id="45060" name="Text Placeholder 3"/>
          <p:cNvSpPr>
            <a:spLocks noGrp="1"/>
          </p:cNvSpPr>
          <p:nvPr>
            <p:ph type="body" sz="quarter" idx="10"/>
          </p:nvPr>
        </p:nvSpPr>
        <p:spPr>
          <a:xfrm>
            <a:off x="7391400" y="381000"/>
            <a:ext cx="1752600" cy="3048000"/>
          </a:xfrm>
          <a:ln>
            <a:miter lim="800000"/>
            <a:headEnd/>
            <a:tailEnd/>
          </a:ln>
        </p:spPr>
        <p:txBody>
          <a:bodyPr>
            <a:normAutofit fontScale="62500" lnSpcReduction="20000"/>
          </a:bodyPr>
          <a:lstStyle/>
          <a:p>
            <a:pPr>
              <a:lnSpc>
                <a:spcPct val="115000"/>
              </a:lnSpc>
              <a:spcBef>
                <a:spcPts val="0"/>
              </a:spcBef>
              <a:spcAft>
                <a:spcPts val="1000"/>
              </a:spcAft>
            </a:pPr>
            <a:r>
              <a:rPr lang="en-US" dirty="0">
                <a:latin typeface="Cambria"/>
                <a:ea typeface="Times New Roman"/>
                <a:cs typeface="Times New Roman"/>
              </a:rPr>
              <a:t>Harrow the house of the dead; look shining at / New styles of architecture, a change of heart.</a:t>
            </a:r>
            <a:endParaRPr lang="en-US" sz="2400" dirty="0">
              <a:ea typeface="Times New Roman"/>
              <a:cs typeface="Times New Roman"/>
            </a:endParaRPr>
          </a:p>
          <a:p>
            <a:pPr algn="ctr">
              <a:lnSpc>
                <a:spcPct val="115000"/>
              </a:lnSpc>
              <a:spcBef>
                <a:spcPts val="0"/>
              </a:spcBef>
              <a:spcAft>
                <a:spcPts val="1000"/>
              </a:spcAft>
            </a:pPr>
            <a:r>
              <a:rPr lang="en-US" dirty="0">
                <a:latin typeface="Cambria"/>
                <a:ea typeface="Times New Roman"/>
                <a:cs typeface="Times New Roman"/>
              </a:rPr>
              <a:t>W. H. Auden</a:t>
            </a:r>
            <a:endParaRPr lang="en-US" sz="2400" dirty="0">
              <a:ea typeface="Times New Roman"/>
              <a:cs typeface="Times New Roman"/>
            </a:endParaRPr>
          </a:p>
          <a:p>
            <a:endParaRPr lang="en-US" dirty="0" smtClean="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r>
              <a:rPr lang="en-US" dirty="0"/>
              <a:t>About Styles</a:t>
            </a:r>
            <a:endParaRPr lang="en-US" dirty="0" smtClean="0"/>
          </a:p>
        </p:txBody>
      </p:sp>
      <p:sp>
        <p:nvSpPr>
          <p:cNvPr id="46083" name="Content Placeholder 2"/>
          <p:cNvSpPr>
            <a:spLocks noGrp="1"/>
          </p:cNvSpPr>
          <p:nvPr>
            <p:ph idx="1"/>
          </p:nvPr>
        </p:nvSpPr>
        <p:spPr/>
        <p:txBody>
          <a:bodyPr>
            <a:normAutofit/>
          </a:bodyPr>
          <a:lstStyle/>
          <a:p>
            <a:pPr marL="457200" indent="-457200">
              <a:buFont typeface="Arial" pitchFamily="34" charset="0"/>
              <a:buChar char="•"/>
            </a:pPr>
            <a:endParaRPr lang="en-US" dirty="0" smtClean="0"/>
          </a:p>
          <a:p>
            <a:pPr marL="457200" indent="-457200">
              <a:buFont typeface="Arial" pitchFamily="34" charset="0"/>
              <a:buChar char="•"/>
            </a:pPr>
            <a:r>
              <a:rPr lang="en-US" dirty="0" smtClean="0"/>
              <a:t>They </a:t>
            </a:r>
            <a:r>
              <a:rPr lang="en-US" dirty="0"/>
              <a:t>also help ensure that your document is consistently formatted. </a:t>
            </a:r>
            <a:endParaRPr lang="en-US" dirty="0" smtClean="0"/>
          </a:p>
          <a:p>
            <a:pPr marL="457200" indent="-457200">
              <a:buFont typeface="Arial" pitchFamily="34" charset="0"/>
              <a:buChar char="•"/>
            </a:pPr>
            <a:endParaRPr lang="en-US" dirty="0" smtClean="0"/>
          </a:p>
          <a:p>
            <a:pPr marL="457200" indent="-457200">
              <a:buFont typeface="Arial" pitchFamily="34" charset="0"/>
              <a:buChar char="•"/>
            </a:pPr>
            <a:r>
              <a:rPr lang="en-US" dirty="0" smtClean="0"/>
              <a:t>Styles </a:t>
            </a:r>
            <a:r>
              <a:rPr lang="en-US" dirty="0"/>
              <a:t>also provide an easy way to easily change the look of the whole document if styles have been applied appropriately. </a:t>
            </a:r>
          </a:p>
          <a:p>
            <a:endParaRPr lang="en-US"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Uploading a Document</a:t>
            </a:r>
          </a:p>
        </p:txBody>
      </p:sp>
      <p:sp>
        <p:nvSpPr>
          <p:cNvPr id="3" name="Content Placeholder 2"/>
          <p:cNvSpPr>
            <a:spLocks noGrp="1"/>
          </p:cNvSpPr>
          <p:nvPr>
            <p:ph idx="1"/>
          </p:nvPr>
        </p:nvSpPr>
        <p:spPr/>
        <p:txBody>
          <a:bodyPr>
            <a:normAutofit/>
          </a:bodyPr>
          <a:lstStyle/>
          <a:p>
            <a:pPr marL="514350" lvl="0" indent="-514350">
              <a:buFont typeface="+mj-lt"/>
              <a:buAutoNum type="arabicPeriod"/>
            </a:pPr>
            <a:r>
              <a:rPr lang="en-US" dirty="0"/>
              <a:t>From the Shared Documents list, select the </a:t>
            </a:r>
            <a:r>
              <a:rPr lang="en-US" b="1" dirty="0"/>
              <a:t>Add Document</a:t>
            </a:r>
            <a:r>
              <a:rPr lang="en-US" dirty="0"/>
              <a:t> link.</a:t>
            </a:r>
          </a:p>
          <a:p>
            <a:pPr marL="514350" lvl="0" indent="-514350">
              <a:buFont typeface="+mj-lt"/>
              <a:buAutoNum type="arabicPeriod"/>
            </a:pPr>
            <a:r>
              <a:rPr lang="en-US" dirty="0"/>
              <a:t>Select </a:t>
            </a:r>
            <a:r>
              <a:rPr lang="en-US" b="1" dirty="0"/>
              <a:t>Browse</a:t>
            </a:r>
            <a:r>
              <a:rPr lang="en-US" dirty="0"/>
              <a:t>.</a:t>
            </a:r>
          </a:p>
          <a:p>
            <a:pPr marL="514350" lvl="0" indent="-514350">
              <a:buFont typeface="+mj-lt"/>
              <a:buAutoNum type="arabicPeriod"/>
            </a:pPr>
            <a:r>
              <a:rPr lang="en-US" dirty="0"/>
              <a:t>Navigate to the location of the file on your computer or network and select Open.</a:t>
            </a:r>
          </a:p>
          <a:p>
            <a:pPr marL="514350" lvl="0" indent="-514350">
              <a:buFont typeface="+mj-lt"/>
              <a:buAutoNum type="arabicPeriod"/>
            </a:pPr>
            <a:r>
              <a:rPr lang="en-US" dirty="0"/>
              <a:t>Check the </a:t>
            </a:r>
            <a:r>
              <a:rPr lang="en-US" b="1" dirty="0"/>
              <a:t>Overwrite existing files</a:t>
            </a:r>
            <a:r>
              <a:rPr lang="en-US" dirty="0"/>
              <a:t> box if you want any changes you make to overwrite the existing file. </a:t>
            </a:r>
            <a:r>
              <a:rPr lang="en-US" dirty="0" smtClean="0"/>
              <a:t>Select </a:t>
            </a:r>
            <a:r>
              <a:rPr lang="en-US" b="1" dirty="0"/>
              <a:t>OK</a:t>
            </a:r>
            <a:r>
              <a:rPr lang="en-US" dirty="0"/>
              <a:t>.</a:t>
            </a:r>
          </a:p>
          <a:p>
            <a:endParaRPr lang="en-US" dirty="0"/>
          </a:p>
        </p:txBody>
      </p:sp>
    </p:spTree>
    <p:extLst>
      <p:ext uri="{BB962C8B-B14F-4D97-AF65-F5344CB8AC3E}">
        <p14:creationId xmlns:p14="http://schemas.microsoft.com/office/powerpoint/2010/main" val="356501321"/>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normAutofit fontScale="90000"/>
          </a:bodyPr>
          <a:lstStyle/>
          <a:p>
            <a:r>
              <a:rPr lang="en-US" dirty="0"/>
              <a:t>Quick Styles versus the Style Gallery</a:t>
            </a:r>
            <a:endParaRPr lang="en-US" dirty="0" smtClean="0"/>
          </a:p>
        </p:txBody>
      </p:sp>
      <p:pic>
        <p:nvPicPr>
          <p:cNvPr id="4" name="Picture 3"/>
          <p:cNvPicPr>
            <a:picLocks noChangeAspect="1"/>
          </p:cNvPicPr>
          <p:nvPr/>
        </p:nvPicPr>
        <p:blipFill>
          <a:blip r:embed="rId3"/>
          <a:stretch>
            <a:fillRect/>
          </a:stretch>
        </p:blipFill>
        <p:spPr>
          <a:xfrm>
            <a:off x="1509492" y="1524000"/>
            <a:ext cx="6125017" cy="5120640"/>
          </a:xfrm>
          <a:prstGeom prst="rect">
            <a:avLst/>
          </a:prstGeom>
        </p:spPr>
      </p:pic>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r>
              <a:rPr lang="en-US" dirty="0"/>
              <a:t>Applying a Style</a:t>
            </a:r>
            <a:endParaRPr lang="en-US" dirty="0" smtClean="0"/>
          </a:p>
        </p:txBody>
      </p:sp>
      <p:sp>
        <p:nvSpPr>
          <p:cNvPr id="48131" name="Content Placeholder 2"/>
          <p:cNvSpPr>
            <a:spLocks noGrp="1"/>
          </p:cNvSpPr>
          <p:nvPr>
            <p:ph idx="1"/>
          </p:nvPr>
        </p:nvSpPr>
        <p:spPr/>
        <p:txBody>
          <a:bodyPr>
            <a:normAutofit lnSpcReduction="10000"/>
          </a:bodyPr>
          <a:lstStyle/>
          <a:p>
            <a:pPr marL="514350" lvl="0" indent="-514350">
              <a:buFont typeface="+mj-lt"/>
              <a:buAutoNum type="arabicPeriod"/>
            </a:pPr>
            <a:r>
              <a:rPr lang="en-US" dirty="0"/>
              <a:t>Select the text you want to format, or simply place your cursor in the word or paragraph you want to format (if you are selecting a paragraph style).</a:t>
            </a:r>
          </a:p>
          <a:p>
            <a:pPr marL="514350" lvl="0" indent="-514350">
              <a:buFont typeface="+mj-lt"/>
              <a:buAutoNum type="arabicPeriod"/>
            </a:pPr>
            <a:r>
              <a:rPr lang="en-US" dirty="0"/>
              <a:t>Open the Style Gallery by clicking the down arrow next to the styles shown in the Styles group.</a:t>
            </a:r>
          </a:p>
          <a:p>
            <a:pPr marL="514350" lvl="0" indent="-514350">
              <a:buFont typeface="+mj-lt"/>
              <a:buAutoNum type="arabicPeriod"/>
            </a:pPr>
            <a:r>
              <a:rPr lang="en-US" dirty="0"/>
              <a:t>Select the desired style to apply it to the current word or paragraph. </a:t>
            </a:r>
          </a:p>
          <a:p>
            <a:endParaRPr lang="en-US" dirty="0" smtClean="0"/>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r>
              <a:rPr lang="en-US" dirty="0" smtClean="0"/>
              <a:t>Clearing Formatting</a:t>
            </a:r>
            <a:endParaRPr lang="en-US" dirty="0" smtClean="0"/>
          </a:p>
        </p:txBody>
      </p:sp>
      <p:sp>
        <p:nvSpPr>
          <p:cNvPr id="49155" name="Content Placeholder 2"/>
          <p:cNvSpPr>
            <a:spLocks noGrp="1"/>
          </p:cNvSpPr>
          <p:nvPr>
            <p:ph idx="1"/>
          </p:nvPr>
        </p:nvSpPr>
        <p:spPr/>
        <p:txBody>
          <a:bodyPr/>
          <a:lstStyle/>
          <a:p>
            <a:pPr marL="514350" lvl="0" indent="-514350">
              <a:buFont typeface="+mj-lt"/>
              <a:buAutoNum type="arabicPeriod"/>
            </a:pPr>
            <a:r>
              <a:rPr lang="en-US" dirty="0"/>
              <a:t>Place the cursor in the paragraph whose formatting you want to clear.</a:t>
            </a:r>
          </a:p>
          <a:p>
            <a:pPr marL="514350" lvl="0" indent="-514350">
              <a:buFont typeface="+mj-lt"/>
              <a:buAutoNum type="arabicPeriod"/>
            </a:pPr>
            <a:r>
              <a:rPr lang="en-US" dirty="0"/>
              <a:t>Select the Clear Formatting tool.</a:t>
            </a:r>
          </a:p>
        </p:txBody>
      </p:sp>
      <p:pic>
        <p:nvPicPr>
          <p:cNvPr id="5" name="Picture 4"/>
          <p:cNvPicPr>
            <a:picLocks noChangeAspect="1"/>
          </p:cNvPicPr>
          <p:nvPr/>
        </p:nvPicPr>
        <p:blipFill>
          <a:blip r:embed="rId2"/>
          <a:stretch>
            <a:fillRect/>
          </a:stretch>
        </p:blipFill>
        <p:spPr>
          <a:xfrm>
            <a:off x="1143000" y="3657599"/>
            <a:ext cx="6858000" cy="1728606"/>
          </a:xfrm>
          <a:prstGeom prst="rect">
            <a:avLst/>
          </a:prstGeom>
          <a:ln>
            <a:solidFill>
              <a:schemeClr val="tx1"/>
            </a:solidFill>
          </a:ln>
        </p:spPr>
      </p:pic>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Module Nine: Review Questions</a:t>
            </a:r>
            <a:endParaRPr lang="en-US" dirty="0"/>
          </a:p>
        </p:txBody>
      </p:sp>
      <p:sp>
        <p:nvSpPr>
          <p:cNvPr id="3" name="Content Placeholder 2"/>
          <p:cNvSpPr>
            <a:spLocks noGrp="1"/>
          </p:cNvSpPr>
          <p:nvPr>
            <p:ph idx="1"/>
          </p:nvPr>
        </p:nvSpPr>
        <p:spPr>
          <a:xfrm>
            <a:off x="457200" y="1371600"/>
            <a:ext cx="4114800" cy="4525963"/>
          </a:xfrm>
        </p:spPr>
        <p:txBody>
          <a:bodyPr>
            <a:normAutofit fontScale="85000" lnSpcReduction="20000"/>
          </a:bodyPr>
          <a:lstStyle/>
          <a:p>
            <a:pPr lvl="0"/>
            <a:r>
              <a:rPr lang="en-US" dirty="0" smtClean="0"/>
              <a:t>1. Styles </a:t>
            </a:r>
            <a:r>
              <a:rPr lang="en-US" dirty="0"/>
              <a:t>are only available for paragraph formatting</a:t>
            </a:r>
            <a:r>
              <a:rPr lang="en-US" dirty="0" smtClean="0"/>
              <a:t>.</a:t>
            </a:r>
          </a:p>
          <a:p>
            <a:pPr lvl="0"/>
            <a:endParaRPr lang="en-US" dirty="0"/>
          </a:p>
          <a:p>
            <a:pPr marL="971550" lvl="1" indent="-514350">
              <a:buFont typeface="+mj-lt"/>
              <a:buAutoNum type="alphaLcParenR"/>
            </a:pPr>
            <a:r>
              <a:rPr lang="en-US" dirty="0"/>
              <a:t>True</a:t>
            </a:r>
          </a:p>
          <a:p>
            <a:pPr marL="971550" lvl="1" indent="-514350">
              <a:buFont typeface="+mj-lt"/>
              <a:buAutoNum type="alphaLcParenR"/>
            </a:pPr>
            <a:r>
              <a:rPr lang="en-US" dirty="0" smtClean="0"/>
              <a:t>False</a:t>
            </a:r>
          </a:p>
          <a:p>
            <a:pPr lvl="1"/>
            <a:endParaRPr lang="en-US" dirty="0"/>
          </a:p>
          <a:p>
            <a:pPr lvl="0"/>
            <a:r>
              <a:rPr lang="en-US" dirty="0" smtClean="0"/>
              <a:t>2. Styles </a:t>
            </a:r>
            <a:r>
              <a:rPr lang="en-US" dirty="0"/>
              <a:t>are only available for font formatting</a:t>
            </a:r>
            <a:r>
              <a:rPr lang="en-US" dirty="0" smtClean="0"/>
              <a:t>.</a:t>
            </a:r>
          </a:p>
          <a:p>
            <a:pPr lvl="0"/>
            <a:endParaRPr lang="en-US" dirty="0"/>
          </a:p>
          <a:p>
            <a:pPr marL="971550" lvl="1" indent="-514350">
              <a:buFont typeface="+mj-lt"/>
              <a:buAutoNum type="alphaLcParenR"/>
            </a:pPr>
            <a:r>
              <a:rPr lang="en-US" dirty="0"/>
              <a:t>True</a:t>
            </a:r>
          </a:p>
          <a:p>
            <a:pPr marL="971550" lvl="1" indent="-514350">
              <a:buFont typeface="+mj-lt"/>
              <a:buAutoNum type="alphaLcParenR"/>
            </a:pPr>
            <a:r>
              <a:rPr lang="en-US" dirty="0"/>
              <a:t>False</a:t>
            </a:r>
          </a:p>
          <a:p>
            <a:endParaRPr lang="en-US" dirty="0"/>
          </a:p>
        </p:txBody>
      </p:sp>
      <p:sp>
        <p:nvSpPr>
          <p:cNvPr id="4" name="Content Placeholder 2"/>
          <p:cNvSpPr txBox="1">
            <a:spLocks/>
          </p:cNvSpPr>
          <p:nvPr/>
        </p:nvSpPr>
        <p:spPr bwMode="auto">
          <a:xfrm>
            <a:off x="4724400" y="1447800"/>
            <a:ext cx="4114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70000" lnSpcReduction="20000"/>
          </a:bodyPr>
          <a:lstStyle>
            <a:lvl1pPr marL="342900" indent="-342900" algn="l" rtl="0" eaLnBrk="0" fontAlgn="base" hangingPunct="0">
              <a:spcBef>
                <a:spcPct val="20000"/>
              </a:spcBef>
              <a:spcAft>
                <a:spcPct val="0"/>
              </a:spcAft>
              <a:buFont typeface="Arial" charset="0"/>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3.  You can view the Style Gallery by clicking the arrow next to the Styles on the Ribbon.</a:t>
            </a:r>
          </a:p>
          <a:p>
            <a:endParaRPr lang="en-US" dirty="0" smtClean="0"/>
          </a:p>
          <a:p>
            <a:pPr marL="971550" lvl="1" indent="-514350">
              <a:buFont typeface="+mj-lt"/>
              <a:buAutoNum type="alphaLcParenR"/>
            </a:pPr>
            <a:r>
              <a:rPr lang="en-US" dirty="0" smtClean="0"/>
              <a:t>True</a:t>
            </a:r>
          </a:p>
          <a:p>
            <a:pPr marL="971550" lvl="1" indent="-514350">
              <a:buFont typeface="+mj-lt"/>
              <a:buAutoNum type="alphaLcParenR"/>
            </a:pPr>
            <a:r>
              <a:rPr lang="en-US" dirty="0" smtClean="0"/>
              <a:t>False</a:t>
            </a:r>
          </a:p>
          <a:p>
            <a:pPr lvl="1"/>
            <a:endParaRPr lang="en-US" dirty="0" smtClean="0"/>
          </a:p>
          <a:p>
            <a:r>
              <a:rPr lang="en-US" dirty="0" smtClean="0"/>
              <a:t>4. You don’t need to select the text you want to format before selecting a character style.</a:t>
            </a:r>
          </a:p>
          <a:p>
            <a:endParaRPr lang="en-US" dirty="0" smtClean="0"/>
          </a:p>
          <a:p>
            <a:pPr marL="971550" lvl="1" indent="-514350">
              <a:buFont typeface="+mj-lt"/>
              <a:buAutoNum type="alphaLcParenR"/>
            </a:pPr>
            <a:r>
              <a:rPr lang="en-US" dirty="0" smtClean="0"/>
              <a:t>True</a:t>
            </a:r>
          </a:p>
          <a:p>
            <a:pPr marL="971550" lvl="1" indent="-514350">
              <a:buFont typeface="+mj-lt"/>
              <a:buAutoNum type="alphaLcParenR"/>
            </a:pPr>
            <a:r>
              <a:rPr lang="en-US" dirty="0" smtClean="0"/>
              <a:t>False</a:t>
            </a:r>
          </a:p>
          <a:p>
            <a:endParaRPr lang="en-US" dirty="0"/>
          </a:p>
        </p:txBody>
      </p:sp>
    </p:spTree>
    <p:extLst>
      <p:ext uri="{BB962C8B-B14F-4D97-AF65-F5344CB8AC3E}">
        <p14:creationId xmlns:p14="http://schemas.microsoft.com/office/powerpoint/2010/main" val="2320722073"/>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Module Nine: Review Questions</a:t>
            </a:r>
          </a:p>
        </p:txBody>
      </p:sp>
      <p:sp>
        <p:nvSpPr>
          <p:cNvPr id="3" name="Content Placeholder 2"/>
          <p:cNvSpPr>
            <a:spLocks noGrp="1"/>
          </p:cNvSpPr>
          <p:nvPr>
            <p:ph idx="1"/>
          </p:nvPr>
        </p:nvSpPr>
        <p:spPr/>
        <p:txBody>
          <a:bodyPr>
            <a:normAutofit fontScale="85000" lnSpcReduction="20000"/>
          </a:bodyPr>
          <a:lstStyle/>
          <a:p>
            <a:pPr lvl="0"/>
            <a:r>
              <a:rPr lang="en-US" dirty="0" smtClean="0"/>
              <a:t>5. You </a:t>
            </a:r>
            <a:r>
              <a:rPr lang="en-US" dirty="0"/>
              <a:t>don’t need to select the text you want to format before selecting a paragraph style</a:t>
            </a:r>
            <a:r>
              <a:rPr lang="en-US" dirty="0" smtClean="0"/>
              <a:t>.</a:t>
            </a:r>
          </a:p>
          <a:p>
            <a:pPr lvl="0"/>
            <a:endParaRPr lang="en-US" dirty="0"/>
          </a:p>
          <a:p>
            <a:pPr marL="971550" lvl="1" indent="-514350">
              <a:buFont typeface="+mj-lt"/>
              <a:buAutoNum type="alphaLcParenR"/>
            </a:pPr>
            <a:r>
              <a:rPr lang="en-US" dirty="0"/>
              <a:t>True</a:t>
            </a:r>
          </a:p>
          <a:p>
            <a:pPr marL="971550" lvl="1" indent="-514350">
              <a:buFont typeface="+mj-lt"/>
              <a:buAutoNum type="alphaLcParenR"/>
            </a:pPr>
            <a:r>
              <a:rPr lang="en-US" dirty="0" smtClean="0"/>
              <a:t>False</a:t>
            </a:r>
          </a:p>
          <a:p>
            <a:pPr marL="971550" lvl="1" indent="-514350">
              <a:buFont typeface="+mj-lt"/>
              <a:buAutoNum type="alphaLcParenR"/>
            </a:pPr>
            <a:endParaRPr lang="en-US" dirty="0"/>
          </a:p>
          <a:p>
            <a:pPr lvl="0"/>
            <a:r>
              <a:rPr lang="en-US" dirty="0" smtClean="0"/>
              <a:t>6. The </a:t>
            </a:r>
            <a:r>
              <a:rPr lang="en-US" dirty="0"/>
              <a:t>Clear Formatting tool works the same as the Undo feature</a:t>
            </a:r>
            <a:r>
              <a:rPr lang="en-US" dirty="0" smtClean="0"/>
              <a:t>.</a:t>
            </a:r>
          </a:p>
          <a:p>
            <a:pPr lvl="0"/>
            <a:endParaRPr lang="en-US" dirty="0"/>
          </a:p>
          <a:p>
            <a:pPr marL="971550" lvl="1" indent="-514350">
              <a:buFont typeface="+mj-lt"/>
              <a:buAutoNum type="alphaLcParenR"/>
            </a:pPr>
            <a:r>
              <a:rPr lang="en-US" dirty="0"/>
              <a:t>True</a:t>
            </a:r>
          </a:p>
          <a:p>
            <a:pPr marL="971550" lvl="1" indent="-514350">
              <a:buFont typeface="+mj-lt"/>
              <a:buAutoNum type="alphaLcParenR"/>
            </a:pPr>
            <a:r>
              <a:rPr lang="en-US" dirty="0"/>
              <a:t>False (it clears ALL formatting from the text, not just the last action)</a:t>
            </a:r>
          </a:p>
          <a:p>
            <a:endParaRPr lang="en-US" dirty="0"/>
          </a:p>
        </p:txBody>
      </p:sp>
    </p:spTree>
    <p:extLst>
      <p:ext uri="{BB962C8B-B14F-4D97-AF65-F5344CB8AC3E}">
        <p14:creationId xmlns:p14="http://schemas.microsoft.com/office/powerpoint/2010/main" val="1766659637"/>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Module Nine: Review Questions</a:t>
            </a:r>
            <a:endParaRPr lang="en-US" dirty="0"/>
          </a:p>
        </p:txBody>
      </p:sp>
      <p:sp>
        <p:nvSpPr>
          <p:cNvPr id="3" name="Content Placeholder 2"/>
          <p:cNvSpPr>
            <a:spLocks noGrp="1"/>
          </p:cNvSpPr>
          <p:nvPr>
            <p:ph idx="1"/>
          </p:nvPr>
        </p:nvSpPr>
        <p:spPr>
          <a:xfrm>
            <a:off x="457200" y="1371600"/>
            <a:ext cx="4114800" cy="4525963"/>
          </a:xfrm>
        </p:spPr>
        <p:txBody>
          <a:bodyPr>
            <a:normAutofit fontScale="85000" lnSpcReduction="20000"/>
          </a:bodyPr>
          <a:lstStyle/>
          <a:p>
            <a:pPr lvl="0"/>
            <a:r>
              <a:rPr lang="en-US" dirty="0" smtClean="0"/>
              <a:t>1. Styles </a:t>
            </a:r>
            <a:r>
              <a:rPr lang="en-US" dirty="0"/>
              <a:t>are only available for paragraph formatting</a:t>
            </a:r>
            <a:r>
              <a:rPr lang="en-US" dirty="0" smtClean="0"/>
              <a:t>.</a:t>
            </a:r>
          </a:p>
          <a:p>
            <a:pPr lvl="0"/>
            <a:endParaRPr lang="en-US" dirty="0"/>
          </a:p>
          <a:p>
            <a:pPr marL="971550" lvl="1" indent="-514350">
              <a:buFont typeface="+mj-lt"/>
              <a:buAutoNum type="alphaLcParenR"/>
            </a:pPr>
            <a:r>
              <a:rPr lang="en-US" dirty="0"/>
              <a:t>True</a:t>
            </a:r>
          </a:p>
          <a:p>
            <a:pPr marL="971550" lvl="1" indent="-514350">
              <a:buFont typeface="+mj-lt"/>
              <a:buAutoNum type="alphaLcParenR"/>
            </a:pPr>
            <a:r>
              <a:rPr lang="en-US" dirty="0" smtClean="0">
                <a:solidFill>
                  <a:srgbClr val="FF0000"/>
                </a:solidFill>
              </a:rPr>
              <a:t>False</a:t>
            </a:r>
          </a:p>
          <a:p>
            <a:pPr lvl="1"/>
            <a:endParaRPr lang="en-US" dirty="0"/>
          </a:p>
          <a:p>
            <a:pPr lvl="0"/>
            <a:r>
              <a:rPr lang="en-US" dirty="0" smtClean="0"/>
              <a:t>2. Styles </a:t>
            </a:r>
            <a:r>
              <a:rPr lang="en-US" dirty="0"/>
              <a:t>are only available for font formatting</a:t>
            </a:r>
            <a:r>
              <a:rPr lang="en-US" dirty="0" smtClean="0"/>
              <a:t>.</a:t>
            </a:r>
          </a:p>
          <a:p>
            <a:pPr lvl="0"/>
            <a:endParaRPr lang="en-US" dirty="0"/>
          </a:p>
          <a:p>
            <a:pPr marL="971550" lvl="1" indent="-514350">
              <a:buFont typeface="+mj-lt"/>
              <a:buAutoNum type="alphaLcParenR"/>
            </a:pPr>
            <a:r>
              <a:rPr lang="en-US" dirty="0"/>
              <a:t>True</a:t>
            </a:r>
          </a:p>
          <a:p>
            <a:pPr marL="971550" lvl="1" indent="-514350">
              <a:buFont typeface="+mj-lt"/>
              <a:buAutoNum type="alphaLcParenR"/>
            </a:pPr>
            <a:r>
              <a:rPr lang="en-US" dirty="0">
                <a:solidFill>
                  <a:srgbClr val="FF0000"/>
                </a:solidFill>
              </a:rPr>
              <a:t>False</a:t>
            </a:r>
          </a:p>
          <a:p>
            <a:endParaRPr lang="en-US" dirty="0"/>
          </a:p>
        </p:txBody>
      </p:sp>
      <p:sp>
        <p:nvSpPr>
          <p:cNvPr id="4" name="Content Placeholder 2"/>
          <p:cNvSpPr txBox="1">
            <a:spLocks/>
          </p:cNvSpPr>
          <p:nvPr/>
        </p:nvSpPr>
        <p:spPr bwMode="auto">
          <a:xfrm>
            <a:off x="4724400" y="1447800"/>
            <a:ext cx="4114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70000" lnSpcReduction="20000"/>
          </a:bodyPr>
          <a:lstStyle>
            <a:lvl1pPr marL="342900" indent="-342900" algn="l" rtl="0" eaLnBrk="0" fontAlgn="base" hangingPunct="0">
              <a:spcBef>
                <a:spcPct val="20000"/>
              </a:spcBef>
              <a:spcAft>
                <a:spcPct val="0"/>
              </a:spcAft>
              <a:buFont typeface="Arial" charset="0"/>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3.  You can view the Style Gallery by clicking the arrow next to the Styles on the Ribbon.</a:t>
            </a:r>
          </a:p>
          <a:p>
            <a:endParaRPr lang="en-US" dirty="0" smtClean="0"/>
          </a:p>
          <a:p>
            <a:pPr marL="971550" lvl="1" indent="-514350">
              <a:buFont typeface="+mj-lt"/>
              <a:buAutoNum type="alphaLcParenR"/>
            </a:pPr>
            <a:r>
              <a:rPr lang="en-US" dirty="0" smtClean="0">
                <a:solidFill>
                  <a:srgbClr val="FF0000"/>
                </a:solidFill>
              </a:rPr>
              <a:t>True</a:t>
            </a:r>
          </a:p>
          <a:p>
            <a:pPr marL="971550" lvl="1" indent="-514350">
              <a:buFont typeface="+mj-lt"/>
              <a:buAutoNum type="alphaLcParenR"/>
            </a:pPr>
            <a:r>
              <a:rPr lang="en-US" dirty="0" smtClean="0"/>
              <a:t>False</a:t>
            </a:r>
          </a:p>
          <a:p>
            <a:pPr lvl="1"/>
            <a:endParaRPr lang="en-US" dirty="0" smtClean="0"/>
          </a:p>
          <a:p>
            <a:r>
              <a:rPr lang="en-US" dirty="0" smtClean="0"/>
              <a:t>4. You don’t need to select the text you want to format before selecting a character style.</a:t>
            </a:r>
          </a:p>
          <a:p>
            <a:endParaRPr lang="en-US" dirty="0" smtClean="0"/>
          </a:p>
          <a:p>
            <a:pPr marL="971550" lvl="1" indent="-514350">
              <a:buFont typeface="+mj-lt"/>
              <a:buAutoNum type="alphaLcParenR"/>
            </a:pPr>
            <a:r>
              <a:rPr lang="en-US" dirty="0" smtClean="0"/>
              <a:t>True</a:t>
            </a:r>
          </a:p>
          <a:p>
            <a:pPr marL="971550" lvl="1" indent="-514350">
              <a:buFont typeface="+mj-lt"/>
              <a:buAutoNum type="alphaLcParenR"/>
            </a:pPr>
            <a:r>
              <a:rPr lang="en-US" dirty="0" smtClean="0">
                <a:solidFill>
                  <a:srgbClr val="FF0000"/>
                </a:solidFill>
              </a:rPr>
              <a:t>False</a:t>
            </a:r>
          </a:p>
          <a:p>
            <a:endParaRPr lang="en-US" dirty="0"/>
          </a:p>
        </p:txBody>
      </p:sp>
    </p:spTree>
    <p:extLst>
      <p:ext uri="{BB962C8B-B14F-4D97-AF65-F5344CB8AC3E}">
        <p14:creationId xmlns:p14="http://schemas.microsoft.com/office/powerpoint/2010/main" val="2921093945"/>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Module Nine: Review Questions</a:t>
            </a:r>
          </a:p>
        </p:txBody>
      </p:sp>
      <p:sp>
        <p:nvSpPr>
          <p:cNvPr id="3" name="Content Placeholder 2"/>
          <p:cNvSpPr>
            <a:spLocks noGrp="1"/>
          </p:cNvSpPr>
          <p:nvPr>
            <p:ph idx="1"/>
          </p:nvPr>
        </p:nvSpPr>
        <p:spPr/>
        <p:txBody>
          <a:bodyPr>
            <a:normAutofit fontScale="85000" lnSpcReduction="20000"/>
          </a:bodyPr>
          <a:lstStyle/>
          <a:p>
            <a:pPr lvl="0"/>
            <a:r>
              <a:rPr lang="en-US" dirty="0" smtClean="0"/>
              <a:t>5. You </a:t>
            </a:r>
            <a:r>
              <a:rPr lang="en-US" dirty="0"/>
              <a:t>don’t need to select the text you want to format before selecting a paragraph style</a:t>
            </a:r>
            <a:r>
              <a:rPr lang="en-US" dirty="0" smtClean="0"/>
              <a:t>.</a:t>
            </a:r>
          </a:p>
          <a:p>
            <a:pPr lvl="0"/>
            <a:endParaRPr lang="en-US" dirty="0"/>
          </a:p>
          <a:p>
            <a:pPr marL="971550" lvl="1" indent="-514350">
              <a:buFont typeface="+mj-lt"/>
              <a:buAutoNum type="alphaLcParenR"/>
            </a:pPr>
            <a:r>
              <a:rPr lang="en-US" dirty="0">
                <a:solidFill>
                  <a:srgbClr val="FF0000"/>
                </a:solidFill>
              </a:rPr>
              <a:t>True</a:t>
            </a:r>
          </a:p>
          <a:p>
            <a:pPr marL="971550" lvl="1" indent="-514350">
              <a:buFont typeface="+mj-lt"/>
              <a:buAutoNum type="alphaLcParenR"/>
            </a:pPr>
            <a:r>
              <a:rPr lang="en-US" dirty="0" smtClean="0"/>
              <a:t>False</a:t>
            </a:r>
          </a:p>
          <a:p>
            <a:pPr marL="971550" lvl="1" indent="-514350">
              <a:buFont typeface="+mj-lt"/>
              <a:buAutoNum type="alphaLcParenR"/>
            </a:pPr>
            <a:endParaRPr lang="en-US" dirty="0"/>
          </a:p>
          <a:p>
            <a:pPr lvl="0"/>
            <a:r>
              <a:rPr lang="en-US" dirty="0" smtClean="0"/>
              <a:t>6. The </a:t>
            </a:r>
            <a:r>
              <a:rPr lang="en-US" dirty="0"/>
              <a:t>Clear Formatting tool works the same as the Undo feature</a:t>
            </a:r>
            <a:r>
              <a:rPr lang="en-US" dirty="0" smtClean="0"/>
              <a:t>.</a:t>
            </a:r>
          </a:p>
          <a:p>
            <a:pPr lvl="0"/>
            <a:endParaRPr lang="en-US" dirty="0"/>
          </a:p>
          <a:p>
            <a:pPr marL="971550" lvl="1" indent="-514350">
              <a:buFont typeface="+mj-lt"/>
              <a:buAutoNum type="alphaLcParenR"/>
            </a:pPr>
            <a:r>
              <a:rPr lang="en-US" dirty="0"/>
              <a:t>True</a:t>
            </a:r>
          </a:p>
          <a:p>
            <a:pPr marL="971550" lvl="1" indent="-514350">
              <a:buFont typeface="+mj-lt"/>
              <a:buAutoNum type="alphaLcParenR"/>
            </a:pPr>
            <a:r>
              <a:rPr lang="en-US" dirty="0">
                <a:solidFill>
                  <a:srgbClr val="FF0000"/>
                </a:solidFill>
              </a:rPr>
              <a:t>False (it clears ALL formatting from the text, not just the last action)</a:t>
            </a:r>
          </a:p>
          <a:p>
            <a:endParaRPr lang="en-US" dirty="0"/>
          </a:p>
        </p:txBody>
      </p:sp>
    </p:spTree>
    <p:extLst>
      <p:ext uri="{BB962C8B-B14F-4D97-AF65-F5344CB8AC3E}">
        <p14:creationId xmlns:p14="http://schemas.microsoft.com/office/powerpoint/2010/main" val="3892405817"/>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normAutofit fontScale="90000"/>
          </a:bodyPr>
          <a:lstStyle/>
          <a:p>
            <a:r>
              <a:rPr lang="en-US" dirty="0" smtClean="0"/>
              <a:t>Module Ten: The Insert Tools (I)</a:t>
            </a:r>
            <a:endParaRPr lang="en-US" dirty="0" smtClean="0"/>
          </a:p>
        </p:txBody>
      </p:sp>
      <p:sp>
        <p:nvSpPr>
          <p:cNvPr id="50179" name="Content Placeholder 2"/>
          <p:cNvSpPr>
            <a:spLocks noGrp="1"/>
          </p:cNvSpPr>
          <p:nvPr>
            <p:ph idx="1"/>
          </p:nvPr>
        </p:nvSpPr>
        <p:spPr/>
        <p:txBody>
          <a:bodyPr/>
          <a:lstStyle/>
          <a:p>
            <a:pPr marL="0"/>
            <a:r>
              <a:rPr lang="en-US" dirty="0"/>
              <a:t>In this module and the next, we’ll take a closer look at the tools on the Insert tab. First, we’ll look at how to insert a table, as well as how to add text to a table. We’ll also take a look at the Table Tools tab that appears when you are working in a table. Then, you’ll learn how to insert a link.</a:t>
            </a:r>
          </a:p>
          <a:p>
            <a:endParaRPr lang="en-US" dirty="0" smtClean="0"/>
          </a:p>
        </p:txBody>
      </p:sp>
      <p:sp>
        <p:nvSpPr>
          <p:cNvPr id="50180" name="Text Placeholder 3"/>
          <p:cNvSpPr>
            <a:spLocks noGrp="1"/>
          </p:cNvSpPr>
          <p:nvPr>
            <p:ph type="body" sz="quarter" idx="10"/>
          </p:nvPr>
        </p:nvSpPr>
        <p:spPr>
          <a:xfrm>
            <a:off x="7391400" y="381000"/>
            <a:ext cx="1752600" cy="3048000"/>
          </a:xfrm>
          <a:ln>
            <a:miter lim="800000"/>
            <a:headEnd/>
            <a:tailEnd/>
          </a:ln>
        </p:spPr>
        <p:txBody>
          <a:bodyPr>
            <a:normAutofit fontScale="55000" lnSpcReduction="20000"/>
          </a:bodyPr>
          <a:lstStyle/>
          <a:p>
            <a:pPr>
              <a:lnSpc>
                <a:spcPct val="115000"/>
              </a:lnSpc>
              <a:spcBef>
                <a:spcPts val="0"/>
              </a:spcBef>
              <a:spcAft>
                <a:spcPts val="1000"/>
              </a:spcAft>
            </a:pPr>
            <a:r>
              <a:rPr lang="en-US" dirty="0">
                <a:latin typeface="Cambria"/>
                <a:ea typeface="Times New Roman"/>
                <a:cs typeface="Times New Roman"/>
              </a:rPr>
              <a:t>Ability is what you're capable of doing. Motivation determines what you do. Attitude determines how well you do it.</a:t>
            </a:r>
            <a:endParaRPr lang="en-US" sz="2400" dirty="0">
              <a:ea typeface="Times New Roman"/>
              <a:cs typeface="Times New Roman"/>
            </a:endParaRPr>
          </a:p>
          <a:p>
            <a:pPr algn="ctr">
              <a:lnSpc>
                <a:spcPct val="115000"/>
              </a:lnSpc>
              <a:spcBef>
                <a:spcPts val="0"/>
              </a:spcBef>
              <a:spcAft>
                <a:spcPts val="1000"/>
              </a:spcAft>
            </a:pPr>
            <a:r>
              <a:rPr lang="en-US" dirty="0">
                <a:latin typeface="Cambria"/>
                <a:ea typeface="Times New Roman"/>
                <a:cs typeface="Times New Roman"/>
              </a:rPr>
              <a:t>Lou Holtz</a:t>
            </a:r>
            <a:endParaRPr lang="en-US" sz="2400" dirty="0">
              <a:ea typeface="Times New Roman"/>
              <a:cs typeface="Times New Roman"/>
            </a:endParaRPr>
          </a:p>
          <a:p>
            <a:endParaRPr lang="en-US" dirty="0" smtClean="0"/>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r>
              <a:rPr lang="en-US" dirty="0"/>
              <a:t>Inserting a Table</a:t>
            </a:r>
            <a:endParaRPr lang="en-US" dirty="0" smtClean="0"/>
          </a:p>
        </p:txBody>
      </p:sp>
      <p:sp>
        <p:nvSpPr>
          <p:cNvPr id="51203" name="Content Placeholder 2"/>
          <p:cNvSpPr>
            <a:spLocks noGrp="1"/>
          </p:cNvSpPr>
          <p:nvPr>
            <p:ph idx="1"/>
          </p:nvPr>
        </p:nvSpPr>
        <p:spPr>
          <a:xfrm>
            <a:off x="457200" y="1600200"/>
            <a:ext cx="3733800" cy="4525963"/>
          </a:xfrm>
        </p:spPr>
        <p:txBody>
          <a:bodyPr>
            <a:normAutofit lnSpcReduction="10000"/>
          </a:bodyPr>
          <a:lstStyle/>
          <a:p>
            <a:pPr marL="514350" lvl="0" indent="-514350">
              <a:buFont typeface="+mj-lt"/>
              <a:buAutoNum type="arabicPeriod"/>
            </a:pPr>
            <a:r>
              <a:rPr lang="en-US" dirty="0"/>
              <a:t>Select the </a:t>
            </a:r>
            <a:r>
              <a:rPr lang="en-US" b="1" dirty="0"/>
              <a:t>Insert</a:t>
            </a:r>
            <a:r>
              <a:rPr lang="en-US" dirty="0"/>
              <a:t> tab from the Ribbon.</a:t>
            </a:r>
          </a:p>
          <a:p>
            <a:pPr marL="514350" lvl="0" indent="-514350">
              <a:buFont typeface="+mj-lt"/>
              <a:buAutoNum type="arabicPeriod"/>
            </a:pPr>
            <a:r>
              <a:rPr lang="en-US" dirty="0"/>
              <a:t>Select </a:t>
            </a:r>
            <a:r>
              <a:rPr lang="en-US" b="1" dirty="0"/>
              <a:t>Table</a:t>
            </a:r>
            <a:r>
              <a:rPr lang="en-US" dirty="0"/>
              <a:t>.</a:t>
            </a:r>
          </a:p>
          <a:p>
            <a:pPr marL="514350" lvl="0" indent="-514350">
              <a:buFont typeface="+mj-lt"/>
              <a:buAutoNum type="arabicPeriod"/>
            </a:pPr>
            <a:r>
              <a:rPr lang="en-US" dirty="0"/>
              <a:t>Highlight the number of rows and columns that you want to insert.</a:t>
            </a:r>
          </a:p>
        </p:txBody>
      </p:sp>
      <p:pic>
        <p:nvPicPr>
          <p:cNvPr id="4" name="Picture 3"/>
          <p:cNvPicPr>
            <a:picLocks noChangeAspect="1"/>
          </p:cNvPicPr>
          <p:nvPr/>
        </p:nvPicPr>
        <p:blipFill>
          <a:blip r:embed="rId3"/>
          <a:stretch>
            <a:fillRect/>
          </a:stretch>
        </p:blipFill>
        <p:spPr>
          <a:xfrm>
            <a:off x="4267200" y="1752600"/>
            <a:ext cx="4389120" cy="3672317"/>
          </a:xfrm>
          <a:prstGeom prst="rect">
            <a:avLst/>
          </a:prstGeom>
        </p:spPr>
      </p:pic>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r>
              <a:rPr lang="en-US" dirty="0"/>
              <a:t>Adding Text to a Table</a:t>
            </a:r>
            <a:endParaRPr lang="en-US" dirty="0" smtClean="0"/>
          </a:p>
        </p:txBody>
      </p:sp>
      <p:sp>
        <p:nvSpPr>
          <p:cNvPr id="52227" name="Content Placeholder 2"/>
          <p:cNvSpPr>
            <a:spLocks noGrp="1"/>
          </p:cNvSpPr>
          <p:nvPr>
            <p:ph idx="1"/>
          </p:nvPr>
        </p:nvSpPr>
        <p:spPr>
          <a:xfrm>
            <a:off x="457200" y="1600200"/>
            <a:ext cx="3733800" cy="4525963"/>
          </a:xfrm>
        </p:spPr>
        <p:txBody>
          <a:bodyPr/>
          <a:lstStyle/>
          <a:p>
            <a:pPr marL="514350" lvl="0" indent="-514350">
              <a:buFont typeface="+mj-lt"/>
              <a:buAutoNum type="arabicPeriod"/>
            </a:pPr>
            <a:r>
              <a:rPr lang="en-US" dirty="0"/>
              <a:t>Click on the table cell you want to change.</a:t>
            </a:r>
          </a:p>
          <a:p>
            <a:pPr marL="514350" lvl="0" indent="-514350">
              <a:buFont typeface="+mj-lt"/>
              <a:buAutoNum type="arabicPeriod"/>
            </a:pPr>
            <a:r>
              <a:rPr lang="en-US" dirty="0"/>
              <a:t>Begin typing.</a:t>
            </a:r>
          </a:p>
          <a:p>
            <a:pPr marL="514350" lvl="0" indent="-514350">
              <a:buFont typeface="+mj-lt"/>
              <a:buAutoNum type="arabicPeriod"/>
            </a:pPr>
            <a:r>
              <a:rPr lang="en-US" dirty="0"/>
              <a:t>To enter text in another cell, click on that cell.</a:t>
            </a:r>
          </a:p>
        </p:txBody>
      </p:sp>
      <p:pic>
        <p:nvPicPr>
          <p:cNvPr id="4" name="Picture 3"/>
          <p:cNvPicPr>
            <a:picLocks noChangeAspect="1"/>
          </p:cNvPicPr>
          <p:nvPr/>
        </p:nvPicPr>
        <p:blipFill>
          <a:blip r:embed="rId2"/>
          <a:stretch>
            <a:fillRect/>
          </a:stretch>
        </p:blipFill>
        <p:spPr>
          <a:xfrm>
            <a:off x="4495800" y="1828800"/>
            <a:ext cx="4023360" cy="2856740"/>
          </a:xfrm>
          <a:prstGeom prst="rect">
            <a:avLst/>
          </a:prstGeom>
          <a:ln>
            <a:solidFill>
              <a:schemeClr val="tx1"/>
            </a:solidFill>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Module Two: Review Questions</a:t>
            </a:r>
          </a:p>
        </p:txBody>
      </p:sp>
      <p:sp>
        <p:nvSpPr>
          <p:cNvPr id="3" name="Content Placeholder 2"/>
          <p:cNvSpPr>
            <a:spLocks noGrp="1"/>
          </p:cNvSpPr>
          <p:nvPr>
            <p:ph idx="1"/>
          </p:nvPr>
        </p:nvSpPr>
        <p:spPr>
          <a:xfrm>
            <a:off x="457200" y="1600200"/>
            <a:ext cx="4114800" cy="4525963"/>
          </a:xfrm>
        </p:spPr>
        <p:txBody>
          <a:bodyPr>
            <a:normAutofit fontScale="25000" lnSpcReduction="20000"/>
          </a:bodyPr>
          <a:lstStyle/>
          <a:p>
            <a:pPr lvl="0"/>
            <a:r>
              <a:rPr lang="en-US" sz="7200" dirty="0" smtClean="0"/>
              <a:t>1.   What </a:t>
            </a:r>
            <a:r>
              <a:rPr lang="en-US" sz="7200" dirty="0"/>
              <a:t>is the first step to accessing the Office 365 web apps</a:t>
            </a:r>
            <a:r>
              <a:rPr lang="en-US" sz="7200" dirty="0" smtClean="0"/>
              <a:t>?</a:t>
            </a:r>
          </a:p>
          <a:p>
            <a:pPr lvl="0"/>
            <a:endParaRPr lang="en-US" sz="7200" dirty="0"/>
          </a:p>
          <a:p>
            <a:pPr marL="971550" lvl="1" indent="-514350">
              <a:buFont typeface="+mj-lt"/>
              <a:buAutoNum type="alphaLcParenR"/>
            </a:pPr>
            <a:r>
              <a:rPr lang="en-US" sz="7200" dirty="0"/>
              <a:t>Open Office 365 on your desktop.</a:t>
            </a:r>
          </a:p>
          <a:p>
            <a:pPr marL="971550" lvl="1" indent="-514350">
              <a:buFont typeface="+mj-lt"/>
              <a:buAutoNum type="alphaLcParenR"/>
            </a:pPr>
            <a:r>
              <a:rPr lang="en-US" sz="7200" dirty="0"/>
              <a:t>Sign in to the </a:t>
            </a:r>
            <a:r>
              <a:rPr lang="en-US" sz="7200" dirty="0" err="1"/>
              <a:t>Microsoftonline</a:t>
            </a:r>
            <a:r>
              <a:rPr lang="en-US" sz="7200" dirty="0"/>
              <a:t> portal.</a:t>
            </a:r>
          </a:p>
          <a:p>
            <a:pPr marL="971550" lvl="1" indent="-514350">
              <a:buFont typeface="+mj-lt"/>
              <a:buAutoNum type="alphaLcParenR"/>
            </a:pPr>
            <a:r>
              <a:rPr lang="en-US" sz="7200" dirty="0"/>
              <a:t>Go to your Company’s public facing website.</a:t>
            </a:r>
          </a:p>
          <a:p>
            <a:pPr marL="971550" lvl="1" indent="-514350">
              <a:buFont typeface="+mj-lt"/>
              <a:buAutoNum type="alphaLcParenR"/>
            </a:pPr>
            <a:r>
              <a:rPr lang="en-US" sz="7200" dirty="0"/>
              <a:t>Select the web app from the Team Site</a:t>
            </a:r>
            <a:r>
              <a:rPr lang="en-US" sz="7200" dirty="0" smtClean="0"/>
              <a:t>.</a:t>
            </a:r>
          </a:p>
          <a:p>
            <a:pPr lvl="1"/>
            <a:endParaRPr lang="en-US" sz="7200" dirty="0"/>
          </a:p>
          <a:p>
            <a:pPr lvl="0"/>
            <a:r>
              <a:rPr lang="en-US" sz="7200" dirty="0" smtClean="0"/>
              <a:t>2.   You </a:t>
            </a:r>
            <a:r>
              <a:rPr lang="en-US" sz="7200" dirty="0"/>
              <a:t>should use Remember Me and Keep Me Signed in on a shared computer to protect your information</a:t>
            </a:r>
            <a:r>
              <a:rPr lang="en-US" sz="7200" dirty="0" smtClean="0"/>
              <a:t>.</a:t>
            </a:r>
          </a:p>
          <a:p>
            <a:pPr lvl="0"/>
            <a:endParaRPr lang="en-US" sz="7200" dirty="0"/>
          </a:p>
          <a:p>
            <a:pPr marL="971550" lvl="1" indent="-514350">
              <a:buFont typeface="+mj-lt"/>
              <a:buAutoNum type="alphaLcParenR"/>
            </a:pPr>
            <a:r>
              <a:rPr lang="en-US" sz="7200" dirty="0"/>
              <a:t>True</a:t>
            </a:r>
          </a:p>
          <a:p>
            <a:pPr marL="971550" lvl="1" indent="-514350">
              <a:buFont typeface="+mj-lt"/>
              <a:buAutoNum type="alphaLcParenR"/>
            </a:pPr>
            <a:r>
              <a:rPr lang="en-US" sz="7200" dirty="0"/>
              <a:t>False</a:t>
            </a:r>
          </a:p>
          <a:p>
            <a:endParaRPr lang="en-US" dirty="0"/>
          </a:p>
        </p:txBody>
      </p:sp>
      <p:sp>
        <p:nvSpPr>
          <p:cNvPr id="4" name="Content Placeholder 2"/>
          <p:cNvSpPr txBox="1">
            <a:spLocks/>
          </p:cNvSpPr>
          <p:nvPr/>
        </p:nvSpPr>
        <p:spPr bwMode="auto">
          <a:xfrm>
            <a:off x="4724400" y="1524000"/>
            <a:ext cx="4114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2500" lnSpcReduction="20000"/>
          </a:bodyPr>
          <a:lstStyle>
            <a:lvl1pPr marL="342900" indent="-342900" algn="l" rtl="0" eaLnBrk="0" fontAlgn="base" hangingPunct="0">
              <a:spcBef>
                <a:spcPct val="20000"/>
              </a:spcBef>
              <a:spcAft>
                <a:spcPct val="0"/>
              </a:spcAft>
              <a:buFont typeface="Arial" charset="0"/>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smtClean="0"/>
              <a:t>3.  The Team Site allows you to post messages to your team.</a:t>
            </a:r>
          </a:p>
          <a:p>
            <a:endParaRPr lang="en-US" sz="2400" dirty="0" smtClean="0"/>
          </a:p>
          <a:p>
            <a:pPr marL="971550" lvl="1" indent="-514350">
              <a:buFont typeface="+mj-lt"/>
              <a:buAutoNum type="alphaLcParenR"/>
            </a:pPr>
            <a:r>
              <a:rPr lang="en-US" sz="2400" dirty="0" smtClean="0"/>
              <a:t>True</a:t>
            </a:r>
          </a:p>
          <a:p>
            <a:pPr marL="971550" lvl="1" indent="-514350">
              <a:buFont typeface="+mj-lt"/>
              <a:buAutoNum type="alphaLcParenR"/>
            </a:pPr>
            <a:r>
              <a:rPr lang="en-US" sz="2400" dirty="0" smtClean="0"/>
              <a:t>False</a:t>
            </a:r>
          </a:p>
          <a:p>
            <a:pPr marL="971550" lvl="1" indent="-514350">
              <a:buFont typeface="+mj-lt"/>
              <a:buAutoNum type="alphaLcParenR"/>
            </a:pPr>
            <a:endParaRPr lang="en-US" sz="2400" dirty="0" smtClean="0"/>
          </a:p>
          <a:p>
            <a:r>
              <a:rPr lang="en-US" sz="2400" dirty="0" smtClean="0"/>
              <a:t>4.  Does a person need to be on your Team to view your documents?</a:t>
            </a:r>
          </a:p>
          <a:p>
            <a:endParaRPr lang="en-US" sz="2400" dirty="0" smtClean="0"/>
          </a:p>
          <a:p>
            <a:pPr marL="514350" indent="-514350">
              <a:buFont typeface="+mj-lt"/>
              <a:buAutoNum type="alphaLcParenR"/>
            </a:pPr>
            <a:r>
              <a:rPr lang="en-US" sz="2400" dirty="0" smtClean="0"/>
              <a:t>Yes</a:t>
            </a:r>
          </a:p>
          <a:p>
            <a:pPr marL="514350" indent="-514350">
              <a:buFont typeface="+mj-lt"/>
              <a:buAutoNum type="alphaLcParenR"/>
            </a:pPr>
            <a:r>
              <a:rPr lang="en-US" sz="2400" dirty="0" smtClean="0"/>
              <a:t>No, not if you’ve sent an invitation to share the site with them</a:t>
            </a:r>
          </a:p>
          <a:p>
            <a:endParaRPr lang="en-US" dirty="0"/>
          </a:p>
        </p:txBody>
      </p:sp>
    </p:spTree>
    <p:extLst>
      <p:ext uri="{BB962C8B-B14F-4D97-AF65-F5344CB8AC3E}">
        <p14:creationId xmlns:p14="http://schemas.microsoft.com/office/powerpoint/2010/main" val="2645937682"/>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r>
              <a:rPr lang="en-US" dirty="0" smtClean="0"/>
              <a:t>Working with Tables</a:t>
            </a:r>
            <a:endParaRPr lang="en-US" dirty="0" smtClean="0"/>
          </a:p>
        </p:txBody>
      </p:sp>
      <p:sp>
        <p:nvSpPr>
          <p:cNvPr id="53251" name="Content Placeholder 2"/>
          <p:cNvSpPr>
            <a:spLocks noGrp="1"/>
          </p:cNvSpPr>
          <p:nvPr>
            <p:ph idx="1"/>
          </p:nvPr>
        </p:nvSpPr>
        <p:spPr/>
        <p:txBody>
          <a:bodyPr/>
          <a:lstStyle/>
          <a:p>
            <a:r>
              <a:rPr lang="en-US" dirty="0"/>
              <a:t>The Table Tools tab.</a:t>
            </a:r>
          </a:p>
          <a:p>
            <a:endParaRPr lang="en-US" dirty="0" smtClean="0"/>
          </a:p>
        </p:txBody>
      </p:sp>
      <p:pic>
        <p:nvPicPr>
          <p:cNvPr id="5" name="Picture 4"/>
          <p:cNvPicPr>
            <a:picLocks noChangeAspect="1"/>
          </p:cNvPicPr>
          <p:nvPr/>
        </p:nvPicPr>
        <p:blipFill>
          <a:blip r:embed="rId3"/>
          <a:stretch>
            <a:fillRect/>
          </a:stretch>
        </p:blipFill>
        <p:spPr>
          <a:xfrm>
            <a:off x="1645920" y="2451453"/>
            <a:ext cx="5852160" cy="2799826"/>
          </a:xfrm>
          <a:prstGeom prst="rect">
            <a:avLst/>
          </a:prstGeom>
          <a:ln>
            <a:solidFill>
              <a:schemeClr val="tx1"/>
            </a:solidFill>
          </a:ln>
        </p:spPr>
      </p:pic>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Inserting Links</a:t>
            </a:r>
          </a:p>
        </p:txBody>
      </p:sp>
      <p:sp>
        <p:nvSpPr>
          <p:cNvPr id="3" name="Content Placeholder 2"/>
          <p:cNvSpPr>
            <a:spLocks noGrp="1"/>
          </p:cNvSpPr>
          <p:nvPr>
            <p:ph idx="1"/>
          </p:nvPr>
        </p:nvSpPr>
        <p:spPr/>
        <p:txBody>
          <a:bodyPr>
            <a:normAutofit fontScale="92500" lnSpcReduction="10000"/>
          </a:bodyPr>
          <a:lstStyle/>
          <a:p>
            <a:pPr marL="514350" lvl="0" indent="-514350">
              <a:buFont typeface="+mj-lt"/>
              <a:buAutoNum type="arabicPeriod"/>
            </a:pPr>
            <a:r>
              <a:rPr lang="en-US" dirty="0"/>
              <a:t>Select the text that you want to use as a link.</a:t>
            </a:r>
          </a:p>
          <a:p>
            <a:pPr marL="514350" lvl="0" indent="-514350">
              <a:buFont typeface="+mj-lt"/>
              <a:buAutoNum type="arabicPeriod"/>
            </a:pPr>
            <a:r>
              <a:rPr lang="en-US" dirty="0"/>
              <a:t>Select the </a:t>
            </a:r>
            <a:r>
              <a:rPr lang="en-US" b="1" dirty="0"/>
              <a:t>Insert</a:t>
            </a:r>
            <a:r>
              <a:rPr lang="en-US" dirty="0"/>
              <a:t> tab from the Ribbon.</a:t>
            </a:r>
          </a:p>
          <a:p>
            <a:pPr marL="514350" lvl="0" indent="-514350">
              <a:buFont typeface="+mj-lt"/>
              <a:buAutoNum type="arabicPeriod"/>
            </a:pPr>
            <a:r>
              <a:rPr lang="en-US" dirty="0"/>
              <a:t>Select the </a:t>
            </a:r>
            <a:r>
              <a:rPr lang="en-US" b="1" dirty="0"/>
              <a:t>Link</a:t>
            </a:r>
            <a:r>
              <a:rPr lang="en-US" dirty="0"/>
              <a:t> tool.</a:t>
            </a:r>
          </a:p>
          <a:p>
            <a:pPr marL="514350" lvl="0" indent="-514350">
              <a:buFont typeface="+mj-lt"/>
              <a:buAutoNum type="arabicPeriod"/>
            </a:pPr>
            <a:r>
              <a:rPr lang="en-US" dirty="0"/>
              <a:t>In the </a:t>
            </a:r>
            <a:r>
              <a:rPr lang="en-US" i="1" dirty="0"/>
              <a:t>Link</a:t>
            </a:r>
            <a:r>
              <a:rPr lang="en-US" dirty="0"/>
              <a:t> dialog box, enter the </a:t>
            </a:r>
            <a:r>
              <a:rPr lang="en-US" b="1" dirty="0"/>
              <a:t>Address</a:t>
            </a:r>
            <a:r>
              <a:rPr lang="en-US" dirty="0"/>
              <a:t> for your link. It can be any web URL, including another document from your SharePoint team site.</a:t>
            </a:r>
          </a:p>
          <a:p>
            <a:pPr marL="514350" lvl="0" indent="-514350">
              <a:buFont typeface="+mj-lt"/>
              <a:buAutoNum type="arabicPeriod"/>
            </a:pPr>
            <a:r>
              <a:rPr lang="en-US" dirty="0"/>
              <a:t>You can change the </a:t>
            </a:r>
            <a:r>
              <a:rPr lang="en-US" b="1" dirty="0"/>
              <a:t>Display</a:t>
            </a:r>
            <a:r>
              <a:rPr lang="en-US" dirty="0"/>
              <a:t> text, if desired.</a:t>
            </a:r>
          </a:p>
          <a:p>
            <a:pPr marL="514350" lvl="0" indent="-514350">
              <a:buFont typeface="+mj-lt"/>
              <a:buAutoNum type="arabicPeriod"/>
            </a:pPr>
            <a:r>
              <a:rPr lang="en-US" dirty="0"/>
              <a:t>Select </a:t>
            </a:r>
            <a:r>
              <a:rPr lang="en-US" b="1" dirty="0"/>
              <a:t>Insert</a:t>
            </a:r>
            <a:r>
              <a:rPr lang="en-US" dirty="0"/>
              <a:t>.</a:t>
            </a:r>
          </a:p>
          <a:p>
            <a:endParaRPr lang="en-US" dirty="0"/>
          </a:p>
        </p:txBody>
      </p:sp>
    </p:spTree>
    <p:extLst>
      <p:ext uri="{BB962C8B-B14F-4D97-AF65-F5344CB8AC3E}">
        <p14:creationId xmlns:p14="http://schemas.microsoft.com/office/powerpoint/2010/main" val="883320470"/>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Module Ten: Review Questions</a:t>
            </a:r>
          </a:p>
        </p:txBody>
      </p:sp>
      <p:sp>
        <p:nvSpPr>
          <p:cNvPr id="3" name="Content Placeholder 2"/>
          <p:cNvSpPr>
            <a:spLocks noGrp="1"/>
          </p:cNvSpPr>
          <p:nvPr>
            <p:ph idx="1"/>
          </p:nvPr>
        </p:nvSpPr>
        <p:spPr>
          <a:xfrm>
            <a:off x="457200" y="1447800"/>
            <a:ext cx="4114800" cy="4525963"/>
          </a:xfrm>
        </p:spPr>
        <p:txBody>
          <a:bodyPr>
            <a:normAutofit fontScale="70000" lnSpcReduction="20000"/>
          </a:bodyPr>
          <a:lstStyle/>
          <a:p>
            <a:pPr lvl="0"/>
            <a:r>
              <a:rPr lang="en-US" dirty="0" smtClean="0"/>
              <a:t>1. The </a:t>
            </a:r>
            <a:r>
              <a:rPr lang="en-US" dirty="0"/>
              <a:t>Word web app does not allow you to insert tables</a:t>
            </a:r>
            <a:r>
              <a:rPr lang="en-US" dirty="0" smtClean="0"/>
              <a:t>.</a:t>
            </a:r>
          </a:p>
          <a:p>
            <a:pPr lvl="0"/>
            <a:endParaRPr lang="en-US" dirty="0"/>
          </a:p>
          <a:p>
            <a:pPr marL="971550" lvl="1" indent="-514350">
              <a:buFont typeface="+mj-lt"/>
              <a:buAutoNum type="alphaLcParenR"/>
            </a:pPr>
            <a:r>
              <a:rPr lang="en-US" dirty="0"/>
              <a:t>True</a:t>
            </a:r>
          </a:p>
          <a:p>
            <a:pPr marL="971550" lvl="1" indent="-514350">
              <a:buFont typeface="+mj-lt"/>
              <a:buAutoNum type="alphaLcParenR"/>
            </a:pPr>
            <a:r>
              <a:rPr lang="en-US" dirty="0" smtClean="0"/>
              <a:t>False</a:t>
            </a:r>
          </a:p>
          <a:p>
            <a:pPr lvl="1"/>
            <a:endParaRPr lang="en-US" dirty="0"/>
          </a:p>
          <a:p>
            <a:pPr lvl="0"/>
            <a:r>
              <a:rPr lang="en-US" dirty="0" smtClean="0"/>
              <a:t>2. In </a:t>
            </a:r>
            <a:r>
              <a:rPr lang="en-US" dirty="0"/>
              <a:t>the Word web app, you need to enter the number of columns and rows you want in the Insert Table dialog box</a:t>
            </a:r>
            <a:r>
              <a:rPr lang="en-US" dirty="0" smtClean="0"/>
              <a:t>.</a:t>
            </a:r>
          </a:p>
          <a:p>
            <a:pPr lvl="0"/>
            <a:endParaRPr lang="en-US" dirty="0"/>
          </a:p>
          <a:p>
            <a:pPr marL="971550" lvl="1" indent="-514350">
              <a:buFont typeface="+mj-lt"/>
              <a:buAutoNum type="alphaLcParenR"/>
            </a:pPr>
            <a:r>
              <a:rPr lang="en-US" dirty="0"/>
              <a:t>True</a:t>
            </a:r>
          </a:p>
          <a:p>
            <a:pPr marL="971550" lvl="1" indent="-514350">
              <a:buFont typeface="+mj-lt"/>
              <a:buAutoNum type="alphaLcParenR"/>
            </a:pPr>
            <a:r>
              <a:rPr lang="en-US" dirty="0"/>
              <a:t>False</a:t>
            </a:r>
          </a:p>
          <a:p>
            <a:endParaRPr lang="en-US" dirty="0"/>
          </a:p>
        </p:txBody>
      </p:sp>
      <p:sp>
        <p:nvSpPr>
          <p:cNvPr id="4" name="Content Placeholder 2"/>
          <p:cNvSpPr txBox="1">
            <a:spLocks/>
          </p:cNvSpPr>
          <p:nvPr/>
        </p:nvSpPr>
        <p:spPr bwMode="auto">
          <a:xfrm>
            <a:off x="4724400" y="1447800"/>
            <a:ext cx="4114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70000" lnSpcReduction="20000"/>
          </a:bodyPr>
          <a:lstStyle>
            <a:lvl1pPr marL="342900" indent="-342900" algn="l" rtl="0" eaLnBrk="0" fontAlgn="base" hangingPunct="0">
              <a:spcBef>
                <a:spcPct val="20000"/>
              </a:spcBef>
              <a:spcAft>
                <a:spcPct val="0"/>
              </a:spcAft>
              <a:buFont typeface="Arial" charset="0"/>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3. You can add text to a table by pasting the clipboard contents.</a:t>
            </a:r>
          </a:p>
          <a:p>
            <a:endParaRPr lang="en-US" dirty="0" smtClean="0"/>
          </a:p>
          <a:p>
            <a:pPr marL="971550" lvl="1" indent="-514350">
              <a:buFont typeface="+mj-lt"/>
              <a:buAutoNum type="alphaLcParenR"/>
            </a:pPr>
            <a:r>
              <a:rPr lang="en-US" dirty="0" smtClean="0"/>
              <a:t>True</a:t>
            </a:r>
          </a:p>
          <a:p>
            <a:pPr marL="971550" lvl="1" indent="-514350">
              <a:buFont typeface="+mj-lt"/>
              <a:buAutoNum type="alphaLcParenR"/>
            </a:pPr>
            <a:r>
              <a:rPr lang="en-US" dirty="0" smtClean="0"/>
              <a:t>False</a:t>
            </a:r>
          </a:p>
          <a:p>
            <a:pPr lvl="1"/>
            <a:endParaRPr lang="en-US" dirty="0" smtClean="0"/>
          </a:p>
          <a:p>
            <a:r>
              <a:rPr lang="en-US" dirty="0" smtClean="0"/>
              <a:t>4. The Table Tools tab does NOT include which of the following options?</a:t>
            </a:r>
          </a:p>
          <a:p>
            <a:endParaRPr lang="en-US" dirty="0" smtClean="0"/>
          </a:p>
          <a:p>
            <a:pPr marL="971550" lvl="1" indent="-514350">
              <a:buFont typeface="+mj-lt"/>
              <a:buAutoNum type="alphaLcParenR"/>
            </a:pPr>
            <a:r>
              <a:rPr lang="en-US" dirty="0" smtClean="0"/>
              <a:t>Select Table</a:t>
            </a:r>
          </a:p>
          <a:p>
            <a:pPr marL="971550" lvl="1" indent="-514350">
              <a:buFont typeface="+mj-lt"/>
              <a:buAutoNum type="alphaLcParenR"/>
            </a:pPr>
            <a:r>
              <a:rPr lang="en-US" dirty="0" smtClean="0"/>
              <a:t>Borders</a:t>
            </a:r>
          </a:p>
          <a:p>
            <a:pPr marL="971550" lvl="1" indent="-514350">
              <a:buFont typeface="+mj-lt"/>
              <a:buAutoNum type="alphaLcParenR"/>
            </a:pPr>
            <a:r>
              <a:rPr lang="en-US" dirty="0" smtClean="0"/>
              <a:t>Insert Column</a:t>
            </a:r>
          </a:p>
          <a:p>
            <a:pPr marL="971550" lvl="1" indent="-514350">
              <a:buFont typeface="+mj-lt"/>
              <a:buAutoNum type="alphaLcParenR"/>
            </a:pPr>
            <a:r>
              <a:rPr lang="en-US" dirty="0" smtClean="0"/>
              <a:t>Delete Row</a:t>
            </a:r>
          </a:p>
          <a:p>
            <a:endParaRPr lang="en-US" dirty="0"/>
          </a:p>
        </p:txBody>
      </p:sp>
    </p:spTree>
    <p:extLst>
      <p:ext uri="{BB962C8B-B14F-4D97-AF65-F5344CB8AC3E}">
        <p14:creationId xmlns:p14="http://schemas.microsoft.com/office/powerpoint/2010/main" val="3989918728"/>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r>
              <a:rPr lang="en-US" dirty="0"/>
              <a:t>Module Ten: Review Questions</a:t>
            </a:r>
            <a:endParaRPr lang="en-US" dirty="0" smtClean="0"/>
          </a:p>
        </p:txBody>
      </p:sp>
      <p:sp>
        <p:nvSpPr>
          <p:cNvPr id="54275" name="Content Placeholder 2"/>
          <p:cNvSpPr>
            <a:spLocks noGrp="1"/>
          </p:cNvSpPr>
          <p:nvPr>
            <p:ph idx="1"/>
          </p:nvPr>
        </p:nvSpPr>
        <p:spPr>
          <a:xfrm>
            <a:off x="457200" y="1438275"/>
            <a:ext cx="4114800" cy="4525963"/>
          </a:xfrm>
        </p:spPr>
        <p:txBody>
          <a:bodyPr>
            <a:normAutofit fontScale="77500" lnSpcReduction="20000"/>
          </a:bodyPr>
          <a:lstStyle/>
          <a:p>
            <a:pPr lvl="0"/>
            <a:r>
              <a:rPr lang="en-US" dirty="0" smtClean="0"/>
              <a:t>5. You </a:t>
            </a:r>
            <a:r>
              <a:rPr lang="en-US" dirty="0"/>
              <a:t>can align the text in a table cell left, center, or right</a:t>
            </a:r>
            <a:r>
              <a:rPr lang="en-US" dirty="0" smtClean="0"/>
              <a:t>.</a:t>
            </a:r>
          </a:p>
          <a:p>
            <a:pPr lvl="0"/>
            <a:endParaRPr lang="en-US" dirty="0"/>
          </a:p>
          <a:p>
            <a:pPr marL="971550" lvl="1" indent="-514350">
              <a:buFont typeface="+mj-lt"/>
              <a:buAutoNum type="alphaLcParenR"/>
            </a:pPr>
            <a:r>
              <a:rPr lang="en-US" dirty="0"/>
              <a:t>True</a:t>
            </a:r>
          </a:p>
          <a:p>
            <a:pPr marL="971550" lvl="1" indent="-514350">
              <a:buFont typeface="+mj-lt"/>
              <a:buAutoNum type="alphaLcParenR"/>
            </a:pPr>
            <a:r>
              <a:rPr lang="en-US" dirty="0" smtClean="0"/>
              <a:t>False</a:t>
            </a:r>
          </a:p>
          <a:p>
            <a:pPr lvl="1"/>
            <a:endParaRPr lang="en-US" dirty="0"/>
          </a:p>
          <a:p>
            <a:pPr lvl="0"/>
            <a:r>
              <a:rPr lang="en-US" dirty="0" smtClean="0"/>
              <a:t>6. The </a:t>
            </a:r>
            <a:r>
              <a:rPr lang="en-US" dirty="0"/>
              <a:t>Link dialog box includes a tool to help you locate the address for your link</a:t>
            </a:r>
            <a:r>
              <a:rPr lang="en-US" dirty="0" smtClean="0"/>
              <a:t>.</a:t>
            </a:r>
          </a:p>
          <a:p>
            <a:pPr lvl="0"/>
            <a:endParaRPr lang="en-US" dirty="0"/>
          </a:p>
          <a:p>
            <a:pPr marL="971550" lvl="1" indent="-514350">
              <a:buFont typeface="+mj-lt"/>
              <a:buAutoNum type="alphaLcParenR"/>
            </a:pPr>
            <a:r>
              <a:rPr lang="en-US" dirty="0"/>
              <a:t>True</a:t>
            </a:r>
          </a:p>
          <a:p>
            <a:pPr marL="971550" lvl="1" indent="-514350">
              <a:buFont typeface="+mj-lt"/>
              <a:buAutoNum type="alphaLcParenR"/>
            </a:pPr>
            <a:r>
              <a:rPr lang="en-US" dirty="0"/>
              <a:t>False</a:t>
            </a:r>
          </a:p>
          <a:p>
            <a:endParaRPr lang="en-US" dirty="0" smtClean="0"/>
          </a:p>
        </p:txBody>
      </p:sp>
      <p:sp>
        <p:nvSpPr>
          <p:cNvPr id="4" name="Content Placeholder 2"/>
          <p:cNvSpPr txBox="1">
            <a:spLocks/>
          </p:cNvSpPr>
          <p:nvPr/>
        </p:nvSpPr>
        <p:spPr bwMode="auto">
          <a:xfrm>
            <a:off x="4733925" y="1447800"/>
            <a:ext cx="4114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342900" indent="-342900" algn="l" rtl="0" eaLnBrk="0" fontAlgn="base" hangingPunct="0">
              <a:spcBef>
                <a:spcPct val="20000"/>
              </a:spcBef>
              <a:spcAft>
                <a:spcPct val="0"/>
              </a:spcAft>
              <a:buFont typeface="Arial" charset="0"/>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7. You can change the display text for your link in the Link dialog box.</a:t>
            </a:r>
          </a:p>
          <a:p>
            <a:endParaRPr lang="en-US" dirty="0" smtClean="0"/>
          </a:p>
          <a:p>
            <a:pPr marL="971550" lvl="1" indent="-514350">
              <a:buFont typeface="+mj-lt"/>
              <a:buAutoNum type="alphaLcParenR"/>
            </a:pPr>
            <a:r>
              <a:rPr lang="en-US" dirty="0" smtClean="0"/>
              <a:t>True</a:t>
            </a:r>
          </a:p>
          <a:p>
            <a:pPr marL="971550" lvl="1" indent="-514350">
              <a:buFont typeface="+mj-lt"/>
              <a:buAutoNum type="alphaLcParenR"/>
            </a:pPr>
            <a:r>
              <a:rPr lang="en-US" dirty="0" smtClean="0"/>
              <a:t>False</a:t>
            </a:r>
          </a:p>
          <a:p>
            <a:endParaRPr lang="en-US" dirty="0" smtClean="0"/>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Module Ten: Review Questions</a:t>
            </a:r>
          </a:p>
        </p:txBody>
      </p:sp>
      <p:sp>
        <p:nvSpPr>
          <p:cNvPr id="3" name="Content Placeholder 2"/>
          <p:cNvSpPr>
            <a:spLocks noGrp="1"/>
          </p:cNvSpPr>
          <p:nvPr>
            <p:ph idx="1"/>
          </p:nvPr>
        </p:nvSpPr>
        <p:spPr>
          <a:xfrm>
            <a:off x="457200" y="1447800"/>
            <a:ext cx="4114800" cy="4525963"/>
          </a:xfrm>
        </p:spPr>
        <p:txBody>
          <a:bodyPr>
            <a:normAutofit fontScale="70000" lnSpcReduction="20000"/>
          </a:bodyPr>
          <a:lstStyle/>
          <a:p>
            <a:pPr lvl="0"/>
            <a:r>
              <a:rPr lang="en-US" dirty="0" smtClean="0"/>
              <a:t>1. The </a:t>
            </a:r>
            <a:r>
              <a:rPr lang="en-US" dirty="0"/>
              <a:t>Word web app does not allow you to insert tables</a:t>
            </a:r>
            <a:r>
              <a:rPr lang="en-US" dirty="0" smtClean="0"/>
              <a:t>.</a:t>
            </a:r>
          </a:p>
          <a:p>
            <a:pPr lvl="0"/>
            <a:endParaRPr lang="en-US" dirty="0"/>
          </a:p>
          <a:p>
            <a:pPr marL="971550" lvl="1" indent="-514350">
              <a:buFont typeface="+mj-lt"/>
              <a:buAutoNum type="alphaLcParenR"/>
            </a:pPr>
            <a:r>
              <a:rPr lang="en-US" dirty="0"/>
              <a:t>True</a:t>
            </a:r>
          </a:p>
          <a:p>
            <a:pPr marL="971550" lvl="1" indent="-514350">
              <a:buFont typeface="+mj-lt"/>
              <a:buAutoNum type="alphaLcParenR"/>
            </a:pPr>
            <a:r>
              <a:rPr lang="en-US" dirty="0" smtClean="0">
                <a:solidFill>
                  <a:srgbClr val="FF0000"/>
                </a:solidFill>
              </a:rPr>
              <a:t>False</a:t>
            </a:r>
          </a:p>
          <a:p>
            <a:pPr lvl="1"/>
            <a:endParaRPr lang="en-US" dirty="0"/>
          </a:p>
          <a:p>
            <a:pPr lvl="0"/>
            <a:r>
              <a:rPr lang="en-US" dirty="0" smtClean="0"/>
              <a:t>2. In </a:t>
            </a:r>
            <a:r>
              <a:rPr lang="en-US" dirty="0"/>
              <a:t>the Word web app, you need to enter the number of columns and rows you want in the Insert Table dialog box</a:t>
            </a:r>
            <a:r>
              <a:rPr lang="en-US" dirty="0" smtClean="0"/>
              <a:t>.</a:t>
            </a:r>
          </a:p>
          <a:p>
            <a:pPr lvl="0"/>
            <a:endParaRPr lang="en-US" dirty="0"/>
          </a:p>
          <a:p>
            <a:pPr marL="971550" lvl="1" indent="-514350">
              <a:buFont typeface="+mj-lt"/>
              <a:buAutoNum type="alphaLcParenR"/>
            </a:pPr>
            <a:r>
              <a:rPr lang="en-US" dirty="0"/>
              <a:t>True</a:t>
            </a:r>
          </a:p>
          <a:p>
            <a:pPr marL="971550" lvl="1" indent="-514350">
              <a:buFont typeface="+mj-lt"/>
              <a:buAutoNum type="alphaLcParenR"/>
            </a:pPr>
            <a:r>
              <a:rPr lang="en-US" dirty="0">
                <a:solidFill>
                  <a:srgbClr val="FF0000"/>
                </a:solidFill>
              </a:rPr>
              <a:t>False</a:t>
            </a:r>
          </a:p>
          <a:p>
            <a:endParaRPr lang="en-US" dirty="0"/>
          </a:p>
        </p:txBody>
      </p:sp>
      <p:sp>
        <p:nvSpPr>
          <p:cNvPr id="4" name="Content Placeholder 2"/>
          <p:cNvSpPr txBox="1">
            <a:spLocks/>
          </p:cNvSpPr>
          <p:nvPr/>
        </p:nvSpPr>
        <p:spPr bwMode="auto">
          <a:xfrm>
            <a:off x="4724400" y="1447800"/>
            <a:ext cx="4114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70000" lnSpcReduction="20000"/>
          </a:bodyPr>
          <a:lstStyle>
            <a:lvl1pPr marL="342900" indent="-342900" algn="l" rtl="0" eaLnBrk="0" fontAlgn="base" hangingPunct="0">
              <a:spcBef>
                <a:spcPct val="20000"/>
              </a:spcBef>
              <a:spcAft>
                <a:spcPct val="0"/>
              </a:spcAft>
              <a:buFont typeface="Arial" charset="0"/>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3. You can add text to a table by pasting the clipboard contents.</a:t>
            </a:r>
          </a:p>
          <a:p>
            <a:endParaRPr lang="en-US" dirty="0" smtClean="0"/>
          </a:p>
          <a:p>
            <a:pPr marL="971550" lvl="1" indent="-514350">
              <a:buFont typeface="+mj-lt"/>
              <a:buAutoNum type="alphaLcParenR"/>
            </a:pPr>
            <a:r>
              <a:rPr lang="en-US" dirty="0" smtClean="0">
                <a:solidFill>
                  <a:srgbClr val="FF0000"/>
                </a:solidFill>
              </a:rPr>
              <a:t>True</a:t>
            </a:r>
          </a:p>
          <a:p>
            <a:pPr marL="971550" lvl="1" indent="-514350">
              <a:buFont typeface="+mj-lt"/>
              <a:buAutoNum type="alphaLcParenR"/>
            </a:pPr>
            <a:r>
              <a:rPr lang="en-US" dirty="0" smtClean="0"/>
              <a:t>False</a:t>
            </a:r>
          </a:p>
          <a:p>
            <a:pPr lvl="1"/>
            <a:endParaRPr lang="en-US" dirty="0" smtClean="0"/>
          </a:p>
          <a:p>
            <a:r>
              <a:rPr lang="en-US" dirty="0" smtClean="0"/>
              <a:t>4. The Table Tools tab does NOT include which of the following options?</a:t>
            </a:r>
          </a:p>
          <a:p>
            <a:endParaRPr lang="en-US" dirty="0" smtClean="0"/>
          </a:p>
          <a:p>
            <a:pPr marL="971550" lvl="1" indent="-514350">
              <a:buFont typeface="+mj-lt"/>
              <a:buAutoNum type="alphaLcParenR"/>
            </a:pPr>
            <a:r>
              <a:rPr lang="en-US" dirty="0" smtClean="0"/>
              <a:t>Select Table</a:t>
            </a:r>
          </a:p>
          <a:p>
            <a:pPr marL="971550" lvl="1" indent="-514350">
              <a:buFont typeface="+mj-lt"/>
              <a:buAutoNum type="alphaLcParenR"/>
            </a:pPr>
            <a:r>
              <a:rPr lang="en-US" dirty="0" smtClean="0">
                <a:solidFill>
                  <a:srgbClr val="FF0000"/>
                </a:solidFill>
              </a:rPr>
              <a:t>Borders</a:t>
            </a:r>
          </a:p>
          <a:p>
            <a:pPr marL="971550" lvl="1" indent="-514350">
              <a:buFont typeface="+mj-lt"/>
              <a:buAutoNum type="alphaLcParenR"/>
            </a:pPr>
            <a:r>
              <a:rPr lang="en-US" dirty="0" smtClean="0"/>
              <a:t>Insert Column</a:t>
            </a:r>
          </a:p>
          <a:p>
            <a:pPr marL="971550" lvl="1" indent="-514350">
              <a:buFont typeface="+mj-lt"/>
              <a:buAutoNum type="alphaLcParenR"/>
            </a:pPr>
            <a:r>
              <a:rPr lang="en-US" dirty="0" smtClean="0"/>
              <a:t>Delete Row</a:t>
            </a:r>
          </a:p>
          <a:p>
            <a:endParaRPr lang="en-US" dirty="0"/>
          </a:p>
        </p:txBody>
      </p:sp>
    </p:spTree>
    <p:extLst>
      <p:ext uri="{BB962C8B-B14F-4D97-AF65-F5344CB8AC3E}">
        <p14:creationId xmlns:p14="http://schemas.microsoft.com/office/powerpoint/2010/main" val="1463570159"/>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r>
              <a:rPr lang="en-US" dirty="0"/>
              <a:t>Module Ten: Review Questions</a:t>
            </a:r>
            <a:endParaRPr lang="en-US" dirty="0" smtClean="0"/>
          </a:p>
        </p:txBody>
      </p:sp>
      <p:sp>
        <p:nvSpPr>
          <p:cNvPr id="54275" name="Content Placeholder 2"/>
          <p:cNvSpPr>
            <a:spLocks noGrp="1"/>
          </p:cNvSpPr>
          <p:nvPr>
            <p:ph idx="1"/>
          </p:nvPr>
        </p:nvSpPr>
        <p:spPr>
          <a:xfrm>
            <a:off x="457200" y="1438275"/>
            <a:ext cx="4114800" cy="4525963"/>
          </a:xfrm>
        </p:spPr>
        <p:txBody>
          <a:bodyPr>
            <a:normAutofit fontScale="77500" lnSpcReduction="20000"/>
          </a:bodyPr>
          <a:lstStyle/>
          <a:p>
            <a:pPr lvl="0"/>
            <a:r>
              <a:rPr lang="en-US" dirty="0" smtClean="0"/>
              <a:t>5. You </a:t>
            </a:r>
            <a:r>
              <a:rPr lang="en-US" dirty="0"/>
              <a:t>can align the text in a table cell left, center, or right</a:t>
            </a:r>
            <a:r>
              <a:rPr lang="en-US" dirty="0" smtClean="0"/>
              <a:t>.</a:t>
            </a:r>
          </a:p>
          <a:p>
            <a:pPr lvl="0"/>
            <a:endParaRPr lang="en-US" dirty="0"/>
          </a:p>
          <a:p>
            <a:pPr marL="971550" lvl="1" indent="-514350">
              <a:buFont typeface="+mj-lt"/>
              <a:buAutoNum type="alphaLcParenR"/>
            </a:pPr>
            <a:r>
              <a:rPr lang="en-US" dirty="0">
                <a:solidFill>
                  <a:srgbClr val="FF0000"/>
                </a:solidFill>
              </a:rPr>
              <a:t>True</a:t>
            </a:r>
          </a:p>
          <a:p>
            <a:pPr marL="971550" lvl="1" indent="-514350">
              <a:buFont typeface="+mj-lt"/>
              <a:buAutoNum type="alphaLcParenR"/>
            </a:pPr>
            <a:r>
              <a:rPr lang="en-US" dirty="0" smtClean="0"/>
              <a:t>False</a:t>
            </a:r>
          </a:p>
          <a:p>
            <a:pPr lvl="1"/>
            <a:endParaRPr lang="en-US" dirty="0"/>
          </a:p>
          <a:p>
            <a:pPr lvl="0"/>
            <a:r>
              <a:rPr lang="en-US" dirty="0" smtClean="0"/>
              <a:t>6. The </a:t>
            </a:r>
            <a:r>
              <a:rPr lang="en-US" dirty="0"/>
              <a:t>Link dialog box includes a tool to help you locate the address for your link</a:t>
            </a:r>
            <a:r>
              <a:rPr lang="en-US" dirty="0" smtClean="0"/>
              <a:t>.</a:t>
            </a:r>
          </a:p>
          <a:p>
            <a:pPr lvl="0"/>
            <a:endParaRPr lang="en-US" dirty="0"/>
          </a:p>
          <a:p>
            <a:pPr marL="971550" lvl="1" indent="-514350">
              <a:buFont typeface="+mj-lt"/>
              <a:buAutoNum type="alphaLcParenR"/>
            </a:pPr>
            <a:r>
              <a:rPr lang="en-US" dirty="0"/>
              <a:t>True</a:t>
            </a:r>
          </a:p>
          <a:p>
            <a:pPr marL="971550" lvl="1" indent="-514350">
              <a:buFont typeface="+mj-lt"/>
              <a:buAutoNum type="alphaLcParenR"/>
            </a:pPr>
            <a:r>
              <a:rPr lang="en-US" dirty="0">
                <a:solidFill>
                  <a:srgbClr val="FF0000"/>
                </a:solidFill>
              </a:rPr>
              <a:t>False</a:t>
            </a:r>
          </a:p>
          <a:p>
            <a:endParaRPr lang="en-US" dirty="0" smtClean="0"/>
          </a:p>
        </p:txBody>
      </p:sp>
      <p:sp>
        <p:nvSpPr>
          <p:cNvPr id="4" name="Content Placeholder 2"/>
          <p:cNvSpPr txBox="1">
            <a:spLocks/>
          </p:cNvSpPr>
          <p:nvPr/>
        </p:nvSpPr>
        <p:spPr bwMode="auto">
          <a:xfrm>
            <a:off x="4733925" y="1447800"/>
            <a:ext cx="4114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342900" indent="-342900" algn="l" rtl="0" eaLnBrk="0" fontAlgn="base" hangingPunct="0">
              <a:spcBef>
                <a:spcPct val="20000"/>
              </a:spcBef>
              <a:spcAft>
                <a:spcPct val="0"/>
              </a:spcAft>
              <a:buFont typeface="Arial" charset="0"/>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7. You can change the display text for your link in the Link dialog box.</a:t>
            </a:r>
          </a:p>
          <a:p>
            <a:endParaRPr lang="en-US" dirty="0" smtClean="0"/>
          </a:p>
          <a:p>
            <a:pPr marL="971550" lvl="1" indent="-514350">
              <a:buFont typeface="+mj-lt"/>
              <a:buAutoNum type="alphaLcParenR"/>
            </a:pPr>
            <a:r>
              <a:rPr lang="en-US" dirty="0" smtClean="0">
                <a:solidFill>
                  <a:srgbClr val="FF0000"/>
                </a:solidFill>
              </a:rPr>
              <a:t>True</a:t>
            </a:r>
          </a:p>
          <a:p>
            <a:pPr marL="971550" lvl="1" indent="-514350">
              <a:buFont typeface="+mj-lt"/>
              <a:buAutoNum type="alphaLcParenR"/>
            </a:pPr>
            <a:r>
              <a:rPr lang="en-US" dirty="0" smtClean="0"/>
              <a:t>False</a:t>
            </a:r>
          </a:p>
          <a:p>
            <a:endParaRPr lang="en-US" dirty="0" smtClean="0"/>
          </a:p>
        </p:txBody>
      </p:sp>
    </p:spTree>
    <p:extLst>
      <p:ext uri="{BB962C8B-B14F-4D97-AF65-F5344CB8AC3E}">
        <p14:creationId xmlns:p14="http://schemas.microsoft.com/office/powerpoint/2010/main" val="2351359377"/>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normAutofit fontScale="90000"/>
          </a:bodyPr>
          <a:lstStyle/>
          <a:p>
            <a:r>
              <a:rPr lang="en-US" dirty="0"/>
              <a:t>Module Eleven: The Insert Tools (II)</a:t>
            </a:r>
            <a:endParaRPr lang="en-US" dirty="0" smtClean="0"/>
          </a:p>
        </p:txBody>
      </p:sp>
      <p:sp>
        <p:nvSpPr>
          <p:cNvPr id="55299" name="Content Placeholder 2"/>
          <p:cNvSpPr>
            <a:spLocks noGrp="1"/>
          </p:cNvSpPr>
          <p:nvPr>
            <p:ph idx="1"/>
          </p:nvPr>
        </p:nvSpPr>
        <p:spPr/>
        <p:txBody>
          <a:bodyPr/>
          <a:lstStyle/>
          <a:p>
            <a:pPr marL="0"/>
            <a:r>
              <a:rPr lang="en-US" dirty="0"/>
              <a:t>In this module, you’ll learn about using pictures with the Word web app. You’ll learn how to insert a picture from a file or from Clip Art. This module also introduces the Picture Tools tab; where there are a few commands to help you control the appearance of your picture in the web app.</a:t>
            </a:r>
            <a:endParaRPr lang="en-US" dirty="0" smtClean="0"/>
          </a:p>
        </p:txBody>
      </p:sp>
      <p:sp>
        <p:nvSpPr>
          <p:cNvPr id="55300" name="Text Placeholder 3"/>
          <p:cNvSpPr>
            <a:spLocks noGrp="1"/>
          </p:cNvSpPr>
          <p:nvPr>
            <p:ph type="body" sz="quarter" idx="10"/>
          </p:nvPr>
        </p:nvSpPr>
        <p:spPr>
          <a:xfrm>
            <a:off x="7391400" y="381000"/>
            <a:ext cx="1752600" cy="3581400"/>
          </a:xfrm>
          <a:ln>
            <a:miter lim="800000"/>
            <a:headEnd/>
            <a:tailEnd/>
          </a:ln>
        </p:spPr>
        <p:txBody>
          <a:bodyPr>
            <a:normAutofit fontScale="47500" lnSpcReduction="20000"/>
          </a:bodyPr>
          <a:lstStyle/>
          <a:p>
            <a:pPr>
              <a:lnSpc>
                <a:spcPct val="115000"/>
              </a:lnSpc>
              <a:spcBef>
                <a:spcPts val="0"/>
              </a:spcBef>
              <a:spcAft>
                <a:spcPts val="1000"/>
              </a:spcAft>
            </a:pPr>
            <a:r>
              <a:rPr lang="en-US" dirty="0">
                <a:latin typeface="Cambria"/>
                <a:ea typeface="Times New Roman"/>
                <a:cs typeface="Times New Roman"/>
              </a:rPr>
              <a:t>Vision / It reaches beyond the thing that is, into the conception of what can be. Imagination gives you the picture. Vision gives you the impulse to make the picture your own.</a:t>
            </a:r>
            <a:endParaRPr lang="en-US" sz="2400" dirty="0">
              <a:ea typeface="Times New Roman"/>
              <a:cs typeface="Times New Roman"/>
            </a:endParaRPr>
          </a:p>
          <a:p>
            <a:pPr algn="ctr">
              <a:lnSpc>
                <a:spcPct val="115000"/>
              </a:lnSpc>
              <a:spcBef>
                <a:spcPts val="0"/>
              </a:spcBef>
              <a:spcAft>
                <a:spcPts val="1000"/>
              </a:spcAft>
            </a:pPr>
            <a:r>
              <a:rPr lang="en-US" dirty="0">
                <a:latin typeface="Cambria"/>
                <a:ea typeface="Times New Roman"/>
                <a:cs typeface="Times New Roman"/>
              </a:rPr>
              <a:t>Robert Collier</a:t>
            </a:r>
            <a:endParaRPr lang="en-US" sz="2400" dirty="0">
              <a:ea typeface="Times New Roman"/>
              <a:cs typeface="Times New Roman"/>
            </a:endParaRPr>
          </a:p>
          <a:p>
            <a:endParaRPr lang="en-US" dirty="0" smtClean="0"/>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lstStyle/>
          <a:p>
            <a:r>
              <a:rPr lang="en-US" dirty="0"/>
              <a:t>Inserting Pictures</a:t>
            </a:r>
            <a:endParaRPr lang="en-US" dirty="0" smtClean="0"/>
          </a:p>
        </p:txBody>
      </p:sp>
      <p:sp>
        <p:nvSpPr>
          <p:cNvPr id="56323" name="Content Placeholder 2"/>
          <p:cNvSpPr>
            <a:spLocks noGrp="1"/>
          </p:cNvSpPr>
          <p:nvPr>
            <p:ph idx="1"/>
          </p:nvPr>
        </p:nvSpPr>
        <p:spPr/>
        <p:txBody>
          <a:bodyPr>
            <a:normAutofit lnSpcReduction="10000"/>
          </a:bodyPr>
          <a:lstStyle/>
          <a:p>
            <a:pPr marL="514350" lvl="0" indent="-514350">
              <a:buFont typeface="+mj-lt"/>
              <a:buAutoNum type="arabicPeriod"/>
            </a:pPr>
            <a:r>
              <a:rPr lang="en-US" dirty="0"/>
              <a:t>Place your cursor in the location in the document where you want the picture to appear.</a:t>
            </a:r>
          </a:p>
          <a:p>
            <a:pPr marL="514350" lvl="0" indent="-514350">
              <a:buFont typeface="+mj-lt"/>
              <a:buAutoNum type="arabicPeriod"/>
            </a:pPr>
            <a:r>
              <a:rPr lang="en-US" dirty="0"/>
              <a:t>Select the </a:t>
            </a:r>
            <a:r>
              <a:rPr lang="en-US" b="1" dirty="0"/>
              <a:t>Insert</a:t>
            </a:r>
            <a:r>
              <a:rPr lang="en-US" dirty="0"/>
              <a:t> Tab.</a:t>
            </a:r>
          </a:p>
          <a:p>
            <a:pPr marL="514350" lvl="0" indent="-514350">
              <a:buFont typeface="+mj-lt"/>
              <a:buAutoNum type="arabicPeriod"/>
            </a:pPr>
            <a:r>
              <a:rPr lang="en-US" dirty="0"/>
              <a:t>Select </a:t>
            </a:r>
            <a:r>
              <a:rPr lang="en-US" b="1" dirty="0"/>
              <a:t>Picture</a:t>
            </a:r>
            <a:r>
              <a:rPr lang="en-US" dirty="0"/>
              <a:t>.</a:t>
            </a:r>
          </a:p>
          <a:p>
            <a:pPr marL="514350" lvl="0" indent="-514350">
              <a:buFont typeface="+mj-lt"/>
              <a:buAutoNum type="arabicPeriod"/>
            </a:pPr>
            <a:r>
              <a:rPr lang="en-US" dirty="0"/>
              <a:t>In the </a:t>
            </a:r>
            <a:r>
              <a:rPr lang="en-US" i="1" dirty="0"/>
              <a:t>Choose File to Upload </a:t>
            </a:r>
            <a:r>
              <a:rPr lang="en-US" dirty="0"/>
              <a:t>dialog box, navigate to the location of the picture file you want to use. Highlight the file and select </a:t>
            </a:r>
            <a:r>
              <a:rPr lang="en-US" b="1" dirty="0"/>
              <a:t>Open</a:t>
            </a:r>
            <a:r>
              <a:rPr lang="en-US" dirty="0"/>
              <a:t>.</a:t>
            </a:r>
          </a:p>
          <a:p>
            <a:endParaRPr lang="en-US" dirty="0" smtClean="0"/>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r>
              <a:rPr lang="en-US" dirty="0"/>
              <a:t>Inserting Clip Art</a:t>
            </a:r>
            <a:endParaRPr lang="en-US" dirty="0" smtClean="0"/>
          </a:p>
        </p:txBody>
      </p:sp>
      <p:pic>
        <p:nvPicPr>
          <p:cNvPr id="4" name="Picture 3"/>
          <p:cNvPicPr>
            <a:picLocks noChangeAspect="1"/>
          </p:cNvPicPr>
          <p:nvPr/>
        </p:nvPicPr>
        <p:blipFill>
          <a:blip r:embed="rId3"/>
          <a:stretch>
            <a:fillRect/>
          </a:stretch>
        </p:blipFill>
        <p:spPr>
          <a:xfrm>
            <a:off x="1400117" y="1222691"/>
            <a:ext cx="6343767" cy="5303520"/>
          </a:xfrm>
          <a:prstGeom prst="rect">
            <a:avLst/>
          </a:prstGeom>
        </p:spPr>
      </p:pic>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r>
              <a:rPr lang="en-US" dirty="0"/>
              <a:t>Working with Pictures</a:t>
            </a:r>
            <a:endParaRPr lang="en-US" dirty="0" smtClean="0"/>
          </a:p>
        </p:txBody>
      </p:sp>
      <p:sp>
        <p:nvSpPr>
          <p:cNvPr id="58371" name="Content Placeholder 2"/>
          <p:cNvSpPr>
            <a:spLocks noGrp="1"/>
          </p:cNvSpPr>
          <p:nvPr>
            <p:ph idx="1"/>
          </p:nvPr>
        </p:nvSpPr>
        <p:spPr/>
        <p:txBody>
          <a:bodyPr/>
          <a:lstStyle/>
          <a:p>
            <a:r>
              <a:rPr lang="en-US" dirty="0"/>
              <a:t>The Picture Tools tab.</a:t>
            </a:r>
          </a:p>
        </p:txBody>
      </p:sp>
      <p:pic>
        <p:nvPicPr>
          <p:cNvPr id="4" name="Picture 3"/>
          <p:cNvPicPr>
            <a:picLocks noChangeAspect="1"/>
          </p:cNvPicPr>
          <p:nvPr/>
        </p:nvPicPr>
        <p:blipFill rotWithShape="1">
          <a:blip r:embed="rId3"/>
          <a:srcRect b="52010"/>
          <a:stretch/>
        </p:blipFill>
        <p:spPr bwMode="auto">
          <a:xfrm>
            <a:off x="697463" y="2334260"/>
            <a:ext cx="7749074" cy="3108960"/>
          </a:xfrm>
          <a:prstGeom prst="rect">
            <a:avLst/>
          </a:prstGeom>
          <a:ln>
            <a:solidFill>
              <a:schemeClr val="tx1"/>
            </a:solidFill>
          </a:ln>
          <a:extLst>
            <a:ext uri="{53640926-AAD7-44D8-BBD7-CCE9431645EC}">
              <a14:shadowObscured xmlns:a14="http://schemas.microsoft.com/office/drawing/2010/main"/>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PowerPoint Slides">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Custom 1">
      <a:majorFont>
        <a:latin typeface="Cambria"/>
        <a:ea typeface=""/>
        <a:cs typeface=""/>
      </a:majorFont>
      <a:minorFont>
        <a:latin typeface="Calibri"/>
        <a:ea typeface=""/>
        <a:cs typeface=""/>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PowerPoint Slides</Template>
  <TotalTime>444</TotalTime>
  <Words>7658</Words>
  <Application>Microsoft Office PowerPoint</Application>
  <PresentationFormat>On-screen Show (4:3)</PresentationFormat>
  <Paragraphs>1320</Paragraphs>
  <Slides>105</Slides>
  <Notes>38</Notes>
  <HiddenSlides>0</HiddenSlides>
  <MMClips>0</MMClips>
  <ScaleCrop>false</ScaleCrop>
  <HeadingPairs>
    <vt:vector size="4" baseType="variant">
      <vt:variant>
        <vt:lpstr>Theme</vt:lpstr>
      </vt:variant>
      <vt:variant>
        <vt:i4>1</vt:i4>
      </vt:variant>
      <vt:variant>
        <vt:lpstr>Slide Titles</vt:lpstr>
      </vt:variant>
      <vt:variant>
        <vt:i4>105</vt:i4>
      </vt:variant>
    </vt:vector>
  </HeadingPairs>
  <TitlesOfParts>
    <vt:vector size="106" baseType="lpstr">
      <vt:lpstr>PowerPoint Slides</vt:lpstr>
      <vt:lpstr>PowerPoint Presentation</vt:lpstr>
      <vt:lpstr>Module One: Getting Started</vt:lpstr>
      <vt:lpstr>Workshop Objectives</vt:lpstr>
      <vt:lpstr>Module Two: Welcome to Office 365 Web Apps</vt:lpstr>
      <vt:lpstr>The Home Page</vt:lpstr>
      <vt:lpstr>The Team Site</vt:lpstr>
      <vt:lpstr>Shared Documents</vt:lpstr>
      <vt:lpstr>Uploading a Document</vt:lpstr>
      <vt:lpstr>Module Two: Review Questions</vt:lpstr>
      <vt:lpstr>Module Two: Review Questions</vt:lpstr>
      <vt:lpstr>Module Two: Review Questions</vt:lpstr>
      <vt:lpstr>Module Two: Review Questions</vt:lpstr>
      <vt:lpstr>Module Three: Viewing Web App Documents (I)</vt:lpstr>
      <vt:lpstr>Opening a Document</vt:lpstr>
      <vt:lpstr>Overview of the Reading View</vt:lpstr>
      <vt:lpstr>Paging Through Documents</vt:lpstr>
      <vt:lpstr>Printing From the Reading View</vt:lpstr>
      <vt:lpstr>Finding Text in Your Document</vt:lpstr>
      <vt:lpstr>Closing Documents</vt:lpstr>
      <vt:lpstr>Module Three: Review Questions</vt:lpstr>
      <vt:lpstr>Module Three: Review Questions</vt:lpstr>
      <vt:lpstr>Module Three: Review Questions</vt:lpstr>
      <vt:lpstr>Module Three: Review Questions</vt:lpstr>
      <vt:lpstr>Module Three: Review Questions</vt:lpstr>
      <vt:lpstr>Module Three: Review Questions</vt:lpstr>
      <vt:lpstr>Module Four: Viewing Web App Documents (II)</vt:lpstr>
      <vt:lpstr>Zooming in your Document</vt:lpstr>
      <vt:lpstr>Using the Pop Out</vt:lpstr>
      <vt:lpstr>Editing in Browser</vt:lpstr>
      <vt:lpstr>About Converting Documents</vt:lpstr>
      <vt:lpstr>Opening in Word</vt:lpstr>
      <vt:lpstr>Module Four: Review Questions</vt:lpstr>
      <vt:lpstr>Module Four: Review Questions</vt:lpstr>
      <vt:lpstr>Module Four: Review Questions</vt:lpstr>
      <vt:lpstr>Module Four: Review Questions</vt:lpstr>
      <vt:lpstr>Module Four: Review Questions</vt:lpstr>
      <vt:lpstr>Module Four: Review Questions</vt:lpstr>
      <vt:lpstr>Module Five: Editing in the Browser</vt:lpstr>
      <vt:lpstr>A New File</vt:lpstr>
      <vt:lpstr>Saving Files</vt:lpstr>
      <vt:lpstr>The Word Web App Interface</vt:lpstr>
      <vt:lpstr>Typing Text</vt:lpstr>
      <vt:lpstr>Selecting Text with the Mouse or Keyboard</vt:lpstr>
      <vt:lpstr>Module Four: Review Questions</vt:lpstr>
      <vt:lpstr>Module Four: Review Questions</vt:lpstr>
      <vt:lpstr>Module Four: Review Questions</vt:lpstr>
      <vt:lpstr>Module Four: Review Questions</vt:lpstr>
      <vt:lpstr>Module Six: Basic Editing Tasks</vt:lpstr>
      <vt:lpstr>Using Cut, Copy, and Paste</vt:lpstr>
      <vt:lpstr>Using Undo and Redo</vt:lpstr>
      <vt:lpstr>Checking Your Spelling</vt:lpstr>
      <vt:lpstr>Setting the Proofing Language</vt:lpstr>
      <vt:lpstr>Printing from the Editing View</vt:lpstr>
      <vt:lpstr>Accessing the Reading View</vt:lpstr>
      <vt:lpstr>Module Six: Review Questions</vt:lpstr>
      <vt:lpstr>Module Six: Review Questions</vt:lpstr>
      <vt:lpstr>Module Six: Review Questions</vt:lpstr>
      <vt:lpstr>Module Six: Review Questions</vt:lpstr>
      <vt:lpstr>Module Seven: Font Formatting </vt:lpstr>
      <vt:lpstr>Understanding Levels of Formatting</vt:lpstr>
      <vt:lpstr>Changing Font Face and Size</vt:lpstr>
      <vt:lpstr>Changing the Font Color</vt:lpstr>
      <vt:lpstr>Adding Font Enhancements</vt:lpstr>
      <vt:lpstr>Highlighting Text</vt:lpstr>
      <vt:lpstr>Module Seven: Review Questions</vt:lpstr>
      <vt:lpstr>Module Seven: Review Questions</vt:lpstr>
      <vt:lpstr>Module Seven: Review Questions</vt:lpstr>
      <vt:lpstr>Module Seven: Review Questions</vt:lpstr>
      <vt:lpstr>Module Eight: Formatting Paragraphs</vt:lpstr>
      <vt:lpstr>Setting the Alignment</vt:lpstr>
      <vt:lpstr>Using Indents and Tabs</vt:lpstr>
      <vt:lpstr>Adding Bullets and Numbering</vt:lpstr>
      <vt:lpstr>Text Direction</vt:lpstr>
      <vt:lpstr>Module Eight: Review Questions</vt:lpstr>
      <vt:lpstr>Module Eight: Review Questions</vt:lpstr>
      <vt:lpstr>Module Eight: Review Questions</vt:lpstr>
      <vt:lpstr>Module Eight: Review Questions</vt:lpstr>
      <vt:lpstr>Module Nine: Working with Styles</vt:lpstr>
      <vt:lpstr>About Styles</vt:lpstr>
      <vt:lpstr>Quick Styles versus the Style Gallery</vt:lpstr>
      <vt:lpstr>Applying a Style</vt:lpstr>
      <vt:lpstr>Clearing Formatting</vt:lpstr>
      <vt:lpstr>Module Nine: Review Questions</vt:lpstr>
      <vt:lpstr>Module Nine: Review Questions</vt:lpstr>
      <vt:lpstr>Module Nine: Review Questions</vt:lpstr>
      <vt:lpstr>Module Nine: Review Questions</vt:lpstr>
      <vt:lpstr>Module Ten: The Insert Tools (I)</vt:lpstr>
      <vt:lpstr>Inserting a Table</vt:lpstr>
      <vt:lpstr>Adding Text to a Table</vt:lpstr>
      <vt:lpstr>Working with Tables</vt:lpstr>
      <vt:lpstr>Inserting Links</vt:lpstr>
      <vt:lpstr>Module Ten: Review Questions</vt:lpstr>
      <vt:lpstr>Module Ten: Review Questions</vt:lpstr>
      <vt:lpstr>Module Ten: Review Questions</vt:lpstr>
      <vt:lpstr>Module Ten: Review Questions</vt:lpstr>
      <vt:lpstr>Module Eleven: The Insert Tools (II)</vt:lpstr>
      <vt:lpstr>Inserting Pictures</vt:lpstr>
      <vt:lpstr>Inserting Clip Art</vt:lpstr>
      <vt:lpstr>Working with Pictures</vt:lpstr>
      <vt:lpstr>Module Eleven: Review Questions</vt:lpstr>
      <vt:lpstr>Module Eleven: Review Questions</vt:lpstr>
      <vt:lpstr>Module Eleven: Review Questions</vt:lpstr>
      <vt:lpstr>Module Eleven: Review Questions</vt:lpstr>
      <vt:lpstr>Module Twelve:  Wrapping Up</vt:lpstr>
      <vt:lpstr>Words from the Wise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Time Management</dc:title>
  <dc:creator>Kimmi</dc:creator>
  <cp:lastModifiedBy>Darren</cp:lastModifiedBy>
  <cp:revision>66</cp:revision>
  <dcterms:created xsi:type="dcterms:W3CDTF">2009-05-11T22:15:13Z</dcterms:created>
  <dcterms:modified xsi:type="dcterms:W3CDTF">2012-01-10T18:38:16Z</dcterms:modified>
</cp:coreProperties>
</file>